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 id="2147483743" r:id="rId3"/>
  </p:sldMasterIdLst>
  <p:notesMasterIdLst>
    <p:notesMasterId r:id="rId36"/>
  </p:notesMasterIdLst>
  <p:sldIdLst>
    <p:sldId id="258" r:id="rId4"/>
    <p:sldId id="311" r:id="rId5"/>
    <p:sldId id="5361" r:id="rId6"/>
    <p:sldId id="5366" r:id="rId7"/>
    <p:sldId id="5363" r:id="rId8"/>
    <p:sldId id="5364" r:id="rId9"/>
    <p:sldId id="5365" r:id="rId10"/>
    <p:sldId id="5359" r:id="rId11"/>
    <p:sldId id="5368" r:id="rId12"/>
    <p:sldId id="5369" r:id="rId13"/>
    <p:sldId id="5358" r:id="rId14"/>
    <p:sldId id="312" r:id="rId15"/>
    <p:sldId id="313" r:id="rId16"/>
    <p:sldId id="5357" r:id="rId17"/>
    <p:sldId id="5367" r:id="rId18"/>
    <p:sldId id="325" r:id="rId19"/>
    <p:sldId id="332" r:id="rId20"/>
    <p:sldId id="265" r:id="rId21"/>
    <p:sldId id="333" r:id="rId22"/>
    <p:sldId id="5352" r:id="rId23"/>
    <p:sldId id="334" r:id="rId24"/>
    <p:sldId id="263" r:id="rId25"/>
    <p:sldId id="4669" r:id="rId26"/>
    <p:sldId id="3786" r:id="rId27"/>
    <p:sldId id="3787" r:id="rId28"/>
    <p:sldId id="4664" r:id="rId29"/>
    <p:sldId id="5354" r:id="rId30"/>
    <p:sldId id="3782" r:id="rId31"/>
    <p:sldId id="4656" r:id="rId32"/>
    <p:sldId id="4658" r:id="rId33"/>
    <p:sldId id="282" r:id="rId34"/>
    <p:sldId id="270"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1619"/>
    <a:srgbClr val="A80000"/>
    <a:srgbClr val="C00000"/>
    <a:srgbClr val="FF3300"/>
    <a:srgbClr val="70AD47"/>
    <a:srgbClr val="0070C0"/>
    <a:srgbClr val="4CC1EF"/>
    <a:srgbClr val="4472C4"/>
    <a:srgbClr val="ED7D31"/>
    <a:srgbClr val="F591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82" autoAdjust="0"/>
    <p:restoredTop sz="94660"/>
  </p:normalViewPr>
  <p:slideViewPr>
    <p:cSldViewPr snapToGrid="0">
      <p:cViewPr varScale="1">
        <p:scale>
          <a:sx n="76" d="100"/>
          <a:sy n="76" d="100"/>
        </p:scale>
        <p:origin x="91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4BB13-CBD2-4070-A9D5-EACAAA6654A7}" type="datetimeFigureOut">
              <a:rPr lang="en-US" smtClean="0"/>
              <a:t>7/12/2022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C5E264-D782-4163-BFBE-98CE08B13487}" type="slidenum">
              <a:rPr lang="en-US" smtClean="0"/>
              <a:t>‹#›</a:t>
            </a:fld>
            <a:endParaRPr lang="en-US"/>
          </a:p>
        </p:txBody>
      </p:sp>
    </p:spTree>
    <p:extLst>
      <p:ext uri="{BB962C8B-B14F-4D97-AF65-F5344CB8AC3E}">
        <p14:creationId xmlns:p14="http://schemas.microsoft.com/office/powerpoint/2010/main" val="3863373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5f391192_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1" y="6572272"/>
            <a:ext cx="5143177" cy="285728"/>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8" name="Freeform 7"/>
          <p:cNvSpPr/>
          <p:nvPr userDrawn="1"/>
        </p:nvSpPr>
        <p:spPr>
          <a:xfrm>
            <a:off x="3923843" y="6429396"/>
            <a:ext cx="5220156" cy="428604"/>
          </a:xfrm>
          <a:custGeom>
            <a:avLst/>
            <a:gdLst>
              <a:gd name="connsiteX0" fmla="*/ 0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0 w 5429256"/>
              <a:gd name="connsiteY4" fmla="*/ 0 h 571480"/>
              <a:gd name="connsiteX0" fmla="*/ 223088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23088 w 5429256"/>
              <a:gd name="connsiteY4" fmla="*/ 0 h 571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56" h="571480">
                <a:moveTo>
                  <a:pt x="223088" y="0"/>
                </a:moveTo>
                <a:lnTo>
                  <a:pt x="5429256" y="0"/>
                </a:lnTo>
                <a:lnTo>
                  <a:pt x="5429256" y="571480"/>
                </a:lnTo>
                <a:lnTo>
                  <a:pt x="0" y="571480"/>
                </a:lnTo>
                <a:lnTo>
                  <a:pt x="223088"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pic>
        <p:nvPicPr>
          <p:cNvPr id="9" name="Picture 2" descr="Kementerian Dalam Negeri Republik Indonesia - Wikipedia bahasa Indonesia,  ensiklopedia bebas"/>
          <p:cNvPicPr>
            <a:picLocks noChangeAspect="1" noChangeArrowheads="1"/>
          </p:cNvPicPr>
          <p:nvPr userDrawn="1"/>
        </p:nvPicPr>
        <p:blipFill>
          <a:blip r:embed="rId2" cstate="print"/>
          <a:srcRect/>
          <a:stretch>
            <a:fillRect/>
          </a:stretch>
        </p:blipFill>
        <p:spPr bwMode="auto">
          <a:xfrm>
            <a:off x="6246405" y="116635"/>
            <a:ext cx="494257" cy="849463"/>
          </a:xfrm>
          <a:prstGeom prst="rect">
            <a:avLst/>
          </a:prstGeom>
          <a:noFill/>
        </p:spPr>
      </p:pic>
      <p:cxnSp>
        <p:nvCxnSpPr>
          <p:cNvPr id="10" name="Straight Connector 9"/>
          <p:cNvCxnSpPr/>
          <p:nvPr userDrawn="1"/>
        </p:nvCxnSpPr>
        <p:spPr>
          <a:xfrm>
            <a:off x="6786534" y="92404"/>
            <a:ext cx="0" cy="6933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6786535" y="105441"/>
            <a:ext cx="2518517" cy="507831"/>
          </a:xfrm>
          <a:prstGeom prst="rect">
            <a:avLst/>
          </a:prstGeom>
          <a:noFill/>
        </p:spPr>
        <p:txBody>
          <a:bodyPr wrap="square" rtlCol="0">
            <a:spAutoFit/>
          </a:bodyPr>
          <a:lstStyle/>
          <a:p>
            <a:r>
              <a:rPr lang="id-ID" sz="1350" b="1" dirty="0"/>
              <a:t>KEMENTERIAN DALAM NEGERI</a:t>
            </a:r>
          </a:p>
          <a:p>
            <a:r>
              <a:rPr lang="id-ID" sz="1350" dirty="0"/>
              <a:t>REPUBLIK INDONESIA</a:t>
            </a:r>
          </a:p>
        </p:txBody>
      </p:sp>
      <p:sp>
        <p:nvSpPr>
          <p:cNvPr id="12" name="Freeform 11"/>
          <p:cNvSpPr/>
          <p:nvPr userDrawn="1"/>
        </p:nvSpPr>
        <p:spPr>
          <a:xfrm>
            <a:off x="8244887" y="6237312"/>
            <a:ext cx="698749" cy="620688"/>
          </a:xfrm>
          <a:custGeom>
            <a:avLst/>
            <a:gdLst>
              <a:gd name="connsiteX0" fmla="*/ 0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0 w 5429256"/>
              <a:gd name="connsiteY4" fmla="*/ 0 h 571480"/>
              <a:gd name="connsiteX0" fmla="*/ 223088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23088 w 5429256"/>
              <a:gd name="connsiteY4" fmla="*/ 0 h 571480"/>
              <a:gd name="connsiteX0" fmla="*/ 2032443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032443 w 5429256"/>
              <a:gd name="connsiteY4" fmla="*/ 0 h 571480"/>
              <a:gd name="connsiteX0" fmla="*/ 1127162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1127162 w 5429256"/>
              <a:gd name="connsiteY4" fmla="*/ 0 h 571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56" h="571480">
                <a:moveTo>
                  <a:pt x="1127162" y="0"/>
                </a:moveTo>
                <a:lnTo>
                  <a:pt x="5429256" y="0"/>
                </a:lnTo>
                <a:lnTo>
                  <a:pt x="5429256" y="571480"/>
                </a:lnTo>
                <a:lnTo>
                  <a:pt x="0" y="571480"/>
                </a:lnTo>
                <a:lnTo>
                  <a:pt x="1127162" y="0"/>
                </a:lnTo>
                <a:close/>
              </a:path>
            </a:pathLst>
          </a:cu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3" name="Rectangle 12"/>
          <p:cNvSpPr/>
          <p:nvPr userDrawn="1"/>
        </p:nvSpPr>
        <p:spPr>
          <a:xfrm>
            <a:off x="0" y="0"/>
            <a:ext cx="643002" cy="78579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4" name="Rectangle 13"/>
          <p:cNvSpPr/>
          <p:nvPr userDrawn="1"/>
        </p:nvSpPr>
        <p:spPr>
          <a:xfrm>
            <a:off x="267904" y="285728"/>
            <a:ext cx="535855"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Tree>
    <p:extLst>
      <p:ext uri="{BB962C8B-B14F-4D97-AF65-F5344CB8AC3E}">
        <p14:creationId xmlns:p14="http://schemas.microsoft.com/office/powerpoint/2010/main" val="1643149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1" y="6572272"/>
            <a:ext cx="5143177" cy="285728"/>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8" name="Freeform 7"/>
          <p:cNvSpPr/>
          <p:nvPr userDrawn="1"/>
        </p:nvSpPr>
        <p:spPr>
          <a:xfrm>
            <a:off x="3923843" y="6429396"/>
            <a:ext cx="5220156" cy="428604"/>
          </a:xfrm>
          <a:custGeom>
            <a:avLst/>
            <a:gdLst>
              <a:gd name="connsiteX0" fmla="*/ 0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0 w 5429256"/>
              <a:gd name="connsiteY4" fmla="*/ 0 h 571480"/>
              <a:gd name="connsiteX0" fmla="*/ 223088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23088 w 5429256"/>
              <a:gd name="connsiteY4" fmla="*/ 0 h 571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56" h="571480">
                <a:moveTo>
                  <a:pt x="223088" y="0"/>
                </a:moveTo>
                <a:lnTo>
                  <a:pt x="5429256" y="0"/>
                </a:lnTo>
                <a:lnTo>
                  <a:pt x="5429256" y="571480"/>
                </a:lnTo>
                <a:lnTo>
                  <a:pt x="0" y="571480"/>
                </a:lnTo>
                <a:lnTo>
                  <a:pt x="223088"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pic>
        <p:nvPicPr>
          <p:cNvPr id="9" name="Picture 2" descr="Kementerian Dalam Negeri Republik Indonesia - Wikipedia bahasa Indonesia,  ensiklopedia bebas"/>
          <p:cNvPicPr>
            <a:picLocks noChangeAspect="1" noChangeArrowheads="1"/>
          </p:cNvPicPr>
          <p:nvPr userDrawn="1"/>
        </p:nvPicPr>
        <p:blipFill>
          <a:blip r:embed="rId2" cstate="print"/>
          <a:srcRect/>
          <a:stretch>
            <a:fillRect/>
          </a:stretch>
        </p:blipFill>
        <p:spPr bwMode="auto">
          <a:xfrm>
            <a:off x="6246405" y="116635"/>
            <a:ext cx="494257" cy="849463"/>
          </a:xfrm>
          <a:prstGeom prst="rect">
            <a:avLst/>
          </a:prstGeom>
          <a:noFill/>
        </p:spPr>
      </p:pic>
      <p:cxnSp>
        <p:nvCxnSpPr>
          <p:cNvPr id="10" name="Straight Connector 9"/>
          <p:cNvCxnSpPr/>
          <p:nvPr userDrawn="1"/>
        </p:nvCxnSpPr>
        <p:spPr>
          <a:xfrm>
            <a:off x="6786534" y="92404"/>
            <a:ext cx="0" cy="6933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6786535" y="105441"/>
            <a:ext cx="2518517" cy="507831"/>
          </a:xfrm>
          <a:prstGeom prst="rect">
            <a:avLst/>
          </a:prstGeom>
          <a:noFill/>
        </p:spPr>
        <p:txBody>
          <a:bodyPr wrap="square" rtlCol="0">
            <a:spAutoFit/>
          </a:bodyPr>
          <a:lstStyle/>
          <a:p>
            <a:r>
              <a:rPr lang="id-ID" sz="1350" b="1" dirty="0"/>
              <a:t>KEMENTERIAN DALAM NEGERI</a:t>
            </a:r>
          </a:p>
          <a:p>
            <a:r>
              <a:rPr lang="id-ID" sz="1350" dirty="0"/>
              <a:t>REPUBLIK INDONESIA</a:t>
            </a:r>
          </a:p>
        </p:txBody>
      </p:sp>
      <p:sp>
        <p:nvSpPr>
          <p:cNvPr id="12" name="Freeform 11"/>
          <p:cNvSpPr/>
          <p:nvPr userDrawn="1"/>
        </p:nvSpPr>
        <p:spPr>
          <a:xfrm>
            <a:off x="8244887" y="6237312"/>
            <a:ext cx="698749" cy="620688"/>
          </a:xfrm>
          <a:custGeom>
            <a:avLst/>
            <a:gdLst>
              <a:gd name="connsiteX0" fmla="*/ 0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0 w 5429256"/>
              <a:gd name="connsiteY4" fmla="*/ 0 h 571480"/>
              <a:gd name="connsiteX0" fmla="*/ 223088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23088 w 5429256"/>
              <a:gd name="connsiteY4" fmla="*/ 0 h 571480"/>
              <a:gd name="connsiteX0" fmla="*/ 2032443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032443 w 5429256"/>
              <a:gd name="connsiteY4" fmla="*/ 0 h 571480"/>
              <a:gd name="connsiteX0" fmla="*/ 1127162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1127162 w 5429256"/>
              <a:gd name="connsiteY4" fmla="*/ 0 h 571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56" h="571480">
                <a:moveTo>
                  <a:pt x="1127162" y="0"/>
                </a:moveTo>
                <a:lnTo>
                  <a:pt x="5429256" y="0"/>
                </a:lnTo>
                <a:lnTo>
                  <a:pt x="5429256" y="571480"/>
                </a:lnTo>
                <a:lnTo>
                  <a:pt x="0" y="571480"/>
                </a:lnTo>
                <a:lnTo>
                  <a:pt x="1127162" y="0"/>
                </a:lnTo>
                <a:close/>
              </a:path>
            </a:pathLst>
          </a:cu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3" name="Rectangle 12"/>
          <p:cNvSpPr/>
          <p:nvPr userDrawn="1"/>
        </p:nvSpPr>
        <p:spPr>
          <a:xfrm>
            <a:off x="0" y="0"/>
            <a:ext cx="643002" cy="78579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4" name="Rectangle 13"/>
          <p:cNvSpPr/>
          <p:nvPr userDrawn="1"/>
        </p:nvSpPr>
        <p:spPr>
          <a:xfrm>
            <a:off x="267904" y="285728"/>
            <a:ext cx="535855"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Tree>
    <p:extLst>
      <p:ext uri="{BB962C8B-B14F-4D97-AF65-F5344CB8AC3E}">
        <p14:creationId xmlns:p14="http://schemas.microsoft.com/office/powerpoint/2010/main" val="686945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1"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1" cy="1500187"/>
          </a:xfrm>
        </p:spPr>
        <p:txBody>
          <a:bodyPr anchor="b"/>
          <a:lstStyle>
            <a:lvl1pPr marL="0" indent="0">
              <a:buNone/>
              <a:defRPr sz="1500">
                <a:solidFill>
                  <a:schemeClr val="tx1">
                    <a:tint val="75000"/>
                  </a:schemeClr>
                </a:solidFill>
              </a:defRPr>
            </a:lvl1pPr>
            <a:lvl2pPr marL="342946" indent="0">
              <a:buNone/>
              <a:defRPr sz="1350">
                <a:solidFill>
                  <a:schemeClr val="tx1">
                    <a:tint val="75000"/>
                  </a:schemeClr>
                </a:solidFill>
              </a:defRPr>
            </a:lvl2pPr>
            <a:lvl3pPr marL="685891" indent="0">
              <a:buNone/>
              <a:defRPr sz="1200">
                <a:solidFill>
                  <a:schemeClr val="tx1">
                    <a:tint val="75000"/>
                  </a:schemeClr>
                </a:solidFill>
              </a:defRPr>
            </a:lvl3pPr>
            <a:lvl4pPr marL="1028837" indent="0">
              <a:buNone/>
              <a:defRPr sz="1050">
                <a:solidFill>
                  <a:schemeClr val="tx1">
                    <a:tint val="75000"/>
                  </a:schemeClr>
                </a:solidFill>
              </a:defRPr>
            </a:lvl4pPr>
            <a:lvl5pPr marL="1371783" indent="0">
              <a:buNone/>
              <a:defRPr sz="1050">
                <a:solidFill>
                  <a:schemeClr val="tx1">
                    <a:tint val="75000"/>
                  </a:schemeClr>
                </a:solidFill>
              </a:defRPr>
            </a:lvl5pPr>
            <a:lvl6pPr marL="1714729" indent="0">
              <a:buNone/>
              <a:defRPr sz="1050">
                <a:solidFill>
                  <a:schemeClr val="tx1">
                    <a:tint val="75000"/>
                  </a:schemeClr>
                </a:solidFill>
              </a:defRPr>
            </a:lvl6pPr>
            <a:lvl7pPr marL="2057674" indent="0">
              <a:buNone/>
              <a:defRPr sz="1050">
                <a:solidFill>
                  <a:schemeClr val="tx1">
                    <a:tint val="75000"/>
                  </a:schemeClr>
                </a:solidFill>
              </a:defRPr>
            </a:lvl7pPr>
            <a:lvl8pPr marL="2400620" indent="0">
              <a:buNone/>
              <a:defRPr sz="1050">
                <a:solidFill>
                  <a:schemeClr val="tx1">
                    <a:tint val="75000"/>
                  </a:schemeClr>
                </a:solidFill>
              </a:defRPr>
            </a:lvl8pPr>
            <a:lvl9pPr marL="2743566"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E77A92-2080-4107-B85F-33B0C5916AF4}" type="datetimeFigureOut">
              <a:rPr lang="en-US" smtClean="0"/>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1633850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3726" y="1600206"/>
            <a:ext cx="52705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16626" y="1600206"/>
            <a:ext cx="52705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E77A92-2080-4107-B85F-33B0C5916AF4}" type="datetimeFigureOut">
              <a:rPr lang="en-US" smtClean="0"/>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680086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4638"/>
            <a:ext cx="8229599"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7E77A92-2080-4107-B85F-33B0C5916AF4}" type="datetimeFigureOut">
              <a:rPr lang="en-US" smtClean="0"/>
              <a:t>7/12/2022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83456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E77A92-2080-4107-B85F-33B0C5916AF4}" type="datetimeFigureOut">
              <a:rPr lang="en-US" smtClean="0"/>
              <a:t>7/12/2022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59779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E77A92-2080-4107-B85F-33B0C5916AF4}" type="datetimeFigureOut">
              <a:rPr lang="en-US" smtClean="0"/>
              <a:t>7/12/2022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675352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2" y="27305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3"/>
            <a:ext cx="3008313" cy="4691063"/>
          </a:xfrm>
        </p:spPr>
        <p:txBody>
          <a:bodyPr/>
          <a:lstStyle>
            <a:lvl1pPr marL="0" indent="0">
              <a:buNone/>
              <a:defRPr sz="1050"/>
            </a:lvl1pPr>
            <a:lvl2pPr marL="342946" indent="0">
              <a:buNone/>
              <a:defRPr sz="900"/>
            </a:lvl2pPr>
            <a:lvl3pPr marL="685891" indent="0">
              <a:buNone/>
              <a:defRPr sz="750"/>
            </a:lvl3pPr>
            <a:lvl4pPr marL="1028837" indent="0">
              <a:buNone/>
              <a:defRPr sz="675"/>
            </a:lvl4pPr>
            <a:lvl5pPr marL="1371783" indent="0">
              <a:buNone/>
              <a:defRPr sz="675"/>
            </a:lvl5pPr>
            <a:lvl6pPr marL="1714729" indent="0">
              <a:buNone/>
              <a:defRPr sz="675"/>
            </a:lvl6pPr>
            <a:lvl7pPr marL="2057674" indent="0">
              <a:buNone/>
              <a:defRPr sz="675"/>
            </a:lvl7pPr>
            <a:lvl8pPr marL="2400620" indent="0">
              <a:buNone/>
              <a:defRPr sz="675"/>
            </a:lvl8pPr>
            <a:lvl9pPr marL="2743566"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7E77A92-2080-4107-B85F-33B0C5916AF4}" type="datetimeFigureOut">
              <a:rPr lang="en-US" smtClean="0"/>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69688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9" y="612775"/>
            <a:ext cx="5486400" cy="4114800"/>
          </a:xfrm>
        </p:spPr>
        <p:txBody>
          <a:bodyPr/>
          <a:lstStyle>
            <a:lvl1pPr marL="0" indent="0">
              <a:buNone/>
              <a:defRPr sz="2400"/>
            </a:lvl1pPr>
            <a:lvl2pPr marL="342946" indent="0">
              <a:buNone/>
              <a:defRPr sz="2100"/>
            </a:lvl2pPr>
            <a:lvl3pPr marL="685891" indent="0">
              <a:buNone/>
              <a:defRPr sz="1800"/>
            </a:lvl3pPr>
            <a:lvl4pPr marL="1028837" indent="0">
              <a:buNone/>
              <a:defRPr sz="1500"/>
            </a:lvl4pPr>
            <a:lvl5pPr marL="1371783" indent="0">
              <a:buNone/>
              <a:defRPr sz="1500"/>
            </a:lvl5pPr>
            <a:lvl6pPr marL="1714729" indent="0">
              <a:buNone/>
              <a:defRPr sz="1500"/>
            </a:lvl6pPr>
            <a:lvl7pPr marL="2057674" indent="0">
              <a:buNone/>
              <a:defRPr sz="1500"/>
            </a:lvl7pPr>
            <a:lvl8pPr marL="2400620" indent="0">
              <a:buNone/>
              <a:defRPr sz="1500"/>
            </a:lvl8pPr>
            <a:lvl9pPr marL="2743566" indent="0">
              <a:buNone/>
              <a:defRPr sz="1500"/>
            </a:lvl9pPr>
          </a:lstStyle>
          <a:p>
            <a:endParaRPr lang="en-US"/>
          </a:p>
        </p:txBody>
      </p:sp>
      <p:sp>
        <p:nvSpPr>
          <p:cNvPr id="4" name="Text Placeholder 3"/>
          <p:cNvSpPr>
            <a:spLocks noGrp="1"/>
          </p:cNvSpPr>
          <p:nvPr>
            <p:ph type="body" sz="half" idx="2"/>
          </p:nvPr>
        </p:nvSpPr>
        <p:spPr>
          <a:xfrm>
            <a:off x="1792289" y="5367338"/>
            <a:ext cx="5486400" cy="804862"/>
          </a:xfrm>
        </p:spPr>
        <p:txBody>
          <a:bodyPr/>
          <a:lstStyle>
            <a:lvl1pPr marL="0" indent="0">
              <a:buNone/>
              <a:defRPr sz="1050"/>
            </a:lvl1pPr>
            <a:lvl2pPr marL="342946" indent="0">
              <a:buNone/>
              <a:defRPr sz="900"/>
            </a:lvl2pPr>
            <a:lvl3pPr marL="685891" indent="0">
              <a:buNone/>
              <a:defRPr sz="750"/>
            </a:lvl3pPr>
            <a:lvl4pPr marL="1028837" indent="0">
              <a:buNone/>
              <a:defRPr sz="675"/>
            </a:lvl4pPr>
            <a:lvl5pPr marL="1371783" indent="0">
              <a:buNone/>
              <a:defRPr sz="675"/>
            </a:lvl5pPr>
            <a:lvl6pPr marL="1714729" indent="0">
              <a:buNone/>
              <a:defRPr sz="675"/>
            </a:lvl6pPr>
            <a:lvl7pPr marL="2057674" indent="0">
              <a:buNone/>
              <a:defRPr sz="675"/>
            </a:lvl7pPr>
            <a:lvl8pPr marL="2400620" indent="0">
              <a:buNone/>
              <a:defRPr sz="675"/>
            </a:lvl8pPr>
            <a:lvl9pPr marL="2743566"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7E77A92-2080-4107-B85F-33B0C5916AF4}" type="datetimeFigureOut">
              <a:rPr lang="en-US" smtClean="0"/>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3655657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E77A92-2080-4107-B85F-33B0C5916AF4}" type="datetimeFigureOut">
              <a:rPr lang="en-US" smtClean="0"/>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027502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3775" y="274644"/>
            <a:ext cx="26733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3725" y="274644"/>
            <a:ext cx="78676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E77A92-2080-4107-B85F-33B0C5916AF4}" type="datetimeFigureOut">
              <a:rPr lang="en-US" smtClean="0"/>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829973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1"/>
        <p:cNvGrpSpPr/>
        <p:nvPr/>
      </p:nvGrpSpPr>
      <p:grpSpPr>
        <a:xfrm>
          <a:off x="0" y="0"/>
          <a:ext cx="0" cy="0"/>
          <a:chOff x="0" y="0"/>
          <a:chExt cx="0" cy="0"/>
        </a:xfrm>
      </p:grpSpPr>
      <p:sp>
        <p:nvSpPr>
          <p:cNvPr id="22" name="Google Shape;22;p4"/>
          <p:cNvSpPr/>
          <p:nvPr/>
        </p:nvSpPr>
        <p:spPr>
          <a:xfrm>
            <a:off x="6025" y="402100"/>
            <a:ext cx="9150050" cy="5995664"/>
          </a:xfrm>
          <a:custGeom>
            <a:avLst/>
            <a:gdLst/>
            <a:ahLst/>
            <a:cxnLst/>
            <a:rect l="l" t="t" r="r" b="b"/>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23" name="Google Shape;23;p4"/>
          <p:cNvSpPr/>
          <p:nvPr/>
        </p:nvSpPr>
        <p:spPr>
          <a:xfrm>
            <a:off x="0" y="2106821"/>
            <a:ext cx="9144000" cy="4455557"/>
          </a:xfrm>
          <a:custGeom>
            <a:avLst/>
            <a:gdLst/>
            <a:ahLst/>
            <a:cxnLst/>
            <a:rect l="l" t="t" r="r" b="b"/>
            <a:pathLst>
              <a:path w="365760" h="110982" extrusionOk="0">
                <a:moveTo>
                  <a:pt x="0" y="0"/>
                </a:moveTo>
                <a:lnTo>
                  <a:pt x="0" y="54526"/>
                </a:lnTo>
                <a:lnTo>
                  <a:pt x="317748" y="110982"/>
                </a:lnTo>
                <a:lnTo>
                  <a:pt x="365760" y="84202"/>
                </a:lnTo>
                <a:lnTo>
                  <a:pt x="365760" y="26780"/>
                </a:lnTo>
                <a:close/>
              </a:path>
            </a:pathLst>
          </a:custGeom>
          <a:solidFill>
            <a:srgbClr val="00AE9D">
              <a:alpha val="83460"/>
            </a:srgbClr>
          </a:solidFill>
          <a:ln>
            <a:noFill/>
          </a:ln>
        </p:spPr>
      </p:sp>
      <p:sp>
        <p:nvSpPr>
          <p:cNvPr id="24" name="Google Shape;24;p4"/>
          <p:cNvSpPr/>
          <p:nvPr/>
        </p:nvSpPr>
        <p:spPr>
          <a:xfrm>
            <a:off x="-5900" y="547391"/>
            <a:ext cx="9144152" cy="5937531"/>
          </a:xfrm>
          <a:custGeom>
            <a:avLst/>
            <a:gdLst/>
            <a:ahLst/>
            <a:cxnLst/>
            <a:rect l="l" t="t" r="r" b="b"/>
            <a:pathLst>
              <a:path w="365036" h="147896" extrusionOk="0">
                <a:moveTo>
                  <a:pt x="365036" y="21714"/>
                </a:moveTo>
                <a:lnTo>
                  <a:pt x="87097" y="0"/>
                </a:lnTo>
                <a:lnTo>
                  <a:pt x="0" y="57421"/>
                </a:lnTo>
                <a:lnTo>
                  <a:pt x="0" y="117255"/>
                </a:lnTo>
                <a:lnTo>
                  <a:pt x="241266" y="147896"/>
                </a:lnTo>
                <a:lnTo>
                  <a:pt x="365036" y="112913"/>
                </a:lnTo>
                <a:close/>
              </a:path>
            </a:pathLst>
          </a:custGeom>
          <a:solidFill>
            <a:srgbClr val="ABE33F">
              <a:alpha val="81150"/>
            </a:srgbClr>
          </a:solidFill>
          <a:ln>
            <a:noFill/>
          </a:ln>
        </p:spPr>
      </p:sp>
      <p:sp>
        <p:nvSpPr>
          <p:cNvPr id="25" name="Google Shape;25;p4"/>
          <p:cNvSpPr txBox="1">
            <a:spLocks noGrp="1"/>
          </p:cNvSpPr>
          <p:nvPr>
            <p:ph type="body" idx="1"/>
          </p:nvPr>
        </p:nvSpPr>
        <p:spPr>
          <a:xfrm>
            <a:off x="1833775" y="3085600"/>
            <a:ext cx="5476500" cy="1093200"/>
          </a:xfrm>
          <a:prstGeom prst="rect">
            <a:avLst/>
          </a:prstGeom>
        </p:spPr>
        <p:txBody>
          <a:bodyPr spcFirstLastPara="1" wrap="square" lIns="121888" tIns="121888" rIns="121888" bIns="121888" anchor="ctr" anchorCtr="0">
            <a:noAutofit/>
          </a:bodyPr>
          <a:lstStyle>
            <a:lvl1pPr marL="457215" lvl="0" indent="-381013" algn="ctr" rtl="0">
              <a:spcBef>
                <a:spcPts val="600"/>
              </a:spcBef>
              <a:spcAft>
                <a:spcPts val="0"/>
              </a:spcAft>
              <a:buClr>
                <a:srgbClr val="FFFFFF"/>
              </a:buClr>
              <a:buSzPts val="2400"/>
              <a:buChar char="◆"/>
              <a:defRPr b="1" i="1">
                <a:solidFill>
                  <a:srgbClr val="FFFFFF"/>
                </a:solidFill>
              </a:defRPr>
            </a:lvl1pPr>
            <a:lvl2pPr marL="914430" lvl="1" indent="-381013" algn="ctr" rtl="0">
              <a:spcBef>
                <a:spcPts val="0"/>
              </a:spcBef>
              <a:spcAft>
                <a:spcPts val="0"/>
              </a:spcAft>
              <a:buClr>
                <a:srgbClr val="FFFFFF"/>
              </a:buClr>
              <a:buSzPts val="2400"/>
              <a:buChar char="◆"/>
              <a:defRPr b="1" i="1">
                <a:solidFill>
                  <a:srgbClr val="FFFFFF"/>
                </a:solidFill>
              </a:defRPr>
            </a:lvl2pPr>
            <a:lvl3pPr marL="1371646" lvl="2" indent="-381013" algn="ctr" rtl="0">
              <a:spcBef>
                <a:spcPts val="0"/>
              </a:spcBef>
              <a:spcAft>
                <a:spcPts val="0"/>
              </a:spcAft>
              <a:buClr>
                <a:srgbClr val="FFFFFF"/>
              </a:buClr>
              <a:buSzPts val="2400"/>
              <a:buChar char="◇"/>
              <a:defRPr b="1" i="1">
                <a:solidFill>
                  <a:srgbClr val="FFFFFF"/>
                </a:solidFill>
              </a:defRPr>
            </a:lvl3pPr>
            <a:lvl4pPr marL="1828861" lvl="3" indent="-381013" algn="ctr" rtl="0">
              <a:spcBef>
                <a:spcPts val="0"/>
              </a:spcBef>
              <a:spcAft>
                <a:spcPts val="0"/>
              </a:spcAft>
              <a:buClr>
                <a:srgbClr val="FFFFFF"/>
              </a:buClr>
              <a:buSzPts val="2400"/>
              <a:buChar char="●"/>
              <a:defRPr b="1" i="1">
                <a:solidFill>
                  <a:srgbClr val="FFFFFF"/>
                </a:solidFill>
              </a:defRPr>
            </a:lvl4pPr>
            <a:lvl5pPr marL="2286076" lvl="4" indent="-381013" algn="ctr" rtl="0">
              <a:spcBef>
                <a:spcPts val="0"/>
              </a:spcBef>
              <a:spcAft>
                <a:spcPts val="0"/>
              </a:spcAft>
              <a:buClr>
                <a:srgbClr val="FFFFFF"/>
              </a:buClr>
              <a:buSzPts val="2400"/>
              <a:buChar char="○"/>
              <a:defRPr b="1" i="1">
                <a:solidFill>
                  <a:srgbClr val="FFFFFF"/>
                </a:solidFill>
              </a:defRPr>
            </a:lvl5pPr>
            <a:lvl6pPr marL="2743291" lvl="5" indent="-381013" algn="ctr" rtl="0">
              <a:spcBef>
                <a:spcPts val="0"/>
              </a:spcBef>
              <a:spcAft>
                <a:spcPts val="0"/>
              </a:spcAft>
              <a:buClr>
                <a:srgbClr val="FFFFFF"/>
              </a:buClr>
              <a:buSzPts val="2400"/>
              <a:buChar char="■"/>
              <a:defRPr b="1" i="1">
                <a:solidFill>
                  <a:srgbClr val="FFFFFF"/>
                </a:solidFill>
              </a:defRPr>
            </a:lvl6pPr>
            <a:lvl7pPr marL="3200506" lvl="6" indent="-381013" algn="ctr" rtl="0">
              <a:spcBef>
                <a:spcPts val="0"/>
              </a:spcBef>
              <a:spcAft>
                <a:spcPts val="0"/>
              </a:spcAft>
              <a:buClr>
                <a:srgbClr val="FFFFFF"/>
              </a:buClr>
              <a:buSzPts val="2400"/>
              <a:buChar char="●"/>
              <a:defRPr b="1" i="1">
                <a:solidFill>
                  <a:srgbClr val="FFFFFF"/>
                </a:solidFill>
              </a:defRPr>
            </a:lvl7pPr>
            <a:lvl8pPr marL="3657722" lvl="7" indent="-381013" algn="ctr" rtl="0">
              <a:spcBef>
                <a:spcPts val="0"/>
              </a:spcBef>
              <a:spcAft>
                <a:spcPts val="0"/>
              </a:spcAft>
              <a:buClr>
                <a:srgbClr val="FFFFFF"/>
              </a:buClr>
              <a:buSzPts val="2400"/>
              <a:buChar char="○"/>
              <a:defRPr b="1" i="1">
                <a:solidFill>
                  <a:srgbClr val="FFFFFF"/>
                </a:solidFill>
              </a:defRPr>
            </a:lvl8pPr>
            <a:lvl9pPr marL="4114937" lvl="8" indent="-381013" algn="ctr">
              <a:spcBef>
                <a:spcPts val="0"/>
              </a:spcBef>
              <a:spcAft>
                <a:spcPts val="0"/>
              </a:spcAft>
              <a:buClr>
                <a:srgbClr val="FFFFFF"/>
              </a:buClr>
              <a:buSzPts val="2400"/>
              <a:buChar char="■"/>
              <a:defRPr b="1" i="1">
                <a:solidFill>
                  <a:srgbClr val="FFFFFF"/>
                </a:solidFill>
              </a:defRPr>
            </a:lvl9pPr>
          </a:lstStyle>
          <a:p>
            <a:endParaRPr/>
          </a:p>
        </p:txBody>
      </p:sp>
      <p:sp>
        <p:nvSpPr>
          <p:cNvPr id="26" name="Google Shape;26;p4"/>
          <p:cNvSpPr txBox="1"/>
          <p:nvPr/>
        </p:nvSpPr>
        <p:spPr>
          <a:xfrm>
            <a:off x="3593400" y="1448225"/>
            <a:ext cx="1957200" cy="871600"/>
          </a:xfrm>
          <a:prstGeom prst="rect">
            <a:avLst/>
          </a:prstGeom>
          <a:noFill/>
          <a:ln>
            <a:noFill/>
          </a:ln>
        </p:spPr>
        <p:txBody>
          <a:bodyPr spcFirstLastPara="1" wrap="square" lIns="91428" tIns="91428" rIns="91428" bIns="91428" anchor="t" anchorCtr="0">
            <a:noAutofit/>
          </a:bodyPr>
          <a:lstStyle/>
          <a:p>
            <a:pPr marL="0" lvl="0" indent="0" algn="ctr" rtl="0">
              <a:spcBef>
                <a:spcPts val="0"/>
              </a:spcBef>
              <a:spcAft>
                <a:spcPts val="0"/>
              </a:spcAft>
              <a:buNone/>
            </a:pPr>
            <a:r>
              <a:rPr lang="en" sz="6001" b="1">
                <a:solidFill>
                  <a:srgbClr val="FFFFFF"/>
                </a:solidFill>
                <a:latin typeface="Raleway"/>
                <a:ea typeface="Raleway"/>
                <a:cs typeface="Raleway"/>
                <a:sym typeface="Raleway"/>
              </a:rPr>
              <a:t>“</a:t>
            </a:r>
            <a:endParaRPr sz="6001" b="1">
              <a:solidFill>
                <a:srgbClr val="FFFFFF"/>
              </a:solidFill>
              <a:latin typeface="Raleway"/>
              <a:ea typeface="Raleway"/>
              <a:cs typeface="Raleway"/>
              <a:sym typeface="Raleway"/>
            </a:endParaRPr>
          </a:p>
        </p:txBody>
      </p:sp>
      <p:sp>
        <p:nvSpPr>
          <p:cNvPr id="27" name="Google Shape;27;p4"/>
          <p:cNvSpPr/>
          <p:nvPr/>
        </p:nvSpPr>
        <p:spPr>
          <a:xfrm>
            <a:off x="4179900" y="1389167"/>
            <a:ext cx="784200" cy="1045600"/>
          </a:xfrm>
          <a:prstGeom prst="diamond">
            <a:avLst/>
          </a:prstGeom>
          <a:noFill/>
          <a:ln w="28575" cap="flat" cmpd="sng">
            <a:solidFill>
              <a:srgbClr val="FFFFFF"/>
            </a:solidFill>
            <a:prstDash val="solid"/>
            <a:miter lim="8000"/>
            <a:headEnd type="none" w="sm" len="sm"/>
            <a:tailEnd type="none" w="sm" len="sm"/>
          </a:ln>
        </p:spPr>
        <p:txBody>
          <a:bodyPr spcFirstLastPara="1" wrap="square" lIns="91428" tIns="91428" rIns="91428" bIns="91428" anchor="ctr" anchorCtr="0">
            <a:noAutofit/>
          </a:bodyPr>
          <a:lstStyle/>
          <a:p>
            <a:pPr marL="0" lvl="0" indent="0" algn="l" rtl="0">
              <a:spcBef>
                <a:spcPts val="0"/>
              </a:spcBef>
              <a:spcAft>
                <a:spcPts val="0"/>
              </a:spcAft>
              <a:buNone/>
            </a:pPr>
            <a:endParaRPr sz="1350"/>
          </a:p>
        </p:txBody>
      </p:sp>
      <p:sp>
        <p:nvSpPr>
          <p:cNvPr id="28" name="Google Shape;28;p4"/>
          <p:cNvSpPr txBox="1">
            <a:spLocks noGrp="1"/>
          </p:cNvSpPr>
          <p:nvPr>
            <p:ph type="sldNum" idx="12"/>
          </p:nvPr>
        </p:nvSpPr>
        <p:spPr>
          <a:xfrm>
            <a:off x="27122" y="6333135"/>
            <a:ext cx="548700" cy="524800"/>
          </a:xfrm>
          <a:prstGeom prst="rect">
            <a:avLst/>
          </a:prstGeom>
        </p:spPr>
        <p:txBody>
          <a:bodyPr spcFirstLastPara="1" wrap="square" lIns="121888" tIns="121888" rIns="121888" bIns="121888" anchor="t"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algn="l"/>
            <a:fld id="{00000000-1234-1234-1234-123412341234}" type="slidenum">
              <a:rPr lang="uk-UA" smtClean="0"/>
              <a:pPr algn="l"/>
              <a:t>‹#›</a:t>
            </a:fld>
            <a:endParaRPr lang="uk-UA"/>
          </a:p>
        </p:txBody>
      </p:sp>
    </p:spTree>
    <p:extLst>
      <p:ext uri="{BB962C8B-B14F-4D97-AF65-F5344CB8AC3E}">
        <p14:creationId xmlns:p14="http://schemas.microsoft.com/office/powerpoint/2010/main" val="3335520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Horizontal Content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8DB8071-5574-4719-9F5C-1CC8536B9C2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33"/>
          <a:stretch/>
        </p:blipFill>
        <p:spPr>
          <a:xfrm>
            <a:off x="0" y="0"/>
            <a:ext cx="9144000" cy="1273916"/>
          </a:xfrm>
          <a:prstGeom prst="rect">
            <a:avLst/>
          </a:prstGeom>
        </p:spPr>
      </p:pic>
      <p:pic>
        <p:nvPicPr>
          <p:cNvPr id="11" name="Picture 10">
            <a:extLst>
              <a:ext uri="{FF2B5EF4-FFF2-40B4-BE49-F238E27FC236}">
                <a16:creationId xmlns:a16="http://schemas.microsoft.com/office/drawing/2014/main" id="{D6E87DD0-9DE6-4D77-B88B-5279DE40BCB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69013" y="205576"/>
            <a:ext cx="695240" cy="916771"/>
          </a:xfrm>
          <a:prstGeom prst="rect">
            <a:avLst/>
          </a:prstGeom>
        </p:spPr>
      </p:pic>
      <p:sp>
        <p:nvSpPr>
          <p:cNvPr id="9" name="Slide Number Placeholder 5">
            <a:extLst>
              <a:ext uri="{FF2B5EF4-FFF2-40B4-BE49-F238E27FC236}">
                <a16:creationId xmlns:a16="http://schemas.microsoft.com/office/drawing/2014/main" id="{DB7E13BF-9345-4AF9-909E-12E79EFF2AD7}"/>
              </a:ext>
            </a:extLst>
          </p:cNvPr>
          <p:cNvSpPr>
            <a:spLocks noGrp="1"/>
          </p:cNvSpPr>
          <p:nvPr>
            <p:ph type="sldNum" sz="quarter" idx="4"/>
          </p:nvPr>
        </p:nvSpPr>
        <p:spPr>
          <a:xfrm>
            <a:off x="7086600" y="6483353"/>
            <a:ext cx="2057400" cy="365125"/>
          </a:xfrm>
          <a:prstGeom prst="rect">
            <a:avLst/>
          </a:prstGeom>
        </p:spPr>
        <p:txBody>
          <a:bodyPr vert="horz" lIns="91440" tIns="45720" rIns="91440" bIns="45720" rtlCol="0" anchor="ctr"/>
          <a:lstStyle>
            <a:lvl1pPr algn="r">
              <a:defRPr sz="900" b="1">
                <a:solidFill>
                  <a:schemeClr val="tx1"/>
                </a:solidFill>
              </a:defRPr>
            </a:lvl1pPr>
          </a:lstStyle>
          <a:p>
            <a:r>
              <a:rPr lang="en-US" dirty="0"/>
              <a:t>Slide - </a:t>
            </a:r>
            <a:fld id="{3344F34B-7969-4253-974F-5B9E83F37CF0}" type="slidenum">
              <a:rPr lang="en-US" smtClean="0"/>
              <a:pPr/>
              <a:t>‹#›</a:t>
            </a:fld>
            <a:endParaRPr lang="en-US" dirty="0"/>
          </a:p>
        </p:txBody>
      </p:sp>
    </p:spTree>
    <p:extLst>
      <p:ext uri="{BB962C8B-B14F-4D97-AF65-F5344CB8AC3E}">
        <p14:creationId xmlns:p14="http://schemas.microsoft.com/office/powerpoint/2010/main" val="9471026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597CB1D-06C2-49FF-B16B-D1B9216B503E}"/>
              </a:ext>
            </a:extLst>
          </p:cNvPr>
          <p:cNvPicPr>
            <a:picLocks noChangeAspect="1"/>
          </p:cNvPicPr>
          <p:nvPr userDrawn="1"/>
        </p:nvPicPr>
        <p:blipFill>
          <a:blip r:embed="rId2"/>
          <a:stretch>
            <a:fillRect/>
          </a:stretch>
        </p:blipFill>
        <p:spPr>
          <a:xfrm>
            <a:off x="355651" y="1637375"/>
            <a:ext cx="7872413" cy="5220626"/>
          </a:xfrm>
          <a:prstGeom prst="rect">
            <a:avLst/>
          </a:prstGeom>
        </p:spPr>
      </p:pic>
      <p:pic>
        <p:nvPicPr>
          <p:cNvPr id="10" name="Picture 2" descr="Kementerian Dalam Negeri Republik Indonesia - Wikipedia bahasa Indonesia,  ensiklopedia bebas">
            <a:extLst>
              <a:ext uri="{FF2B5EF4-FFF2-40B4-BE49-F238E27FC236}">
                <a16:creationId xmlns:a16="http://schemas.microsoft.com/office/drawing/2014/main" id="{655530C7-0F85-4208-9F14-AB54133E4841}"/>
              </a:ext>
            </a:extLst>
          </p:cNvPr>
          <p:cNvPicPr>
            <a:picLocks noChangeAspect="1" noChangeArrowheads="1"/>
          </p:cNvPicPr>
          <p:nvPr userDrawn="1"/>
        </p:nvPicPr>
        <p:blipFill>
          <a:blip r:embed="rId3" cstate="print"/>
          <a:srcRect/>
          <a:stretch>
            <a:fillRect/>
          </a:stretch>
        </p:blipFill>
        <p:spPr bwMode="auto">
          <a:xfrm>
            <a:off x="6515102" y="2016573"/>
            <a:ext cx="2370407" cy="4073935"/>
          </a:xfrm>
          <a:prstGeom prst="rect">
            <a:avLst/>
          </a:prstGeom>
          <a:noFill/>
        </p:spPr>
      </p:pic>
      <p:sp>
        <p:nvSpPr>
          <p:cNvPr id="2" name="Rectangle 1"/>
          <p:cNvSpPr/>
          <p:nvPr userDrawn="1"/>
        </p:nvSpPr>
        <p:spPr>
          <a:xfrm>
            <a:off x="0" y="1501540"/>
            <a:ext cx="9144000" cy="535646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Slide Number Placeholder 5">
            <a:extLst>
              <a:ext uri="{FF2B5EF4-FFF2-40B4-BE49-F238E27FC236}">
                <a16:creationId xmlns:a16="http://schemas.microsoft.com/office/drawing/2014/main" id="{DB7E13BF-9345-4AF9-909E-12E79EFF2AD7}"/>
              </a:ext>
            </a:extLst>
          </p:cNvPr>
          <p:cNvSpPr>
            <a:spLocks noGrp="1"/>
          </p:cNvSpPr>
          <p:nvPr>
            <p:ph type="sldNum" sz="quarter" idx="4"/>
          </p:nvPr>
        </p:nvSpPr>
        <p:spPr>
          <a:xfrm>
            <a:off x="7086600" y="6483353"/>
            <a:ext cx="2057400" cy="365125"/>
          </a:xfrm>
          <a:prstGeom prst="rect">
            <a:avLst/>
          </a:prstGeom>
        </p:spPr>
        <p:txBody>
          <a:bodyPr vert="horz" lIns="91440" tIns="45720" rIns="91440" bIns="45720" rtlCol="0" anchor="ctr"/>
          <a:lstStyle>
            <a:lvl1pPr algn="r">
              <a:defRPr sz="900" b="1">
                <a:solidFill>
                  <a:schemeClr val="tx1"/>
                </a:solidFill>
              </a:defRPr>
            </a:lvl1pPr>
          </a:lstStyle>
          <a:p>
            <a:r>
              <a:rPr lang="en-US" dirty="0"/>
              <a:t>Slide - </a:t>
            </a:r>
            <a:fld id="{3344F34B-7969-4253-974F-5B9E83F37CF0}" type="slidenum">
              <a:rPr lang="en-US" smtClean="0"/>
              <a:pPr/>
              <a:t>‹#›</a:t>
            </a:fld>
            <a:endParaRPr lang="en-US" dirty="0"/>
          </a:p>
        </p:txBody>
      </p:sp>
    </p:spTree>
    <p:extLst>
      <p:ext uri="{BB962C8B-B14F-4D97-AF65-F5344CB8AC3E}">
        <p14:creationId xmlns:p14="http://schemas.microsoft.com/office/powerpoint/2010/main" val="2494917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6E87DD0-9DE6-4D77-B88B-5279DE40BC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14733" y="30314"/>
            <a:ext cx="695240" cy="916771"/>
          </a:xfrm>
          <a:prstGeom prst="rect">
            <a:avLst/>
          </a:prstGeom>
        </p:spPr>
      </p:pic>
      <p:sp>
        <p:nvSpPr>
          <p:cNvPr id="4" name="Slide Number Placeholder 5">
            <a:extLst>
              <a:ext uri="{FF2B5EF4-FFF2-40B4-BE49-F238E27FC236}">
                <a16:creationId xmlns:a16="http://schemas.microsoft.com/office/drawing/2014/main" id="{DB7E13BF-9345-4AF9-909E-12E79EFF2AD7}"/>
              </a:ext>
            </a:extLst>
          </p:cNvPr>
          <p:cNvSpPr txBox="1">
            <a:spLocks/>
          </p:cNvSpPr>
          <p:nvPr userDrawn="1"/>
        </p:nvSpPr>
        <p:spPr>
          <a:xfrm>
            <a:off x="7086600" y="6483353"/>
            <a:ext cx="2057400" cy="365125"/>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Slide - </a:t>
            </a:r>
            <a:fld id="{3344F34B-7969-4253-974F-5B9E83F37CF0}" type="slidenum">
              <a:rPr lang="en-US" sz="900" smtClean="0"/>
              <a:pPr/>
              <a:t>‹#›</a:t>
            </a:fld>
            <a:endParaRPr lang="en-US" sz="900" dirty="0"/>
          </a:p>
        </p:txBody>
      </p:sp>
      <p:pic>
        <p:nvPicPr>
          <p:cNvPr id="5" name="Picture 4">
            <a:extLst>
              <a:ext uri="{FF2B5EF4-FFF2-40B4-BE49-F238E27FC236}">
                <a16:creationId xmlns:a16="http://schemas.microsoft.com/office/drawing/2014/main" id="{6A579606-352F-4056-AF13-E91A9601954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082" y="91253"/>
            <a:ext cx="484883" cy="688212"/>
          </a:xfrm>
          <a:prstGeom prst="rect">
            <a:avLst/>
          </a:prstGeom>
        </p:spPr>
      </p:pic>
    </p:spTree>
    <p:extLst>
      <p:ext uri="{BB962C8B-B14F-4D97-AF65-F5344CB8AC3E}">
        <p14:creationId xmlns:p14="http://schemas.microsoft.com/office/powerpoint/2010/main" val="523590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DB7E13BF-9345-4AF9-909E-12E79EFF2AD7}"/>
              </a:ext>
            </a:extLst>
          </p:cNvPr>
          <p:cNvSpPr txBox="1">
            <a:spLocks/>
          </p:cNvSpPr>
          <p:nvPr userDrawn="1"/>
        </p:nvSpPr>
        <p:spPr>
          <a:xfrm>
            <a:off x="7086600" y="6483353"/>
            <a:ext cx="2057400" cy="365125"/>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Slide - </a:t>
            </a:r>
            <a:fld id="{3344F34B-7969-4253-974F-5B9E83F37CF0}" type="slidenum">
              <a:rPr lang="en-US" sz="900" smtClean="0"/>
              <a:pPr/>
              <a:t>‹#›</a:t>
            </a:fld>
            <a:endParaRPr lang="en-US" sz="900" dirty="0"/>
          </a:p>
        </p:txBody>
      </p:sp>
      <p:pic>
        <p:nvPicPr>
          <p:cNvPr id="3" name="Picture 2">
            <a:extLst>
              <a:ext uri="{FF2B5EF4-FFF2-40B4-BE49-F238E27FC236}">
                <a16:creationId xmlns:a16="http://schemas.microsoft.com/office/drawing/2014/main" id="{CD073CD1-C1A3-43C4-89D3-E77E03C599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2237" y="319853"/>
            <a:ext cx="484883" cy="688212"/>
          </a:xfrm>
          <a:prstGeom prst="rect">
            <a:avLst/>
          </a:prstGeom>
        </p:spPr>
      </p:pic>
      <p:pic>
        <p:nvPicPr>
          <p:cNvPr id="6" name="Picture 5">
            <a:extLst>
              <a:ext uri="{FF2B5EF4-FFF2-40B4-BE49-F238E27FC236}">
                <a16:creationId xmlns:a16="http://schemas.microsoft.com/office/drawing/2014/main" id="{5C5B6449-C937-443B-A8B9-A740F7E343C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69013" y="205576"/>
            <a:ext cx="695240" cy="916771"/>
          </a:xfrm>
          <a:prstGeom prst="rect">
            <a:avLst/>
          </a:prstGeom>
        </p:spPr>
      </p:pic>
    </p:spTree>
    <p:extLst>
      <p:ext uri="{BB962C8B-B14F-4D97-AF65-F5344CB8AC3E}">
        <p14:creationId xmlns:p14="http://schemas.microsoft.com/office/powerpoint/2010/main" val="391397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D61A752-D4D9-4F76-A11A-CBC1956B9E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2237" y="319853"/>
            <a:ext cx="484883" cy="688212"/>
          </a:xfrm>
          <a:prstGeom prst="rect">
            <a:avLst/>
          </a:prstGeom>
        </p:spPr>
      </p:pic>
      <p:pic>
        <p:nvPicPr>
          <p:cNvPr id="11" name="Picture 10">
            <a:extLst>
              <a:ext uri="{FF2B5EF4-FFF2-40B4-BE49-F238E27FC236}">
                <a16:creationId xmlns:a16="http://schemas.microsoft.com/office/drawing/2014/main" id="{D6E87DD0-9DE6-4D77-B88B-5279DE40BCB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69013" y="205576"/>
            <a:ext cx="695240" cy="916771"/>
          </a:xfrm>
          <a:prstGeom prst="rect">
            <a:avLst/>
          </a:prstGeom>
        </p:spPr>
      </p:pic>
      <p:sp>
        <p:nvSpPr>
          <p:cNvPr id="6" name="Slide Number Placeholder 5">
            <a:extLst>
              <a:ext uri="{FF2B5EF4-FFF2-40B4-BE49-F238E27FC236}">
                <a16:creationId xmlns:a16="http://schemas.microsoft.com/office/drawing/2014/main" id="{DB7E13BF-9345-4AF9-909E-12E79EFF2AD7}"/>
              </a:ext>
            </a:extLst>
          </p:cNvPr>
          <p:cNvSpPr>
            <a:spLocks noGrp="1"/>
          </p:cNvSpPr>
          <p:nvPr>
            <p:ph type="sldNum" sz="quarter" idx="4"/>
          </p:nvPr>
        </p:nvSpPr>
        <p:spPr>
          <a:xfrm>
            <a:off x="7086600" y="6483353"/>
            <a:ext cx="2057400" cy="365125"/>
          </a:xfrm>
          <a:prstGeom prst="rect">
            <a:avLst/>
          </a:prstGeom>
        </p:spPr>
        <p:txBody>
          <a:bodyPr vert="horz" lIns="91440" tIns="45720" rIns="91440" bIns="45720" rtlCol="0" anchor="ctr"/>
          <a:lstStyle>
            <a:lvl1pPr algn="r">
              <a:defRPr sz="900" b="1">
                <a:solidFill>
                  <a:schemeClr val="tx1"/>
                </a:solidFill>
              </a:defRPr>
            </a:lvl1pPr>
          </a:lstStyle>
          <a:p>
            <a:r>
              <a:rPr lang="en-US" dirty="0"/>
              <a:t>Slide - </a:t>
            </a:r>
            <a:fld id="{3344F34B-7969-4253-974F-5B9E83F37CF0}" type="slidenum">
              <a:rPr lang="en-US" smtClean="0"/>
              <a:pPr/>
              <a:t>‹#›</a:t>
            </a:fld>
            <a:endParaRPr lang="en-US" dirty="0"/>
          </a:p>
        </p:txBody>
      </p:sp>
    </p:spTree>
    <p:extLst>
      <p:ext uri="{BB962C8B-B14F-4D97-AF65-F5344CB8AC3E}">
        <p14:creationId xmlns:p14="http://schemas.microsoft.com/office/powerpoint/2010/main" val="35601476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4EB823D-188A-42F7-9E1B-37B6C16EE1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a:extLst>
              <a:ext uri="{FF2B5EF4-FFF2-40B4-BE49-F238E27FC236}">
                <a16:creationId xmlns:a16="http://schemas.microsoft.com/office/drawing/2014/main" id="{15356FD5-B5AA-4A9C-85E3-3C3F5BDE6302}"/>
              </a:ext>
            </a:extLst>
          </p:cNvPr>
          <p:cNvSpPr/>
          <p:nvPr userDrawn="1"/>
        </p:nvSpPr>
        <p:spPr>
          <a:xfrm>
            <a:off x="0" y="0"/>
            <a:ext cx="9144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D" sz="135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B709B1B-BB10-4B69-90CF-1D5BB52A4AFF}"/>
              </a:ext>
            </a:extLst>
          </p:cNvPr>
          <p:cNvSpPr>
            <a:spLocks noGrp="1"/>
          </p:cNvSpPr>
          <p:nvPr>
            <p:ph type="title"/>
          </p:nvPr>
        </p:nvSpPr>
        <p:spPr>
          <a:xfrm>
            <a:off x="623888" y="1709741"/>
            <a:ext cx="7886700" cy="2852737"/>
          </a:xfrm>
        </p:spPr>
        <p:txBody>
          <a:bodyPr anchor="b"/>
          <a:lstStyle>
            <a:lvl1pPr>
              <a:defRPr sz="45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943DAA98-BF9F-4185-AB8A-40041E3F6FEC}"/>
              </a:ext>
            </a:extLst>
          </p:cNvPr>
          <p:cNvSpPr>
            <a:spLocks noGrp="1"/>
          </p:cNvSpPr>
          <p:nvPr>
            <p:ph type="body" idx="1"/>
          </p:nvPr>
        </p:nvSpPr>
        <p:spPr>
          <a:xfrm>
            <a:off x="623888" y="4589466"/>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EEB895-21B8-4F60-A777-5210EB7B7C6D}"/>
              </a:ext>
            </a:extLst>
          </p:cNvPr>
          <p:cNvSpPr>
            <a:spLocks noGrp="1"/>
          </p:cNvSpPr>
          <p:nvPr>
            <p:ph type="dt" sz="half" idx="10"/>
          </p:nvPr>
        </p:nvSpPr>
        <p:spPr/>
        <p:txBody>
          <a:bodyPr/>
          <a:lstStyle/>
          <a:p>
            <a:pPr defTabSz="685800">
              <a:defRPr/>
            </a:pPr>
            <a:fld id="{5F6F2048-DA2C-49D9-ADA2-0278C1C2A448}" type="datetime1">
              <a:rPr lang="en-ID" smtClean="0">
                <a:solidFill>
                  <a:prstClr val="black">
                    <a:tint val="75000"/>
                  </a:prstClr>
                </a:solidFill>
              </a:rPr>
              <a:pPr defTabSz="685800">
                <a:defRPr/>
              </a:pPr>
              <a:t>12/07/2022</a:t>
            </a:fld>
            <a:endParaRPr lang="en-ID" dirty="0">
              <a:solidFill>
                <a:prstClr val="black">
                  <a:tint val="75000"/>
                </a:prstClr>
              </a:solidFill>
            </a:endParaRPr>
          </a:p>
        </p:txBody>
      </p:sp>
      <p:sp>
        <p:nvSpPr>
          <p:cNvPr id="5" name="Footer Placeholder 4">
            <a:extLst>
              <a:ext uri="{FF2B5EF4-FFF2-40B4-BE49-F238E27FC236}">
                <a16:creationId xmlns:a16="http://schemas.microsoft.com/office/drawing/2014/main" id="{A9D938DD-D6D9-4A07-8162-52BA1847B09A}"/>
              </a:ext>
            </a:extLst>
          </p:cNvPr>
          <p:cNvSpPr>
            <a:spLocks noGrp="1"/>
          </p:cNvSpPr>
          <p:nvPr>
            <p:ph type="ftr" sz="quarter" idx="11"/>
          </p:nvPr>
        </p:nvSpPr>
        <p:spPr/>
        <p:txBody>
          <a:bodyPr/>
          <a:lstStyle/>
          <a:p>
            <a:pPr defTabSz="685800">
              <a:defRPr/>
            </a:pPr>
            <a:endParaRPr lang="en-ID" dirty="0">
              <a:solidFill>
                <a:prstClr val="black">
                  <a:tint val="75000"/>
                </a:prstClr>
              </a:solidFill>
            </a:endParaRPr>
          </a:p>
        </p:txBody>
      </p:sp>
      <p:sp>
        <p:nvSpPr>
          <p:cNvPr id="6" name="Slide Number Placeholder 5">
            <a:extLst>
              <a:ext uri="{FF2B5EF4-FFF2-40B4-BE49-F238E27FC236}">
                <a16:creationId xmlns:a16="http://schemas.microsoft.com/office/drawing/2014/main" id="{0F827E8E-1FCC-441E-B4AF-018EB8B6FCE9}"/>
              </a:ext>
            </a:extLst>
          </p:cNvPr>
          <p:cNvSpPr>
            <a:spLocks noGrp="1"/>
          </p:cNvSpPr>
          <p:nvPr>
            <p:ph type="sldNum" sz="quarter" idx="12"/>
          </p:nvPr>
        </p:nvSpPr>
        <p:spPr/>
        <p:txBody>
          <a:bodyPr/>
          <a:lstStyle/>
          <a:p>
            <a:pPr defTabSz="685800">
              <a:defRPr/>
            </a:pPr>
            <a:fld id="{01FF9848-41CE-4E7D-84BB-F5947E1F1045}" type="slidenum">
              <a:rPr lang="en-ID" b="0" smtClean="0">
                <a:solidFill>
                  <a:prstClr val="black">
                    <a:tint val="75000"/>
                  </a:prstClr>
                </a:solidFill>
              </a:rPr>
              <a:pPr defTabSz="685800">
                <a:defRPr/>
              </a:pPr>
              <a:t>‹#›</a:t>
            </a:fld>
            <a:endParaRPr lang="en-ID" b="0" dirty="0">
              <a:solidFill>
                <a:prstClr val="black">
                  <a:tint val="75000"/>
                </a:prstClr>
              </a:solidFill>
            </a:endParaRPr>
          </a:p>
        </p:txBody>
      </p:sp>
    </p:spTree>
    <p:extLst>
      <p:ext uri="{BB962C8B-B14F-4D97-AF65-F5344CB8AC3E}">
        <p14:creationId xmlns:p14="http://schemas.microsoft.com/office/powerpoint/2010/main" val="16875779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929478-FD13-4CD5-9848-C1A031A3F80B}"/>
              </a:ext>
            </a:extLst>
          </p:cNvPr>
          <p:cNvSpPr>
            <a:spLocks noGrp="1"/>
          </p:cNvSpPr>
          <p:nvPr>
            <p:ph type="dt" sz="half" idx="10"/>
          </p:nvPr>
        </p:nvSpPr>
        <p:spPr/>
        <p:txBody>
          <a:bodyPr/>
          <a:lstStyle/>
          <a:p>
            <a:pPr defTabSz="685800">
              <a:defRPr/>
            </a:pPr>
            <a:fld id="{1188DBB5-FDAC-4BA9-80A9-CF4866670333}" type="datetime1">
              <a:rPr lang="en-ID" smtClean="0">
                <a:solidFill>
                  <a:prstClr val="black">
                    <a:tint val="75000"/>
                  </a:prstClr>
                </a:solidFill>
              </a:rPr>
              <a:pPr defTabSz="685800">
                <a:defRPr/>
              </a:pPr>
              <a:t>12/07/2022</a:t>
            </a:fld>
            <a:endParaRPr lang="en-ID" dirty="0">
              <a:solidFill>
                <a:prstClr val="black">
                  <a:tint val="75000"/>
                </a:prstClr>
              </a:solidFill>
            </a:endParaRPr>
          </a:p>
        </p:txBody>
      </p:sp>
      <p:sp>
        <p:nvSpPr>
          <p:cNvPr id="3" name="Footer Placeholder 2">
            <a:extLst>
              <a:ext uri="{FF2B5EF4-FFF2-40B4-BE49-F238E27FC236}">
                <a16:creationId xmlns:a16="http://schemas.microsoft.com/office/drawing/2014/main" id="{60A7E26F-11D1-49E9-A528-6AC50DBC8DAF}"/>
              </a:ext>
            </a:extLst>
          </p:cNvPr>
          <p:cNvSpPr>
            <a:spLocks noGrp="1"/>
          </p:cNvSpPr>
          <p:nvPr>
            <p:ph type="ftr" sz="quarter" idx="11"/>
          </p:nvPr>
        </p:nvSpPr>
        <p:spPr/>
        <p:txBody>
          <a:bodyPr/>
          <a:lstStyle/>
          <a:p>
            <a:pPr defTabSz="685800">
              <a:defRPr/>
            </a:pPr>
            <a:endParaRPr lang="en-ID" dirty="0">
              <a:solidFill>
                <a:prstClr val="black">
                  <a:tint val="75000"/>
                </a:prstClr>
              </a:solidFill>
            </a:endParaRPr>
          </a:p>
        </p:txBody>
      </p:sp>
      <p:grpSp>
        <p:nvGrpSpPr>
          <p:cNvPr id="5" name="Group 10"/>
          <p:cNvGrpSpPr>
            <a:grpSpLocks/>
          </p:cNvGrpSpPr>
          <p:nvPr userDrawn="1"/>
        </p:nvGrpSpPr>
        <p:grpSpPr bwMode="auto">
          <a:xfrm>
            <a:off x="-503635" y="771525"/>
            <a:ext cx="10151270" cy="109538"/>
            <a:chOff x="-170626" y="0"/>
            <a:chExt cx="13534857" cy="166915"/>
          </a:xfrm>
        </p:grpSpPr>
        <p:sp>
          <p:nvSpPr>
            <p:cNvPr id="6" name="Parallelogram 5"/>
            <p:cNvSpPr/>
            <p:nvPr/>
          </p:nvSpPr>
          <p:spPr>
            <a:xfrm>
              <a:off x="-170626" y="0"/>
              <a:ext cx="4511620" cy="166915"/>
            </a:xfrm>
            <a:prstGeom prst="parallelogram">
              <a:avLst>
                <a:gd name="adj" fmla="val 114362"/>
              </a:avLst>
            </a:prstGeom>
            <a:solidFill>
              <a:srgbClr val="01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 name="Parallelogram 6"/>
            <p:cNvSpPr/>
            <p:nvPr/>
          </p:nvSpPr>
          <p:spPr>
            <a:xfrm>
              <a:off x="4340994" y="0"/>
              <a:ext cx="4511619" cy="166915"/>
            </a:xfrm>
            <a:prstGeom prst="parallelogram">
              <a:avLst>
                <a:gd name="adj" fmla="val 114362"/>
              </a:avLst>
            </a:prstGeom>
            <a:solidFill>
              <a:srgbClr val="46B6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8" name="Parallelogram 7"/>
            <p:cNvSpPr/>
            <p:nvPr/>
          </p:nvSpPr>
          <p:spPr>
            <a:xfrm>
              <a:off x="8852612" y="0"/>
              <a:ext cx="4511619" cy="166915"/>
            </a:xfrm>
            <a:prstGeom prst="parallelogram">
              <a:avLst>
                <a:gd name="adj" fmla="val 114362"/>
              </a:avLst>
            </a:prstGeom>
            <a:solidFill>
              <a:srgbClr val="FEA3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grpSp>
      <p:sp>
        <p:nvSpPr>
          <p:cNvPr id="9" name="Slide Number Placeholder 5">
            <a:extLst>
              <a:ext uri="{FF2B5EF4-FFF2-40B4-BE49-F238E27FC236}">
                <a16:creationId xmlns:a16="http://schemas.microsoft.com/office/drawing/2014/main" id="{DB7E13BF-9345-4AF9-909E-12E79EFF2AD7}"/>
              </a:ext>
            </a:extLst>
          </p:cNvPr>
          <p:cNvSpPr>
            <a:spLocks noGrp="1"/>
          </p:cNvSpPr>
          <p:nvPr>
            <p:ph type="sldNum" sz="quarter" idx="4"/>
          </p:nvPr>
        </p:nvSpPr>
        <p:spPr>
          <a:xfrm>
            <a:off x="7086600" y="6483353"/>
            <a:ext cx="2057400" cy="365125"/>
          </a:xfrm>
          <a:prstGeom prst="rect">
            <a:avLst/>
          </a:prstGeom>
        </p:spPr>
        <p:txBody>
          <a:bodyPr vert="horz" lIns="91440" tIns="45720" rIns="91440" bIns="45720" rtlCol="0" anchor="ctr"/>
          <a:lstStyle>
            <a:lvl1pPr algn="r">
              <a:defRPr sz="900" b="1">
                <a:solidFill>
                  <a:schemeClr val="tx1"/>
                </a:solidFill>
              </a:defRPr>
            </a:lvl1pPr>
          </a:lstStyle>
          <a:p>
            <a:r>
              <a:rPr lang="en-US" dirty="0"/>
              <a:t>Slide - </a:t>
            </a:r>
            <a:fld id="{3344F34B-7969-4253-974F-5B9E83F37CF0}" type="slidenum">
              <a:rPr lang="en-US" smtClean="0"/>
              <a:pPr/>
              <a:t>‹#›</a:t>
            </a:fld>
            <a:endParaRPr lang="en-US" dirty="0"/>
          </a:p>
        </p:txBody>
      </p:sp>
    </p:spTree>
    <p:extLst>
      <p:ext uri="{BB962C8B-B14F-4D97-AF65-F5344CB8AC3E}">
        <p14:creationId xmlns:p14="http://schemas.microsoft.com/office/powerpoint/2010/main" val="11766992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0A07B-933E-4C9D-9DC5-F26AAB5E4A33}"/>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53830E80-8DD8-4C81-83D8-D8FDF194F30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84D38B76-DA18-44E1-AA85-58FC02B91C72}"/>
              </a:ext>
            </a:extLst>
          </p:cNvPr>
          <p:cNvSpPr>
            <a:spLocks noGrp="1"/>
          </p:cNvSpPr>
          <p:nvPr>
            <p:ph type="dt" sz="half" idx="10"/>
          </p:nvPr>
        </p:nvSpPr>
        <p:spPr/>
        <p:txBody>
          <a:bodyPr/>
          <a:lstStyle/>
          <a:p>
            <a:fld id="{804CC4B9-AB27-428A-AB14-CF8AB0625C41}" type="datetime1">
              <a:rPr lang="en-US" smtClean="0"/>
              <a:pPr/>
              <a:t>7/12/2022</a:t>
            </a:fld>
            <a:endParaRPr lang="en-ID"/>
          </a:p>
        </p:txBody>
      </p:sp>
      <p:sp>
        <p:nvSpPr>
          <p:cNvPr id="5" name="Footer Placeholder 4">
            <a:extLst>
              <a:ext uri="{FF2B5EF4-FFF2-40B4-BE49-F238E27FC236}">
                <a16:creationId xmlns:a16="http://schemas.microsoft.com/office/drawing/2014/main" id="{2706CCA8-25CE-4E3D-A529-FCA47B0FAA4B}"/>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4C37EE5-2CF6-4E27-A63B-30D890633A91}"/>
              </a:ext>
            </a:extLst>
          </p:cNvPr>
          <p:cNvSpPr>
            <a:spLocks noGrp="1"/>
          </p:cNvSpPr>
          <p:nvPr>
            <p:ph type="sldNum" sz="quarter" idx="12"/>
          </p:nvPr>
        </p:nvSpPr>
        <p:spPr/>
        <p:txBody>
          <a:bodyPr/>
          <a:lstStyle/>
          <a:p>
            <a:fld id="{26258B41-E3E7-4B35-B1E2-BCD5CBA62F01}" type="slidenum">
              <a:rPr lang="en-ID" smtClean="0"/>
              <a:pPr/>
              <a:t>‹#›</a:t>
            </a:fld>
            <a:endParaRPr lang="en-ID"/>
          </a:p>
        </p:txBody>
      </p:sp>
      <p:pic>
        <p:nvPicPr>
          <p:cNvPr id="7" name="Picture 2" descr="Hasil gambar untuk logo bappenas">
            <a:extLst>
              <a:ext uri="{FF2B5EF4-FFF2-40B4-BE49-F238E27FC236}">
                <a16:creationId xmlns:a16="http://schemas.microsoft.com/office/drawing/2014/main" id="{C3BAF931-C9D6-4500-A09D-ED30962FD25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8471" y="271149"/>
            <a:ext cx="615239" cy="8203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5E1A9CA-1429-46E9-B8EE-B34BD400CC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2146" y="271149"/>
            <a:ext cx="571304" cy="829737"/>
          </a:xfrm>
          <a:prstGeom prst="rect">
            <a:avLst/>
          </a:prstGeom>
        </p:spPr>
      </p:pic>
    </p:spTree>
    <p:extLst>
      <p:ext uri="{BB962C8B-B14F-4D97-AF65-F5344CB8AC3E}">
        <p14:creationId xmlns:p14="http://schemas.microsoft.com/office/powerpoint/2010/main" val="3536859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6" name="Slide Number Placeholder 20">
            <a:extLst>
              <a:ext uri="{FF2B5EF4-FFF2-40B4-BE49-F238E27FC236}">
                <a16:creationId xmlns:a16="http://schemas.microsoft.com/office/drawing/2014/main" id="{0D4751DA-EE91-4934-B279-B0619B6D3FFE}"/>
              </a:ext>
            </a:extLst>
          </p:cNvPr>
          <p:cNvSpPr>
            <a:spLocks noGrp="1"/>
          </p:cNvSpPr>
          <p:nvPr>
            <p:ph type="sldNum" sz="quarter" idx="12"/>
          </p:nvPr>
        </p:nvSpPr>
        <p:spPr>
          <a:xfrm>
            <a:off x="8830721" y="6492880"/>
            <a:ext cx="308610" cy="365125"/>
          </a:xfrm>
        </p:spPr>
        <p:txBody>
          <a:bodyPr/>
          <a:lstStyle>
            <a:lvl1pPr>
              <a:defRPr b="1">
                <a:solidFill>
                  <a:srgbClr val="0074C1"/>
                </a:solidFill>
              </a:defRPr>
            </a:lvl1pPr>
          </a:lstStyle>
          <a:p>
            <a:fld id="{A62A65E6-EB2E-4C59-B7A8-C0F561EAA49D}" type="slidenum">
              <a:rPr lang="en-US" smtClean="0"/>
              <a:pPr/>
              <a:t>‹#›</a:t>
            </a:fld>
            <a:endParaRPr lang="en-US"/>
          </a:p>
        </p:txBody>
      </p:sp>
      <p:sp>
        <p:nvSpPr>
          <p:cNvPr id="7" name="Parallelogram 6">
            <a:extLst>
              <a:ext uri="{FF2B5EF4-FFF2-40B4-BE49-F238E27FC236}">
                <a16:creationId xmlns:a16="http://schemas.microsoft.com/office/drawing/2014/main" id="{A6523FB2-B57A-40D6-83FE-A7639B65E9BC}"/>
              </a:ext>
            </a:extLst>
          </p:cNvPr>
          <p:cNvSpPr/>
          <p:nvPr userDrawn="1"/>
        </p:nvSpPr>
        <p:spPr>
          <a:xfrm>
            <a:off x="404867" y="-839593"/>
            <a:ext cx="1363693" cy="2038066"/>
          </a:xfrm>
          <a:prstGeom prst="parallelogram">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595" rtl="0" eaLnBrk="1" fontAlgn="auto" latinLnBrk="0" hangingPunct="1">
              <a:lnSpc>
                <a:spcPct val="100000"/>
              </a:lnSpc>
              <a:spcBef>
                <a:spcPts val="0"/>
              </a:spcBef>
              <a:spcAft>
                <a:spcPts val="0"/>
              </a:spcAft>
              <a:buClrTx/>
              <a:buSzTx/>
              <a:buFontTx/>
              <a:buNone/>
              <a:tabLst/>
              <a:defRPr/>
            </a:pPr>
            <a:endParaRPr kumimoji="0" lang="id-ID" sz="1349"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Parallelogram 7">
            <a:extLst>
              <a:ext uri="{FF2B5EF4-FFF2-40B4-BE49-F238E27FC236}">
                <a16:creationId xmlns:a16="http://schemas.microsoft.com/office/drawing/2014/main" id="{71538BEC-8AA2-4EE9-9D41-11AA3F53D9F7}"/>
              </a:ext>
            </a:extLst>
          </p:cNvPr>
          <p:cNvSpPr/>
          <p:nvPr userDrawn="1"/>
        </p:nvSpPr>
        <p:spPr>
          <a:xfrm>
            <a:off x="333833" y="-995169"/>
            <a:ext cx="1363693" cy="2038066"/>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595" rtl="0" eaLnBrk="1" fontAlgn="auto" latinLnBrk="0" hangingPunct="1">
              <a:lnSpc>
                <a:spcPct val="100000"/>
              </a:lnSpc>
              <a:spcBef>
                <a:spcPts val="0"/>
              </a:spcBef>
              <a:spcAft>
                <a:spcPts val="0"/>
              </a:spcAft>
              <a:buClrTx/>
              <a:buSzTx/>
              <a:buFontTx/>
              <a:buNone/>
              <a:tabLst/>
              <a:defRPr/>
            </a:pPr>
            <a:endParaRPr kumimoji="0" lang="id-ID" sz="1349"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Parallelogram 8">
            <a:extLst>
              <a:ext uri="{FF2B5EF4-FFF2-40B4-BE49-F238E27FC236}">
                <a16:creationId xmlns:a16="http://schemas.microsoft.com/office/drawing/2014/main" id="{8E7B64C7-B1FA-4B22-9F2C-6818096AD686}"/>
              </a:ext>
            </a:extLst>
          </p:cNvPr>
          <p:cNvSpPr/>
          <p:nvPr userDrawn="1"/>
        </p:nvSpPr>
        <p:spPr>
          <a:xfrm>
            <a:off x="7734657" y="-839593"/>
            <a:ext cx="1363693" cy="2038066"/>
          </a:xfrm>
          <a:prstGeom prst="parallelogram">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595" rtl="0" eaLnBrk="1" fontAlgn="auto" latinLnBrk="0" hangingPunct="1">
              <a:lnSpc>
                <a:spcPct val="100000"/>
              </a:lnSpc>
              <a:spcBef>
                <a:spcPts val="0"/>
              </a:spcBef>
              <a:spcAft>
                <a:spcPts val="0"/>
              </a:spcAft>
              <a:buClrTx/>
              <a:buSzTx/>
              <a:buFontTx/>
              <a:buNone/>
              <a:tabLst/>
              <a:defRPr/>
            </a:pPr>
            <a:endParaRPr kumimoji="0" lang="id-ID" sz="1349"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Parallelogram 9">
            <a:extLst>
              <a:ext uri="{FF2B5EF4-FFF2-40B4-BE49-F238E27FC236}">
                <a16:creationId xmlns:a16="http://schemas.microsoft.com/office/drawing/2014/main" id="{6A84D846-62A3-46A9-9054-24BCBA49A705}"/>
              </a:ext>
            </a:extLst>
          </p:cNvPr>
          <p:cNvSpPr/>
          <p:nvPr userDrawn="1"/>
        </p:nvSpPr>
        <p:spPr>
          <a:xfrm>
            <a:off x="7663623" y="-995169"/>
            <a:ext cx="1363693" cy="2038066"/>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595" rtl="0" eaLnBrk="1" fontAlgn="auto" latinLnBrk="0" hangingPunct="1">
              <a:lnSpc>
                <a:spcPct val="100000"/>
              </a:lnSpc>
              <a:spcBef>
                <a:spcPts val="0"/>
              </a:spcBef>
              <a:spcAft>
                <a:spcPts val="0"/>
              </a:spcAft>
              <a:buClrTx/>
              <a:buSzTx/>
              <a:buFontTx/>
              <a:buNone/>
              <a:tabLst/>
              <a:defRPr/>
            </a:pPr>
            <a:endParaRPr kumimoji="0" lang="id-ID" sz="1349"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886D1CB8-C664-446C-A454-E8EFE4DCBB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833" y="142407"/>
            <a:ext cx="484883" cy="688212"/>
          </a:xfrm>
          <a:prstGeom prst="rect">
            <a:avLst/>
          </a:prstGeom>
        </p:spPr>
      </p:pic>
      <p:pic>
        <p:nvPicPr>
          <p:cNvPr id="12" name="Picture 11">
            <a:extLst>
              <a:ext uri="{FF2B5EF4-FFF2-40B4-BE49-F238E27FC236}">
                <a16:creationId xmlns:a16="http://schemas.microsoft.com/office/drawing/2014/main" id="{DACDFD29-FBAB-44A5-BCCF-45F1D7F58DF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49698" y="23868"/>
            <a:ext cx="695240" cy="916771"/>
          </a:xfrm>
          <a:prstGeom prst="rect">
            <a:avLst/>
          </a:prstGeom>
        </p:spPr>
      </p:pic>
      <p:sp>
        <p:nvSpPr>
          <p:cNvPr id="2" name="Title 1">
            <a:extLst>
              <a:ext uri="{FF2B5EF4-FFF2-40B4-BE49-F238E27FC236}">
                <a16:creationId xmlns:a16="http://schemas.microsoft.com/office/drawing/2014/main" id="{6EEF0797-98B4-49CC-B87E-F4AE77F11F8F}"/>
              </a:ext>
            </a:extLst>
          </p:cNvPr>
          <p:cNvSpPr>
            <a:spLocks noGrp="1"/>
          </p:cNvSpPr>
          <p:nvPr>
            <p:ph type="title"/>
          </p:nvPr>
        </p:nvSpPr>
        <p:spPr>
          <a:xfrm>
            <a:off x="1427758" y="23868"/>
            <a:ext cx="6235865" cy="916771"/>
          </a:xfrm>
        </p:spPr>
        <p:txBody>
          <a:bodyPr>
            <a:normAutofit/>
          </a:bodyPr>
          <a:lstStyle>
            <a:lvl1pPr algn="ctr">
              <a:defRPr sz="2399" b="1">
                <a:solidFill>
                  <a:srgbClr val="0074C1"/>
                </a:solidFill>
                <a:latin typeface="Cambria" panose="02040503050406030204" pitchFamily="18" charset="0"/>
              </a:defRPr>
            </a:lvl1pPr>
          </a:lstStyle>
          <a:p>
            <a:r>
              <a:rPr lang="en-US"/>
              <a:t>Click to edit Master title style</a:t>
            </a:r>
          </a:p>
        </p:txBody>
      </p:sp>
    </p:spTree>
    <p:extLst>
      <p:ext uri="{BB962C8B-B14F-4D97-AF65-F5344CB8AC3E}">
        <p14:creationId xmlns:p14="http://schemas.microsoft.com/office/powerpoint/2010/main" val="2489819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3" name="Freeform 12"/>
          <p:cNvSpPr/>
          <p:nvPr/>
        </p:nvSpPr>
        <p:spPr>
          <a:xfrm>
            <a:off x="-8467" y="-16933"/>
            <a:ext cx="8754534" cy="6451600"/>
          </a:xfrm>
          <a:custGeom>
            <a:avLst/>
            <a:gdLst/>
            <a:ahLst/>
            <a:cxnLst/>
            <a:rect l="l" t="t" r="r" b="b"/>
            <a:pathLst>
              <a:path w="8754534" h="6451600">
                <a:moveTo>
                  <a:pt x="8373534" y="0"/>
                </a:moveTo>
                <a:lnTo>
                  <a:pt x="8754534" y="5994400"/>
                </a:lnTo>
                <a:lnTo>
                  <a:pt x="0" y="6451600"/>
                </a:lnTo>
                <a:lnTo>
                  <a:pt x="0" y="0"/>
                </a:lnTo>
                <a:lnTo>
                  <a:pt x="8373534" y="0"/>
                </a:lnTo>
                <a:close/>
              </a:path>
            </a:pathLst>
          </a:cu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10379" y="4445000"/>
            <a:ext cx="8464695" cy="1715811"/>
          </a:xfrm>
          <a:custGeom>
            <a:avLst/>
            <a:gdLst/>
            <a:ahLst/>
            <a:cxnLst/>
            <a:rect l="l" t="t" r="r" b="b"/>
            <a:pathLst>
              <a:path w="8428428" h="1878553">
                <a:moveTo>
                  <a:pt x="0" y="438229"/>
                </a:moveTo>
                <a:lnTo>
                  <a:pt x="8343246" y="0"/>
                </a:lnTo>
                <a:lnTo>
                  <a:pt x="8428428" y="1424838"/>
                </a:lnTo>
                <a:lnTo>
                  <a:pt x="7515" y="1878553"/>
                </a:lnTo>
                <a:lnTo>
                  <a:pt x="0" y="438229"/>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2864" y="0"/>
            <a:ext cx="5811235" cy="321615"/>
          </a:xfrm>
          <a:custGeom>
            <a:avLst/>
            <a:gdLst/>
            <a:ahLst/>
            <a:cxnLst/>
            <a:rect l="l" t="t" r="r" b="b"/>
            <a:pathLst>
              <a:path w="5811235" h="321615">
                <a:moveTo>
                  <a:pt x="0" y="0"/>
                </a:moveTo>
                <a:lnTo>
                  <a:pt x="5811235" y="0"/>
                </a:lnTo>
                <a:lnTo>
                  <a:pt x="1" y="321615"/>
                </a:lnTo>
                <a:cubicBezTo>
                  <a:pt x="1" y="214410"/>
                  <a:pt x="0" y="107205"/>
                  <a:pt x="0" y="0"/>
                </a:cubicBez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0" name="Freeform 29"/>
          <p:cNvSpPr/>
          <p:nvPr/>
        </p:nvSpPr>
        <p:spPr>
          <a:xfrm rot="21420000">
            <a:off x="-170768" y="213023"/>
            <a:ext cx="8480534" cy="5746008"/>
          </a:xfrm>
          <a:custGeom>
            <a:avLst/>
            <a:gdLst/>
            <a:ahLst/>
            <a:cxnLst/>
            <a:rect l="l" t="t" r="r" b="b"/>
            <a:pathLst>
              <a:path w="11307378" h="5746008">
                <a:moveTo>
                  <a:pt x="11270997" y="0"/>
                </a:moveTo>
                <a:lnTo>
                  <a:pt x="11307378" y="5746008"/>
                </a:lnTo>
                <a:lnTo>
                  <a:pt x="1" y="574313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451416" y="668338"/>
            <a:ext cx="7533524" cy="2766528"/>
          </a:xfrm>
        </p:spPr>
        <p:txBody>
          <a:bodyPr anchor="b">
            <a:normAutofit/>
          </a:bodyPr>
          <a:lstStyle>
            <a:lvl1pPr algn="r">
              <a:defRPr sz="7200"/>
            </a:lvl1pPr>
          </a:lstStyle>
          <a:p>
            <a:r>
              <a:rPr lang="en-US"/>
              <a:t>Click to edit Master title style</a:t>
            </a:r>
            <a:endParaRPr lang="en-US" dirty="0"/>
          </a:p>
        </p:txBody>
      </p:sp>
      <p:sp>
        <p:nvSpPr>
          <p:cNvPr id="3" name="Subtitle 2"/>
          <p:cNvSpPr>
            <a:spLocks noGrp="1"/>
          </p:cNvSpPr>
          <p:nvPr>
            <p:ph type="subTitle" idx="1"/>
          </p:nvPr>
        </p:nvSpPr>
        <p:spPr>
          <a:xfrm rot="21420000">
            <a:off x="554462" y="3446830"/>
            <a:ext cx="7512060" cy="550333"/>
          </a:xfrm>
        </p:spPr>
        <p:txBody>
          <a:bodyPr anchor="t">
            <a:noAutofit/>
          </a:bodyPr>
          <a:lstStyle>
            <a:lvl1pPr marL="0" indent="0" algn="r">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3669071" y="4714242"/>
            <a:ext cx="4607740" cy="942356"/>
          </a:xfrm>
        </p:spPr>
        <p:txBody>
          <a:bodyPr/>
          <a:lstStyle>
            <a:lvl1pPr algn="ctr">
              <a:defRPr sz="4200">
                <a:solidFill>
                  <a:schemeClr val="accent1">
                    <a:lumMod val="50000"/>
                  </a:schemeClr>
                </a:solidFill>
              </a:defRPr>
            </a:lvl1pPr>
          </a:lstStyle>
          <a:p>
            <a:fld id="{5DA67A6A-2FDE-4D56-AF22-7F78BD080A74}" type="datetimeFigureOut">
              <a:rPr lang="en-US" smtClean="0"/>
              <a:t>7/12/2022</a:t>
            </a:fld>
            <a:endParaRPr lang="en-US"/>
          </a:p>
        </p:txBody>
      </p:sp>
      <p:sp>
        <p:nvSpPr>
          <p:cNvPr id="5" name="Footer Placeholder 4"/>
          <p:cNvSpPr>
            <a:spLocks noGrp="1"/>
          </p:cNvSpPr>
          <p:nvPr>
            <p:ph type="ftr" sz="quarter" idx="11"/>
          </p:nvPr>
        </p:nvSpPr>
        <p:spPr>
          <a:xfrm rot="21420000">
            <a:off x="-12134" y="4954635"/>
            <a:ext cx="2987069" cy="918361"/>
          </a:xfrm>
        </p:spPr>
        <p:txBody>
          <a:bodyPr vert="horz" lIns="91440" tIns="45720" rIns="91440" bIns="45720" rtlCol="0" anchor="ctr"/>
          <a:lstStyle>
            <a:lvl1pPr algn="r">
              <a:defRPr lang="en-US" sz="4200" dirty="0"/>
            </a:lvl1pPr>
          </a:lstStyle>
          <a:p>
            <a:endParaRPr lang="en-US"/>
          </a:p>
        </p:txBody>
      </p:sp>
      <p:sp>
        <p:nvSpPr>
          <p:cNvPr id="6" name="Slide Number Placeholder 5"/>
          <p:cNvSpPr>
            <a:spLocks noGrp="1"/>
          </p:cNvSpPr>
          <p:nvPr>
            <p:ph type="sldNum" sz="quarter" idx="12"/>
          </p:nvPr>
        </p:nvSpPr>
        <p:spPr>
          <a:xfrm rot="21420000">
            <a:off x="7401518" y="3819948"/>
            <a:ext cx="680390" cy="498470"/>
          </a:xfrm>
        </p:spPr>
        <p:txBody>
          <a:bodyPr/>
          <a:lstStyle>
            <a:lvl1pPr>
              <a:defRPr sz="2400">
                <a:solidFill>
                  <a:schemeClr val="tx1">
                    <a:lumMod val="75000"/>
                    <a:lumOff val="25000"/>
                  </a:schemeClr>
                </a:solidFill>
              </a:defRPr>
            </a:lvl1pPr>
          </a:lstStyle>
          <a:p>
            <a:fld id="{F0B536EA-282B-471D-9C3F-9E77CC665657}" type="slidenum">
              <a:rPr lang="en-US" smtClean="0"/>
              <a:t>‹#›</a:t>
            </a:fld>
            <a:endParaRPr lang="en-US"/>
          </a:p>
        </p:txBody>
      </p:sp>
      <p:sp>
        <p:nvSpPr>
          <p:cNvPr id="33" name="5-Point Star 32"/>
          <p:cNvSpPr/>
          <p:nvPr/>
        </p:nvSpPr>
        <p:spPr>
          <a:xfrm rot="21420000">
            <a:off x="3121951" y="5057183"/>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081814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1" y="2063396"/>
            <a:ext cx="7796030"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77A92-2080-4107-B85F-33B0C5916AF4}" type="datetimeFigureOut">
              <a:rPr lang="en-US" smtClean="0"/>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3395554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1"/>
            <a:ext cx="7796030"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514351" y="3742267"/>
            <a:ext cx="7796030"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A67A6A-2FDE-4D56-AF22-7F78BD080A74}" type="datetimeFigureOut">
              <a:rPr lang="en-US" smtClean="0"/>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3402323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514351" y="685800"/>
            <a:ext cx="779766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0" y="2063396"/>
            <a:ext cx="3816536"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495478" y="2063396"/>
            <a:ext cx="381490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E77A92-2080-4107-B85F-33B0C5916AF4}" type="datetimeFigureOut">
              <a:rPr lang="en-US" smtClean="0"/>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16560425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514351" y="685800"/>
            <a:ext cx="7796030"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739569" y="2063396"/>
            <a:ext cx="3591317"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514352" y="2861733"/>
            <a:ext cx="3816534"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15340" y="2063396"/>
            <a:ext cx="359667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4495477" y="2861733"/>
            <a:ext cx="3816535"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E77A92-2080-4107-B85F-33B0C5916AF4}" type="datetimeFigureOut">
              <a:rPr lang="en-US" smtClean="0"/>
              <a:t>7/12/2022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37963751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A67A6A-2FDE-4D56-AF22-7F78BD080A74}" type="datetimeFigureOut">
              <a:rPr lang="en-US" smtClean="0"/>
              <a:t>7/12/2022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31328435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A67A6A-2FDE-4D56-AF22-7F78BD080A74}" type="datetimeFigureOut">
              <a:rPr lang="en-US" smtClean="0"/>
              <a:t>7/12/2022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3516430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232" y="685800"/>
            <a:ext cx="3095145"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3784600" y="685801"/>
            <a:ext cx="4525781"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232" y="2709053"/>
            <a:ext cx="3095146"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77A92-2080-4107-B85F-33B0C5916AF4}" type="datetimeFigureOut">
              <a:rPr lang="en-US" smtClean="0"/>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34844731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0"/>
            <a:ext cx="440817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47740" y="1"/>
            <a:ext cx="3162641"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4351" y="2709053"/>
            <a:ext cx="440817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A67A6A-2FDE-4D56-AF22-7F78BD080A74}" type="datetimeFigureOut">
              <a:rPr lang="en-US" smtClean="0"/>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18943713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4106333"/>
            <a:ext cx="7796031"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4351" y="685800"/>
            <a:ext cx="7794385"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4335" y="4702923"/>
            <a:ext cx="7796046"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77A92-2080-4107-B85F-33B0C5916AF4}" type="datetimeFigureOut">
              <a:rPr lang="en-US" smtClean="0"/>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10521205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1"/>
            <a:ext cx="7797677"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514335" y="4106333"/>
            <a:ext cx="7796047"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77A92-2080-4107-B85F-33B0C5916AF4}" type="datetimeFigureOut">
              <a:rPr lang="en-US" smtClean="0"/>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10365998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99" y="685800"/>
            <a:ext cx="7143765"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162698" y="3610032"/>
            <a:ext cx="6500967"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14351" y="4106334"/>
            <a:ext cx="779766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77A92-2080-4107-B85F-33B0C5916AF4}" type="datetimeFigureOut">
              <a:rPr lang="en-US" smtClean="0"/>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
        <p:nvSpPr>
          <p:cNvPr id="10" name="TextBox 9"/>
          <p:cNvSpPr txBox="1"/>
          <p:nvPr/>
        </p:nvSpPr>
        <p:spPr>
          <a:xfrm>
            <a:off x="404280" y="88785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1" name="TextBox 10"/>
          <p:cNvSpPr txBox="1"/>
          <p:nvPr/>
        </p:nvSpPr>
        <p:spPr>
          <a:xfrm>
            <a:off x="7897147" y="290648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700563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4351" y="1723855"/>
            <a:ext cx="7796030"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514351" y="4247468"/>
            <a:ext cx="7796030"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77A92-2080-4107-B85F-33B0C5916AF4}" type="datetimeFigureOut">
              <a:rPr lang="en-US" smtClean="0"/>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4112461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514351" y="685801"/>
            <a:ext cx="7796030"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514352"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14352"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175967"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175966"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827785"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827785"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77A92-2080-4107-B85F-33B0C5916AF4}" type="datetimeFigureOut">
              <a:rPr lang="en-US" smtClean="0"/>
              <a:t>7/12/2022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8093069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514351" y="685801"/>
            <a:ext cx="779766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518880"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14335" y="2063396"/>
            <a:ext cx="2482596"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18880" y="4389288"/>
            <a:ext cx="2482596"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178058"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176999" y="2063396"/>
            <a:ext cx="2482596"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176998" y="4389286"/>
            <a:ext cx="2483655"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826708"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826614" y="2063394"/>
            <a:ext cx="2482596"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826614" y="4389284"/>
            <a:ext cx="2482596"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77A92-2080-4107-B85F-33B0C5916AF4}" type="datetimeFigureOut">
              <a:rPr lang="en-US" smtClean="0"/>
              <a:t>7/12/2022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37594010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514351" y="2063396"/>
            <a:ext cx="7796030"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77A92-2080-4107-B85F-33B0C5916AF4}" type="datetimeFigureOut">
              <a:rPr lang="en-US" smtClean="0"/>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12697838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1896" y="685801"/>
            <a:ext cx="1698485"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514351" y="685801"/>
            <a:ext cx="5928323"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77A92-2080-4107-B85F-33B0C5916AF4}" type="datetimeFigureOut">
              <a:rPr lang="en-US" smtClean="0"/>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8985332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BE1F6F3-5087-4C42-8C65-B012B0BD467A}"/>
              </a:ext>
            </a:extLst>
          </p:cNvPr>
          <p:cNvSpPr/>
          <p:nvPr userDrawn="1"/>
        </p:nvSpPr>
        <p:spPr>
          <a:xfrm>
            <a:off x="0" y="0"/>
            <a:ext cx="4572000" cy="3429000"/>
          </a:xfrm>
          <a:prstGeom prst="rect">
            <a:avLst/>
          </a:prstGeom>
          <a:solidFill>
            <a:srgbClr val="F59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a:extLst>
              <a:ext uri="{FF2B5EF4-FFF2-40B4-BE49-F238E27FC236}">
                <a16:creationId xmlns:a16="http://schemas.microsoft.com/office/drawing/2014/main" id="{2709316B-9EAF-411F-8DA2-119174B59941}"/>
              </a:ext>
            </a:extLst>
          </p:cNvPr>
          <p:cNvSpPr/>
          <p:nvPr userDrawn="1"/>
        </p:nvSpPr>
        <p:spPr>
          <a:xfrm>
            <a:off x="4572000" y="3429000"/>
            <a:ext cx="457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a:extLst>
              <a:ext uri="{FF2B5EF4-FFF2-40B4-BE49-F238E27FC236}">
                <a16:creationId xmlns:a16="http://schemas.microsoft.com/office/drawing/2014/main" id="{FEE1055B-D2ED-480B-9CE9-D64B8AC327A7}"/>
              </a:ext>
            </a:extLst>
          </p:cNvPr>
          <p:cNvSpPr/>
          <p:nvPr userDrawn="1"/>
        </p:nvSpPr>
        <p:spPr>
          <a:xfrm>
            <a:off x="4572000" y="0"/>
            <a:ext cx="4572000" cy="3429000"/>
          </a:xfrm>
          <a:prstGeom prst="rect">
            <a:avLst/>
          </a:prstGeom>
          <a:solidFill>
            <a:srgbClr val="ED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A2011499-98CC-496A-9C1C-E8ABE475B76A}"/>
              </a:ext>
            </a:extLst>
          </p:cNvPr>
          <p:cNvSpPr/>
          <p:nvPr userDrawn="1"/>
        </p:nvSpPr>
        <p:spPr>
          <a:xfrm>
            <a:off x="0" y="3429000"/>
            <a:ext cx="4572000" cy="3429000"/>
          </a:xfrm>
          <a:prstGeom prst="rect">
            <a:avLst/>
          </a:prstGeom>
          <a:solidFill>
            <a:srgbClr val="27AC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F269C648-AA6F-420E-A103-13E5797A4ACE}"/>
              </a:ext>
            </a:extLst>
          </p:cNvPr>
          <p:cNvSpPr/>
          <p:nvPr userDrawn="1"/>
        </p:nvSpPr>
        <p:spPr>
          <a:xfrm>
            <a:off x="140494" y="145256"/>
            <a:ext cx="8815388" cy="6567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8" name="Picture 17" descr="A picture containing umbrella&#10;&#10;Description automatically generated">
            <a:extLst>
              <a:ext uri="{FF2B5EF4-FFF2-40B4-BE49-F238E27FC236}">
                <a16:creationId xmlns:a16="http://schemas.microsoft.com/office/drawing/2014/main" id="{2461B1D3-F519-4B18-A79B-C5DB063FFF6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715" t="29101" r="30594"/>
          <a:stretch/>
        </p:blipFill>
        <p:spPr>
          <a:xfrm rot="5400000">
            <a:off x="7343775" y="331693"/>
            <a:ext cx="2140441" cy="1460007"/>
          </a:xfrm>
          <a:prstGeom prst="rect">
            <a:avLst/>
          </a:prstGeom>
        </p:spPr>
      </p:pic>
      <p:sp>
        <p:nvSpPr>
          <p:cNvPr id="13" name="Parallelogram 3">
            <a:extLst>
              <a:ext uri="{FF2B5EF4-FFF2-40B4-BE49-F238E27FC236}">
                <a16:creationId xmlns:a16="http://schemas.microsoft.com/office/drawing/2014/main" id="{F1B2C07A-EB52-460B-AE08-30675D008928}"/>
              </a:ext>
            </a:extLst>
          </p:cNvPr>
          <p:cNvSpPr/>
          <p:nvPr userDrawn="1"/>
        </p:nvSpPr>
        <p:spPr>
          <a:xfrm>
            <a:off x="457732" y="953049"/>
            <a:ext cx="4767351" cy="186471"/>
          </a:xfrm>
          <a:custGeom>
            <a:avLst/>
            <a:gdLst>
              <a:gd name="connsiteX0" fmla="*/ 0 w 6026958"/>
              <a:gd name="connsiteY0" fmla="*/ 216469 h 216469"/>
              <a:gd name="connsiteX1" fmla="*/ 96967 w 6026958"/>
              <a:gd name="connsiteY1" fmla="*/ 0 h 216469"/>
              <a:gd name="connsiteX2" fmla="*/ 6026958 w 6026958"/>
              <a:gd name="connsiteY2" fmla="*/ 0 h 216469"/>
              <a:gd name="connsiteX3" fmla="*/ 5929991 w 6026958"/>
              <a:gd name="connsiteY3" fmla="*/ 216469 h 216469"/>
              <a:gd name="connsiteX4" fmla="*/ 0 w 6026958"/>
              <a:gd name="connsiteY4" fmla="*/ 216469 h 216469"/>
              <a:gd name="connsiteX0" fmla="*/ 0 w 6268471"/>
              <a:gd name="connsiteY0" fmla="*/ 216469 h 216469"/>
              <a:gd name="connsiteX1" fmla="*/ 96967 w 6268471"/>
              <a:gd name="connsiteY1" fmla="*/ 0 h 216469"/>
              <a:gd name="connsiteX2" fmla="*/ 6026958 w 6268471"/>
              <a:gd name="connsiteY2" fmla="*/ 0 h 216469"/>
              <a:gd name="connsiteX3" fmla="*/ 6268471 w 6268471"/>
              <a:gd name="connsiteY3" fmla="*/ 181105 h 216469"/>
              <a:gd name="connsiteX4" fmla="*/ 0 w 6268471"/>
              <a:gd name="connsiteY4" fmla="*/ 216469 h 216469"/>
              <a:gd name="connsiteX0" fmla="*/ 0 w 6268471"/>
              <a:gd name="connsiteY0" fmla="*/ 222079 h 222079"/>
              <a:gd name="connsiteX1" fmla="*/ 13648 w 6268471"/>
              <a:gd name="connsiteY1" fmla="*/ 0 h 222079"/>
              <a:gd name="connsiteX2" fmla="*/ 6026958 w 6268471"/>
              <a:gd name="connsiteY2" fmla="*/ 5610 h 222079"/>
              <a:gd name="connsiteX3" fmla="*/ 6268471 w 6268471"/>
              <a:gd name="connsiteY3" fmla="*/ 186715 h 222079"/>
              <a:gd name="connsiteX4" fmla="*/ 0 w 6268471"/>
              <a:gd name="connsiteY4" fmla="*/ 222079 h 222079"/>
              <a:gd name="connsiteX0" fmla="*/ 13431 w 6281902"/>
              <a:gd name="connsiteY0" fmla="*/ 222079 h 222079"/>
              <a:gd name="connsiteX1" fmla="*/ 0 w 6281902"/>
              <a:gd name="connsiteY1" fmla="*/ 0 h 222079"/>
              <a:gd name="connsiteX2" fmla="*/ 6040389 w 6281902"/>
              <a:gd name="connsiteY2" fmla="*/ 5610 h 222079"/>
              <a:gd name="connsiteX3" fmla="*/ 6281902 w 6281902"/>
              <a:gd name="connsiteY3" fmla="*/ 186715 h 222079"/>
              <a:gd name="connsiteX4" fmla="*/ 13431 w 6281902"/>
              <a:gd name="connsiteY4" fmla="*/ 222079 h 222079"/>
              <a:gd name="connsiteX0" fmla="*/ 3015 w 6281902"/>
              <a:gd name="connsiteY0" fmla="*/ 151021 h 186715"/>
              <a:gd name="connsiteX1" fmla="*/ 0 w 6281902"/>
              <a:gd name="connsiteY1" fmla="*/ 0 h 186715"/>
              <a:gd name="connsiteX2" fmla="*/ 6040389 w 6281902"/>
              <a:gd name="connsiteY2" fmla="*/ 5610 h 186715"/>
              <a:gd name="connsiteX3" fmla="*/ 6281902 w 6281902"/>
              <a:gd name="connsiteY3" fmla="*/ 186715 h 186715"/>
              <a:gd name="connsiteX4" fmla="*/ 3015 w 6281902"/>
              <a:gd name="connsiteY4" fmla="*/ 151021 h 186715"/>
              <a:gd name="connsiteX0" fmla="*/ 0 w 6289301"/>
              <a:gd name="connsiteY0" fmla="*/ 169720 h 186715"/>
              <a:gd name="connsiteX1" fmla="*/ 7399 w 6289301"/>
              <a:gd name="connsiteY1" fmla="*/ 0 h 186715"/>
              <a:gd name="connsiteX2" fmla="*/ 6047788 w 6289301"/>
              <a:gd name="connsiteY2" fmla="*/ 5610 h 186715"/>
              <a:gd name="connsiteX3" fmla="*/ 6289301 w 6289301"/>
              <a:gd name="connsiteY3" fmla="*/ 186715 h 186715"/>
              <a:gd name="connsiteX4" fmla="*/ 0 w 6289301"/>
              <a:gd name="connsiteY4" fmla="*/ 169720 h 186715"/>
              <a:gd name="connsiteX0" fmla="*/ 17598 w 6281902"/>
              <a:gd name="connsiteY0" fmla="*/ 175330 h 186715"/>
              <a:gd name="connsiteX1" fmla="*/ 0 w 6281902"/>
              <a:gd name="connsiteY1" fmla="*/ 0 h 186715"/>
              <a:gd name="connsiteX2" fmla="*/ 6040389 w 6281902"/>
              <a:gd name="connsiteY2" fmla="*/ 5610 h 186715"/>
              <a:gd name="connsiteX3" fmla="*/ 6281902 w 6281902"/>
              <a:gd name="connsiteY3" fmla="*/ 186715 h 186715"/>
              <a:gd name="connsiteX4" fmla="*/ 17598 w 6281902"/>
              <a:gd name="connsiteY4" fmla="*/ 175330 h 186715"/>
              <a:gd name="connsiteX0" fmla="*/ 933 w 6281902"/>
              <a:gd name="connsiteY0" fmla="*/ 175330 h 186715"/>
              <a:gd name="connsiteX1" fmla="*/ 0 w 6281902"/>
              <a:gd name="connsiteY1" fmla="*/ 0 h 186715"/>
              <a:gd name="connsiteX2" fmla="*/ 6040389 w 6281902"/>
              <a:gd name="connsiteY2" fmla="*/ 5610 h 186715"/>
              <a:gd name="connsiteX3" fmla="*/ 6281902 w 6281902"/>
              <a:gd name="connsiteY3" fmla="*/ 186715 h 186715"/>
              <a:gd name="connsiteX4" fmla="*/ 933 w 6281902"/>
              <a:gd name="connsiteY4" fmla="*/ 175330 h 186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1902" h="186715">
                <a:moveTo>
                  <a:pt x="933" y="175330"/>
                </a:moveTo>
                <a:lnTo>
                  <a:pt x="0" y="0"/>
                </a:lnTo>
                <a:lnTo>
                  <a:pt x="6040389" y="5610"/>
                </a:lnTo>
                <a:lnTo>
                  <a:pt x="6281902" y="186715"/>
                </a:lnTo>
                <a:lnTo>
                  <a:pt x="933" y="175330"/>
                </a:lnTo>
                <a:close/>
              </a:path>
            </a:pathLst>
          </a:custGeom>
          <a:solidFill>
            <a:srgbClr val="03678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Parallelogram 4">
            <a:extLst>
              <a:ext uri="{FF2B5EF4-FFF2-40B4-BE49-F238E27FC236}">
                <a16:creationId xmlns:a16="http://schemas.microsoft.com/office/drawing/2014/main" id="{7184C83E-ECCE-456A-989A-3D3D21BF265D}"/>
              </a:ext>
            </a:extLst>
          </p:cNvPr>
          <p:cNvSpPr/>
          <p:nvPr userDrawn="1"/>
        </p:nvSpPr>
        <p:spPr>
          <a:xfrm flipV="1">
            <a:off x="453872" y="264580"/>
            <a:ext cx="4767352" cy="729675"/>
          </a:xfrm>
          <a:custGeom>
            <a:avLst/>
            <a:gdLst>
              <a:gd name="connsiteX0" fmla="*/ 0 w 6486683"/>
              <a:gd name="connsiteY0" fmla="*/ 627103 h 627103"/>
              <a:gd name="connsiteX1" fmla="*/ 201758 w 6486683"/>
              <a:gd name="connsiteY1" fmla="*/ 0 h 627103"/>
              <a:gd name="connsiteX2" fmla="*/ 6486683 w 6486683"/>
              <a:gd name="connsiteY2" fmla="*/ 0 h 627103"/>
              <a:gd name="connsiteX3" fmla="*/ 6284925 w 6486683"/>
              <a:gd name="connsiteY3" fmla="*/ 627103 h 627103"/>
              <a:gd name="connsiteX4" fmla="*/ 0 w 6486683"/>
              <a:gd name="connsiteY4" fmla="*/ 627103 h 627103"/>
              <a:gd name="connsiteX0" fmla="*/ 0 w 6284925"/>
              <a:gd name="connsiteY0" fmla="*/ 627103 h 627103"/>
              <a:gd name="connsiteX1" fmla="*/ 201758 w 6284925"/>
              <a:gd name="connsiteY1" fmla="*/ 0 h 627103"/>
              <a:gd name="connsiteX2" fmla="*/ 6042113 w 6284925"/>
              <a:gd name="connsiteY2" fmla="*/ 15156 h 627103"/>
              <a:gd name="connsiteX3" fmla="*/ 6284925 w 6284925"/>
              <a:gd name="connsiteY3" fmla="*/ 627103 h 627103"/>
              <a:gd name="connsiteX4" fmla="*/ 0 w 6284925"/>
              <a:gd name="connsiteY4" fmla="*/ 627103 h 627103"/>
              <a:gd name="connsiteX0" fmla="*/ 62780 w 6347705"/>
              <a:gd name="connsiteY0" fmla="*/ 611947 h 611947"/>
              <a:gd name="connsiteX1" fmla="*/ 0 w 6347705"/>
              <a:gd name="connsiteY1" fmla="*/ 22242 h 611947"/>
              <a:gd name="connsiteX2" fmla="*/ 6104893 w 6347705"/>
              <a:gd name="connsiteY2" fmla="*/ 0 h 611947"/>
              <a:gd name="connsiteX3" fmla="*/ 6347705 w 6347705"/>
              <a:gd name="connsiteY3" fmla="*/ 611947 h 611947"/>
              <a:gd name="connsiteX4" fmla="*/ 62780 w 6347705"/>
              <a:gd name="connsiteY4" fmla="*/ 611947 h 611947"/>
              <a:gd name="connsiteX0" fmla="*/ 0 w 6349497"/>
              <a:gd name="connsiteY0" fmla="*/ 608207 h 611947"/>
              <a:gd name="connsiteX1" fmla="*/ 1792 w 6349497"/>
              <a:gd name="connsiteY1" fmla="*/ 22242 h 611947"/>
              <a:gd name="connsiteX2" fmla="*/ 6106685 w 6349497"/>
              <a:gd name="connsiteY2" fmla="*/ 0 h 611947"/>
              <a:gd name="connsiteX3" fmla="*/ 6349497 w 6349497"/>
              <a:gd name="connsiteY3" fmla="*/ 611947 h 611947"/>
              <a:gd name="connsiteX4" fmla="*/ 0 w 6349497"/>
              <a:gd name="connsiteY4" fmla="*/ 608207 h 6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9497" h="611947">
                <a:moveTo>
                  <a:pt x="0" y="608207"/>
                </a:moveTo>
                <a:cubicBezTo>
                  <a:pt x="597" y="412885"/>
                  <a:pt x="1195" y="217564"/>
                  <a:pt x="1792" y="22242"/>
                </a:cubicBezTo>
                <a:lnTo>
                  <a:pt x="6106685" y="0"/>
                </a:lnTo>
                <a:lnTo>
                  <a:pt x="6349497" y="611947"/>
                </a:lnTo>
                <a:lnTo>
                  <a:pt x="0" y="608207"/>
                </a:lnTo>
                <a:close/>
              </a:path>
            </a:pathLst>
          </a:custGeom>
          <a:solidFill>
            <a:srgbClr val="E7782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pic>
        <p:nvPicPr>
          <p:cNvPr id="17" name="Picture 16">
            <a:extLst>
              <a:ext uri="{FF2B5EF4-FFF2-40B4-BE49-F238E27FC236}">
                <a16:creationId xmlns:a16="http://schemas.microsoft.com/office/drawing/2014/main" id="{E1711BC3-A700-4BFD-B911-48EAA6E336A4}"/>
              </a:ext>
            </a:extLst>
          </p:cNvPr>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ackgroundRemoval t="8594" b="85547" l="7863" r="90698"/>
                    </a14:imgEffect>
                  </a14:imgLayer>
                </a14:imgProps>
              </a:ext>
              <a:ext uri="{28A0092B-C50C-407E-A947-70E740481C1C}">
                <a14:useLocalDpi xmlns:a14="http://schemas.microsoft.com/office/drawing/2010/main" val="0"/>
              </a:ext>
            </a:extLst>
          </a:blip>
          <a:srcRect l="6128" t="7247" r="5794" b="16218"/>
          <a:stretch/>
        </p:blipFill>
        <p:spPr>
          <a:xfrm>
            <a:off x="243520" y="188640"/>
            <a:ext cx="857134" cy="1035336"/>
          </a:xfrm>
          <a:prstGeom prst="rect">
            <a:avLst/>
          </a:prstGeom>
          <a:effectLst>
            <a:outerShdw blurRad="50800" dist="38100" dir="8100000" algn="tr" rotWithShape="0">
              <a:prstClr val="black">
                <a:alpha val="40000"/>
              </a:prstClr>
            </a:outerShdw>
          </a:effectLst>
        </p:spPr>
      </p:pic>
      <p:sp>
        <p:nvSpPr>
          <p:cNvPr id="19" name="Subtitle 2">
            <a:extLst>
              <a:ext uri="{FF2B5EF4-FFF2-40B4-BE49-F238E27FC236}">
                <a16:creationId xmlns:a16="http://schemas.microsoft.com/office/drawing/2014/main" id="{C6778773-C093-4070-9605-B7B8E10749B7}"/>
              </a:ext>
            </a:extLst>
          </p:cNvPr>
          <p:cNvSpPr txBox="1">
            <a:spLocks/>
          </p:cNvSpPr>
          <p:nvPr userDrawn="1"/>
        </p:nvSpPr>
        <p:spPr>
          <a:xfrm>
            <a:off x="1099616" y="306368"/>
            <a:ext cx="4231336" cy="717760"/>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spcAft>
                <a:spcPts val="200"/>
              </a:spcAft>
            </a:pPr>
            <a:r>
              <a:rPr lang="en-US" sz="1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KEMENTERIAN DALAM NEGERI </a:t>
            </a:r>
          </a:p>
          <a:p>
            <a:pPr>
              <a:spcAft>
                <a:spcPts val="200"/>
              </a:spcAft>
            </a:pPr>
            <a:r>
              <a:rPr lang="en-US" sz="1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REPUBLIK INDONESIA</a:t>
            </a:r>
          </a:p>
        </p:txBody>
      </p:sp>
    </p:spTree>
    <p:extLst>
      <p:ext uri="{BB962C8B-B14F-4D97-AF65-F5344CB8AC3E}">
        <p14:creationId xmlns:p14="http://schemas.microsoft.com/office/powerpoint/2010/main" val="33524262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28F809-E3E2-4519-89CD-DE9CA70A0827}"/>
              </a:ext>
            </a:extLst>
          </p:cNvPr>
          <p:cNvSpPr/>
          <p:nvPr userDrawn="1"/>
        </p:nvSpPr>
        <p:spPr>
          <a:xfrm>
            <a:off x="0" y="0"/>
            <a:ext cx="4572000" cy="3429000"/>
          </a:xfrm>
          <a:prstGeom prst="rect">
            <a:avLst/>
          </a:prstGeom>
          <a:solidFill>
            <a:srgbClr val="F59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a:extLst>
              <a:ext uri="{FF2B5EF4-FFF2-40B4-BE49-F238E27FC236}">
                <a16:creationId xmlns:a16="http://schemas.microsoft.com/office/drawing/2014/main" id="{30095D83-C8A4-4784-BC1C-8F1E17E2F621}"/>
              </a:ext>
            </a:extLst>
          </p:cNvPr>
          <p:cNvSpPr/>
          <p:nvPr userDrawn="1"/>
        </p:nvSpPr>
        <p:spPr>
          <a:xfrm>
            <a:off x="4572000" y="3429000"/>
            <a:ext cx="457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a:extLst>
              <a:ext uri="{FF2B5EF4-FFF2-40B4-BE49-F238E27FC236}">
                <a16:creationId xmlns:a16="http://schemas.microsoft.com/office/drawing/2014/main" id="{74538021-1F5A-4BA3-B57B-4C0115AE6594}"/>
              </a:ext>
            </a:extLst>
          </p:cNvPr>
          <p:cNvSpPr/>
          <p:nvPr userDrawn="1"/>
        </p:nvSpPr>
        <p:spPr>
          <a:xfrm>
            <a:off x="4572000" y="0"/>
            <a:ext cx="4572000" cy="3429000"/>
          </a:xfrm>
          <a:prstGeom prst="rect">
            <a:avLst/>
          </a:prstGeom>
          <a:solidFill>
            <a:srgbClr val="ED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39B3E26D-CFDA-4492-AA12-91C8E8461D23}"/>
              </a:ext>
            </a:extLst>
          </p:cNvPr>
          <p:cNvSpPr/>
          <p:nvPr userDrawn="1"/>
        </p:nvSpPr>
        <p:spPr>
          <a:xfrm>
            <a:off x="0" y="3429000"/>
            <a:ext cx="4572000" cy="3429000"/>
          </a:xfrm>
          <a:prstGeom prst="rect">
            <a:avLst/>
          </a:prstGeom>
          <a:solidFill>
            <a:srgbClr val="27AC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E9611E14-2DA2-4BA0-94FA-F81BD7C4DAEB}"/>
              </a:ext>
            </a:extLst>
          </p:cNvPr>
          <p:cNvSpPr/>
          <p:nvPr userDrawn="1"/>
        </p:nvSpPr>
        <p:spPr>
          <a:xfrm>
            <a:off x="140494" y="145256"/>
            <a:ext cx="8815388" cy="6567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8" name="Picture 17" descr="A picture containing umbrella&#10;&#10;Description automatically generated">
            <a:extLst>
              <a:ext uri="{FF2B5EF4-FFF2-40B4-BE49-F238E27FC236}">
                <a16:creationId xmlns:a16="http://schemas.microsoft.com/office/drawing/2014/main" id="{5310969B-80BF-4AC3-8B83-CAACD9A7C31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715" t="29101" r="30594"/>
          <a:stretch/>
        </p:blipFill>
        <p:spPr>
          <a:xfrm rot="5400000">
            <a:off x="7343775" y="331693"/>
            <a:ext cx="2140441" cy="1460007"/>
          </a:xfrm>
          <a:prstGeom prst="rect">
            <a:avLst/>
          </a:prstGeom>
        </p:spPr>
      </p:pic>
      <p:sp>
        <p:nvSpPr>
          <p:cNvPr id="20" name="Parallelogram 3">
            <a:extLst>
              <a:ext uri="{FF2B5EF4-FFF2-40B4-BE49-F238E27FC236}">
                <a16:creationId xmlns:a16="http://schemas.microsoft.com/office/drawing/2014/main" id="{C4F0F115-A5D9-4CD2-9A8E-3B30C15A5DC2}"/>
              </a:ext>
            </a:extLst>
          </p:cNvPr>
          <p:cNvSpPr/>
          <p:nvPr userDrawn="1"/>
        </p:nvSpPr>
        <p:spPr>
          <a:xfrm>
            <a:off x="457732" y="953049"/>
            <a:ext cx="4767351" cy="186471"/>
          </a:xfrm>
          <a:custGeom>
            <a:avLst/>
            <a:gdLst>
              <a:gd name="connsiteX0" fmla="*/ 0 w 6026958"/>
              <a:gd name="connsiteY0" fmla="*/ 216469 h 216469"/>
              <a:gd name="connsiteX1" fmla="*/ 96967 w 6026958"/>
              <a:gd name="connsiteY1" fmla="*/ 0 h 216469"/>
              <a:gd name="connsiteX2" fmla="*/ 6026958 w 6026958"/>
              <a:gd name="connsiteY2" fmla="*/ 0 h 216469"/>
              <a:gd name="connsiteX3" fmla="*/ 5929991 w 6026958"/>
              <a:gd name="connsiteY3" fmla="*/ 216469 h 216469"/>
              <a:gd name="connsiteX4" fmla="*/ 0 w 6026958"/>
              <a:gd name="connsiteY4" fmla="*/ 216469 h 216469"/>
              <a:gd name="connsiteX0" fmla="*/ 0 w 6268471"/>
              <a:gd name="connsiteY0" fmla="*/ 216469 h 216469"/>
              <a:gd name="connsiteX1" fmla="*/ 96967 w 6268471"/>
              <a:gd name="connsiteY1" fmla="*/ 0 h 216469"/>
              <a:gd name="connsiteX2" fmla="*/ 6026958 w 6268471"/>
              <a:gd name="connsiteY2" fmla="*/ 0 h 216469"/>
              <a:gd name="connsiteX3" fmla="*/ 6268471 w 6268471"/>
              <a:gd name="connsiteY3" fmla="*/ 181105 h 216469"/>
              <a:gd name="connsiteX4" fmla="*/ 0 w 6268471"/>
              <a:gd name="connsiteY4" fmla="*/ 216469 h 216469"/>
              <a:gd name="connsiteX0" fmla="*/ 0 w 6268471"/>
              <a:gd name="connsiteY0" fmla="*/ 222079 h 222079"/>
              <a:gd name="connsiteX1" fmla="*/ 13648 w 6268471"/>
              <a:gd name="connsiteY1" fmla="*/ 0 h 222079"/>
              <a:gd name="connsiteX2" fmla="*/ 6026958 w 6268471"/>
              <a:gd name="connsiteY2" fmla="*/ 5610 h 222079"/>
              <a:gd name="connsiteX3" fmla="*/ 6268471 w 6268471"/>
              <a:gd name="connsiteY3" fmla="*/ 186715 h 222079"/>
              <a:gd name="connsiteX4" fmla="*/ 0 w 6268471"/>
              <a:gd name="connsiteY4" fmla="*/ 222079 h 222079"/>
              <a:gd name="connsiteX0" fmla="*/ 13431 w 6281902"/>
              <a:gd name="connsiteY0" fmla="*/ 222079 h 222079"/>
              <a:gd name="connsiteX1" fmla="*/ 0 w 6281902"/>
              <a:gd name="connsiteY1" fmla="*/ 0 h 222079"/>
              <a:gd name="connsiteX2" fmla="*/ 6040389 w 6281902"/>
              <a:gd name="connsiteY2" fmla="*/ 5610 h 222079"/>
              <a:gd name="connsiteX3" fmla="*/ 6281902 w 6281902"/>
              <a:gd name="connsiteY3" fmla="*/ 186715 h 222079"/>
              <a:gd name="connsiteX4" fmla="*/ 13431 w 6281902"/>
              <a:gd name="connsiteY4" fmla="*/ 222079 h 222079"/>
              <a:gd name="connsiteX0" fmla="*/ 3015 w 6281902"/>
              <a:gd name="connsiteY0" fmla="*/ 151021 h 186715"/>
              <a:gd name="connsiteX1" fmla="*/ 0 w 6281902"/>
              <a:gd name="connsiteY1" fmla="*/ 0 h 186715"/>
              <a:gd name="connsiteX2" fmla="*/ 6040389 w 6281902"/>
              <a:gd name="connsiteY2" fmla="*/ 5610 h 186715"/>
              <a:gd name="connsiteX3" fmla="*/ 6281902 w 6281902"/>
              <a:gd name="connsiteY3" fmla="*/ 186715 h 186715"/>
              <a:gd name="connsiteX4" fmla="*/ 3015 w 6281902"/>
              <a:gd name="connsiteY4" fmla="*/ 151021 h 186715"/>
              <a:gd name="connsiteX0" fmla="*/ 0 w 6289301"/>
              <a:gd name="connsiteY0" fmla="*/ 169720 h 186715"/>
              <a:gd name="connsiteX1" fmla="*/ 7399 w 6289301"/>
              <a:gd name="connsiteY1" fmla="*/ 0 h 186715"/>
              <a:gd name="connsiteX2" fmla="*/ 6047788 w 6289301"/>
              <a:gd name="connsiteY2" fmla="*/ 5610 h 186715"/>
              <a:gd name="connsiteX3" fmla="*/ 6289301 w 6289301"/>
              <a:gd name="connsiteY3" fmla="*/ 186715 h 186715"/>
              <a:gd name="connsiteX4" fmla="*/ 0 w 6289301"/>
              <a:gd name="connsiteY4" fmla="*/ 169720 h 186715"/>
              <a:gd name="connsiteX0" fmla="*/ 17598 w 6281902"/>
              <a:gd name="connsiteY0" fmla="*/ 175330 h 186715"/>
              <a:gd name="connsiteX1" fmla="*/ 0 w 6281902"/>
              <a:gd name="connsiteY1" fmla="*/ 0 h 186715"/>
              <a:gd name="connsiteX2" fmla="*/ 6040389 w 6281902"/>
              <a:gd name="connsiteY2" fmla="*/ 5610 h 186715"/>
              <a:gd name="connsiteX3" fmla="*/ 6281902 w 6281902"/>
              <a:gd name="connsiteY3" fmla="*/ 186715 h 186715"/>
              <a:gd name="connsiteX4" fmla="*/ 17598 w 6281902"/>
              <a:gd name="connsiteY4" fmla="*/ 175330 h 186715"/>
              <a:gd name="connsiteX0" fmla="*/ 933 w 6281902"/>
              <a:gd name="connsiteY0" fmla="*/ 175330 h 186715"/>
              <a:gd name="connsiteX1" fmla="*/ 0 w 6281902"/>
              <a:gd name="connsiteY1" fmla="*/ 0 h 186715"/>
              <a:gd name="connsiteX2" fmla="*/ 6040389 w 6281902"/>
              <a:gd name="connsiteY2" fmla="*/ 5610 h 186715"/>
              <a:gd name="connsiteX3" fmla="*/ 6281902 w 6281902"/>
              <a:gd name="connsiteY3" fmla="*/ 186715 h 186715"/>
              <a:gd name="connsiteX4" fmla="*/ 933 w 6281902"/>
              <a:gd name="connsiteY4" fmla="*/ 175330 h 186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1902" h="186715">
                <a:moveTo>
                  <a:pt x="933" y="175330"/>
                </a:moveTo>
                <a:lnTo>
                  <a:pt x="0" y="0"/>
                </a:lnTo>
                <a:lnTo>
                  <a:pt x="6040389" y="5610"/>
                </a:lnTo>
                <a:lnTo>
                  <a:pt x="6281902" y="186715"/>
                </a:lnTo>
                <a:lnTo>
                  <a:pt x="933" y="175330"/>
                </a:lnTo>
                <a:close/>
              </a:path>
            </a:pathLst>
          </a:custGeom>
          <a:solidFill>
            <a:srgbClr val="03678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2" name="Parallelogram 4">
            <a:extLst>
              <a:ext uri="{FF2B5EF4-FFF2-40B4-BE49-F238E27FC236}">
                <a16:creationId xmlns:a16="http://schemas.microsoft.com/office/drawing/2014/main" id="{A176EF3E-1B98-4714-A82B-6D23B243D588}"/>
              </a:ext>
            </a:extLst>
          </p:cNvPr>
          <p:cNvSpPr/>
          <p:nvPr userDrawn="1"/>
        </p:nvSpPr>
        <p:spPr>
          <a:xfrm flipV="1">
            <a:off x="453872" y="264580"/>
            <a:ext cx="4767352" cy="729675"/>
          </a:xfrm>
          <a:custGeom>
            <a:avLst/>
            <a:gdLst>
              <a:gd name="connsiteX0" fmla="*/ 0 w 6486683"/>
              <a:gd name="connsiteY0" fmla="*/ 627103 h 627103"/>
              <a:gd name="connsiteX1" fmla="*/ 201758 w 6486683"/>
              <a:gd name="connsiteY1" fmla="*/ 0 h 627103"/>
              <a:gd name="connsiteX2" fmla="*/ 6486683 w 6486683"/>
              <a:gd name="connsiteY2" fmla="*/ 0 h 627103"/>
              <a:gd name="connsiteX3" fmla="*/ 6284925 w 6486683"/>
              <a:gd name="connsiteY3" fmla="*/ 627103 h 627103"/>
              <a:gd name="connsiteX4" fmla="*/ 0 w 6486683"/>
              <a:gd name="connsiteY4" fmla="*/ 627103 h 627103"/>
              <a:gd name="connsiteX0" fmla="*/ 0 w 6284925"/>
              <a:gd name="connsiteY0" fmla="*/ 627103 h 627103"/>
              <a:gd name="connsiteX1" fmla="*/ 201758 w 6284925"/>
              <a:gd name="connsiteY1" fmla="*/ 0 h 627103"/>
              <a:gd name="connsiteX2" fmla="*/ 6042113 w 6284925"/>
              <a:gd name="connsiteY2" fmla="*/ 15156 h 627103"/>
              <a:gd name="connsiteX3" fmla="*/ 6284925 w 6284925"/>
              <a:gd name="connsiteY3" fmla="*/ 627103 h 627103"/>
              <a:gd name="connsiteX4" fmla="*/ 0 w 6284925"/>
              <a:gd name="connsiteY4" fmla="*/ 627103 h 627103"/>
              <a:gd name="connsiteX0" fmla="*/ 62780 w 6347705"/>
              <a:gd name="connsiteY0" fmla="*/ 611947 h 611947"/>
              <a:gd name="connsiteX1" fmla="*/ 0 w 6347705"/>
              <a:gd name="connsiteY1" fmla="*/ 22242 h 611947"/>
              <a:gd name="connsiteX2" fmla="*/ 6104893 w 6347705"/>
              <a:gd name="connsiteY2" fmla="*/ 0 h 611947"/>
              <a:gd name="connsiteX3" fmla="*/ 6347705 w 6347705"/>
              <a:gd name="connsiteY3" fmla="*/ 611947 h 611947"/>
              <a:gd name="connsiteX4" fmla="*/ 62780 w 6347705"/>
              <a:gd name="connsiteY4" fmla="*/ 611947 h 611947"/>
              <a:gd name="connsiteX0" fmla="*/ 0 w 6349497"/>
              <a:gd name="connsiteY0" fmla="*/ 608207 h 611947"/>
              <a:gd name="connsiteX1" fmla="*/ 1792 w 6349497"/>
              <a:gd name="connsiteY1" fmla="*/ 22242 h 611947"/>
              <a:gd name="connsiteX2" fmla="*/ 6106685 w 6349497"/>
              <a:gd name="connsiteY2" fmla="*/ 0 h 611947"/>
              <a:gd name="connsiteX3" fmla="*/ 6349497 w 6349497"/>
              <a:gd name="connsiteY3" fmla="*/ 611947 h 611947"/>
              <a:gd name="connsiteX4" fmla="*/ 0 w 6349497"/>
              <a:gd name="connsiteY4" fmla="*/ 608207 h 6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9497" h="611947">
                <a:moveTo>
                  <a:pt x="0" y="608207"/>
                </a:moveTo>
                <a:cubicBezTo>
                  <a:pt x="597" y="412885"/>
                  <a:pt x="1195" y="217564"/>
                  <a:pt x="1792" y="22242"/>
                </a:cubicBezTo>
                <a:lnTo>
                  <a:pt x="6106685" y="0"/>
                </a:lnTo>
                <a:lnTo>
                  <a:pt x="6349497" y="611947"/>
                </a:lnTo>
                <a:lnTo>
                  <a:pt x="0" y="608207"/>
                </a:lnTo>
                <a:close/>
              </a:path>
            </a:pathLst>
          </a:custGeom>
          <a:solidFill>
            <a:srgbClr val="E7782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pic>
        <p:nvPicPr>
          <p:cNvPr id="11" name="Picture 10">
            <a:extLst>
              <a:ext uri="{FF2B5EF4-FFF2-40B4-BE49-F238E27FC236}">
                <a16:creationId xmlns:a16="http://schemas.microsoft.com/office/drawing/2014/main" id="{7A524301-8F38-4644-BC1D-36D4EB637FDD}"/>
              </a:ext>
            </a:extLst>
          </p:cNvPr>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ackgroundRemoval t="8594" b="85547" l="7863" r="90698"/>
                    </a14:imgEffect>
                  </a14:imgLayer>
                </a14:imgProps>
              </a:ext>
              <a:ext uri="{28A0092B-C50C-407E-A947-70E740481C1C}">
                <a14:useLocalDpi xmlns:a14="http://schemas.microsoft.com/office/drawing/2010/main" val="0"/>
              </a:ext>
            </a:extLst>
          </a:blip>
          <a:srcRect l="6128" t="7247" r="5794" b="16218"/>
          <a:stretch/>
        </p:blipFill>
        <p:spPr>
          <a:xfrm>
            <a:off x="243520" y="188640"/>
            <a:ext cx="857134" cy="1035336"/>
          </a:xfrm>
          <a:prstGeom prst="rect">
            <a:avLst/>
          </a:prstGeom>
          <a:effectLst>
            <a:outerShdw blurRad="50800" dist="38100" dir="8100000" algn="tr" rotWithShape="0">
              <a:prstClr val="black">
                <a:alpha val="40000"/>
              </a:prstClr>
            </a:outerShdw>
          </a:effectLst>
        </p:spPr>
      </p:pic>
      <p:sp>
        <p:nvSpPr>
          <p:cNvPr id="13" name="Subtitle 2">
            <a:extLst>
              <a:ext uri="{FF2B5EF4-FFF2-40B4-BE49-F238E27FC236}">
                <a16:creationId xmlns:a16="http://schemas.microsoft.com/office/drawing/2014/main" id="{CBADC959-C7D9-473B-94CC-8703380C1C4D}"/>
              </a:ext>
            </a:extLst>
          </p:cNvPr>
          <p:cNvSpPr txBox="1">
            <a:spLocks/>
          </p:cNvSpPr>
          <p:nvPr userDrawn="1"/>
        </p:nvSpPr>
        <p:spPr>
          <a:xfrm>
            <a:off x="1099616" y="306368"/>
            <a:ext cx="4231336" cy="717760"/>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spcAft>
                <a:spcPts val="200"/>
              </a:spcAft>
            </a:pPr>
            <a:r>
              <a:rPr lang="en-US" sz="1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KEMENTERIAN DALAM NEGERI </a:t>
            </a:r>
          </a:p>
          <a:p>
            <a:pPr>
              <a:spcAft>
                <a:spcPts val="200"/>
              </a:spcAft>
            </a:pPr>
            <a:r>
              <a:rPr lang="en-US" sz="1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REPUBLIK INDONESIA</a:t>
            </a:r>
          </a:p>
        </p:txBody>
      </p:sp>
    </p:spTree>
    <p:extLst>
      <p:ext uri="{BB962C8B-B14F-4D97-AF65-F5344CB8AC3E}">
        <p14:creationId xmlns:p14="http://schemas.microsoft.com/office/powerpoint/2010/main" val="4020059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image" Target="../media/image12.jpg"/><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theme" Target="../theme/theme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3" y="274638"/>
            <a:ext cx="8229599"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3" y="1600206"/>
            <a:ext cx="8229599"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3" y="6356356"/>
            <a:ext cx="2133599"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7E77A92-2080-4107-B85F-33B0C5916AF4}" type="datetimeFigureOut">
              <a:rPr lang="en-US" smtClean="0"/>
              <a:t>7/12/2022</a:t>
            </a:fld>
            <a:endParaRPr lang="en-US"/>
          </a:p>
        </p:txBody>
      </p:sp>
      <p:sp>
        <p:nvSpPr>
          <p:cNvPr id="5" name="Footer Placeholder 4"/>
          <p:cNvSpPr>
            <a:spLocks noGrp="1"/>
          </p:cNvSpPr>
          <p:nvPr>
            <p:ph type="ftr" sz="quarter" idx="3"/>
          </p:nvPr>
        </p:nvSpPr>
        <p:spPr>
          <a:xfrm>
            <a:off x="3124201" y="6356356"/>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2" y="6356356"/>
            <a:ext cx="213359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D844390-2730-435C-984D-8D3D40F504E8}" type="slidenum">
              <a:rPr lang="en-US" smtClean="0"/>
              <a:t>‹#›</a:t>
            </a:fld>
            <a:endParaRPr lang="en-US"/>
          </a:p>
        </p:txBody>
      </p:sp>
    </p:spTree>
    <p:extLst>
      <p:ext uri="{BB962C8B-B14F-4D97-AF65-F5344CB8AC3E}">
        <p14:creationId xmlns:p14="http://schemas.microsoft.com/office/powerpoint/2010/main" val="39468599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685891" rtl="0" eaLnBrk="1" latinLnBrk="0" hangingPunct="1">
        <a:spcBef>
          <a:spcPct val="0"/>
        </a:spcBef>
        <a:buNone/>
        <a:defRPr sz="3300" kern="1200">
          <a:solidFill>
            <a:schemeClr val="tx1"/>
          </a:solidFill>
          <a:latin typeface="+mj-lt"/>
          <a:ea typeface="+mj-ea"/>
          <a:cs typeface="+mj-cs"/>
        </a:defRPr>
      </a:lvl1pPr>
    </p:titleStyle>
    <p:bodyStyle>
      <a:lvl1pPr marL="257209" indent="-257209" algn="l" defTabSz="685891"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87" indent="-214341" algn="l" defTabSz="685891"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64" indent="-171473" algn="l" defTabSz="685891"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310"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56"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201"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147"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93"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039"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91" rtl="0" eaLnBrk="1" latinLnBrk="0" hangingPunct="1">
        <a:defRPr sz="1350" kern="1200">
          <a:solidFill>
            <a:schemeClr val="tx1"/>
          </a:solidFill>
          <a:latin typeface="+mn-lt"/>
          <a:ea typeface="+mn-ea"/>
          <a:cs typeface="+mn-cs"/>
        </a:defRPr>
      </a:lvl1pPr>
      <a:lvl2pPr marL="342946" algn="l" defTabSz="685891" rtl="0" eaLnBrk="1" latinLnBrk="0" hangingPunct="1">
        <a:defRPr sz="1350" kern="1200">
          <a:solidFill>
            <a:schemeClr val="tx1"/>
          </a:solidFill>
          <a:latin typeface="+mn-lt"/>
          <a:ea typeface="+mn-ea"/>
          <a:cs typeface="+mn-cs"/>
        </a:defRPr>
      </a:lvl2pPr>
      <a:lvl3pPr marL="685891" algn="l" defTabSz="685891" rtl="0" eaLnBrk="1" latinLnBrk="0" hangingPunct="1">
        <a:defRPr sz="1350" kern="1200">
          <a:solidFill>
            <a:schemeClr val="tx1"/>
          </a:solidFill>
          <a:latin typeface="+mn-lt"/>
          <a:ea typeface="+mn-ea"/>
          <a:cs typeface="+mn-cs"/>
        </a:defRPr>
      </a:lvl3pPr>
      <a:lvl4pPr marL="1028837" algn="l" defTabSz="685891" rtl="0" eaLnBrk="1" latinLnBrk="0" hangingPunct="1">
        <a:defRPr sz="1350" kern="1200">
          <a:solidFill>
            <a:schemeClr val="tx1"/>
          </a:solidFill>
          <a:latin typeface="+mn-lt"/>
          <a:ea typeface="+mn-ea"/>
          <a:cs typeface="+mn-cs"/>
        </a:defRPr>
      </a:lvl4pPr>
      <a:lvl5pPr marL="1371783" algn="l" defTabSz="685891" rtl="0" eaLnBrk="1" latinLnBrk="0" hangingPunct="1">
        <a:defRPr sz="1350" kern="1200">
          <a:solidFill>
            <a:schemeClr val="tx1"/>
          </a:solidFill>
          <a:latin typeface="+mn-lt"/>
          <a:ea typeface="+mn-ea"/>
          <a:cs typeface="+mn-cs"/>
        </a:defRPr>
      </a:lvl5pPr>
      <a:lvl6pPr marL="1714729" algn="l" defTabSz="685891" rtl="0" eaLnBrk="1" latinLnBrk="0" hangingPunct="1">
        <a:defRPr sz="1350" kern="1200">
          <a:solidFill>
            <a:schemeClr val="tx1"/>
          </a:solidFill>
          <a:latin typeface="+mn-lt"/>
          <a:ea typeface="+mn-ea"/>
          <a:cs typeface="+mn-cs"/>
        </a:defRPr>
      </a:lvl6pPr>
      <a:lvl7pPr marL="2057674" algn="l" defTabSz="685891" rtl="0" eaLnBrk="1" latinLnBrk="0" hangingPunct="1">
        <a:defRPr sz="1350" kern="1200">
          <a:solidFill>
            <a:schemeClr val="tx1"/>
          </a:solidFill>
          <a:latin typeface="+mn-lt"/>
          <a:ea typeface="+mn-ea"/>
          <a:cs typeface="+mn-cs"/>
        </a:defRPr>
      </a:lvl7pPr>
      <a:lvl8pPr marL="2400620" algn="l" defTabSz="685891" rtl="0" eaLnBrk="1" latinLnBrk="0" hangingPunct="1">
        <a:defRPr sz="1350" kern="1200">
          <a:solidFill>
            <a:schemeClr val="tx1"/>
          </a:solidFill>
          <a:latin typeface="+mn-lt"/>
          <a:ea typeface="+mn-ea"/>
          <a:cs typeface="+mn-cs"/>
        </a:defRPr>
      </a:lvl8pPr>
      <a:lvl9pPr marL="2743566" algn="l" defTabSz="685891"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D2F1FF-B22F-49E3-88FF-69A8813B5181}"/>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A00EBC-2D12-4694-B9A0-080FCC8AB99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7445B3-FB0B-4C37-85F5-226BDECB39EE}"/>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7F0683F-91B0-495E-8584-26F01CD52E52}" type="datetimeFigureOut">
              <a:rPr lang="en-US" smtClean="0"/>
              <a:t>7/12/2022</a:t>
            </a:fld>
            <a:endParaRPr lang="en-US"/>
          </a:p>
        </p:txBody>
      </p:sp>
      <p:sp>
        <p:nvSpPr>
          <p:cNvPr id="5" name="Footer Placeholder 4">
            <a:extLst>
              <a:ext uri="{FF2B5EF4-FFF2-40B4-BE49-F238E27FC236}">
                <a16:creationId xmlns:a16="http://schemas.microsoft.com/office/drawing/2014/main" id="{55C48F07-A2F8-4E5A-83D7-72F86B243B67}"/>
              </a:ext>
            </a:extLst>
          </p:cNvPr>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7E13BF-9345-4AF9-909E-12E79EFF2AD7}"/>
              </a:ext>
            </a:extLst>
          </p:cNvPr>
          <p:cNvSpPr>
            <a:spLocks noGrp="1"/>
          </p:cNvSpPr>
          <p:nvPr>
            <p:ph type="sldNum" sz="quarter" idx="4"/>
          </p:nvPr>
        </p:nvSpPr>
        <p:spPr>
          <a:xfrm>
            <a:off x="7086600" y="6483353"/>
            <a:ext cx="2057400" cy="365125"/>
          </a:xfrm>
          <a:prstGeom prst="rect">
            <a:avLst/>
          </a:prstGeom>
        </p:spPr>
        <p:txBody>
          <a:bodyPr vert="horz" lIns="91440" tIns="45720" rIns="91440" bIns="45720" rtlCol="0" anchor="ctr"/>
          <a:lstStyle>
            <a:lvl1pPr algn="r">
              <a:defRPr sz="900" b="1">
                <a:solidFill>
                  <a:schemeClr val="tx1"/>
                </a:solidFill>
              </a:defRPr>
            </a:lvl1pPr>
          </a:lstStyle>
          <a:p>
            <a:r>
              <a:rPr lang="en-US" dirty="0"/>
              <a:t>Slide - </a:t>
            </a:r>
            <a:fld id="{3344F34B-7969-4253-974F-5B9E83F37CF0}" type="slidenum">
              <a:rPr lang="en-US" smtClean="0"/>
              <a:pPr/>
              <a:t>‹#›</a:t>
            </a:fld>
            <a:endParaRPr lang="en-US" dirty="0"/>
          </a:p>
        </p:txBody>
      </p:sp>
      <p:grpSp>
        <p:nvGrpSpPr>
          <p:cNvPr id="7" name="Group 6">
            <a:extLst>
              <a:ext uri="{FF2B5EF4-FFF2-40B4-BE49-F238E27FC236}">
                <a16:creationId xmlns:a16="http://schemas.microsoft.com/office/drawing/2014/main" id="{BA7A9A58-F3A4-4161-A3FB-33539D7C7A4D}"/>
              </a:ext>
            </a:extLst>
          </p:cNvPr>
          <p:cNvGrpSpPr/>
          <p:nvPr userDrawn="1"/>
        </p:nvGrpSpPr>
        <p:grpSpPr>
          <a:xfrm>
            <a:off x="-132127" y="0"/>
            <a:ext cx="132127" cy="1027906"/>
            <a:chOff x="-176169" y="-33868"/>
            <a:chExt cx="176169" cy="1027906"/>
          </a:xfrm>
        </p:grpSpPr>
        <p:sp>
          <p:nvSpPr>
            <p:cNvPr id="8" name="Rectangle 7">
              <a:extLst>
                <a:ext uri="{FF2B5EF4-FFF2-40B4-BE49-F238E27FC236}">
                  <a16:creationId xmlns:a16="http://schemas.microsoft.com/office/drawing/2014/main" id="{208897E1-DF04-4CE5-8BB7-111B01DFF1AA}"/>
                </a:ext>
              </a:extLst>
            </p:cNvPr>
            <p:cNvSpPr/>
            <p:nvPr userDrawn="1"/>
          </p:nvSpPr>
          <p:spPr>
            <a:xfrm>
              <a:off x="-176169" y="127945"/>
              <a:ext cx="176169" cy="176169"/>
            </a:xfrm>
            <a:prstGeom prst="rect">
              <a:avLst/>
            </a:prstGeom>
            <a:solidFill>
              <a:srgbClr val="237D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17A736D5-F1D9-48E1-A596-638E80A1259A}"/>
                </a:ext>
              </a:extLst>
            </p:cNvPr>
            <p:cNvSpPr/>
            <p:nvPr userDrawn="1"/>
          </p:nvSpPr>
          <p:spPr>
            <a:xfrm>
              <a:off x="-176169" y="304114"/>
              <a:ext cx="176169" cy="176169"/>
            </a:xfrm>
            <a:prstGeom prst="rect">
              <a:avLst/>
            </a:prstGeom>
            <a:solidFill>
              <a:srgbClr val="15A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8FA033B4-72FF-4303-AA50-711288361043}"/>
                </a:ext>
              </a:extLst>
            </p:cNvPr>
            <p:cNvSpPr/>
            <p:nvPr userDrawn="1"/>
          </p:nvSpPr>
          <p:spPr>
            <a:xfrm>
              <a:off x="-176169" y="468515"/>
              <a:ext cx="176169" cy="176169"/>
            </a:xfrm>
            <a:prstGeom prst="rect">
              <a:avLst/>
            </a:prstGeom>
            <a:solidFill>
              <a:srgbClr val="9BB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B41BF5D1-8868-4813-ADAF-B5D394C44E55}"/>
                </a:ext>
              </a:extLst>
            </p:cNvPr>
            <p:cNvSpPr/>
            <p:nvPr userDrawn="1"/>
          </p:nvSpPr>
          <p:spPr>
            <a:xfrm>
              <a:off x="-176169" y="642122"/>
              <a:ext cx="176169" cy="176169"/>
            </a:xfrm>
            <a:prstGeom prst="rect">
              <a:avLst/>
            </a:prstGeom>
            <a:solidFill>
              <a:srgbClr val="F19B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223E9C41-C5BD-49FD-983D-ACB9E97CFD25}"/>
                </a:ext>
              </a:extLst>
            </p:cNvPr>
            <p:cNvSpPr/>
            <p:nvPr userDrawn="1"/>
          </p:nvSpPr>
          <p:spPr>
            <a:xfrm>
              <a:off x="-176169" y="-33868"/>
              <a:ext cx="176169" cy="17616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ECCAA6F4-C290-4F76-8A84-4CF215A617FA}"/>
                </a:ext>
              </a:extLst>
            </p:cNvPr>
            <p:cNvSpPr/>
            <p:nvPr userDrawn="1"/>
          </p:nvSpPr>
          <p:spPr>
            <a:xfrm>
              <a:off x="-176169" y="817869"/>
              <a:ext cx="176169" cy="176169"/>
            </a:xfrm>
            <a:prstGeom prst="rect">
              <a:avLst/>
            </a:prstGeom>
            <a:solidFill>
              <a:srgbClr val="9F9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4" name="Group 13">
            <a:extLst>
              <a:ext uri="{FF2B5EF4-FFF2-40B4-BE49-F238E27FC236}">
                <a16:creationId xmlns:a16="http://schemas.microsoft.com/office/drawing/2014/main" id="{E5E8B5FA-36EC-488C-BA2A-B91904190534}"/>
              </a:ext>
            </a:extLst>
          </p:cNvPr>
          <p:cNvGrpSpPr/>
          <p:nvPr userDrawn="1"/>
        </p:nvGrpSpPr>
        <p:grpSpPr>
          <a:xfrm>
            <a:off x="-265477" y="0"/>
            <a:ext cx="132127" cy="1027906"/>
            <a:chOff x="-176169" y="-33868"/>
            <a:chExt cx="176169" cy="1027906"/>
          </a:xfrm>
        </p:grpSpPr>
        <p:sp>
          <p:nvSpPr>
            <p:cNvPr id="15" name="Rectangle 14">
              <a:extLst>
                <a:ext uri="{FF2B5EF4-FFF2-40B4-BE49-F238E27FC236}">
                  <a16:creationId xmlns:a16="http://schemas.microsoft.com/office/drawing/2014/main" id="{E9A3D660-C3E7-475C-8636-4B3807B974AF}"/>
                </a:ext>
              </a:extLst>
            </p:cNvPr>
            <p:cNvSpPr/>
            <p:nvPr userDrawn="1"/>
          </p:nvSpPr>
          <p:spPr>
            <a:xfrm>
              <a:off x="-176169" y="127945"/>
              <a:ext cx="176169" cy="176169"/>
            </a:xfrm>
            <a:prstGeom prst="rect">
              <a:avLst/>
            </a:prstGeom>
            <a:solidFill>
              <a:srgbClr val="1A5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a:extLst>
                <a:ext uri="{FF2B5EF4-FFF2-40B4-BE49-F238E27FC236}">
                  <a16:creationId xmlns:a16="http://schemas.microsoft.com/office/drawing/2014/main" id="{A7C3873C-5821-4CB2-B1D0-E5EAC0A075D2}"/>
                </a:ext>
              </a:extLst>
            </p:cNvPr>
            <p:cNvSpPr/>
            <p:nvPr userDrawn="1"/>
          </p:nvSpPr>
          <p:spPr>
            <a:xfrm>
              <a:off x="-176169" y="304114"/>
              <a:ext cx="176169" cy="176169"/>
            </a:xfrm>
            <a:prstGeom prst="rect">
              <a:avLst/>
            </a:prstGeom>
            <a:solidFill>
              <a:srgbClr val="107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a:extLst>
                <a:ext uri="{FF2B5EF4-FFF2-40B4-BE49-F238E27FC236}">
                  <a16:creationId xmlns:a16="http://schemas.microsoft.com/office/drawing/2014/main" id="{9A23205D-F3F4-4CD4-A4F5-168AA808BD19}"/>
                </a:ext>
              </a:extLst>
            </p:cNvPr>
            <p:cNvSpPr/>
            <p:nvPr userDrawn="1"/>
          </p:nvSpPr>
          <p:spPr>
            <a:xfrm>
              <a:off x="-176169" y="468515"/>
              <a:ext cx="176169" cy="176169"/>
            </a:xfrm>
            <a:prstGeom prst="rect">
              <a:avLst/>
            </a:prstGeom>
            <a:solidFill>
              <a:srgbClr val="768F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BFA13C31-F97B-43FE-BF3B-9168D2EF3037}"/>
                </a:ext>
              </a:extLst>
            </p:cNvPr>
            <p:cNvSpPr/>
            <p:nvPr userDrawn="1"/>
          </p:nvSpPr>
          <p:spPr>
            <a:xfrm>
              <a:off x="-176169" y="642122"/>
              <a:ext cx="176169" cy="176169"/>
            </a:xfrm>
            <a:prstGeom prst="rect">
              <a:avLst/>
            </a:prstGeom>
            <a:solidFill>
              <a:srgbClr val="B975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7D1DFC4F-0022-41AB-B317-A4B26F3489C3}"/>
                </a:ext>
              </a:extLst>
            </p:cNvPr>
            <p:cNvSpPr/>
            <p:nvPr userDrawn="1"/>
          </p:nvSpPr>
          <p:spPr>
            <a:xfrm>
              <a:off x="-176169" y="-33868"/>
              <a:ext cx="176169" cy="17616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E6E67B6A-7B5E-459A-8CCB-C4DEC578DA99}"/>
                </a:ext>
              </a:extLst>
            </p:cNvPr>
            <p:cNvSpPr/>
            <p:nvPr userDrawn="1"/>
          </p:nvSpPr>
          <p:spPr>
            <a:xfrm>
              <a:off x="-176169" y="817869"/>
              <a:ext cx="176169" cy="17616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1" name="Rectangle 20">
            <a:extLst>
              <a:ext uri="{FF2B5EF4-FFF2-40B4-BE49-F238E27FC236}">
                <a16:creationId xmlns:a16="http://schemas.microsoft.com/office/drawing/2014/main" id="{E5D73FDF-A0F9-42BB-B329-EFFA8AF77BD6}"/>
              </a:ext>
            </a:extLst>
          </p:cNvPr>
          <p:cNvSpPr/>
          <p:nvPr userDrawn="1"/>
        </p:nvSpPr>
        <p:spPr>
          <a:xfrm>
            <a:off x="-265476" y="1152528"/>
            <a:ext cx="128084" cy="170779"/>
          </a:xfrm>
          <a:prstGeom prst="rect">
            <a:avLst/>
          </a:prstGeom>
          <a:solidFill>
            <a:srgbClr val="0989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p>
        </p:txBody>
      </p:sp>
      <p:sp>
        <p:nvSpPr>
          <p:cNvPr id="22" name="Rectangle 21">
            <a:extLst>
              <a:ext uri="{FF2B5EF4-FFF2-40B4-BE49-F238E27FC236}">
                <a16:creationId xmlns:a16="http://schemas.microsoft.com/office/drawing/2014/main" id="{8C05822F-14AD-4686-BDDC-F4C6307B0F33}"/>
              </a:ext>
            </a:extLst>
          </p:cNvPr>
          <p:cNvSpPr/>
          <p:nvPr userDrawn="1"/>
        </p:nvSpPr>
        <p:spPr>
          <a:xfrm>
            <a:off x="-137392" y="1152528"/>
            <a:ext cx="128084" cy="17077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p>
        </p:txBody>
      </p:sp>
    </p:spTree>
    <p:extLst>
      <p:ext uri="{BB962C8B-B14F-4D97-AF65-F5344CB8AC3E}">
        <p14:creationId xmlns:p14="http://schemas.microsoft.com/office/powerpoint/2010/main" val="415778330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0" name="Group 9"/>
          <p:cNvGrpSpPr/>
          <p:nvPr/>
        </p:nvGrpSpPr>
        <p:grpSpPr>
          <a:xfrm>
            <a:off x="-19048" y="1"/>
            <a:ext cx="9004013"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grpSp>
      <p:sp>
        <p:nvSpPr>
          <p:cNvPr id="2" name="Title Placeholder 1"/>
          <p:cNvSpPr>
            <a:spLocks noGrp="1"/>
          </p:cNvSpPr>
          <p:nvPr>
            <p:ph type="title"/>
          </p:nvPr>
        </p:nvSpPr>
        <p:spPr>
          <a:xfrm>
            <a:off x="514351" y="685801"/>
            <a:ext cx="7797662" cy="11519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14351" y="2063396"/>
            <a:ext cx="7797662"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73562" y="5757334"/>
            <a:ext cx="2838450" cy="498470"/>
          </a:xfrm>
          <a:prstGeom prst="rect">
            <a:avLst/>
          </a:prstGeom>
        </p:spPr>
        <p:txBody>
          <a:bodyPr vert="horz" lIns="91440" tIns="45720" rIns="91440" bIns="45720" rtlCol="0" anchor="ctr"/>
          <a:lstStyle>
            <a:lvl1pPr algn="r">
              <a:defRPr sz="2800" cap="all" baseline="0">
                <a:solidFill>
                  <a:schemeClr val="accent1">
                    <a:lumMod val="50000"/>
                  </a:schemeClr>
                </a:solidFill>
              </a:defRPr>
            </a:lvl1pPr>
          </a:lstStyle>
          <a:p>
            <a:fld id="{47E77A92-2080-4107-B85F-33B0C5916AF4}" type="datetimeFigureOut">
              <a:rPr lang="en-US" smtClean="0"/>
              <a:t>7/12/2022</a:t>
            </a:fld>
            <a:endParaRPr lang="en-US"/>
          </a:p>
        </p:txBody>
      </p:sp>
      <p:sp>
        <p:nvSpPr>
          <p:cNvPr id="5" name="Footer Placeholder 4"/>
          <p:cNvSpPr>
            <a:spLocks noGrp="1"/>
          </p:cNvSpPr>
          <p:nvPr>
            <p:ph type="ftr" sz="quarter" idx="3"/>
          </p:nvPr>
        </p:nvSpPr>
        <p:spPr>
          <a:xfrm>
            <a:off x="514351" y="5757334"/>
            <a:ext cx="4124789" cy="498470"/>
          </a:xfrm>
          <a:prstGeom prst="rect">
            <a:avLst/>
          </a:prstGeom>
        </p:spPr>
        <p:txBody>
          <a:bodyPr vert="horz" lIns="91440" tIns="45720" rIns="91440" bIns="45720" rtlCol="0" anchor="ctr"/>
          <a:lstStyle>
            <a:lvl1pPr algn="l">
              <a:defRPr sz="28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4715341" y="5757334"/>
            <a:ext cx="680390" cy="498470"/>
          </a:xfrm>
          <a:prstGeom prst="rect">
            <a:avLst/>
          </a:prstGeom>
        </p:spPr>
        <p:txBody>
          <a:bodyPr vert="horz" lIns="91440" tIns="45720" rIns="91440" bIns="45720" rtlCol="0" anchor="ctr"/>
          <a:lstStyle>
            <a:lvl1pPr algn="ctr">
              <a:defRPr sz="2800" cap="all" baseline="0">
                <a:solidFill>
                  <a:schemeClr val="accent1">
                    <a:lumMod val="50000"/>
                  </a:schemeClr>
                </a:solidFill>
              </a:defRPr>
            </a:lvl1pPr>
          </a:lstStyle>
          <a:p>
            <a:fld id="{DD844390-2730-435C-984D-8D3D40F504E8}" type="slidenum">
              <a:rPr lang="en-US" smtClean="0"/>
              <a:t>‹#›</a:t>
            </a:fld>
            <a:endParaRPr lang="en-US"/>
          </a:p>
        </p:txBody>
      </p:sp>
    </p:spTree>
    <p:extLst>
      <p:ext uri="{BB962C8B-B14F-4D97-AF65-F5344CB8AC3E}">
        <p14:creationId xmlns:p14="http://schemas.microsoft.com/office/powerpoint/2010/main" val="150104178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Lst>
  <p:txStyles>
    <p:titleStyle>
      <a:lvl1pPr algn="l" defTabSz="914400" rtl="0" eaLnBrk="1" latinLnBrk="0" hangingPunct="1">
        <a:lnSpc>
          <a:spcPct val="90000"/>
        </a:lnSpc>
        <a:spcBef>
          <a:spcPct val="0"/>
        </a:spcBef>
        <a:buNone/>
        <a:defRPr sz="4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4.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39.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26" Type="http://schemas.openxmlformats.org/officeDocument/2006/relationships/image" Target="../media/image50.png"/><Relationship Id="rId3" Type="http://schemas.openxmlformats.org/officeDocument/2006/relationships/image" Target="../media/image27.png"/><Relationship Id="rId21" Type="http://schemas.openxmlformats.org/officeDocument/2006/relationships/image" Target="../media/image45.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5" Type="http://schemas.openxmlformats.org/officeDocument/2006/relationships/image" Target="../media/image49.png"/><Relationship Id="rId2" Type="http://schemas.openxmlformats.org/officeDocument/2006/relationships/image" Target="../media/image26.png"/><Relationship Id="rId16" Type="http://schemas.openxmlformats.org/officeDocument/2006/relationships/image" Target="../media/image40.png"/><Relationship Id="rId20" Type="http://schemas.openxmlformats.org/officeDocument/2006/relationships/image" Target="../media/image44.png"/><Relationship Id="rId29" Type="http://schemas.openxmlformats.org/officeDocument/2006/relationships/image" Target="../media/image53.png"/><Relationship Id="rId1" Type="http://schemas.openxmlformats.org/officeDocument/2006/relationships/slideLayout" Target="../slideLayouts/slideLayout39.xml"/><Relationship Id="rId6" Type="http://schemas.openxmlformats.org/officeDocument/2006/relationships/image" Target="../media/image30.png"/><Relationship Id="rId11" Type="http://schemas.openxmlformats.org/officeDocument/2006/relationships/image" Target="../media/image35.png"/><Relationship Id="rId24" Type="http://schemas.openxmlformats.org/officeDocument/2006/relationships/image" Target="../media/image48.png"/><Relationship Id="rId32" Type="http://schemas.openxmlformats.org/officeDocument/2006/relationships/image" Target="../media/image56.png"/><Relationship Id="rId5" Type="http://schemas.openxmlformats.org/officeDocument/2006/relationships/image" Target="../media/image29.png"/><Relationship Id="rId15" Type="http://schemas.openxmlformats.org/officeDocument/2006/relationships/image" Target="../media/image39.png"/><Relationship Id="rId23" Type="http://schemas.openxmlformats.org/officeDocument/2006/relationships/image" Target="../media/image47.png"/><Relationship Id="rId28" Type="http://schemas.openxmlformats.org/officeDocument/2006/relationships/image" Target="../media/image52.png"/><Relationship Id="rId10" Type="http://schemas.openxmlformats.org/officeDocument/2006/relationships/image" Target="../media/image34.png"/><Relationship Id="rId19" Type="http://schemas.openxmlformats.org/officeDocument/2006/relationships/image" Target="../media/image43.png"/><Relationship Id="rId31" Type="http://schemas.openxmlformats.org/officeDocument/2006/relationships/image" Target="../media/image55.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 Id="rId22" Type="http://schemas.openxmlformats.org/officeDocument/2006/relationships/image" Target="../media/image46.png"/><Relationship Id="rId27" Type="http://schemas.openxmlformats.org/officeDocument/2006/relationships/image" Target="../media/image51.png"/><Relationship Id="rId30" Type="http://schemas.openxmlformats.org/officeDocument/2006/relationships/image" Target="../media/image5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7.png"/><Relationship Id="rId1" Type="http://schemas.openxmlformats.org/officeDocument/2006/relationships/slideLayout" Target="../slideLayouts/slideLayout39.xml"/><Relationship Id="rId5" Type="http://schemas.microsoft.com/office/2007/relationships/hdphoto" Target="../media/hdphoto3.wdp"/><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9.xml"/><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39.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39.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39.xml"/><Relationship Id="rId5" Type="http://schemas.openxmlformats.org/officeDocument/2006/relationships/image" Target="../media/image80.png"/><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82.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86.png"/><Relationship Id="rId2" Type="http://schemas.openxmlformats.org/officeDocument/2006/relationships/image" Target="../media/image15.png"/><Relationship Id="rId1" Type="http://schemas.openxmlformats.org/officeDocument/2006/relationships/slideLayout" Target="../slideLayouts/slideLayout28.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close up of a sign&#10;&#10;Description automatically generated">
            <a:extLst>
              <a:ext uri="{FF2B5EF4-FFF2-40B4-BE49-F238E27FC236}">
                <a16:creationId xmlns:a16="http://schemas.microsoft.com/office/drawing/2014/main" id="{AB6B8DF8-E586-4044-BF84-FBA1E1D7C4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580"/>
            <a:ext cx="9183029" cy="2424112"/>
          </a:xfrm>
          <a:prstGeom prst="rect">
            <a:avLst/>
          </a:prstGeom>
        </p:spPr>
      </p:pic>
      <p:pic>
        <p:nvPicPr>
          <p:cNvPr id="17" name="Picture 16" descr="A close up of a logo&#10;&#10;Description automatically generated">
            <a:extLst>
              <a:ext uri="{FF2B5EF4-FFF2-40B4-BE49-F238E27FC236}">
                <a16:creationId xmlns:a16="http://schemas.microsoft.com/office/drawing/2014/main" id="{EB04B838-6311-45C3-9DC2-780BA897DFE0}"/>
              </a:ext>
            </a:extLst>
          </p:cNvPr>
          <p:cNvPicPr>
            <a:picLocks noChangeAspect="1"/>
          </p:cNvPicPr>
          <p:nvPr/>
        </p:nvPicPr>
        <p:blipFill rotWithShape="1">
          <a:blip r:embed="rId3">
            <a:extLst>
              <a:ext uri="{28A0092B-C50C-407E-A947-70E740481C1C}">
                <a14:useLocalDpi xmlns:a14="http://schemas.microsoft.com/office/drawing/2010/main" val="0"/>
              </a:ext>
            </a:extLst>
          </a:blip>
          <a:srcRect t="1" b="38814"/>
          <a:stretch/>
        </p:blipFill>
        <p:spPr>
          <a:xfrm>
            <a:off x="-19512" y="4158352"/>
            <a:ext cx="9190587" cy="2718698"/>
          </a:xfrm>
          <a:prstGeom prst="rect">
            <a:avLst/>
          </a:prstGeom>
        </p:spPr>
      </p:pic>
      <p:sp>
        <p:nvSpPr>
          <p:cNvPr id="19" name="TextBox 18">
            <a:extLst>
              <a:ext uri="{FF2B5EF4-FFF2-40B4-BE49-F238E27FC236}">
                <a16:creationId xmlns:a16="http://schemas.microsoft.com/office/drawing/2014/main" id="{72AD2DCB-4A5D-4A05-9141-AD2A6B68E5BF}"/>
              </a:ext>
            </a:extLst>
          </p:cNvPr>
          <p:cNvSpPr txBox="1"/>
          <p:nvPr/>
        </p:nvSpPr>
        <p:spPr>
          <a:xfrm>
            <a:off x="2977134" y="4851247"/>
            <a:ext cx="3228769" cy="400110"/>
          </a:xfrm>
          <a:prstGeom prst="rect">
            <a:avLst/>
          </a:prstGeom>
          <a:noFill/>
        </p:spPr>
        <p:txBody>
          <a:bodyPr wrap="none" rtlCol="0">
            <a:spAutoFit/>
          </a:bodyPr>
          <a:lstStyle/>
          <a:p>
            <a:pPr algn="ctr"/>
            <a:r>
              <a:rPr lang="en-ID" sz="2000" b="1" dirty="0">
                <a:solidFill>
                  <a:srgbClr val="002060"/>
                </a:solidFill>
                <a:latin typeface="Bookman Old Style" panose="02050604050505020204" pitchFamily="18" charset="0"/>
                <a:ea typeface="Cambria" panose="02040503050406030204" pitchFamily="18" charset="0"/>
                <a:cs typeface="Calibri" panose="020F0502020204030204" pitchFamily="34" charset="0"/>
              </a:rPr>
              <a:t>Bandung, 12 </a:t>
            </a:r>
            <a:r>
              <a:rPr lang="en-ID" sz="2000" b="1" dirty="0" err="1">
                <a:solidFill>
                  <a:srgbClr val="002060"/>
                </a:solidFill>
                <a:latin typeface="Bookman Old Style" panose="02050604050505020204" pitchFamily="18" charset="0"/>
                <a:ea typeface="Cambria" panose="02040503050406030204" pitchFamily="18" charset="0"/>
                <a:cs typeface="Calibri" panose="020F0502020204030204" pitchFamily="34" charset="0"/>
              </a:rPr>
              <a:t>Juli</a:t>
            </a:r>
            <a:r>
              <a:rPr lang="en-ID" sz="2000" b="1" dirty="0">
                <a:solidFill>
                  <a:srgbClr val="002060"/>
                </a:solidFill>
                <a:latin typeface="Bookman Old Style" panose="02050604050505020204" pitchFamily="18" charset="0"/>
                <a:ea typeface="Cambria" panose="02040503050406030204" pitchFamily="18" charset="0"/>
                <a:cs typeface="Calibri" panose="020F0502020204030204" pitchFamily="34" charset="0"/>
              </a:rPr>
              <a:t> 2022</a:t>
            </a:r>
          </a:p>
        </p:txBody>
      </p:sp>
      <p:sp>
        <p:nvSpPr>
          <p:cNvPr id="21" name="TextBox 20">
            <a:extLst>
              <a:ext uri="{FF2B5EF4-FFF2-40B4-BE49-F238E27FC236}">
                <a16:creationId xmlns:a16="http://schemas.microsoft.com/office/drawing/2014/main" id="{491576EF-1EF5-4D43-BFA5-A5CFCAF09FBA}"/>
              </a:ext>
            </a:extLst>
          </p:cNvPr>
          <p:cNvSpPr txBox="1"/>
          <p:nvPr/>
        </p:nvSpPr>
        <p:spPr>
          <a:xfrm flipH="1">
            <a:off x="2" y="2560753"/>
            <a:ext cx="9143999" cy="707886"/>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4000" b="1" dirty="0">
                <a:solidFill>
                  <a:srgbClr val="FF3300"/>
                </a:solidFill>
                <a:latin typeface="Arial Narrow" panose="020B0606020202030204" pitchFamily="34" charset="0"/>
                <a:ea typeface="Tahoma" panose="020B0604030504040204" pitchFamily="34" charset="0"/>
                <a:cs typeface="Tahoma" panose="020B0604030504040204" pitchFamily="34" charset="0"/>
              </a:rPr>
              <a:t>MEMAHAMI DEMOKRASI PANCASILA</a:t>
            </a:r>
          </a:p>
        </p:txBody>
      </p:sp>
      <p:pic>
        <p:nvPicPr>
          <p:cNvPr id="23" name="Picture 22">
            <a:extLst>
              <a:ext uri="{FF2B5EF4-FFF2-40B4-BE49-F238E27FC236}">
                <a16:creationId xmlns:a16="http://schemas.microsoft.com/office/drawing/2014/main" id="{067F09F2-EACB-4AFD-9D03-157E30448A6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942" r="4137"/>
          <a:stretch/>
        </p:blipFill>
        <p:spPr>
          <a:xfrm>
            <a:off x="3888509" y="384311"/>
            <a:ext cx="1366982" cy="1555130"/>
          </a:xfrm>
          <a:prstGeom prst="rect">
            <a:avLst/>
          </a:prstGeom>
        </p:spPr>
      </p:pic>
      <p:sp>
        <p:nvSpPr>
          <p:cNvPr id="10" name="TextBox 9">
            <a:extLst>
              <a:ext uri="{FF2B5EF4-FFF2-40B4-BE49-F238E27FC236}">
                <a16:creationId xmlns:a16="http://schemas.microsoft.com/office/drawing/2014/main" id="{ECF03BB5-7BA9-4C06-9197-D3DA1BC8842C}"/>
              </a:ext>
            </a:extLst>
          </p:cNvPr>
          <p:cNvSpPr txBox="1"/>
          <p:nvPr/>
        </p:nvSpPr>
        <p:spPr>
          <a:xfrm>
            <a:off x="1" y="3327400"/>
            <a:ext cx="9143998" cy="1284326"/>
          </a:xfrm>
          <a:prstGeom prst="rect">
            <a:avLst/>
          </a:prstGeom>
          <a:noFill/>
        </p:spPr>
        <p:txBody>
          <a:bodyPr wrap="square">
            <a:spAutoFit/>
          </a:bodyPr>
          <a:lstStyle/>
          <a:p>
            <a:pPr algn="ctr">
              <a:lnSpc>
                <a:spcPct val="125000"/>
              </a:lnSpc>
            </a:pPr>
            <a:r>
              <a:rPr lang="en-US" sz="2800" b="1" u="sng" dirty="0">
                <a:solidFill>
                  <a:srgbClr val="002060"/>
                </a:solidFill>
                <a:latin typeface="Tahoma" panose="020B0604030504040204" pitchFamily="34" charset="0"/>
                <a:ea typeface="Tahoma" panose="020B0604030504040204" pitchFamily="34" charset="0"/>
                <a:cs typeface="Tahoma" panose="020B0604030504040204" pitchFamily="34" charset="0"/>
              </a:rPr>
              <a:t>Danang </a:t>
            </a:r>
            <a:r>
              <a:rPr lang="en-US" sz="2800" b="1" u="sng" dirty="0" err="1">
                <a:solidFill>
                  <a:srgbClr val="002060"/>
                </a:solidFill>
                <a:latin typeface="Tahoma" panose="020B0604030504040204" pitchFamily="34" charset="0"/>
                <a:ea typeface="Tahoma" panose="020B0604030504040204" pitchFamily="34" charset="0"/>
                <a:cs typeface="Tahoma" panose="020B0604030504040204" pitchFamily="34" charset="0"/>
              </a:rPr>
              <a:t>Binuko</a:t>
            </a:r>
            <a:r>
              <a:rPr lang="en-US" sz="2800" b="1" u="sng" dirty="0">
                <a:solidFill>
                  <a:srgbClr val="002060"/>
                </a:solidFill>
                <a:latin typeface="Tahoma" panose="020B0604030504040204" pitchFamily="34" charset="0"/>
                <a:ea typeface="Tahoma" panose="020B0604030504040204" pitchFamily="34" charset="0"/>
                <a:cs typeface="Tahoma" panose="020B0604030504040204" pitchFamily="34" charset="0"/>
              </a:rPr>
              <a:t>, SE, M.AP</a:t>
            </a:r>
          </a:p>
          <a:p>
            <a:pPr algn="ctr">
              <a:lnSpc>
                <a:spcPct val="125000"/>
              </a:lnSpc>
            </a:pPr>
            <a:r>
              <a:rPr lang="en-US" b="1" dirty="0" err="1">
                <a:solidFill>
                  <a:srgbClr val="002060"/>
                </a:solidFill>
                <a:latin typeface="Tahoma" panose="020B0604030504040204" pitchFamily="34" charset="0"/>
                <a:ea typeface="Tahoma" panose="020B0604030504040204" pitchFamily="34" charset="0"/>
                <a:cs typeface="Tahoma" panose="020B0604030504040204" pitchFamily="34" charset="0"/>
              </a:rPr>
              <a:t>Analisis</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2060"/>
                </a:solidFill>
                <a:latin typeface="Tahoma" panose="020B0604030504040204" pitchFamily="34" charset="0"/>
                <a:ea typeface="Tahoma" panose="020B0604030504040204" pitchFamily="34" charset="0"/>
                <a:cs typeface="Tahoma" panose="020B0604030504040204" pitchFamily="34" charset="0"/>
              </a:rPr>
              <a:t>Kebijakan</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rPr>
              <a:t> Ahli Madya</a:t>
            </a:r>
          </a:p>
          <a:p>
            <a:pPr algn="ctr">
              <a:lnSpc>
                <a:spcPct val="125000"/>
              </a:lnSpc>
            </a:pP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rPr>
              <a:t>DITJEN POLITIK DAN PUM, KEMENTERIAN DALAM NEGERI RI</a:t>
            </a:r>
          </a:p>
        </p:txBody>
      </p:sp>
      <p:cxnSp>
        <p:nvCxnSpPr>
          <p:cNvPr id="4" name="Straight Connector 3">
            <a:extLst>
              <a:ext uri="{FF2B5EF4-FFF2-40B4-BE49-F238E27FC236}">
                <a16:creationId xmlns:a16="http://schemas.microsoft.com/office/drawing/2014/main" id="{E540CFB9-21BE-436B-B870-A1306A81DEA2}"/>
              </a:ext>
            </a:extLst>
          </p:cNvPr>
          <p:cNvCxnSpPr/>
          <p:nvPr/>
        </p:nvCxnSpPr>
        <p:spPr>
          <a:xfrm>
            <a:off x="104570" y="3268639"/>
            <a:ext cx="864523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7997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B99F1677-2764-47A2-BBB8-88D7407405D6}"/>
              </a:ext>
            </a:extLst>
          </p:cNvPr>
          <p:cNvSpPr/>
          <p:nvPr/>
        </p:nvSpPr>
        <p:spPr>
          <a:xfrm>
            <a:off x="218948" y="1535999"/>
            <a:ext cx="8568662" cy="5187774"/>
          </a:xfrm>
          <a:prstGeom prst="rect">
            <a:avLst/>
          </a:prstGeom>
          <a:solidFill>
            <a:srgbClr val="FFFFFF">
              <a:alpha val="82000"/>
            </a:srgbClr>
          </a:solidFill>
          <a:ln w="25400" cap="flat" cmpd="sng" algn="ctr">
            <a:noFill/>
            <a:prstDash val="solid"/>
          </a:ln>
          <a:effectLst/>
        </p:spPr>
        <p:txBody>
          <a:bodyPr rtlCol="0" anchor="ctr"/>
          <a:lstStyle/>
          <a:p>
            <a:pPr algn="ctr" defTabSz="914400">
              <a:defRPr/>
            </a:pPr>
            <a:endParaRPr lang="en-ID" kern="0">
              <a:solidFill>
                <a:srgbClr val="FFFFFF"/>
              </a:solidFill>
              <a:latin typeface="Arial"/>
            </a:endParaRPr>
          </a:p>
        </p:txBody>
      </p:sp>
      <p:sp>
        <p:nvSpPr>
          <p:cNvPr id="38" name="Title 1">
            <a:extLst>
              <a:ext uri="{FF2B5EF4-FFF2-40B4-BE49-F238E27FC236}">
                <a16:creationId xmlns:a16="http://schemas.microsoft.com/office/drawing/2014/main" id="{EF2948F0-95A5-4FC2-8F32-BB64CA653F39}"/>
              </a:ext>
            </a:extLst>
          </p:cNvPr>
          <p:cNvSpPr txBox="1">
            <a:spLocks/>
          </p:cNvSpPr>
          <p:nvPr/>
        </p:nvSpPr>
        <p:spPr>
          <a:xfrm>
            <a:off x="362966" y="4330919"/>
            <a:ext cx="2009639" cy="2376251"/>
          </a:xfrm>
          <a:prstGeom prst="rect">
            <a:avLst/>
          </a:prstGeom>
          <a:solidFill>
            <a:srgbClr val="FFFFFF"/>
          </a:solidFill>
          <a:ln w="38100" cap="flat" cmpd="sng" algn="ctr">
            <a:solidFill>
              <a:srgbClr val="8B81D2">
                <a:lumMod val="50000"/>
              </a:srgbClr>
            </a:solidFill>
            <a:prstDash val="solid"/>
          </a:ln>
          <a:effectLst/>
        </p:spPr>
        <p:txBody>
          <a:bodyPr/>
          <a:lstStyle>
            <a:defPPr marR="0" lvl="0" algn="l" rtl="0">
              <a:lnSpc>
                <a:spcPct val="100000"/>
              </a:lnSpc>
              <a:spcBef>
                <a:spcPts val="0"/>
              </a:spcBef>
              <a:spcAft>
                <a:spcPts val="0"/>
              </a:spcAft>
            </a:defPPr>
            <a:lvl1pPr marR="0" lvl="0" algn="ctr" defTabSz="914400" rtl="0" eaLnBrk="1" latinLnBrk="0" hangingPunct="1">
              <a:lnSpc>
                <a:spcPct val="100000"/>
              </a:lnSpc>
              <a:spcBef>
                <a:spcPct val="0"/>
              </a:spcBef>
              <a:spcAft>
                <a:spcPts val="0"/>
              </a:spcAft>
              <a:buClr>
                <a:srgbClr val="000000"/>
              </a:buClr>
              <a:buFont typeface="Arial"/>
              <a:buNone/>
              <a:defRPr sz="4400" b="0" i="0" u="none" strike="noStrike" kern="1200" cap="none">
                <a:solidFill>
                  <a:schemeClr val="tx1"/>
                </a:solidFill>
                <a:latin typeface="+mj-lt"/>
                <a:ea typeface="+mj-ea"/>
                <a:cs typeface="+mj-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nSpc>
                <a:spcPct val="150000"/>
              </a:lnSpc>
              <a:defRPr/>
            </a:pPr>
            <a:r>
              <a:rPr lang="en-US" sz="900" dirty="0" err="1">
                <a:solidFill>
                  <a:srgbClr val="000000"/>
                </a:solidFill>
                <a:latin typeface="Bookman Old Style" panose="02050604050505020204" pitchFamily="18" charset="0"/>
              </a:rPr>
              <a:t>Menurut</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Notonegoro</a:t>
            </a:r>
            <a:r>
              <a:rPr lang="en-US" sz="900" dirty="0">
                <a:solidFill>
                  <a:srgbClr val="000000"/>
                </a:solidFill>
                <a:latin typeface="Bookman Old Style" panose="02050604050505020204" pitchFamily="18" charset="0"/>
              </a:rPr>
              <a:t>, </a:t>
            </a:r>
            <a:r>
              <a:rPr lang="en-US" sz="900" b="1" dirty="0" err="1">
                <a:solidFill>
                  <a:srgbClr val="000000"/>
                </a:solidFill>
                <a:latin typeface="Bookman Old Style" panose="02050604050505020204" pitchFamily="18" charset="0"/>
              </a:rPr>
              <a:t>Demokrasi</a:t>
            </a:r>
            <a:r>
              <a:rPr lang="en-US" sz="900" b="1" dirty="0">
                <a:solidFill>
                  <a:srgbClr val="000000"/>
                </a:solidFill>
                <a:latin typeface="Bookman Old Style" panose="02050604050505020204" pitchFamily="18" charset="0"/>
              </a:rPr>
              <a:t> Pancasila </a:t>
            </a:r>
            <a:r>
              <a:rPr lang="en-US" sz="900" dirty="0" err="1">
                <a:solidFill>
                  <a:srgbClr val="000000"/>
                </a:solidFill>
                <a:latin typeface="Bookman Old Style" panose="02050604050505020204" pitchFamily="18" charset="0"/>
              </a:rPr>
              <a:t>adalah</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kerakyatan</a:t>
            </a:r>
            <a:r>
              <a:rPr lang="en-US" sz="900" dirty="0">
                <a:solidFill>
                  <a:srgbClr val="000000"/>
                </a:solidFill>
                <a:latin typeface="Bookman Old Style" panose="02050604050505020204" pitchFamily="18" charset="0"/>
              </a:rPr>
              <a:t> yang </a:t>
            </a:r>
            <a:r>
              <a:rPr lang="en-US" sz="900" dirty="0" err="1">
                <a:solidFill>
                  <a:srgbClr val="000000"/>
                </a:solidFill>
                <a:latin typeface="Bookman Old Style" panose="02050604050505020204" pitchFamily="18" charset="0"/>
              </a:rPr>
              <a:t>dipimpin</a:t>
            </a:r>
            <a:r>
              <a:rPr lang="en-US" sz="900" dirty="0">
                <a:solidFill>
                  <a:srgbClr val="000000"/>
                </a:solidFill>
                <a:latin typeface="Bookman Old Style" panose="02050604050505020204" pitchFamily="18" charset="0"/>
              </a:rPr>
              <a:t> oleh </a:t>
            </a:r>
            <a:r>
              <a:rPr lang="en-US" sz="900" dirty="0" err="1">
                <a:solidFill>
                  <a:srgbClr val="000000"/>
                </a:solidFill>
                <a:latin typeface="Bookman Old Style" panose="02050604050505020204" pitchFamily="18" charset="0"/>
              </a:rPr>
              <a:t>hikmad</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kebijaksanaan</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dalam</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permusyawaratan</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perwakilalan</a:t>
            </a:r>
            <a:r>
              <a:rPr lang="en-US" sz="900" dirty="0">
                <a:solidFill>
                  <a:srgbClr val="000000"/>
                </a:solidFill>
                <a:latin typeface="Bookman Old Style" panose="02050604050505020204" pitchFamily="18" charset="0"/>
              </a:rPr>
              <a:t> yang </a:t>
            </a:r>
            <a:r>
              <a:rPr lang="en-US" sz="900" dirty="0" err="1">
                <a:solidFill>
                  <a:srgbClr val="000000"/>
                </a:solidFill>
                <a:latin typeface="Bookman Old Style" panose="02050604050505020204" pitchFamily="18" charset="0"/>
              </a:rPr>
              <a:t>ber-Ketuhanan</a:t>
            </a:r>
            <a:r>
              <a:rPr lang="en-US" sz="900" dirty="0">
                <a:solidFill>
                  <a:srgbClr val="000000"/>
                </a:solidFill>
                <a:latin typeface="Bookman Old Style" panose="02050604050505020204" pitchFamily="18" charset="0"/>
              </a:rPr>
              <a:t> Yang </a:t>
            </a:r>
            <a:r>
              <a:rPr lang="en-US" sz="900" dirty="0" err="1">
                <a:solidFill>
                  <a:srgbClr val="000000"/>
                </a:solidFill>
                <a:latin typeface="Bookman Old Style" panose="02050604050505020204" pitchFamily="18" charset="0"/>
              </a:rPr>
              <a:t>Maha</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Esa</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ber-Kerakyatan</a:t>
            </a:r>
            <a:r>
              <a:rPr lang="en-US" sz="900" dirty="0">
                <a:solidFill>
                  <a:srgbClr val="000000"/>
                </a:solidFill>
                <a:latin typeface="Bookman Old Style" panose="02050604050505020204" pitchFamily="18" charset="0"/>
              </a:rPr>
              <a:t> yang </a:t>
            </a:r>
            <a:r>
              <a:rPr lang="en-US" sz="900" dirty="0" err="1">
                <a:solidFill>
                  <a:srgbClr val="000000"/>
                </a:solidFill>
                <a:latin typeface="Bookman Old Style" panose="02050604050505020204" pitchFamily="18" charset="0"/>
              </a:rPr>
              <a:t>adil</a:t>
            </a:r>
            <a:r>
              <a:rPr lang="en-US" sz="900" dirty="0">
                <a:solidFill>
                  <a:srgbClr val="000000"/>
                </a:solidFill>
                <a:latin typeface="Bookman Old Style" panose="02050604050505020204" pitchFamily="18" charset="0"/>
              </a:rPr>
              <a:t> dan </a:t>
            </a:r>
            <a:r>
              <a:rPr lang="en-US" sz="900" dirty="0" err="1">
                <a:solidFill>
                  <a:srgbClr val="000000"/>
                </a:solidFill>
                <a:latin typeface="Bookman Old Style" panose="02050604050505020204" pitchFamily="18" charset="0"/>
              </a:rPr>
              <a:t>beradab</a:t>
            </a:r>
            <a:r>
              <a:rPr lang="en-US" sz="900" dirty="0">
                <a:solidFill>
                  <a:srgbClr val="000000"/>
                </a:solidFill>
                <a:latin typeface="Bookman Old Style" panose="02050604050505020204" pitchFamily="18" charset="0"/>
              </a:rPr>
              <a:t>, yang </a:t>
            </a:r>
            <a:r>
              <a:rPr lang="en-US" sz="900" dirty="0" err="1">
                <a:solidFill>
                  <a:srgbClr val="000000"/>
                </a:solidFill>
                <a:latin typeface="Bookman Old Style" panose="02050604050505020204" pitchFamily="18" charset="0"/>
              </a:rPr>
              <a:t>mempersatukan</a:t>
            </a:r>
            <a:r>
              <a:rPr lang="en-US" sz="900" dirty="0">
                <a:solidFill>
                  <a:srgbClr val="000000"/>
                </a:solidFill>
                <a:latin typeface="Bookman Old Style" panose="02050604050505020204" pitchFamily="18" charset="0"/>
              </a:rPr>
              <a:t> Indonesia dan yang </a:t>
            </a:r>
            <a:r>
              <a:rPr lang="en-US" sz="900" dirty="0" err="1">
                <a:solidFill>
                  <a:srgbClr val="000000"/>
                </a:solidFill>
                <a:latin typeface="Bookman Old Style" panose="02050604050505020204" pitchFamily="18" charset="0"/>
              </a:rPr>
              <a:t>berkeadilan</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sosial</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bagi</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seluruh</a:t>
            </a:r>
            <a:r>
              <a:rPr lang="en-US" sz="900" dirty="0">
                <a:solidFill>
                  <a:srgbClr val="000000"/>
                </a:solidFill>
                <a:latin typeface="Bookman Old Style" panose="02050604050505020204" pitchFamily="18" charset="0"/>
              </a:rPr>
              <a:t> </a:t>
            </a:r>
            <a:r>
              <a:rPr lang="en-US" sz="900" dirty="0" err="1">
                <a:solidFill>
                  <a:srgbClr val="000000"/>
                </a:solidFill>
                <a:latin typeface="Bookman Old Style" panose="02050604050505020204" pitchFamily="18" charset="0"/>
              </a:rPr>
              <a:t>rakyat</a:t>
            </a:r>
            <a:r>
              <a:rPr lang="en-US" sz="900" dirty="0">
                <a:solidFill>
                  <a:srgbClr val="000000"/>
                </a:solidFill>
                <a:latin typeface="Bookman Old Style" panose="02050604050505020204" pitchFamily="18" charset="0"/>
              </a:rPr>
              <a:t> Indonesia</a:t>
            </a:r>
          </a:p>
        </p:txBody>
      </p:sp>
      <p:grpSp>
        <p:nvGrpSpPr>
          <p:cNvPr id="39" name="Group 38">
            <a:extLst>
              <a:ext uri="{FF2B5EF4-FFF2-40B4-BE49-F238E27FC236}">
                <a16:creationId xmlns:a16="http://schemas.microsoft.com/office/drawing/2014/main" id="{D92E3DE0-D0F9-445F-859C-D708576B46B1}"/>
              </a:ext>
            </a:extLst>
          </p:cNvPr>
          <p:cNvGrpSpPr/>
          <p:nvPr/>
        </p:nvGrpSpPr>
        <p:grpSpPr>
          <a:xfrm>
            <a:off x="362964" y="1738629"/>
            <a:ext cx="1847850" cy="2294572"/>
            <a:chOff x="381001" y="2885614"/>
            <a:chExt cx="1847850" cy="2294572"/>
          </a:xfrm>
        </p:grpSpPr>
        <p:grpSp>
          <p:nvGrpSpPr>
            <p:cNvPr id="40" name="Group 39">
              <a:extLst>
                <a:ext uri="{FF2B5EF4-FFF2-40B4-BE49-F238E27FC236}">
                  <a16:creationId xmlns:a16="http://schemas.microsoft.com/office/drawing/2014/main" id="{91D5EBB1-B650-4516-96B8-9ED54408C535}"/>
                </a:ext>
              </a:extLst>
            </p:cNvPr>
            <p:cNvGrpSpPr/>
            <p:nvPr/>
          </p:nvGrpSpPr>
          <p:grpSpPr>
            <a:xfrm>
              <a:off x="381001" y="2885614"/>
              <a:ext cx="1847850" cy="2294572"/>
              <a:chOff x="508001" y="2491613"/>
              <a:chExt cx="2463800" cy="3059429"/>
            </a:xfrm>
          </p:grpSpPr>
          <p:sp>
            <p:nvSpPr>
              <p:cNvPr id="45" name="Rounded Rectangle 2">
                <a:extLst>
                  <a:ext uri="{FF2B5EF4-FFF2-40B4-BE49-F238E27FC236}">
                    <a16:creationId xmlns:a16="http://schemas.microsoft.com/office/drawing/2014/main" id="{1410E87B-03BC-46BB-B332-838DD7AEF196}"/>
                  </a:ext>
                </a:extLst>
              </p:cNvPr>
              <p:cNvSpPr/>
              <p:nvPr/>
            </p:nvSpPr>
            <p:spPr>
              <a:xfrm>
                <a:off x="508001" y="2491613"/>
                <a:ext cx="2463800" cy="3059429"/>
              </a:xfrm>
              <a:prstGeom prst="roundRect">
                <a:avLst>
                  <a:gd name="adj" fmla="val 4811"/>
                </a:avLst>
              </a:prstGeom>
              <a:solidFill>
                <a:srgbClr val="3A81BA">
                  <a:lumMod val="20000"/>
                  <a:lumOff val="80000"/>
                </a:srgbClr>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46" name="Round Same Side Corner Rectangle 3">
                <a:extLst>
                  <a:ext uri="{FF2B5EF4-FFF2-40B4-BE49-F238E27FC236}">
                    <a16:creationId xmlns:a16="http://schemas.microsoft.com/office/drawing/2014/main" id="{4CADF2C3-3F69-4223-8E59-2CC72B8ACCE6}"/>
                  </a:ext>
                </a:extLst>
              </p:cNvPr>
              <p:cNvSpPr/>
              <p:nvPr/>
            </p:nvSpPr>
            <p:spPr>
              <a:xfrm>
                <a:off x="508001" y="2491613"/>
                <a:ext cx="2463800" cy="1113825"/>
              </a:xfrm>
              <a:prstGeom prst="round2SameRect">
                <a:avLst>
                  <a:gd name="adj1" fmla="val 10686"/>
                  <a:gd name="adj2" fmla="val 0"/>
                </a:avLst>
              </a:prstGeom>
              <a:solidFill>
                <a:srgbClr val="1AAD96"/>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grpSp>
          <p:nvGrpSpPr>
            <p:cNvPr id="41" name="Group 40">
              <a:extLst>
                <a:ext uri="{FF2B5EF4-FFF2-40B4-BE49-F238E27FC236}">
                  <a16:creationId xmlns:a16="http://schemas.microsoft.com/office/drawing/2014/main" id="{245BC9B8-F8D2-4867-BBA7-7760D7218E79}"/>
                </a:ext>
              </a:extLst>
            </p:cNvPr>
            <p:cNvGrpSpPr/>
            <p:nvPr/>
          </p:nvGrpSpPr>
          <p:grpSpPr>
            <a:xfrm>
              <a:off x="834799" y="2952494"/>
              <a:ext cx="940254" cy="940254"/>
              <a:chOff x="1119415" y="2580786"/>
              <a:chExt cx="1253672" cy="1253672"/>
            </a:xfrm>
          </p:grpSpPr>
          <p:sp>
            <p:nvSpPr>
              <p:cNvPr id="43" name="Oval 42">
                <a:extLst>
                  <a:ext uri="{FF2B5EF4-FFF2-40B4-BE49-F238E27FC236}">
                    <a16:creationId xmlns:a16="http://schemas.microsoft.com/office/drawing/2014/main" id="{9BC41282-B0E3-44C7-BE4B-2B0244681770}"/>
                  </a:ext>
                </a:extLst>
              </p:cNvPr>
              <p:cNvSpPr/>
              <p:nvPr/>
            </p:nvSpPr>
            <p:spPr>
              <a:xfrm>
                <a:off x="1119415" y="2580786"/>
                <a:ext cx="1253672" cy="1253672"/>
              </a:xfrm>
              <a:prstGeom prst="ellipse">
                <a:avLst/>
              </a:prstGeom>
              <a:solidFill>
                <a:srgbClr val="1AAD96"/>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44" name="Oval 43">
                <a:extLst>
                  <a:ext uri="{FF2B5EF4-FFF2-40B4-BE49-F238E27FC236}">
                    <a16:creationId xmlns:a16="http://schemas.microsoft.com/office/drawing/2014/main" id="{2A1B4445-D1FE-43F6-9EC0-A73DD11F3303}"/>
                  </a:ext>
                </a:extLst>
              </p:cNvPr>
              <p:cNvSpPr/>
              <p:nvPr/>
            </p:nvSpPr>
            <p:spPr>
              <a:xfrm>
                <a:off x="1250047" y="2711418"/>
                <a:ext cx="992408" cy="992408"/>
              </a:xfrm>
              <a:prstGeom prst="ellipse">
                <a:avLst/>
              </a:prstGeom>
              <a:solidFill>
                <a:srgbClr val="FFFFFF"/>
              </a:solidFill>
              <a:ln w="12700" cap="flat" cmpd="sng" algn="ctr">
                <a:noFill/>
                <a:prstDash val="solid"/>
                <a:miter lim="800000"/>
              </a:ln>
              <a:effectLst/>
            </p:spPr>
            <p:txBody>
              <a:bodyPr rtlCol="0" anchor="ctr"/>
              <a:lstStyle/>
              <a:p>
                <a:pPr algn="ctr" defTabSz="914400">
                  <a:defRPr/>
                </a:pPr>
                <a:r>
                  <a:rPr lang="en-US" sz="3200" b="1" kern="0" dirty="0">
                    <a:solidFill>
                      <a:srgbClr val="000000"/>
                    </a:solidFill>
                    <a:latin typeface="Bookman Old Style" panose="02050604050505020204" pitchFamily="18" charset="0"/>
                  </a:rPr>
                  <a:t>1</a:t>
                </a:r>
              </a:p>
            </p:txBody>
          </p:sp>
        </p:grpSp>
        <p:sp>
          <p:nvSpPr>
            <p:cNvPr id="42" name="Inhaltsplatzhalter 4">
              <a:extLst>
                <a:ext uri="{FF2B5EF4-FFF2-40B4-BE49-F238E27FC236}">
                  <a16:creationId xmlns:a16="http://schemas.microsoft.com/office/drawing/2014/main" id="{09642FAC-2BBF-4796-93E0-EA12AB536A93}"/>
                </a:ext>
              </a:extLst>
            </p:cNvPr>
            <p:cNvSpPr txBox="1">
              <a:spLocks/>
            </p:cNvSpPr>
            <p:nvPr/>
          </p:nvSpPr>
          <p:spPr>
            <a:xfrm>
              <a:off x="482374" y="3976650"/>
              <a:ext cx="1645104" cy="997196"/>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altLang="en-US" sz="1200" b="1" dirty="0">
                  <a:solidFill>
                    <a:srgbClr val="000000"/>
                  </a:solidFill>
                  <a:latin typeface="Bookman Old Style" panose="02050604050505020204" pitchFamily="18" charset="0"/>
                </a:rPr>
                <a:t>Masa </a:t>
              </a:r>
              <a:r>
                <a:rPr lang="en-US" altLang="en-US" sz="1200" b="1" dirty="0" err="1">
                  <a:solidFill>
                    <a:srgbClr val="000000"/>
                  </a:solidFill>
                  <a:latin typeface="Bookman Old Style" panose="02050604050505020204" pitchFamily="18" charset="0"/>
                </a:rPr>
                <a:t>pertama</a:t>
              </a:r>
              <a:r>
                <a:rPr lang="en-US" altLang="en-US" sz="1200" b="1" dirty="0">
                  <a:solidFill>
                    <a:srgbClr val="000000"/>
                  </a:solidFill>
                  <a:latin typeface="Bookman Old Style" panose="02050604050505020204" pitchFamily="18" charset="0"/>
                </a:rPr>
                <a:t> </a:t>
              </a:r>
              <a:r>
                <a:rPr lang="en-US" altLang="en-US" sz="1200" b="1" dirty="0" err="1">
                  <a:solidFill>
                    <a:srgbClr val="000000"/>
                  </a:solidFill>
                  <a:latin typeface="Bookman Old Style" panose="02050604050505020204" pitchFamily="18" charset="0"/>
                </a:rPr>
                <a:t>Republik</a:t>
              </a:r>
              <a:r>
                <a:rPr lang="en-US" altLang="en-US" sz="1200" b="1" dirty="0">
                  <a:solidFill>
                    <a:srgbClr val="000000"/>
                  </a:solidFill>
                  <a:latin typeface="Bookman Old Style" panose="02050604050505020204" pitchFamily="18" charset="0"/>
                </a:rPr>
                <a:t> Indonesia (1945-1959) </a:t>
              </a:r>
              <a:r>
                <a:rPr lang="en-US" altLang="en-US" sz="1200" b="1" dirty="0" err="1">
                  <a:solidFill>
                    <a:srgbClr val="000000"/>
                  </a:solidFill>
                  <a:latin typeface="Bookman Old Style" panose="02050604050505020204" pitchFamily="18" charset="0"/>
                </a:rPr>
                <a:t>dinamakan</a:t>
              </a:r>
              <a:r>
                <a:rPr lang="en-US" altLang="en-US" sz="1200" b="1" dirty="0">
                  <a:solidFill>
                    <a:srgbClr val="000000"/>
                  </a:solidFill>
                  <a:latin typeface="Bookman Old Style" panose="02050604050505020204" pitchFamily="18" charset="0"/>
                </a:rPr>
                <a:t> </a:t>
              </a:r>
              <a:r>
                <a:rPr lang="en-US" altLang="en-US" sz="1200" b="1" dirty="0" err="1">
                  <a:solidFill>
                    <a:srgbClr val="000000"/>
                  </a:solidFill>
                  <a:latin typeface="Bookman Old Style" panose="02050604050505020204" pitchFamily="18" charset="0"/>
                </a:rPr>
                <a:t>demokrasi</a:t>
              </a:r>
              <a:r>
                <a:rPr lang="en-US" altLang="en-US" sz="1200" b="1" dirty="0">
                  <a:solidFill>
                    <a:srgbClr val="000000"/>
                  </a:solidFill>
                  <a:latin typeface="Bookman Old Style" panose="02050604050505020204" pitchFamily="18" charset="0"/>
                </a:rPr>
                <a:t> </a:t>
              </a:r>
              <a:r>
                <a:rPr lang="en-US" altLang="en-US" sz="1200" b="1" dirty="0" err="1">
                  <a:solidFill>
                    <a:srgbClr val="000000"/>
                  </a:solidFill>
                  <a:latin typeface="Bookman Old Style" panose="02050604050505020204" pitchFamily="18" charset="0"/>
                </a:rPr>
                <a:t>parlementer</a:t>
              </a:r>
              <a:endParaRPr lang="en-US" altLang="en-US" sz="1200" b="1" dirty="0">
                <a:solidFill>
                  <a:srgbClr val="000000"/>
                </a:solidFill>
                <a:latin typeface="Bookman Old Style" panose="02050604050505020204" pitchFamily="18" charset="0"/>
              </a:endParaRPr>
            </a:p>
          </p:txBody>
        </p:sp>
      </p:grpSp>
      <p:grpSp>
        <p:nvGrpSpPr>
          <p:cNvPr id="47" name="Group 46">
            <a:extLst>
              <a:ext uri="{FF2B5EF4-FFF2-40B4-BE49-F238E27FC236}">
                <a16:creationId xmlns:a16="http://schemas.microsoft.com/office/drawing/2014/main" id="{847EA9D4-584C-4429-8E6D-A75139641C8E}"/>
              </a:ext>
            </a:extLst>
          </p:cNvPr>
          <p:cNvGrpSpPr/>
          <p:nvPr/>
        </p:nvGrpSpPr>
        <p:grpSpPr>
          <a:xfrm>
            <a:off x="2499201" y="1738629"/>
            <a:ext cx="1847850" cy="2294572"/>
            <a:chOff x="2484665" y="2885614"/>
            <a:chExt cx="1847850" cy="2294572"/>
          </a:xfrm>
        </p:grpSpPr>
        <p:grpSp>
          <p:nvGrpSpPr>
            <p:cNvPr id="48" name="Group 47">
              <a:extLst>
                <a:ext uri="{FF2B5EF4-FFF2-40B4-BE49-F238E27FC236}">
                  <a16:creationId xmlns:a16="http://schemas.microsoft.com/office/drawing/2014/main" id="{93BFC249-686A-4654-8CD6-477FEE3B5085}"/>
                </a:ext>
              </a:extLst>
            </p:cNvPr>
            <p:cNvGrpSpPr/>
            <p:nvPr/>
          </p:nvGrpSpPr>
          <p:grpSpPr>
            <a:xfrm>
              <a:off x="2484665" y="2885614"/>
              <a:ext cx="1847850" cy="2294572"/>
              <a:chOff x="3312887" y="2491613"/>
              <a:chExt cx="2463800" cy="3059429"/>
            </a:xfrm>
          </p:grpSpPr>
          <p:sp>
            <p:nvSpPr>
              <p:cNvPr id="53" name="Rounded Rectangle 13">
                <a:extLst>
                  <a:ext uri="{FF2B5EF4-FFF2-40B4-BE49-F238E27FC236}">
                    <a16:creationId xmlns:a16="http://schemas.microsoft.com/office/drawing/2014/main" id="{5C665920-0F49-4912-A781-F24400AC75FB}"/>
                  </a:ext>
                </a:extLst>
              </p:cNvPr>
              <p:cNvSpPr/>
              <p:nvPr/>
            </p:nvSpPr>
            <p:spPr>
              <a:xfrm>
                <a:off x="3312887" y="2491613"/>
                <a:ext cx="2463800" cy="3059429"/>
              </a:xfrm>
              <a:prstGeom prst="roundRect">
                <a:avLst>
                  <a:gd name="adj" fmla="val 4811"/>
                </a:avLst>
              </a:prstGeom>
              <a:solidFill>
                <a:srgbClr val="3A81BA">
                  <a:lumMod val="20000"/>
                  <a:lumOff val="80000"/>
                </a:srgbClr>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54" name="Round Same Side Corner Rectangle 14">
                <a:extLst>
                  <a:ext uri="{FF2B5EF4-FFF2-40B4-BE49-F238E27FC236}">
                    <a16:creationId xmlns:a16="http://schemas.microsoft.com/office/drawing/2014/main" id="{8C8FC8D7-63D6-4734-BF1A-EED5A55F2C99}"/>
                  </a:ext>
                </a:extLst>
              </p:cNvPr>
              <p:cNvSpPr/>
              <p:nvPr/>
            </p:nvSpPr>
            <p:spPr>
              <a:xfrm>
                <a:off x="3312887" y="2491613"/>
                <a:ext cx="2463800" cy="1113825"/>
              </a:xfrm>
              <a:prstGeom prst="round2SameRect">
                <a:avLst>
                  <a:gd name="adj1" fmla="val 10686"/>
                  <a:gd name="adj2" fmla="val 0"/>
                </a:avLst>
              </a:prstGeom>
              <a:solidFill>
                <a:srgbClr val="A9C370"/>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grpSp>
          <p:nvGrpSpPr>
            <p:cNvPr id="49" name="Group 48">
              <a:extLst>
                <a:ext uri="{FF2B5EF4-FFF2-40B4-BE49-F238E27FC236}">
                  <a16:creationId xmlns:a16="http://schemas.microsoft.com/office/drawing/2014/main" id="{28D531C7-86DA-4F88-8149-FF9CE30FFB6D}"/>
                </a:ext>
              </a:extLst>
            </p:cNvPr>
            <p:cNvGrpSpPr/>
            <p:nvPr/>
          </p:nvGrpSpPr>
          <p:grpSpPr>
            <a:xfrm>
              <a:off x="2938463" y="2952494"/>
              <a:ext cx="940254" cy="940254"/>
              <a:chOff x="3924301" y="2580786"/>
              <a:chExt cx="1253672" cy="1253672"/>
            </a:xfrm>
          </p:grpSpPr>
          <p:sp>
            <p:nvSpPr>
              <p:cNvPr id="51" name="Oval 50">
                <a:extLst>
                  <a:ext uri="{FF2B5EF4-FFF2-40B4-BE49-F238E27FC236}">
                    <a16:creationId xmlns:a16="http://schemas.microsoft.com/office/drawing/2014/main" id="{850AE53F-9444-45F6-9777-CC4DFF507ED1}"/>
                  </a:ext>
                </a:extLst>
              </p:cNvPr>
              <p:cNvSpPr/>
              <p:nvPr/>
            </p:nvSpPr>
            <p:spPr>
              <a:xfrm>
                <a:off x="3924301" y="2580786"/>
                <a:ext cx="1253672" cy="1253672"/>
              </a:xfrm>
              <a:prstGeom prst="ellipse">
                <a:avLst/>
              </a:prstGeom>
              <a:solidFill>
                <a:srgbClr val="A9C370"/>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52" name="Oval 51">
                <a:extLst>
                  <a:ext uri="{FF2B5EF4-FFF2-40B4-BE49-F238E27FC236}">
                    <a16:creationId xmlns:a16="http://schemas.microsoft.com/office/drawing/2014/main" id="{F1505BC8-3F64-4AE7-ABCF-6C32102BCA59}"/>
                  </a:ext>
                </a:extLst>
              </p:cNvPr>
              <p:cNvSpPr/>
              <p:nvPr/>
            </p:nvSpPr>
            <p:spPr>
              <a:xfrm>
                <a:off x="4054933" y="2711418"/>
                <a:ext cx="992408" cy="992408"/>
              </a:xfrm>
              <a:prstGeom prst="ellipse">
                <a:avLst/>
              </a:prstGeom>
              <a:solidFill>
                <a:srgbClr val="FFFFFF"/>
              </a:solidFill>
              <a:ln w="12700" cap="flat" cmpd="sng" algn="ctr">
                <a:noFill/>
                <a:prstDash val="solid"/>
                <a:miter lim="800000"/>
              </a:ln>
              <a:effectLst/>
            </p:spPr>
            <p:txBody>
              <a:bodyPr rtlCol="0" anchor="ctr"/>
              <a:lstStyle/>
              <a:p>
                <a:pPr algn="ctr" defTabSz="914400">
                  <a:defRPr/>
                </a:pPr>
                <a:r>
                  <a:rPr lang="en-US" sz="3200" b="1" kern="0" dirty="0">
                    <a:solidFill>
                      <a:srgbClr val="000000"/>
                    </a:solidFill>
                    <a:latin typeface="Bookman Old Style" panose="02050604050505020204" pitchFamily="18" charset="0"/>
                  </a:rPr>
                  <a:t>2</a:t>
                </a:r>
              </a:p>
            </p:txBody>
          </p:sp>
        </p:grpSp>
        <p:sp>
          <p:nvSpPr>
            <p:cNvPr id="50" name="Inhaltsplatzhalter 4">
              <a:extLst>
                <a:ext uri="{FF2B5EF4-FFF2-40B4-BE49-F238E27FC236}">
                  <a16:creationId xmlns:a16="http://schemas.microsoft.com/office/drawing/2014/main" id="{EAB002C9-04FF-4A42-962F-FF084B5C609F}"/>
                </a:ext>
              </a:extLst>
            </p:cNvPr>
            <p:cNvSpPr txBox="1">
              <a:spLocks/>
            </p:cNvSpPr>
            <p:nvPr/>
          </p:nvSpPr>
          <p:spPr>
            <a:xfrm>
              <a:off x="2653132" y="4037742"/>
              <a:ext cx="1569673" cy="997196"/>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altLang="en-US" sz="1200" b="1" dirty="0">
                  <a:solidFill>
                    <a:srgbClr val="000000"/>
                  </a:solidFill>
                  <a:latin typeface="Bookman Old Style" panose="02050604050505020204" pitchFamily="18" charset="0"/>
                </a:rPr>
                <a:t>Masa </a:t>
              </a:r>
              <a:r>
                <a:rPr lang="en-US" altLang="en-US" sz="1200" b="1" dirty="0" err="1">
                  <a:solidFill>
                    <a:srgbClr val="000000"/>
                  </a:solidFill>
                  <a:latin typeface="Bookman Old Style" panose="02050604050505020204" pitchFamily="18" charset="0"/>
                </a:rPr>
                <a:t>kedua</a:t>
              </a:r>
              <a:r>
                <a:rPr lang="en-US" altLang="en-US" sz="1200" b="1" dirty="0">
                  <a:solidFill>
                    <a:srgbClr val="000000"/>
                  </a:solidFill>
                  <a:latin typeface="Bookman Old Style" panose="02050604050505020204" pitchFamily="18" charset="0"/>
                </a:rPr>
                <a:t> </a:t>
              </a:r>
              <a:r>
                <a:rPr lang="en-US" altLang="en-US" sz="1200" b="1" dirty="0" err="1">
                  <a:solidFill>
                    <a:srgbClr val="000000"/>
                  </a:solidFill>
                  <a:latin typeface="Bookman Old Style" panose="02050604050505020204" pitchFamily="18" charset="0"/>
                </a:rPr>
                <a:t>Republik</a:t>
              </a:r>
              <a:r>
                <a:rPr lang="en-US" altLang="en-US" sz="1200" b="1" dirty="0">
                  <a:solidFill>
                    <a:srgbClr val="000000"/>
                  </a:solidFill>
                  <a:latin typeface="Bookman Old Style" panose="02050604050505020204" pitchFamily="18" charset="0"/>
                </a:rPr>
                <a:t> Indonesia (1959-1965) </a:t>
              </a:r>
              <a:r>
                <a:rPr lang="en-US" altLang="en-US" sz="1200" b="1" dirty="0" err="1">
                  <a:solidFill>
                    <a:srgbClr val="000000"/>
                  </a:solidFill>
                  <a:latin typeface="Bookman Old Style" panose="02050604050505020204" pitchFamily="18" charset="0"/>
                </a:rPr>
                <a:t>dikenal</a:t>
              </a:r>
              <a:r>
                <a:rPr lang="en-US" altLang="en-US" sz="1200" b="1" dirty="0">
                  <a:solidFill>
                    <a:srgbClr val="000000"/>
                  </a:solidFill>
                  <a:latin typeface="Bookman Old Style" panose="02050604050505020204" pitchFamily="18" charset="0"/>
                </a:rPr>
                <a:t> </a:t>
              </a:r>
              <a:r>
                <a:rPr lang="en-US" altLang="en-US" sz="1200" b="1" dirty="0" err="1">
                  <a:solidFill>
                    <a:srgbClr val="000000"/>
                  </a:solidFill>
                  <a:latin typeface="Bookman Old Style" panose="02050604050505020204" pitchFamily="18" charset="0"/>
                </a:rPr>
                <a:t>dengan</a:t>
              </a:r>
              <a:r>
                <a:rPr lang="en-US" altLang="en-US" sz="1200" b="1" dirty="0">
                  <a:solidFill>
                    <a:srgbClr val="000000"/>
                  </a:solidFill>
                  <a:latin typeface="Bookman Old Style" panose="02050604050505020204" pitchFamily="18" charset="0"/>
                </a:rPr>
                <a:t> </a:t>
              </a:r>
              <a:r>
                <a:rPr lang="en-US" altLang="en-US" sz="1200" b="1" dirty="0" err="1">
                  <a:solidFill>
                    <a:srgbClr val="000000"/>
                  </a:solidFill>
                  <a:latin typeface="Bookman Old Style" panose="02050604050505020204" pitchFamily="18" charset="0"/>
                </a:rPr>
                <a:t>demokrasi</a:t>
              </a:r>
              <a:r>
                <a:rPr lang="en-US" altLang="en-US" sz="1200" b="1" dirty="0">
                  <a:solidFill>
                    <a:srgbClr val="000000"/>
                  </a:solidFill>
                  <a:latin typeface="Bookman Old Style" panose="02050604050505020204" pitchFamily="18" charset="0"/>
                </a:rPr>
                <a:t> </a:t>
              </a:r>
              <a:r>
                <a:rPr lang="en-US" altLang="en-US" sz="1200" b="1" dirty="0" err="1">
                  <a:solidFill>
                    <a:srgbClr val="000000"/>
                  </a:solidFill>
                  <a:latin typeface="Bookman Old Style" panose="02050604050505020204" pitchFamily="18" charset="0"/>
                </a:rPr>
                <a:t>terpimpin</a:t>
              </a:r>
              <a:endParaRPr lang="en-US" altLang="en-US" sz="1200" b="1" dirty="0">
                <a:solidFill>
                  <a:srgbClr val="000000"/>
                </a:solidFill>
                <a:latin typeface="Bookman Old Style" panose="02050604050505020204" pitchFamily="18" charset="0"/>
              </a:endParaRPr>
            </a:p>
          </p:txBody>
        </p:sp>
      </p:grpSp>
      <p:grpSp>
        <p:nvGrpSpPr>
          <p:cNvPr id="55" name="Group 54">
            <a:extLst>
              <a:ext uri="{FF2B5EF4-FFF2-40B4-BE49-F238E27FC236}">
                <a16:creationId xmlns:a16="http://schemas.microsoft.com/office/drawing/2014/main" id="{712FBC6A-608D-4D6A-8F2B-A5E546A5A3D6}"/>
              </a:ext>
            </a:extLst>
          </p:cNvPr>
          <p:cNvGrpSpPr/>
          <p:nvPr/>
        </p:nvGrpSpPr>
        <p:grpSpPr>
          <a:xfrm>
            <a:off x="4635438" y="1738629"/>
            <a:ext cx="1847850" cy="2294572"/>
            <a:chOff x="4588330" y="2885614"/>
            <a:chExt cx="1847850" cy="2294572"/>
          </a:xfrm>
        </p:grpSpPr>
        <p:grpSp>
          <p:nvGrpSpPr>
            <p:cNvPr id="56" name="Group 55">
              <a:extLst>
                <a:ext uri="{FF2B5EF4-FFF2-40B4-BE49-F238E27FC236}">
                  <a16:creationId xmlns:a16="http://schemas.microsoft.com/office/drawing/2014/main" id="{359A3032-8617-48F1-8B7E-21F6E0F3518D}"/>
                </a:ext>
              </a:extLst>
            </p:cNvPr>
            <p:cNvGrpSpPr/>
            <p:nvPr/>
          </p:nvGrpSpPr>
          <p:grpSpPr>
            <a:xfrm>
              <a:off x="4588330" y="2885614"/>
              <a:ext cx="1847850" cy="2294572"/>
              <a:chOff x="6117773" y="2491613"/>
              <a:chExt cx="2463800" cy="3059429"/>
            </a:xfrm>
          </p:grpSpPr>
          <p:sp>
            <p:nvSpPr>
              <p:cNvPr id="61" name="Rounded Rectangle 18">
                <a:extLst>
                  <a:ext uri="{FF2B5EF4-FFF2-40B4-BE49-F238E27FC236}">
                    <a16:creationId xmlns:a16="http://schemas.microsoft.com/office/drawing/2014/main" id="{A4799894-8DA4-414D-9267-C055748786AB}"/>
                  </a:ext>
                </a:extLst>
              </p:cNvPr>
              <p:cNvSpPr/>
              <p:nvPr/>
            </p:nvSpPr>
            <p:spPr>
              <a:xfrm>
                <a:off x="6117773" y="2491613"/>
                <a:ext cx="2463800" cy="3059429"/>
              </a:xfrm>
              <a:prstGeom prst="roundRect">
                <a:avLst>
                  <a:gd name="adj" fmla="val 4811"/>
                </a:avLst>
              </a:prstGeom>
              <a:solidFill>
                <a:srgbClr val="3A81BA">
                  <a:lumMod val="20000"/>
                  <a:lumOff val="80000"/>
                </a:srgbClr>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62" name="Round Same Side Corner Rectangle 19">
                <a:extLst>
                  <a:ext uri="{FF2B5EF4-FFF2-40B4-BE49-F238E27FC236}">
                    <a16:creationId xmlns:a16="http://schemas.microsoft.com/office/drawing/2014/main" id="{96E11EBB-9980-4AD0-B275-59583E0DD163}"/>
                  </a:ext>
                </a:extLst>
              </p:cNvPr>
              <p:cNvSpPr/>
              <p:nvPr/>
            </p:nvSpPr>
            <p:spPr>
              <a:xfrm>
                <a:off x="6117773" y="2491613"/>
                <a:ext cx="2463800" cy="1113825"/>
              </a:xfrm>
              <a:prstGeom prst="round2SameRect">
                <a:avLst>
                  <a:gd name="adj1" fmla="val 10686"/>
                  <a:gd name="adj2" fmla="val 0"/>
                </a:avLst>
              </a:prstGeom>
              <a:solidFill>
                <a:srgbClr val="F5AE3B"/>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grpSp>
          <p:nvGrpSpPr>
            <p:cNvPr id="57" name="Group 56">
              <a:extLst>
                <a:ext uri="{FF2B5EF4-FFF2-40B4-BE49-F238E27FC236}">
                  <a16:creationId xmlns:a16="http://schemas.microsoft.com/office/drawing/2014/main" id="{D00A83EE-D4CC-4A0F-97ED-3599FBC2135B}"/>
                </a:ext>
              </a:extLst>
            </p:cNvPr>
            <p:cNvGrpSpPr/>
            <p:nvPr/>
          </p:nvGrpSpPr>
          <p:grpSpPr>
            <a:xfrm>
              <a:off x="5042128" y="2952494"/>
              <a:ext cx="940254" cy="940254"/>
              <a:chOff x="6729187" y="2580786"/>
              <a:chExt cx="1253672" cy="1253672"/>
            </a:xfrm>
          </p:grpSpPr>
          <p:sp>
            <p:nvSpPr>
              <p:cNvPr id="59" name="Oval 58">
                <a:extLst>
                  <a:ext uri="{FF2B5EF4-FFF2-40B4-BE49-F238E27FC236}">
                    <a16:creationId xmlns:a16="http://schemas.microsoft.com/office/drawing/2014/main" id="{8B23B43D-3AFC-4437-BE69-CA377262E95A}"/>
                  </a:ext>
                </a:extLst>
              </p:cNvPr>
              <p:cNvSpPr/>
              <p:nvPr/>
            </p:nvSpPr>
            <p:spPr>
              <a:xfrm>
                <a:off x="6729187" y="2580786"/>
                <a:ext cx="1253672" cy="1253672"/>
              </a:xfrm>
              <a:prstGeom prst="ellipse">
                <a:avLst/>
              </a:prstGeom>
              <a:solidFill>
                <a:srgbClr val="F5AE3B"/>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60" name="Oval 59">
                <a:extLst>
                  <a:ext uri="{FF2B5EF4-FFF2-40B4-BE49-F238E27FC236}">
                    <a16:creationId xmlns:a16="http://schemas.microsoft.com/office/drawing/2014/main" id="{047C5170-20E0-4B64-8103-3928E4036FA4}"/>
                  </a:ext>
                </a:extLst>
              </p:cNvPr>
              <p:cNvSpPr/>
              <p:nvPr/>
            </p:nvSpPr>
            <p:spPr>
              <a:xfrm>
                <a:off x="6859819" y="2711418"/>
                <a:ext cx="992408" cy="992408"/>
              </a:xfrm>
              <a:prstGeom prst="ellipse">
                <a:avLst/>
              </a:prstGeom>
              <a:solidFill>
                <a:srgbClr val="FFFFFF"/>
              </a:solidFill>
              <a:ln w="12700" cap="flat" cmpd="sng" algn="ctr">
                <a:noFill/>
                <a:prstDash val="solid"/>
                <a:miter lim="800000"/>
              </a:ln>
              <a:effectLst/>
            </p:spPr>
            <p:txBody>
              <a:bodyPr rtlCol="0" anchor="ctr"/>
              <a:lstStyle/>
              <a:p>
                <a:pPr algn="ctr" defTabSz="914400">
                  <a:defRPr/>
                </a:pPr>
                <a:r>
                  <a:rPr lang="en-US" sz="3200" b="1" kern="0" dirty="0">
                    <a:solidFill>
                      <a:srgbClr val="000000"/>
                    </a:solidFill>
                    <a:latin typeface="Bookman Old Style" panose="02050604050505020204" pitchFamily="18" charset="0"/>
                  </a:rPr>
                  <a:t>3</a:t>
                </a:r>
              </a:p>
            </p:txBody>
          </p:sp>
        </p:grpSp>
        <p:sp>
          <p:nvSpPr>
            <p:cNvPr id="58" name="Inhaltsplatzhalter 4">
              <a:extLst>
                <a:ext uri="{FF2B5EF4-FFF2-40B4-BE49-F238E27FC236}">
                  <a16:creationId xmlns:a16="http://schemas.microsoft.com/office/drawing/2014/main" id="{A3B97E1F-AD8A-40DA-AA4A-D95AA514857A}"/>
                </a:ext>
              </a:extLst>
            </p:cNvPr>
            <p:cNvSpPr txBox="1">
              <a:spLocks/>
            </p:cNvSpPr>
            <p:nvPr/>
          </p:nvSpPr>
          <p:spPr>
            <a:xfrm>
              <a:off x="4756798" y="3965734"/>
              <a:ext cx="1603950" cy="116339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altLang="en-US" sz="1200" b="1" dirty="0">
                  <a:solidFill>
                    <a:srgbClr val="000000"/>
                  </a:solidFill>
                  <a:latin typeface="Bookman Old Style" panose="02050604050505020204" pitchFamily="18" charset="0"/>
                </a:rPr>
                <a:t>Masa </a:t>
              </a:r>
              <a:r>
                <a:rPr lang="en-US" altLang="en-US" sz="1200" b="1" dirty="0" err="1">
                  <a:solidFill>
                    <a:srgbClr val="000000"/>
                  </a:solidFill>
                  <a:latin typeface="Bookman Old Style" panose="02050604050505020204" pitchFamily="18" charset="0"/>
                </a:rPr>
                <a:t>ketiga</a:t>
              </a:r>
              <a:r>
                <a:rPr lang="en-US" altLang="en-US" sz="1200" b="1" dirty="0">
                  <a:solidFill>
                    <a:srgbClr val="000000"/>
                  </a:solidFill>
                  <a:latin typeface="Bookman Old Style" panose="02050604050505020204" pitchFamily="18" charset="0"/>
                </a:rPr>
                <a:t> </a:t>
              </a:r>
              <a:r>
                <a:rPr lang="en-US" altLang="en-US" sz="1200" b="1" dirty="0" err="1">
                  <a:solidFill>
                    <a:srgbClr val="000000"/>
                  </a:solidFill>
                  <a:latin typeface="Bookman Old Style" panose="02050604050505020204" pitchFamily="18" charset="0"/>
                </a:rPr>
                <a:t>republik</a:t>
              </a:r>
              <a:r>
                <a:rPr lang="en-US" altLang="en-US" sz="1200" b="1" dirty="0">
                  <a:solidFill>
                    <a:srgbClr val="000000"/>
                  </a:solidFill>
                  <a:latin typeface="Bookman Old Style" panose="02050604050505020204" pitchFamily="18" charset="0"/>
                </a:rPr>
                <a:t> Indonesia (1965-1998) </a:t>
              </a:r>
              <a:r>
                <a:rPr lang="en-US" altLang="en-US" sz="1200" b="1" dirty="0" err="1">
                  <a:solidFill>
                    <a:srgbClr val="000000"/>
                  </a:solidFill>
                  <a:latin typeface="Bookman Old Style" panose="02050604050505020204" pitchFamily="18" charset="0"/>
                </a:rPr>
                <a:t>yakni</a:t>
              </a:r>
              <a:r>
                <a:rPr lang="en-US" altLang="en-US" sz="1200" b="1" dirty="0">
                  <a:solidFill>
                    <a:srgbClr val="000000"/>
                  </a:solidFill>
                  <a:latin typeface="Bookman Old Style" panose="02050604050505020204" pitchFamily="18" charset="0"/>
                </a:rPr>
                <a:t> masa </a:t>
              </a:r>
              <a:r>
                <a:rPr lang="en-US" altLang="en-US" sz="1200" b="1" dirty="0" err="1">
                  <a:solidFill>
                    <a:srgbClr val="000000"/>
                  </a:solidFill>
                  <a:latin typeface="Bookman Old Style" panose="02050604050505020204" pitchFamily="18" charset="0"/>
                </a:rPr>
                <a:t>demokrasi</a:t>
              </a:r>
              <a:r>
                <a:rPr lang="en-US" altLang="en-US" sz="1200" b="1" dirty="0">
                  <a:solidFill>
                    <a:srgbClr val="000000"/>
                  </a:solidFill>
                  <a:latin typeface="Bookman Old Style" panose="02050604050505020204" pitchFamily="18" charset="0"/>
                </a:rPr>
                <a:t> Pancasila yang </a:t>
              </a:r>
              <a:r>
                <a:rPr lang="en-US" altLang="en-US" sz="1200" b="1" dirty="0" err="1">
                  <a:solidFill>
                    <a:srgbClr val="000000"/>
                  </a:solidFill>
                  <a:latin typeface="Bookman Old Style" panose="02050604050505020204" pitchFamily="18" charset="0"/>
                </a:rPr>
                <a:t>menonjolkan</a:t>
              </a:r>
              <a:r>
                <a:rPr lang="en-US" altLang="en-US" sz="1200" b="1" dirty="0">
                  <a:solidFill>
                    <a:srgbClr val="000000"/>
                  </a:solidFill>
                  <a:latin typeface="Bookman Old Style" panose="02050604050505020204" pitchFamily="18" charset="0"/>
                </a:rPr>
                <a:t> </a:t>
              </a:r>
              <a:r>
                <a:rPr lang="en-US" altLang="en-US" sz="1200" b="1" dirty="0" err="1">
                  <a:solidFill>
                    <a:srgbClr val="000000"/>
                  </a:solidFill>
                  <a:latin typeface="Bookman Old Style" panose="02050604050505020204" pitchFamily="18" charset="0"/>
                </a:rPr>
                <a:t>sistem</a:t>
              </a:r>
              <a:r>
                <a:rPr lang="en-US" altLang="en-US" sz="1200" b="1" dirty="0">
                  <a:solidFill>
                    <a:srgbClr val="000000"/>
                  </a:solidFill>
                  <a:latin typeface="Bookman Old Style" panose="02050604050505020204" pitchFamily="18" charset="0"/>
                </a:rPr>
                <a:t> </a:t>
              </a:r>
              <a:r>
                <a:rPr lang="en-US" altLang="en-US" sz="1200" b="1" dirty="0" err="1">
                  <a:solidFill>
                    <a:srgbClr val="000000"/>
                  </a:solidFill>
                  <a:latin typeface="Bookman Old Style" panose="02050604050505020204" pitchFamily="18" charset="0"/>
                </a:rPr>
                <a:t>presidensiil</a:t>
              </a:r>
              <a:endParaRPr lang="en-US" altLang="en-US" sz="1200" b="1" dirty="0">
                <a:solidFill>
                  <a:srgbClr val="000000"/>
                </a:solidFill>
                <a:latin typeface="Bookman Old Style" panose="02050604050505020204" pitchFamily="18" charset="0"/>
              </a:endParaRPr>
            </a:p>
          </p:txBody>
        </p:sp>
      </p:grpSp>
      <p:grpSp>
        <p:nvGrpSpPr>
          <p:cNvPr id="63" name="Group 62">
            <a:extLst>
              <a:ext uri="{FF2B5EF4-FFF2-40B4-BE49-F238E27FC236}">
                <a16:creationId xmlns:a16="http://schemas.microsoft.com/office/drawing/2014/main" id="{312E7859-FEB7-4D75-AE40-7C74847FDE5D}"/>
              </a:ext>
            </a:extLst>
          </p:cNvPr>
          <p:cNvGrpSpPr/>
          <p:nvPr/>
        </p:nvGrpSpPr>
        <p:grpSpPr>
          <a:xfrm>
            <a:off x="6771676" y="1738629"/>
            <a:ext cx="1847850" cy="2294572"/>
            <a:chOff x="6894740" y="2885614"/>
            <a:chExt cx="1847850" cy="2294572"/>
          </a:xfrm>
        </p:grpSpPr>
        <p:grpSp>
          <p:nvGrpSpPr>
            <p:cNvPr id="64" name="Group 63">
              <a:extLst>
                <a:ext uri="{FF2B5EF4-FFF2-40B4-BE49-F238E27FC236}">
                  <a16:creationId xmlns:a16="http://schemas.microsoft.com/office/drawing/2014/main" id="{73846EC9-34F0-47B4-B1C4-BA78E6CC803D}"/>
                </a:ext>
              </a:extLst>
            </p:cNvPr>
            <p:cNvGrpSpPr/>
            <p:nvPr/>
          </p:nvGrpSpPr>
          <p:grpSpPr>
            <a:xfrm>
              <a:off x="6894740" y="2885614"/>
              <a:ext cx="1847850" cy="2294572"/>
              <a:chOff x="9192987" y="2491613"/>
              <a:chExt cx="2463800" cy="3059429"/>
            </a:xfrm>
          </p:grpSpPr>
          <p:sp>
            <p:nvSpPr>
              <p:cNvPr id="69" name="Rounded Rectangle 23">
                <a:extLst>
                  <a:ext uri="{FF2B5EF4-FFF2-40B4-BE49-F238E27FC236}">
                    <a16:creationId xmlns:a16="http://schemas.microsoft.com/office/drawing/2014/main" id="{4AB11441-1BB0-4EBE-816C-79482FD9671C}"/>
                  </a:ext>
                </a:extLst>
              </p:cNvPr>
              <p:cNvSpPr/>
              <p:nvPr/>
            </p:nvSpPr>
            <p:spPr>
              <a:xfrm>
                <a:off x="9192987" y="2491613"/>
                <a:ext cx="2463800" cy="3059429"/>
              </a:xfrm>
              <a:prstGeom prst="roundRect">
                <a:avLst>
                  <a:gd name="adj" fmla="val 4811"/>
                </a:avLst>
              </a:prstGeom>
              <a:solidFill>
                <a:srgbClr val="3A81BA">
                  <a:lumMod val="20000"/>
                  <a:lumOff val="80000"/>
                </a:srgbClr>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70" name="Round Same Side Corner Rectangle 24">
                <a:extLst>
                  <a:ext uri="{FF2B5EF4-FFF2-40B4-BE49-F238E27FC236}">
                    <a16:creationId xmlns:a16="http://schemas.microsoft.com/office/drawing/2014/main" id="{577EAC3E-BCB2-4E18-BD9F-FD1579149651}"/>
                  </a:ext>
                </a:extLst>
              </p:cNvPr>
              <p:cNvSpPr/>
              <p:nvPr/>
            </p:nvSpPr>
            <p:spPr>
              <a:xfrm>
                <a:off x="9192987" y="2491613"/>
                <a:ext cx="2463800" cy="1113825"/>
              </a:xfrm>
              <a:prstGeom prst="round2SameRect">
                <a:avLst>
                  <a:gd name="adj1" fmla="val 10686"/>
                  <a:gd name="adj2" fmla="val 0"/>
                </a:avLst>
              </a:prstGeom>
              <a:solidFill>
                <a:srgbClr val="CC4E3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grpSp>
          <p:nvGrpSpPr>
            <p:cNvPr id="65" name="Group 64">
              <a:extLst>
                <a:ext uri="{FF2B5EF4-FFF2-40B4-BE49-F238E27FC236}">
                  <a16:creationId xmlns:a16="http://schemas.microsoft.com/office/drawing/2014/main" id="{C9DBA8B1-9935-4784-88B5-3FA4EB72C1CC}"/>
                </a:ext>
              </a:extLst>
            </p:cNvPr>
            <p:cNvGrpSpPr/>
            <p:nvPr/>
          </p:nvGrpSpPr>
          <p:grpSpPr>
            <a:xfrm>
              <a:off x="7348538" y="2952494"/>
              <a:ext cx="940254" cy="940254"/>
              <a:chOff x="9804401" y="2580786"/>
              <a:chExt cx="1253672" cy="1253672"/>
            </a:xfrm>
          </p:grpSpPr>
          <p:sp>
            <p:nvSpPr>
              <p:cNvPr id="67" name="Oval 66">
                <a:extLst>
                  <a:ext uri="{FF2B5EF4-FFF2-40B4-BE49-F238E27FC236}">
                    <a16:creationId xmlns:a16="http://schemas.microsoft.com/office/drawing/2014/main" id="{789CE335-BD21-4A47-ABB8-96754A64B9EA}"/>
                  </a:ext>
                </a:extLst>
              </p:cNvPr>
              <p:cNvSpPr/>
              <p:nvPr/>
            </p:nvSpPr>
            <p:spPr>
              <a:xfrm>
                <a:off x="9804401" y="2580786"/>
                <a:ext cx="1253672" cy="1253672"/>
              </a:xfrm>
              <a:prstGeom prst="ellipse">
                <a:avLst/>
              </a:prstGeom>
              <a:solidFill>
                <a:srgbClr val="CC4E3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68" name="Oval 67">
                <a:extLst>
                  <a:ext uri="{FF2B5EF4-FFF2-40B4-BE49-F238E27FC236}">
                    <a16:creationId xmlns:a16="http://schemas.microsoft.com/office/drawing/2014/main" id="{54A16554-4720-49DA-A8F0-5826FD7D96A7}"/>
                  </a:ext>
                </a:extLst>
              </p:cNvPr>
              <p:cNvSpPr/>
              <p:nvPr/>
            </p:nvSpPr>
            <p:spPr>
              <a:xfrm>
                <a:off x="9935033" y="2711418"/>
                <a:ext cx="992408" cy="992408"/>
              </a:xfrm>
              <a:prstGeom prst="ellipse">
                <a:avLst/>
              </a:prstGeom>
              <a:solidFill>
                <a:srgbClr val="FFFFFF"/>
              </a:solidFill>
              <a:ln w="12700" cap="flat" cmpd="sng" algn="ctr">
                <a:noFill/>
                <a:prstDash val="solid"/>
                <a:miter lim="800000"/>
              </a:ln>
              <a:effectLst/>
            </p:spPr>
            <p:txBody>
              <a:bodyPr rtlCol="0" anchor="ctr"/>
              <a:lstStyle/>
              <a:p>
                <a:pPr algn="ctr" defTabSz="914400">
                  <a:defRPr/>
                </a:pPr>
                <a:r>
                  <a:rPr lang="en-US" sz="3200" b="1" kern="0" dirty="0">
                    <a:solidFill>
                      <a:srgbClr val="000000"/>
                    </a:solidFill>
                    <a:latin typeface="Bookman Old Style" panose="02050604050505020204" pitchFamily="18" charset="0"/>
                  </a:rPr>
                  <a:t>4</a:t>
                </a:r>
              </a:p>
            </p:txBody>
          </p:sp>
        </p:grpSp>
        <p:sp>
          <p:nvSpPr>
            <p:cNvPr id="66" name="Inhaltsplatzhalter 4">
              <a:extLst>
                <a:ext uri="{FF2B5EF4-FFF2-40B4-BE49-F238E27FC236}">
                  <a16:creationId xmlns:a16="http://schemas.microsoft.com/office/drawing/2014/main" id="{6FED5E3A-586A-4F0B-8797-F943004DEBFC}"/>
                </a:ext>
              </a:extLst>
            </p:cNvPr>
            <p:cNvSpPr txBox="1">
              <a:spLocks/>
            </p:cNvSpPr>
            <p:nvPr/>
          </p:nvSpPr>
          <p:spPr>
            <a:xfrm>
              <a:off x="6957214" y="3917737"/>
              <a:ext cx="1722312" cy="124649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altLang="en-US" sz="1000" b="1" dirty="0">
                  <a:solidFill>
                    <a:srgbClr val="000000"/>
                  </a:solidFill>
                  <a:latin typeface="Bookman Old Style" panose="02050604050505020204" pitchFamily="18" charset="0"/>
                </a:rPr>
                <a:t>Masa </a:t>
              </a:r>
              <a:r>
                <a:rPr lang="en-US" altLang="en-US" sz="1000" b="1" dirty="0" err="1">
                  <a:solidFill>
                    <a:srgbClr val="000000"/>
                  </a:solidFill>
                  <a:latin typeface="Bookman Old Style" panose="02050604050505020204" pitchFamily="18" charset="0"/>
                </a:rPr>
                <a:t>keempat</a:t>
              </a:r>
              <a:r>
                <a:rPr lang="en-US" altLang="en-US" sz="1000" b="1" dirty="0">
                  <a:solidFill>
                    <a:srgbClr val="000000"/>
                  </a:solidFill>
                  <a:latin typeface="Bookman Old Style" panose="02050604050505020204" pitchFamily="18" charset="0"/>
                </a:rPr>
                <a:t> </a:t>
              </a:r>
              <a:r>
                <a:rPr lang="en-US" altLang="en-US" sz="1000" b="1" dirty="0" err="1">
                  <a:solidFill>
                    <a:srgbClr val="000000"/>
                  </a:solidFill>
                  <a:latin typeface="Bookman Old Style" panose="02050604050505020204" pitchFamily="18" charset="0"/>
                </a:rPr>
                <a:t>Republik</a:t>
              </a:r>
              <a:r>
                <a:rPr lang="en-US" altLang="en-US" sz="1000" b="1" dirty="0">
                  <a:solidFill>
                    <a:srgbClr val="000000"/>
                  </a:solidFill>
                  <a:latin typeface="Bookman Old Style" panose="02050604050505020204" pitchFamily="18" charset="0"/>
                </a:rPr>
                <a:t> Indonesia (1998- </a:t>
              </a:r>
              <a:r>
                <a:rPr lang="en-US" altLang="en-US" sz="1000" b="1" dirty="0" err="1">
                  <a:solidFill>
                    <a:srgbClr val="000000"/>
                  </a:solidFill>
                  <a:latin typeface="Bookman Old Style" panose="02050604050505020204" pitchFamily="18" charset="0"/>
                </a:rPr>
                <a:t>sekarang</a:t>
              </a:r>
              <a:r>
                <a:rPr lang="en-US" altLang="en-US" sz="1000" b="1" dirty="0">
                  <a:solidFill>
                    <a:srgbClr val="000000"/>
                  </a:solidFill>
                  <a:latin typeface="Bookman Old Style" panose="02050604050505020204" pitchFamily="18" charset="0"/>
                </a:rPr>
                <a:t>) </a:t>
              </a:r>
              <a:r>
                <a:rPr lang="en-US" altLang="en-US" sz="1000" b="1" dirty="0" err="1">
                  <a:solidFill>
                    <a:srgbClr val="000000"/>
                  </a:solidFill>
                  <a:latin typeface="Bookman Old Style" panose="02050604050505020204" pitchFamily="18" charset="0"/>
                </a:rPr>
                <a:t>yaitu</a:t>
              </a:r>
              <a:r>
                <a:rPr lang="en-US" altLang="en-US" sz="1000" b="1" dirty="0">
                  <a:solidFill>
                    <a:srgbClr val="000000"/>
                  </a:solidFill>
                  <a:latin typeface="Bookman Old Style" panose="02050604050505020204" pitchFamily="18" charset="0"/>
                </a:rPr>
                <a:t> masa </a:t>
              </a:r>
              <a:r>
                <a:rPr lang="en-US" altLang="en-US" sz="1000" b="1" dirty="0" err="1">
                  <a:solidFill>
                    <a:srgbClr val="000000"/>
                  </a:solidFill>
                  <a:latin typeface="Bookman Old Style" panose="02050604050505020204" pitchFamily="18" charset="0"/>
                </a:rPr>
                <a:t>reformasi</a:t>
              </a:r>
              <a:r>
                <a:rPr lang="en-US" altLang="en-US" sz="1000" b="1" dirty="0">
                  <a:solidFill>
                    <a:srgbClr val="000000"/>
                  </a:solidFill>
                  <a:latin typeface="Bookman Old Style" panose="02050604050505020204" pitchFamily="18" charset="0"/>
                </a:rPr>
                <a:t> yang </a:t>
              </a:r>
              <a:r>
                <a:rPr lang="en-US" altLang="en-US" sz="1000" b="1" dirty="0" err="1">
                  <a:solidFill>
                    <a:srgbClr val="000000"/>
                  </a:solidFill>
                  <a:latin typeface="Bookman Old Style" panose="02050604050505020204" pitchFamily="18" charset="0"/>
                </a:rPr>
                <a:t>menginginkan</a:t>
              </a:r>
              <a:r>
                <a:rPr lang="en-US" altLang="en-US" sz="1000" b="1" dirty="0">
                  <a:solidFill>
                    <a:srgbClr val="000000"/>
                  </a:solidFill>
                  <a:latin typeface="Bookman Old Style" panose="02050604050505020204" pitchFamily="18" charset="0"/>
                </a:rPr>
                <a:t> </a:t>
              </a:r>
              <a:r>
                <a:rPr lang="en-US" altLang="en-US" sz="1000" b="1" dirty="0" err="1">
                  <a:solidFill>
                    <a:srgbClr val="000000"/>
                  </a:solidFill>
                  <a:latin typeface="Bookman Old Style" panose="02050604050505020204" pitchFamily="18" charset="0"/>
                </a:rPr>
                <a:t>tegaknya</a:t>
              </a:r>
              <a:r>
                <a:rPr lang="en-US" altLang="en-US" sz="1000" b="1" dirty="0">
                  <a:solidFill>
                    <a:srgbClr val="000000"/>
                  </a:solidFill>
                  <a:latin typeface="Bookman Old Style" panose="02050604050505020204" pitchFamily="18" charset="0"/>
                </a:rPr>
                <a:t> </a:t>
              </a:r>
              <a:r>
                <a:rPr lang="en-US" altLang="en-US" sz="1000" b="1" dirty="0" err="1">
                  <a:solidFill>
                    <a:srgbClr val="000000"/>
                  </a:solidFill>
                  <a:latin typeface="Bookman Old Style" panose="02050604050505020204" pitchFamily="18" charset="0"/>
                </a:rPr>
                <a:t>demokrasi</a:t>
              </a:r>
              <a:r>
                <a:rPr lang="en-US" altLang="en-US" sz="1000" b="1" dirty="0">
                  <a:solidFill>
                    <a:srgbClr val="000000"/>
                  </a:solidFill>
                  <a:latin typeface="Bookman Old Style" panose="02050604050505020204" pitchFamily="18" charset="0"/>
                </a:rPr>
                <a:t> </a:t>
              </a:r>
              <a:r>
                <a:rPr lang="en-US" altLang="en-US" sz="1000" b="1" dirty="0" err="1">
                  <a:solidFill>
                    <a:srgbClr val="000000"/>
                  </a:solidFill>
                  <a:latin typeface="Bookman Old Style" panose="02050604050505020204" pitchFamily="18" charset="0"/>
                </a:rPr>
                <a:t>sebagai</a:t>
              </a:r>
              <a:r>
                <a:rPr lang="en-US" altLang="en-US" sz="1000" b="1" dirty="0">
                  <a:solidFill>
                    <a:srgbClr val="000000"/>
                  </a:solidFill>
                  <a:latin typeface="Bookman Old Style" panose="02050604050505020204" pitchFamily="18" charset="0"/>
                </a:rPr>
                <a:t> </a:t>
              </a:r>
              <a:r>
                <a:rPr lang="en-US" altLang="en-US" sz="1000" b="1" dirty="0" err="1">
                  <a:solidFill>
                    <a:srgbClr val="000000"/>
                  </a:solidFill>
                  <a:latin typeface="Bookman Old Style" panose="02050604050505020204" pitchFamily="18" charset="0"/>
                </a:rPr>
                <a:t>koreksi</a:t>
              </a:r>
              <a:r>
                <a:rPr lang="en-US" altLang="en-US" sz="1000" b="1" dirty="0">
                  <a:solidFill>
                    <a:srgbClr val="000000"/>
                  </a:solidFill>
                  <a:latin typeface="Bookman Old Style" panose="02050604050505020204" pitchFamily="18" charset="0"/>
                </a:rPr>
                <a:t> </a:t>
              </a:r>
              <a:r>
                <a:rPr lang="en-US" altLang="en-US" sz="1000" b="1" dirty="0" err="1">
                  <a:solidFill>
                    <a:srgbClr val="000000"/>
                  </a:solidFill>
                  <a:latin typeface="Bookman Old Style" panose="02050604050505020204" pitchFamily="18" charset="0"/>
                </a:rPr>
                <a:t>terhadap</a:t>
              </a:r>
              <a:r>
                <a:rPr lang="en-US" altLang="en-US" sz="1000" b="1" dirty="0">
                  <a:solidFill>
                    <a:srgbClr val="000000"/>
                  </a:solidFill>
                  <a:latin typeface="Bookman Old Style" panose="02050604050505020204" pitchFamily="18" charset="0"/>
                </a:rPr>
                <a:t> </a:t>
              </a:r>
              <a:r>
                <a:rPr lang="en-US" altLang="en-US" sz="1000" b="1" dirty="0" err="1">
                  <a:solidFill>
                    <a:srgbClr val="000000"/>
                  </a:solidFill>
                  <a:latin typeface="Bookman Old Style" panose="02050604050505020204" pitchFamily="18" charset="0"/>
                </a:rPr>
                <a:t>praktik</a:t>
              </a:r>
              <a:r>
                <a:rPr lang="en-US" altLang="en-US" sz="1000" b="1" dirty="0">
                  <a:solidFill>
                    <a:srgbClr val="000000"/>
                  </a:solidFill>
                  <a:latin typeface="Bookman Old Style" panose="02050604050505020204" pitchFamily="18" charset="0"/>
                </a:rPr>
                <a:t> </a:t>
              </a:r>
              <a:r>
                <a:rPr lang="en-US" altLang="en-US" sz="1000" b="1" dirty="0" err="1">
                  <a:solidFill>
                    <a:srgbClr val="000000"/>
                  </a:solidFill>
                  <a:latin typeface="Bookman Old Style" panose="02050604050505020204" pitchFamily="18" charset="0"/>
                </a:rPr>
                <a:t>politik</a:t>
              </a:r>
              <a:r>
                <a:rPr lang="en-US" altLang="en-US" sz="1000" b="1" dirty="0">
                  <a:solidFill>
                    <a:srgbClr val="000000"/>
                  </a:solidFill>
                  <a:latin typeface="Bookman Old Style" panose="02050604050505020204" pitchFamily="18" charset="0"/>
                </a:rPr>
                <a:t> pada masa </a:t>
              </a:r>
              <a:r>
                <a:rPr lang="en-US" altLang="en-US" sz="1000" b="1" dirty="0" err="1">
                  <a:solidFill>
                    <a:srgbClr val="000000"/>
                  </a:solidFill>
                  <a:latin typeface="Bookman Old Style" panose="02050604050505020204" pitchFamily="18" charset="0"/>
                </a:rPr>
                <a:t>ketiga</a:t>
              </a:r>
              <a:r>
                <a:rPr lang="en-US" altLang="en-US" sz="1000" b="1" dirty="0">
                  <a:solidFill>
                    <a:srgbClr val="000000"/>
                  </a:solidFill>
                  <a:latin typeface="Bookman Old Style" panose="02050604050505020204" pitchFamily="18" charset="0"/>
                </a:rPr>
                <a:t> </a:t>
              </a:r>
              <a:r>
                <a:rPr lang="en-US" altLang="en-US" sz="1000" b="1" dirty="0" err="1">
                  <a:solidFill>
                    <a:srgbClr val="000000"/>
                  </a:solidFill>
                  <a:latin typeface="Bookman Old Style" panose="02050604050505020204" pitchFamily="18" charset="0"/>
                </a:rPr>
                <a:t>Republik</a:t>
              </a:r>
              <a:r>
                <a:rPr lang="en-US" altLang="en-US" sz="1000" b="1" dirty="0">
                  <a:solidFill>
                    <a:srgbClr val="000000"/>
                  </a:solidFill>
                  <a:latin typeface="Bookman Old Style" panose="02050604050505020204" pitchFamily="18" charset="0"/>
                </a:rPr>
                <a:t> Indonesia</a:t>
              </a:r>
            </a:p>
          </p:txBody>
        </p:sp>
      </p:grpSp>
      <p:cxnSp>
        <p:nvCxnSpPr>
          <p:cNvPr id="71" name="Straight Connector 70">
            <a:extLst>
              <a:ext uri="{FF2B5EF4-FFF2-40B4-BE49-F238E27FC236}">
                <a16:creationId xmlns:a16="http://schemas.microsoft.com/office/drawing/2014/main" id="{04996EAD-C15E-4872-98A1-0FFD8EE85BCD}"/>
              </a:ext>
            </a:extLst>
          </p:cNvPr>
          <p:cNvCxnSpPr/>
          <p:nvPr/>
        </p:nvCxnSpPr>
        <p:spPr>
          <a:xfrm>
            <a:off x="362964" y="4203993"/>
            <a:ext cx="8208000" cy="0"/>
          </a:xfrm>
          <a:prstGeom prst="line">
            <a:avLst/>
          </a:prstGeom>
          <a:noFill/>
          <a:ln w="60325" cap="rnd" cmpd="sng" algn="ctr">
            <a:solidFill>
              <a:srgbClr val="3A81BA">
                <a:shade val="95000"/>
                <a:satMod val="105000"/>
              </a:srgbClr>
            </a:solidFill>
            <a:prstDash val="sysDot"/>
          </a:ln>
          <a:effectLst/>
        </p:spPr>
      </p:cxnSp>
      <p:grpSp>
        <p:nvGrpSpPr>
          <p:cNvPr id="72" name="Group 71">
            <a:extLst>
              <a:ext uri="{FF2B5EF4-FFF2-40B4-BE49-F238E27FC236}">
                <a16:creationId xmlns:a16="http://schemas.microsoft.com/office/drawing/2014/main" id="{C4967167-F104-4444-A567-E634F6221FF5}"/>
              </a:ext>
            </a:extLst>
          </p:cNvPr>
          <p:cNvGrpSpPr/>
          <p:nvPr/>
        </p:nvGrpSpPr>
        <p:grpSpPr>
          <a:xfrm>
            <a:off x="3346260" y="4554785"/>
            <a:ext cx="1583886" cy="928260"/>
            <a:chOff x="408395" y="2753627"/>
            <a:chExt cx="1440000" cy="2373151"/>
          </a:xfrm>
        </p:grpSpPr>
        <p:grpSp>
          <p:nvGrpSpPr>
            <p:cNvPr id="73" name="Group 72">
              <a:extLst>
                <a:ext uri="{FF2B5EF4-FFF2-40B4-BE49-F238E27FC236}">
                  <a16:creationId xmlns:a16="http://schemas.microsoft.com/office/drawing/2014/main" id="{432B9588-5BA0-4863-A5B3-9C7C11DAD11F}"/>
                </a:ext>
              </a:extLst>
            </p:cNvPr>
            <p:cNvGrpSpPr/>
            <p:nvPr/>
          </p:nvGrpSpPr>
          <p:grpSpPr>
            <a:xfrm>
              <a:off x="408395" y="2753627"/>
              <a:ext cx="1440000" cy="2373151"/>
              <a:chOff x="2970786" y="-1217355"/>
              <a:chExt cx="3691076" cy="9900294"/>
            </a:xfrm>
          </p:grpSpPr>
          <p:sp>
            <p:nvSpPr>
              <p:cNvPr id="76" name="Round Same Side Corner Rectangle 70">
                <a:extLst>
                  <a:ext uri="{FF2B5EF4-FFF2-40B4-BE49-F238E27FC236}">
                    <a16:creationId xmlns:a16="http://schemas.microsoft.com/office/drawing/2014/main" id="{C261F472-85A4-454D-970E-4409CC25BA12}"/>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77" name="Pentagon 72">
                <a:extLst>
                  <a:ext uri="{FF2B5EF4-FFF2-40B4-BE49-F238E27FC236}">
                    <a16:creationId xmlns:a16="http://schemas.microsoft.com/office/drawing/2014/main" id="{64CBEB20-4801-42C2-BD2B-D63C7D730426}"/>
                  </a:ext>
                </a:extLst>
              </p:cNvPr>
              <p:cNvSpPr/>
              <p:nvPr/>
            </p:nvSpPr>
            <p:spPr>
              <a:xfrm rot="5400000">
                <a:off x="3397405" y="5468155"/>
                <a:ext cx="2801466"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78" name="Rectangle 77">
                <a:extLst>
                  <a:ext uri="{FF2B5EF4-FFF2-40B4-BE49-F238E27FC236}">
                    <a16:creationId xmlns:a16="http://schemas.microsoft.com/office/drawing/2014/main" id="{9A31E9E9-1C4A-4BAB-97F0-5D3DD61928DA}"/>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74" name="Inhaltsplatzhalter 4">
              <a:extLst>
                <a:ext uri="{FF2B5EF4-FFF2-40B4-BE49-F238E27FC236}">
                  <a16:creationId xmlns:a16="http://schemas.microsoft.com/office/drawing/2014/main" id="{81C67D84-9A03-4DD0-A59A-165BA1E738A5}"/>
                </a:ext>
              </a:extLst>
            </p:cNvPr>
            <p:cNvSpPr txBox="1">
              <a:spLocks/>
            </p:cNvSpPr>
            <p:nvPr/>
          </p:nvSpPr>
          <p:spPr>
            <a:xfrm>
              <a:off x="413583" y="3995797"/>
              <a:ext cx="1415432" cy="708164"/>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ID" sz="1000" dirty="0" err="1">
                  <a:solidFill>
                    <a:srgbClr val="FFFFFF"/>
                  </a:solidFill>
                  <a:latin typeface="Bookman Old Style" panose="02050604050505020204" pitchFamily="18" charset="0"/>
                </a:rPr>
                <a:t>Persamaan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bagi</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seluruh</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rakyat</a:t>
              </a:r>
              <a:r>
                <a:rPr lang="en-ID" sz="1000" dirty="0">
                  <a:solidFill>
                    <a:srgbClr val="FFFFFF"/>
                  </a:solidFill>
                  <a:latin typeface="Bookman Old Style" panose="02050604050505020204" pitchFamily="18" charset="0"/>
                </a:rPr>
                <a:t> Indonesia</a:t>
              </a:r>
            </a:p>
          </p:txBody>
        </p:sp>
        <p:sp>
          <p:nvSpPr>
            <p:cNvPr id="75" name="Oval 74">
              <a:extLst>
                <a:ext uri="{FF2B5EF4-FFF2-40B4-BE49-F238E27FC236}">
                  <a16:creationId xmlns:a16="http://schemas.microsoft.com/office/drawing/2014/main" id="{AF65616B-052C-49B8-A0E9-569257D6BE77}"/>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3</a:t>
              </a:r>
              <a:endParaRPr lang="en-US" sz="1350" b="1" kern="0" dirty="0">
                <a:solidFill>
                  <a:srgbClr val="000000"/>
                </a:solidFill>
                <a:latin typeface="Bookman Old Style" panose="02050604050505020204" pitchFamily="18" charset="0"/>
              </a:endParaRPr>
            </a:p>
          </p:txBody>
        </p:sp>
      </p:grpSp>
      <p:grpSp>
        <p:nvGrpSpPr>
          <p:cNvPr id="79" name="Group 78">
            <a:extLst>
              <a:ext uri="{FF2B5EF4-FFF2-40B4-BE49-F238E27FC236}">
                <a16:creationId xmlns:a16="http://schemas.microsoft.com/office/drawing/2014/main" id="{DAA88ECA-ADDD-4A93-90A9-07DA25826316}"/>
              </a:ext>
            </a:extLst>
          </p:cNvPr>
          <p:cNvGrpSpPr/>
          <p:nvPr/>
        </p:nvGrpSpPr>
        <p:grpSpPr>
          <a:xfrm>
            <a:off x="4987105" y="4554785"/>
            <a:ext cx="1583886" cy="928260"/>
            <a:chOff x="408395" y="2753627"/>
            <a:chExt cx="1440000" cy="2373151"/>
          </a:xfrm>
        </p:grpSpPr>
        <p:grpSp>
          <p:nvGrpSpPr>
            <p:cNvPr id="80" name="Group 79">
              <a:extLst>
                <a:ext uri="{FF2B5EF4-FFF2-40B4-BE49-F238E27FC236}">
                  <a16:creationId xmlns:a16="http://schemas.microsoft.com/office/drawing/2014/main" id="{612C0B3F-C5F8-420F-8B2E-E237695C5E8E}"/>
                </a:ext>
              </a:extLst>
            </p:cNvPr>
            <p:cNvGrpSpPr/>
            <p:nvPr/>
          </p:nvGrpSpPr>
          <p:grpSpPr>
            <a:xfrm>
              <a:off x="408395" y="2753627"/>
              <a:ext cx="1440000" cy="2373151"/>
              <a:chOff x="2970786" y="-1217355"/>
              <a:chExt cx="3691076" cy="9900294"/>
            </a:xfrm>
          </p:grpSpPr>
          <p:sp>
            <p:nvSpPr>
              <p:cNvPr id="83" name="Round Same Side Corner Rectangle 70">
                <a:extLst>
                  <a:ext uri="{FF2B5EF4-FFF2-40B4-BE49-F238E27FC236}">
                    <a16:creationId xmlns:a16="http://schemas.microsoft.com/office/drawing/2014/main" id="{EF47D090-101D-4DF4-A7BE-E1B298A14788}"/>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84" name="Pentagon 72">
                <a:extLst>
                  <a:ext uri="{FF2B5EF4-FFF2-40B4-BE49-F238E27FC236}">
                    <a16:creationId xmlns:a16="http://schemas.microsoft.com/office/drawing/2014/main" id="{BF2973F2-BFD8-49B9-AA5B-291280D574E0}"/>
                  </a:ext>
                </a:extLst>
              </p:cNvPr>
              <p:cNvSpPr/>
              <p:nvPr/>
            </p:nvSpPr>
            <p:spPr>
              <a:xfrm rot="5400000">
                <a:off x="3397405" y="5468155"/>
                <a:ext cx="2801466"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85" name="Rectangle 84">
                <a:extLst>
                  <a:ext uri="{FF2B5EF4-FFF2-40B4-BE49-F238E27FC236}">
                    <a16:creationId xmlns:a16="http://schemas.microsoft.com/office/drawing/2014/main" id="{712DE5F0-9877-4291-979E-CAE258D68954}"/>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81" name="Inhaltsplatzhalter 4">
              <a:extLst>
                <a:ext uri="{FF2B5EF4-FFF2-40B4-BE49-F238E27FC236}">
                  <a16:creationId xmlns:a16="http://schemas.microsoft.com/office/drawing/2014/main" id="{B8A9155C-02BC-4D4D-9368-2028B609D82D}"/>
                </a:ext>
              </a:extLst>
            </p:cNvPr>
            <p:cNvSpPr txBox="1">
              <a:spLocks/>
            </p:cNvSpPr>
            <p:nvPr/>
          </p:nvSpPr>
          <p:spPr>
            <a:xfrm>
              <a:off x="413583" y="3995797"/>
              <a:ext cx="1415432" cy="708164"/>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ID" sz="1000" dirty="0" err="1">
                  <a:solidFill>
                    <a:srgbClr val="FFFFFF"/>
                  </a:solidFill>
                  <a:latin typeface="Bookman Old Style" panose="02050604050505020204" pitchFamily="18" charset="0"/>
                </a:rPr>
                <a:t>Keseimbangan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antara</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hak</a:t>
              </a:r>
              <a:r>
                <a:rPr lang="en-ID" sz="1000" dirty="0">
                  <a:solidFill>
                    <a:srgbClr val="FFFFFF"/>
                  </a:solidFill>
                  <a:latin typeface="Bookman Old Style" panose="02050604050505020204" pitchFamily="18" charset="0"/>
                </a:rPr>
                <a:t> dan </a:t>
              </a:r>
              <a:r>
                <a:rPr lang="en-ID" sz="1000" dirty="0" err="1">
                  <a:solidFill>
                    <a:srgbClr val="FFFFFF"/>
                  </a:solidFill>
                  <a:latin typeface="Bookman Old Style" panose="02050604050505020204" pitchFamily="18" charset="0"/>
                </a:rPr>
                <a:t>kewajiban</a:t>
              </a:r>
              <a:endParaRPr lang="en-ID" sz="1000" dirty="0">
                <a:solidFill>
                  <a:srgbClr val="FFFFFF"/>
                </a:solidFill>
                <a:latin typeface="Bookman Old Style" panose="02050604050505020204" pitchFamily="18" charset="0"/>
              </a:endParaRPr>
            </a:p>
          </p:txBody>
        </p:sp>
        <p:sp>
          <p:nvSpPr>
            <p:cNvPr id="82" name="Oval 81">
              <a:extLst>
                <a:ext uri="{FF2B5EF4-FFF2-40B4-BE49-F238E27FC236}">
                  <a16:creationId xmlns:a16="http://schemas.microsoft.com/office/drawing/2014/main" id="{DD1BAFC9-2929-435C-96E7-F6E1D5BBD7CB}"/>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2</a:t>
              </a:r>
              <a:endParaRPr lang="en-US" sz="1350" b="1" kern="0" dirty="0">
                <a:solidFill>
                  <a:srgbClr val="000000"/>
                </a:solidFill>
                <a:latin typeface="Bookman Old Style" panose="02050604050505020204" pitchFamily="18" charset="0"/>
              </a:endParaRPr>
            </a:p>
          </p:txBody>
        </p:sp>
      </p:grpSp>
      <p:grpSp>
        <p:nvGrpSpPr>
          <p:cNvPr id="86" name="Group 85">
            <a:extLst>
              <a:ext uri="{FF2B5EF4-FFF2-40B4-BE49-F238E27FC236}">
                <a16:creationId xmlns:a16="http://schemas.microsoft.com/office/drawing/2014/main" id="{9E44FBD3-4546-49B4-B0BC-802BC5E73651}"/>
              </a:ext>
            </a:extLst>
          </p:cNvPr>
          <p:cNvGrpSpPr/>
          <p:nvPr/>
        </p:nvGrpSpPr>
        <p:grpSpPr>
          <a:xfrm>
            <a:off x="6627951" y="4330918"/>
            <a:ext cx="2103023" cy="1198770"/>
            <a:chOff x="408395" y="2753630"/>
            <a:chExt cx="1440000" cy="3064726"/>
          </a:xfrm>
        </p:grpSpPr>
        <p:grpSp>
          <p:nvGrpSpPr>
            <p:cNvPr id="87" name="Group 86">
              <a:extLst>
                <a:ext uri="{FF2B5EF4-FFF2-40B4-BE49-F238E27FC236}">
                  <a16:creationId xmlns:a16="http://schemas.microsoft.com/office/drawing/2014/main" id="{8BD3118A-FA72-4CD1-9960-2FCFA04BC973}"/>
                </a:ext>
              </a:extLst>
            </p:cNvPr>
            <p:cNvGrpSpPr/>
            <p:nvPr/>
          </p:nvGrpSpPr>
          <p:grpSpPr>
            <a:xfrm>
              <a:off x="408395" y="2753630"/>
              <a:ext cx="1440000" cy="3064726"/>
              <a:chOff x="2970786" y="-1217344"/>
              <a:chExt cx="3691076" cy="12785409"/>
            </a:xfrm>
          </p:grpSpPr>
          <p:sp>
            <p:nvSpPr>
              <p:cNvPr id="90" name="Round Same Side Corner Rectangle 70">
                <a:extLst>
                  <a:ext uri="{FF2B5EF4-FFF2-40B4-BE49-F238E27FC236}">
                    <a16:creationId xmlns:a16="http://schemas.microsoft.com/office/drawing/2014/main" id="{16A3D849-8C0A-4FC9-A77B-E6D8673C9394}"/>
                  </a:ext>
                </a:extLst>
              </p:cNvPr>
              <p:cNvSpPr/>
              <p:nvPr/>
            </p:nvSpPr>
            <p:spPr>
              <a:xfrm>
                <a:off x="2984090" y="-1217344"/>
                <a:ext cx="3628100" cy="10211636"/>
              </a:xfrm>
              <a:prstGeom prst="round2SameRect">
                <a:avLst>
                  <a:gd name="adj1" fmla="val 43036"/>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91" name="Pentagon 72">
                <a:extLst>
                  <a:ext uri="{FF2B5EF4-FFF2-40B4-BE49-F238E27FC236}">
                    <a16:creationId xmlns:a16="http://schemas.microsoft.com/office/drawing/2014/main" id="{ECC6F5F6-5953-45EE-B338-9C17C320880F}"/>
                  </a:ext>
                </a:extLst>
              </p:cNvPr>
              <p:cNvSpPr/>
              <p:nvPr/>
            </p:nvSpPr>
            <p:spPr>
              <a:xfrm rot="5400000">
                <a:off x="3397409" y="8353286"/>
                <a:ext cx="2801457"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92" name="Rectangle 91">
                <a:extLst>
                  <a:ext uri="{FF2B5EF4-FFF2-40B4-BE49-F238E27FC236}">
                    <a16:creationId xmlns:a16="http://schemas.microsoft.com/office/drawing/2014/main" id="{E61C7411-BFA7-4563-81CE-E9BFE2C4375E}"/>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88" name="Inhaltsplatzhalter 4">
              <a:extLst>
                <a:ext uri="{FF2B5EF4-FFF2-40B4-BE49-F238E27FC236}">
                  <a16:creationId xmlns:a16="http://schemas.microsoft.com/office/drawing/2014/main" id="{F6931FBC-C694-4572-8299-8D475A4B6520}"/>
                </a:ext>
              </a:extLst>
            </p:cNvPr>
            <p:cNvSpPr txBox="1">
              <a:spLocks/>
            </p:cNvSpPr>
            <p:nvPr/>
          </p:nvSpPr>
          <p:spPr>
            <a:xfrm>
              <a:off x="413583" y="3858184"/>
              <a:ext cx="1415431" cy="1573697"/>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en-ID" sz="1000" dirty="0" err="1">
                  <a:solidFill>
                    <a:srgbClr val="FFFFFF"/>
                  </a:solidFill>
                  <a:latin typeface="Bookman Old Style" panose="02050604050505020204" pitchFamily="18" charset="0"/>
                </a:rPr>
                <a:t>Pelaksanaan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kebebasan</a:t>
              </a:r>
              <a:r>
                <a:rPr lang="en-ID" sz="1000" dirty="0">
                  <a:solidFill>
                    <a:srgbClr val="FFFFFF"/>
                  </a:solidFill>
                  <a:latin typeface="Bookman Old Style" panose="02050604050505020204" pitchFamily="18" charset="0"/>
                </a:rPr>
                <a:t> yang </a:t>
              </a:r>
              <a:r>
                <a:rPr lang="en-ID" sz="1000" dirty="0" err="1">
                  <a:solidFill>
                    <a:srgbClr val="FFFFFF"/>
                  </a:solidFill>
                  <a:latin typeface="Bookman Old Style" panose="02050604050505020204" pitchFamily="18" charset="0"/>
                </a:rPr>
                <a:t>bertanggung</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jawab</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secara</a:t>
              </a:r>
              <a:r>
                <a:rPr lang="en-ID" sz="1000" dirty="0">
                  <a:solidFill>
                    <a:srgbClr val="FFFFFF"/>
                  </a:solidFill>
                  <a:latin typeface="Bookman Old Style" panose="02050604050505020204" pitchFamily="18" charset="0"/>
                </a:rPr>
                <a:t> moral </a:t>
              </a:r>
              <a:r>
                <a:rPr lang="en-ID" sz="1000" dirty="0" err="1">
                  <a:solidFill>
                    <a:srgbClr val="FFFFFF"/>
                  </a:solidFill>
                  <a:latin typeface="Bookman Old Style" panose="02050604050505020204" pitchFamily="18" charset="0"/>
                </a:rPr>
                <a:t>kepada</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Tuhan</a:t>
              </a:r>
              <a:r>
                <a:rPr lang="en-ID" sz="1000" dirty="0">
                  <a:solidFill>
                    <a:srgbClr val="FFFFFF"/>
                  </a:solidFill>
                  <a:latin typeface="Bookman Old Style" panose="02050604050505020204" pitchFamily="18" charset="0"/>
                </a:rPr>
                <a:t> Yang </a:t>
              </a:r>
              <a:r>
                <a:rPr lang="en-ID" sz="1000" dirty="0" err="1">
                  <a:solidFill>
                    <a:srgbClr val="FFFFFF"/>
                  </a:solidFill>
                  <a:latin typeface="Bookman Old Style" panose="02050604050505020204" pitchFamily="18" charset="0"/>
                </a:rPr>
                <a:t>Maha</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Esa</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diri</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sendiri</a:t>
              </a:r>
              <a:r>
                <a:rPr lang="en-ID" sz="1000" dirty="0">
                  <a:solidFill>
                    <a:srgbClr val="FFFFFF"/>
                  </a:solidFill>
                  <a:latin typeface="Bookman Old Style" panose="02050604050505020204" pitchFamily="18" charset="0"/>
                </a:rPr>
                <a:t> dan orang lain</a:t>
              </a:r>
              <a:endParaRPr lang="en-US" sz="800" dirty="0">
                <a:solidFill>
                  <a:srgbClr val="FFFFFF"/>
                </a:solidFill>
                <a:latin typeface="Roboto"/>
              </a:endParaRPr>
            </a:p>
          </p:txBody>
        </p:sp>
        <p:sp>
          <p:nvSpPr>
            <p:cNvPr id="89" name="Oval 88">
              <a:extLst>
                <a:ext uri="{FF2B5EF4-FFF2-40B4-BE49-F238E27FC236}">
                  <a16:creationId xmlns:a16="http://schemas.microsoft.com/office/drawing/2014/main" id="{B584FD35-4512-4F6F-AAF4-6C65A1098408}"/>
                </a:ext>
              </a:extLst>
            </p:cNvPr>
            <p:cNvSpPr/>
            <p:nvPr/>
          </p:nvSpPr>
          <p:spPr>
            <a:xfrm>
              <a:off x="946188" y="2855430"/>
              <a:ext cx="350226" cy="702693"/>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1</a:t>
              </a:r>
              <a:endParaRPr lang="en-US" sz="1350" b="1" kern="0" dirty="0">
                <a:solidFill>
                  <a:srgbClr val="000000"/>
                </a:solidFill>
                <a:latin typeface="Bookman Old Style" panose="02050604050505020204" pitchFamily="18" charset="0"/>
              </a:endParaRPr>
            </a:p>
          </p:txBody>
        </p:sp>
      </p:grpSp>
      <p:grpSp>
        <p:nvGrpSpPr>
          <p:cNvPr id="93" name="Group 92">
            <a:extLst>
              <a:ext uri="{FF2B5EF4-FFF2-40B4-BE49-F238E27FC236}">
                <a16:creationId xmlns:a16="http://schemas.microsoft.com/office/drawing/2014/main" id="{8D928EF9-196F-4D18-93BB-028C9BDAD4C2}"/>
              </a:ext>
            </a:extLst>
          </p:cNvPr>
          <p:cNvGrpSpPr/>
          <p:nvPr/>
        </p:nvGrpSpPr>
        <p:grpSpPr>
          <a:xfrm>
            <a:off x="2451196" y="5560182"/>
            <a:ext cx="1583886" cy="1002984"/>
            <a:chOff x="408395" y="2753627"/>
            <a:chExt cx="1440000" cy="2564186"/>
          </a:xfrm>
        </p:grpSpPr>
        <p:grpSp>
          <p:nvGrpSpPr>
            <p:cNvPr id="94" name="Group 93">
              <a:extLst>
                <a:ext uri="{FF2B5EF4-FFF2-40B4-BE49-F238E27FC236}">
                  <a16:creationId xmlns:a16="http://schemas.microsoft.com/office/drawing/2014/main" id="{5E745CB9-C619-40D3-AB1F-4B419BBC4370}"/>
                </a:ext>
              </a:extLst>
            </p:cNvPr>
            <p:cNvGrpSpPr/>
            <p:nvPr/>
          </p:nvGrpSpPr>
          <p:grpSpPr>
            <a:xfrm>
              <a:off x="408395" y="2753627"/>
              <a:ext cx="1440000" cy="2564186"/>
              <a:chOff x="2970786" y="-1217355"/>
              <a:chExt cx="3691076" cy="10697253"/>
            </a:xfrm>
          </p:grpSpPr>
          <p:sp>
            <p:nvSpPr>
              <p:cNvPr id="97" name="Round Same Side Corner Rectangle 70">
                <a:extLst>
                  <a:ext uri="{FF2B5EF4-FFF2-40B4-BE49-F238E27FC236}">
                    <a16:creationId xmlns:a16="http://schemas.microsoft.com/office/drawing/2014/main" id="{B30E4AF2-FD62-4D85-B715-36312A6E30CF}"/>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98" name="Pentagon 72">
                <a:extLst>
                  <a:ext uri="{FF2B5EF4-FFF2-40B4-BE49-F238E27FC236}">
                    <a16:creationId xmlns:a16="http://schemas.microsoft.com/office/drawing/2014/main" id="{FEDFE310-D2C8-4D78-919C-1471A15CCAE3}"/>
                  </a:ext>
                </a:extLst>
              </p:cNvPr>
              <p:cNvSpPr/>
              <p:nvPr/>
            </p:nvSpPr>
            <p:spPr>
              <a:xfrm rot="5400000">
                <a:off x="3397404" y="6265113"/>
                <a:ext cx="2801468"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99" name="Rectangle 98">
                <a:extLst>
                  <a:ext uri="{FF2B5EF4-FFF2-40B4-BE49-F238E27FC236}">
                    <a16:creationId xmlns:a16="http://schemas.microsoft.com/office/drawing/2014/main" id="{A75763E4-2F7D-460C-92C6-A609413F356A}"/>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95" name="Inhaltsplatzhalter 4">
              <a:extLst>
                <a:ext uri="{FF2B5EF4-FFF2-40B4-BE49-F238E27FC236}">
                  <a16:creationId xmlns:a16="http://schemas.microsoft.com/office/drawing/2014/main" id="{C5DE6B0C-FBFF-4EC4-B6B5-B498CACD12E8}"/>
                </a:ext>
              </a:extLst>
            </p:cNvPr>
            <p:cNvSpPr txBox="1">
              <a:spLocks/>
            </p:cNvSpPr>
            <p:nvPr/>
          </p:nvSpPr>
          <p:spPr>
            <a:xfrm>
              <a:off x="413583" y="4057369"/>
              <a:ext cx="1415432" cy="708164"/>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ID" sz="1000" dirty="0" err="1">
                  <a:solidFill>
                    <a:srgbClr val="FFFFFF"/>
                  </a:solidFill>
                  <a:latin typeface="Bookman Old Style" panose="02050604050505020204" pitchFamily="18" charset="0"/>
                </a:rPr>
                <a:t>Mewujudkan</a:t>
              </a:r>
              <a:r>
                <a:rPr lang="en-ID" sz="1000" dirty="0">
                  <a:solidFill>
                    <a:srgbClr val="FFFFFF"/>
                  </a:solidFill>
                  <a:latin typeface="Bookman Old Style" panose="02050604050505020204" pitchFamily="18" charset="0"/>
                </a:rPr>
                <a:t> rasa </a:t>
              </a:r>
              <a:r>
                <a:rPr lang="en-ID" sz="1000" dirty="0" err="1">
                  <a:solidFill>
                    <a:srgbClr val="FFFFFF"/>
                  </a:solidFill>
                  <a:latin typeface="Bookman Old Style" panose="02050604050505020204" pitchFamily="18" charset="0"/>
                </a:rPr>
                <a:t>keadilan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sosial</a:t>
              </a:r>
              <a:endParaRPr lang="en-ID" sz="1000" dirty="0">
                <a:solidFill>
                  <a:srgbClr val="FFFFFF"/>
                </a:solidFill>
                <a:latin typeface="Bookman Old Style" panose="02050604050505020204" pitchFamily="18" charset="0"/>
              </a:endParaRPr>
            </a:p>
          </p:txBody>
        </p:sp>
        <p:sp>
          <p:nvSpPr>
            <p:cNvPr id="96" name="Oval 95">
              <a:extLst>
                <a:ext uri="{FF2B5EF4-FFF2-40B4-BE49-F238E27FC236}">
                  <a16:creationId xmlns:a16="http://schemas.microsoft.com/office/drawing/2014/main" id="{862A685A-1AA6-4191-8AF6-546B535ADC60}"/>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4</a:t>
              </a:r>
              <a:endParaRPr lang="en-US" sz="1350" b="1" kern="0" dirty="0">
                <a:solidFill>
                  <a:srgbClr val="000000"/>
                </a:solidFill>
                <a:latin typeface="Bookman Old Style" panose="02050604050505020204" pitchFamily="18" charset="0"/>
              </a:endParaRPr>
            </a:p>
          </p:txBody>
        </p:sp>
      </p:grpSp>
      <p:grpSp>
        <p:nvGrpSpPr>
          <p:cNvPr id="100" name="Group 99">
            <a:extLst>
              <a:ext uri="{FF2B5EF4-FFF2-40B4-BE49-F238E27FC236}">
                <a16:creationId xmlns:a16="http://schemas.microsoft.com/office/drawing/2014/main" id="{2C45DEBA-DAC4-4251-BA9F-3C1C988B30CC}"/>
              </a:ext>
            </a:extLst>
          </p:cNvPr>
          <p:cNvGrpSpPr/>
          <p:nvPr/>
        </p:nvGrpSpPr>
        <p:grpSpPr>
          <a:xfrm>
            <a:off x="4035372" y="5560182"/>
            <a:ext cx="1583886" cy="1002984"/>
            <a:chOff x="408395" y="2753627"/>
            <a:chExt cx="1440000" cy="2564186"/>
          </a:xfrm>
        </p:grpSpPr>
        <p:grpSp>
          <p:nvGrpSpPr>
            <p:cNvPr id="101" name="Group 100">
              <a:extLst>
                <a:ext uri="{FF2B5EF4-FFF2-40B4-BE49-F238E27FC236}">
                  <a16:creationId xmlns:a16="http://schemas.microsoft.com/office/drawing/2014/main" id="{4FAC173E-C97A-445F-894C-7EDBB85CE1FB}"/>
                </a:ext>
              </a:extLst>
            </p:cNvPr>
            <p:cNvGrpSpPr/>
            <p:nvPr/>
          </p:nvGrpSpPr>
          <p:grpSpPr>
            <a:xfrm>
              <a:off x="408395" y="2753627"/>
              <a:ext cx="1440000" cy="2564186"/>
              <a:chOff x="2970786" y="-1217355"/>
              <a:chExt cx="3691076" cy="10697253"/>
            </a:xfrm>
          </p:grpSpPr>
          <p:sp>
            <p:nvSpPr>
              <p:cNvPr id="104" name="Round Same Side Corner Rectangle 70">
                <a:extLst>
                  <a:ext uri="{FF2B5EF4-FFF2-40B4-BE49-F238E27FC236}">
                    <a16:creationId xmlns:a16="http://schemas.microsoft.com/office/drawing/2014/main" id="{6F84167F-4A07-4882-8D06-F8935874D0D8}"/>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105" name="Pentagon 72">
                <a:extLst>
                  <a:ext uri="{FF2B5EF4-FFF2-40B4-BE49-F238E27FC236}">
                    <a16:creationId xmlns:a16="http://schemas.microsoft.com/office/drawing/2014/main" id="{9BDEC094-08C1-4065-BDDE-A7D2E266B778}"/>
                  </a:ext>
                </a:extLst>
              </p:cNvPr>
              <p:cNvSpPr/>
              <p:nvPr/>
            </p:nvSpPr>
            <p:spPr>
              <a:xfrm rot="5400000">
                <a:off x="3397404" y="6265113"/>
                <a:ext cx="2801468"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106" name="Rectangle 105">
                <a:extLst>
                  <a:ext uri="{FF2B5EF4-FFF2-40B4-BE49-F238E27FC236}">
                    <a16:creationId xmlns:a16="http://schemas.microsoft.com/office/drawing/2014/main" id="{DF768264-C76D-4FF8-BBE0-43B76F1482A4}"/>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102" name="Inhaltsplatzhalter 4">
              <a:extLst>
                <a:ext uri="{FF2B5EF4-FFF2-40B4-BE49-F238E27FC236}">
                  <a16:creationId xmlns:a16="http://schemas.microsoft.com/office/drawing/2014/main" id="{8FCDC772-B4D5-4D63-81FE-E942E8C50167}"/>
                </a:ext>
              </a:extLst>
            </p:cNvPr>
            <p:cNvSpPr txBox="1">
              <a:spLocks/>
            </p:cNvSpPr>
            <p:nvPr/>
          </p:nvSpPr>
          <p:spPr>
            <a:xfrm>
              <a:off x="413583" y="3995797"/>
              <a:ext cx="1415432" cy="106224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ID" sz="1000" dirty="0" err="1">
                  <a:solidFill>
                    <a:srgbClr val="FFFFFF"/>
                  </a:solidFill>
                  <a:latin typeface="Bookman Old Style" panose="02050604050505020204" pitchFamily="18" charset="0"/>
                </a:rPr>
                <a:t>Pengambilan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keputusan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dengan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musyawarah</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mufakat</a:t>
              </a:r>
              <a:endParaRPr lang="en-ID" sz="1000" dirty="0">
                <a:solidFill>
                  <a:srgbClr val="FFFFFF"/>
                </a:solidFill>
                <a:latin typeface="Bookman Old Style" panose="02050604050505020204" pitchFamily="18" charset="0"/>
              </a:endParaRPr>
            </a:p>
          </p:txBody>
        </p:sp>
        <p:sp>
          <p:nvSpPr>
            <p:cNvPr id="103" name="Oval 102">
              <a:extLst>
                <a:ext uri="{FF2B5EF4-FFF2-40B4-BE49-F238E27FC236}">
                  <a16:creationId xmlns:a16="http://schemas.microsoft.com/office/drawing/2014/main" id="{39D6208E-B0A6-4BD9-A8A6-8981EF2E269F}"/>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5</a:t>
              </a:r>
              <a:endParaRPr lang="en-US" sz="1350" b="1" kern="0" dirty="0">
                <a:solidFill>
                  <a:srgbClr val="000000"/>
                </a:solidFill>
                <a:latin typeface="Bookman Old Style" panose="02050604050505020204" pitchFamily="18" charset="0"/>
              </a:endParaRPr>
            </a:p>
          </p:txBody>
        </p:sp>
      </p:grpSp>
      <p:grpSp>
        <p:nvGrpSpPr>
          <p:cNvPr id="107" name="Group 106">
            <a:extLst>
              <a:ext uri="{FF2B5EF4-FFF2-40B4-BE49-F238E27FC236}">
                <a16:creationId xmlns:a16="http://schemas.microsoft.com/office/drawing/2014/main" id="{CC029263-1964-47A9-95F5-BEF9A9860E8E}"/>
              </a:ext>
            </a:extLst>
          </p:cNvPr>
          <p:cNvGrpSpPr/>
          <p:nvPr/>
        </p:nvGrpSpPr>
        <p:grpSpPr>
          <a:xfrm>
            <a:off x="5619548" y="5560182"/>
            <a:ext cx="1583886" cy="1002984"/>
            <a:chOff x="408395" y="2753627"/>
            <a:chExt cx="1440000" cy="2564186"/>
          </a:xfrm>
        </p:grpSpPr>
        <p:grpSp>
          <p:nvGrpSpPr>
            <p:cNvPr id="108" name="Group 107">
              <a:extLst>
                <a:ext uri="{FF2B5EF4-FFF2-40B4-BE49-F238E27FC236}">
                  <a16:creationId xmlns:a16="http://schemas.microsoft.com/office/drawing/2014/main" id="{605ADF73-832E-4D34-A789-78916D8A5AD3}"/>
                </a:ext>
              </a:extLst>
            </p:cNvPr>
            <p:cNvGrpSpPr/>
            <p:nvPr/>
          </p:nvGrpSpPr>
          <p:grpSpPr>
            <a:xfrm>
              <a:off x="408395" y="2753627"/>
              <a:ext cx="1440000" cy="2564186"/>
              <a:chOff x="2970786" y="-1217355"/>
              <a:chExt cx="3691076" cy="10697253"/>
            </a:xfrm>
          </p:grpSpPr>
          <p:sp>
            <p:nvSpPr>
              <p:cNvPr id="111" name="Round Same Side Corner Rectangle 70">
                <a:extLst>
                  <a:ext uri="{FF2B5EF4-FFF2-40B4-BE49-F238E27FC236}">
                    <a16:creationId xmlns:a16="http://schemas.microsoft.com/office/drawing/2014/main" id="{47BFBC76-6F07-4738-AB4E-FB90D075BADB}"/>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112" name="Pentagon 72">
                <a:extLst>
                  <a:ext uri="{FF2B5EF4-FFF2-40B4-BE49-F238E27FC236}">
                    <a16:creationId xmlns:a16="http://schemas.microsoft.com/office/drawing/2014/main" id="{8884A238-6EFF-4D7C-8966-F646B7181E30}"/>
                  </a:ext>
                </a:extLst>
              </p:cNvPr>
              <p:cNvSpPr/>
              <p:nvPr/>
            </p:nvSpPr>
            <p:spPr>
              <a:xfrm rot="5400000">
                <a:off x="3397404" y="6265113"/>
                <a:ext cx="2801468"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113" name="Rectangle 112">
                <a:extLst>
                  <a:ext uri="{FF2B5EF4-FFF2-40B4-BE49-F238E27FC236}">
                    <a16:creationId xmlns:a16="http://schemas.microsoft.com/office/drawing/2014/main" id="{C7C33685-5F7A-495A-84F7-FE8A81C5C107}"/>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109" name="Inhaltsplatzhalter 4">
              <a:extLst>
                <a:ext uri="{FF2B5EF4-FFF2-40B4-BE49-F238E27FC236}">
                  <a16:creationId xmlns:a16="http://schemas.microsoft.com/office/drawing/2014/main" id="{06677223-D507-4459-A9A3-F8F5B284AC54}"/>
                </a:ext>
              </a:extLst>
            </p:cNvPr>
            <p:cNvSpPr txBox="1">
              <a:spLocks/>
            </p:cNvSpPr>
            <p:nvPr/>
          </p:nvSpPr>
          <p:spPr>
            <a:xfrm>
              <a:off x="413583" y="3995797"/>
              <a:ext cx="1415432" cy="106224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ID" sz="1000" dirty="0" err="1">
                  <a:solidFill>
                    <a:srgbClr val="FFFFFF"/>
                  </a:solidFill>
                  <a:latin typeface="Bookman Old Style" panose="02050604050505020204" pitchFamily="18" charset="0"/>
                </a:rPr>
                <a:t>Mengutamakan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persatuan</a:t>
              </a:r>
              <a:r>
                <a:rPr lang="en-ID" sz="1000" dirty="0">
                  <a:solidFill>
                    <a:srgbClr val="FFFFFF"/>
                  </a:solidFill>
                  <a:latin typeface="Bookman Old Style" panose="02050604050505020204" pitchFamily="18" charset="0"/>
                </a:rPr>
                <a:t> dan </a:t>
              </a:r>
              <a:r>
                <a:rPr lang="en-ID" sz="1000" dirty="0" err="1">
                  <a:solidFill>
                    <a:srgbClr val="FFFFFF"/>
                  </a:solidFill>
                  <a:latin typeface="Bookman Old Style" panose="02050604050505020204" pitchFamily="18" charset="0"/>
                </a:rPr>
                <a:t>nasional</a:t>
              </a:r>
              <a:r>
                <a:rPr lang="en-ID" sz="1000" dirty="0">
                  <a:solidFill>
                    <a:srgbClr val="FFFFFF"/>
                  </a:solidFill>
                  <a:latin typeface="Bookman Old Style" panose="02050604050505020204" pitchFamily="18" charset="0"/>
                </a:rPr>
                <a:t> dan </a:t>
              </a:r>
              <a:r>
                <a:rPr lang="en-ID" sz="1000" dirty="0" err="1">
                  <a:solidFill>
                    <a:srgbClr val="FFFFFF"/>
                  </a:solidFill>
                  <a:latin typeface="Bookman Old Style" panose="02050604050505020204" pitchFamily="18" charset="0"/>
                </a:rPr>
                <a:t>kekeluargaan</a:t>
              </a:r>
              <a:endParaRPr lang="en-ID" sz="1000" dirty="0">
                <a:solidFill>
                  <a:srgbClr val="FFFFFF"/>
                </a:solidFill>
                <a:latin typeface="Bookman Old Style" panose="02050604050505020204" pitchFamily="18" charset="0"/>
              </a:endParaRPr>
            </a:p>
          </p:txBody>
        </p:sp>
        <p:sp>
          <p:nvSpPr>
            <p:cNvPr id="110" name="Oval 109">
              <a:extLst>
                <a:ext uri="{FF2B5EF4-FFF2-40B4-BE49-F238E27FC236}">
                  <a16:creationId xmlns:a16="http://schemas.microsoft.com/office/drawing/2014/main" id="{1B162109-2174-45F3-AFCD-6855684BF749}"/>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6</a:t>
              </a:r>
              <a:endParaRPr lang="en-US" sz="1350" b="1" kern="0" dirty="0">
                <a:solidFill>
                  <a:srgbClr val="000000"/>
                </a:solidFill>
                <a:latin typeface="Bookman Old Style" panose="02050604050505020204" pitchFamily="18" charset="0"/>
              </a:endParaRPr>
            </a:p>
          </p:txBody>
        </p:sp>
      </p:grpSp>
      <p:pic>
        <p:nvPicPr>
          <p:cNvPr id="114" name="Picture 113">
            <a:extLst>
              <a:ext uri="{FF2B5EF4-FFF2-40B4-BE49-F238E27FC236}">
                <a16:creationId xmlns:a16="http://schemas.microsoft.com/office/drawing/2014/main" id="{89DA87D4-2184-4A79-83CE-F24F79CB65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1696" y="4201443"/>
            <a:ext cx="1046622" cy="1140150"/>
          </a:xfrm>
          <a:prstGeom prst="rect">
            <a:avLst/>
          </a:prstGeom>
          <a:ln>
            <a:noFill/>
          </a:ln>
          <a:effectLst>
            <a:outerShdw blurRad="190500" algn="tl" rotWithShape="0">
              <a:srgbClr val="000000">
                <a:alpha val="70000"/>
              </a:srgbClr>
            </a:outerShdw>
          </a:effectLst>
        </p:spPr>
      </p:pic>
      <p:grpSp>
        <p:nvGrpSpPr>
          <p:cNvPr id="115" name="Group 114">
            <a:extLst>
              <a:ext uri="{FF2B5EF4-FFF2-40B4-BE49-F238E27FC236}">
                <a16:creationId xmlns:a16="http://schemas.microsoft.com/office/drawing/2014/main" id="{0BB21F65-3127-411E-B872-E33C8F33435A}"/>
              </a:ext>
            </a:extLst>
          </p:cNvPr>
          <p:cNvGrpSpPr/>
          <p:nvPr/>
        </p:nvGrpSpPr>
        <p:grpSpPr>
          <a:xfrm>
            <a:off x="7203724" y="5560182"/>
            <a:ext cx="1583886" cy="1002984"/>
            <a:chOff x="408395" y="2753627"/>
            <a:chExt cx="1440000" cy="2564186"/>
          </a:xfrm>
        </p:grpSpPr>
        <p:grpSp>
          <p:nvGrpSpPr>
            <p:cNvPr id="116" name="Group 115">
              <a:extLst>
                <a:ext uri="{FF2B5EF4-FFF2-40B4-BE49-F238E27FC236}">
                  <a16:creationId xmlns:a16="http://schemas.microsoft.com/office/drawing/2014/main" id="{217F49E1-937F-4DF6-A9EA-327B88990FB7}"/>
                </a:ext>
              </a:extLst>
            </p:cNvPr>
            <p:cNvGrpSpPr/>
            <p:nvPr/>
          </p:nvGrpSpPr>
          <p:grpSpPr>
            <a:xfrm>
              <a:off x="408395" y="2753627"/>
              <a:ext cx="1440000" cy="2564186"/>
              <a:chOff x="2970786" y="-1217355"/>
              <a:chExt cx="3691076" cy="10697253"/>
            </a:xfrm>
          </p:grpSpPr>
          <p:sp>
            <p:nvSpPr>
              <p:cNvPr id="119" name="Round Same Side Corner Rectangle 70">
                <a:extLst>
                  <a:ext uri="{FF2B5EF4-FFF2-40B4-BE49-F238E27FC236}">
                    <a16:creationId xmlns:a16="http://schemas.microsoft.com/office/drawing/2014/main" id="{1586FDFD-F2F4-4E2E-82EC-F2C154945328}"/>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120" name="Pentagon 72">
                <a:extLst>
                  <a:ext uri="{FF2B5EF4-FFF2-40B4-BE49-F238E27FC236}">
                    <a16:creationId xmlns:a16="http://schemas.microsoft.com/office/drawing/2014/main" id="{467C7D72-D8E8-4BA3-8D47-3AD3B6078904}"/>
                  </a:ext>
                </a:extLst>
              </p:cNvPr>
              <p:cNvSpPr/>
              <p:nvPr/>
            </p:nvSpPr>
            <p:spPr>
              <a:xfrm rot="5400000">
                <a:off x="3397404" y="6265113"/>
                <a:ext cx="2801468"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dirty="0">
                  <a:solidFill>
                    <a:srgbClr val="FFFFFF"/>
                  </a:solidFill>
                  <a:latin typeface="Roboto"/>
                </a:endParaRPr>
              </a:p>
            </p:txBody>
          </p:sp>
          <p:sp>
            <p:nvSpPr>
              <p:cNvPr id="121" name="Rectangle 120">
                <a:extLst>
                  <a:ext uri="{FF2B5EF4-FFF2-40B4-BE49-F238E27FC236}">
                    <a16:creationId xmlns:a16="http://schemas.microsoft.com/office/drawing/2014/main" id="{C7D8E492-94E0-4346-8DD7-EECCE3B1787F}"/>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117" name="Inhaltsplatzhalter 4">
              <a:extLst>
                <a:ext uri="{FF2B5EF4-FFF2-40B4-BE49-F238E27FC236}">
                  <a16:creationId xmlns:a16="http://schemas.microsoft.com/office/drawing/2014/main" id="{1E3CA39E-4E01-48A8-A561-E2B1B8B83A5B}"/>
                </a:ext>
              </a:extLst>
            </p:cNvPr>
            <p:cNvSpPr txBox="1">
              <a:spLocks/>
            </p:cNvSpPr>
            <p:nvPr/>
          </p:nvSpPr>
          <p:spPr>
            <a:xfrm>
              <a:off x="413583" y="3995797"/>
              <a:ext cx="1415432" cy="106224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ID" sz="1000" dirty="0" err="1">
                  <a:solidFill>
                    <a:srgbClr val="FFFFFF"/>
                  </a:solidFill>
                  <a:latin typeface="Bookman Old Style" panose="02050604050505020204" pitchFamily="18" charset="0"/>
                </a:rPr>
                <a:t>Menjunjung</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tinggi</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tujuan</a:t>
              </a:r>
              <a:r>
                <a:rPr lang="en-ID" sz="1000" dirty="0">
                  <a:solidFill>
                    <a:srgbClr val="FFFFFF"/>
                  </a:solidFill>
                  <a:latin typeface="Bookman Old Style" panose="02050604050505020204" pitchFamily="18" charset="0"/>
                </a:rPr>
                <a:t> dan </a:t>
              </a:r>
              <a:r>
                <a:rPr lang="en-ID" sz="1000" dirty="0" err="1">
                  <a:solidFill>
                    <a:srgbClr val="FFFFFF"/>
                  </a:solidFill>
                  <a:latin typeface="Bookman Old Style" panose="02050604050505020204" pitchFamily="18" charset="0"/>
                </a:rPr>
                <a:t>cita-cita</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nasional</a:t>
              </a:r>
              <a:endParaRPr lang="en-ID" sz="1000" dirty="0">
                <a:solidFill>
                  <a:srgbClr val="FFFFFF"/>
                </a:solidFill>
                <a:latin typeface="Bookman Old Style" panose="02050604050505020204" pitchFamily="18" charset="0"/>
              </a:endParaRPr>
            </a:p>
          </p:txBody>
        </p:sp>
        <p:sp>
          <p:nvSpPr>
            <p:cNvPr id="118" name="Oval 117">
              <a:extLst>
                <a:ext uri="{FF2B5EF4-FFF2-40B4-BE49-F238E27FC236}">
                  <a16:creationId xmlns:a16="http://schemas.microsoft.com/office/drawing/2014/main" id="{170AB735-33C2-49CE-AE16-D4673DEF9036}"/>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7</a:t>
              </a:r>
              <a:endParaRPr lang="en-US" sz="1350" b="1" kern="0" dirty="0">
                <a:solidFill>
                  <a:srgbClr val="000000"/>
                </a:solidFill>
                <a:latin typeface="Bookman Old Style" panose="02050604050505020204" pitchFamily="18" charset="0"/>
              </a:endParaRPr>
            </a:p>
          </p:txBody>
        </p:sp>
      </p:grpSp>
      <p:sp>
        <p:nvSpPr>
          <p:cNvPr id="122" name="TextBox 121">
            <a:extLst>
              <a:ext uri="{FF2B5EF4-FFF2-40B4-BE49-F238E27FC236}">
                <a16:creationId xmlns:a16="http://schemas.microsoft.com/office/drawing/2014/main" id="{0EBCF585-2D33-4E97-9AD8-F7F5469F1E66}"/>
              </a:ext>
            </a:extLst>
          </p:cNvPr>
          <p:cNvSpPr txBox="1"/>
          <p:nvPr/>
        </p:nvSpPr>
        <p:spPr>
          <a:xfrm>
            <a:off x="3285549" y="4248300"/>
            <a:ext cx="2961067" cy="307777"/>
          </a:xfrm>
          <a:prstGeom prst="rect">
            <a:avLst/>
          </a:prstGeom>
          <a:noFill/>
        </p:spPr>
        <p:txBody>
          <a:bodyPr wrap="none" rtlCol="0">
            <a:spAutoFit/>
          </a:bodyPr>
          <a:lstStyle/>
          <a:p>
            <a:pPr defTabSz="914400"/>
            <a:r>
              <a:rPr lang="en-ID" sz="1400" b="1" dirty="0" err="1">
                <a:solidFill>
                  <a:srgbClr val="000000"/>
                </a:solidFill>
                <a:latin typeface="Bookman Old Style" panose="02050604050505020204" pitchFamily="18" charset="0"/>
              </a:rPr>
              <a:t>Prinsip</a:t>
            </a:r>
            <a:r>
              <a:rPr lang="en-ID" sz="1400" b="1" dirty="0">
                <a:solidFill>
                  <a:srgbClr val="000000"/>
                </a:solidFill>
                <a:latin typeface="Bookman Old Style" panose="02050604050505020204" pitchFamily="18" charset="0"/>
              </a:rPr>
              <a:t> </a:t>
            </a:r>
            <a:r>
              <a:rPr lang="en-ID" sz="1400" b="1" dirty="0" err="1">
                <a:solidFill>
                  <a:srgbClr val="000000"/>
                </a:solidFill>
                <a:latin typeface="Bookman Old Style" panose="02050604050505020204" pitchFamily="18" charset="0"/>
              </a:rPr>
              <a:t>Demokrasi</a:t>
            </a:r>
            <a:r>
              <a:rPr lang="en-ID" sz="1400" b="1" dirty="0">
                <a:solidFill>
                  <a:srgbClr val="000000"/>
                </a:solidFill>
                <a:latin typeface="Bookman Old Style" panose="02050604050505020204" pitchFamily="18" charset="0"/>
              </a:rPr>
              <a:t> Pancasila :</a:t>
            </a:r>
          </a:p>
        </p:txBody>
      </p:sp>
      <p:sp>
        <p:nvSpPr>
          <p:cNvPr id="37" name="TextBox 36">
            <a:extLst>
              <a:ext uri="{FF2B5EF4-FFF2-40B4-BE49-F238E27FC236}">
                <a16:creationId xmlns:a16="http://schemas.microsoft.com/office/drawing/2014/main" id="{353D63AD-72DD-4FC2-BF7F-0F3E90336389}"/>
              </a:ext>
            </a:extLst>
          </p:cNvPr>
          <p:cNvSpPr txBox="1"/>
          <p:nvPr/>
        </p:nvSpPr>
        <p:spPr>
          <a:xfrm>
            <a:off x="333836" y="1078867"/>
            <a:ext cx="5524269" cy="769441"/>
          </a:xfrm>
          <a:prstGeom prst="rect">
            <a:avLst/>
          </a:prstGeom>
          <a:noFill/>
        </p:spPr>
        <p:txBody>
          <a:bodyPr wrap="none" rtlCol="0">
            <a:spAutoFit/>
          </a:bodyPr>
          <a:lstStyle/>
          <a:p>
            <a:pPr defTabSz="914400"/>
            <a:r>
              <a:rPr lang="en-US" sz="4400" b="1" u="sng" dirty="0">
                <a:solidFill>
                  <a:srgbClr val="002060"/>
                </a:solidFill>
                <a:effectLst>
                  <a:outerShdw blurRad="38100" dist="38100" dir="2700000" algn="tl">
                    <a:srgbClr val="000000">
                      <a:alpha val="43137"/>
                    </a:srgbClr>
                  </a:outerShdw>
                </a:effectLst>
                <a:latin typeface="Bookman Old Style" panose="02050604050505020204" pitchFamily="18" charset="0"/>
              </a:rPr>
              <a:t>D</a:t>
            </a:r>
            <a:r>
              <a:rPr lang="en-US" sz="2800" b="1" u="sng" dirty="0">
                <a:solidFill>
                  <a:srgbClr val="002060"/>
                </a:solidFill>
                <a:effectLst>
                  <a:outerShdw blurRad="38100" dist="38100" dir="2700000" algn="tl">
                    <a:srgbClr val="000000">
                      <a:alpha val="43137"/>
                    </a:srgbClr>
                  </a:outerShdw>
                </a:effectLst>
                <a:latin typeface="Bookman Old Style" panose="02050604050505020204" pitchFamily="18" charset="0"/>
              </a:rPr>
              <a:t>EMOKRASI DI INDONESIA</a:t>
            </a:r>
          </a:p>
        </p:txBody>
      </p:sp>
    </p:spTree>
    <p:extLst>
      <p:ext uri="{BB962C8B-B14F-4D97-AF65-F5344CB8AC3E}">
        <p14:creationId xmlns:p14="http://schemas.microsoft.com/office/powerpoint/2010/main" val="179650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bg/>
                                          </p:spTgt>
                                        </p:tgtEl>
                                        <p:attrNameLst>
                                          <p:attrName>style.visibility</p:attrName>
                                        </p:attrNameLst>
                                      </p:cBhvr>
                                      <p:to>
                                        <p:strVal val="visible"/>
                                      </p:to>
                                    </p:set>
                                    <p:animEffect transition="in" filter="fade">
                                      <p:cBhvr>
                                        <p:cTn id="10" dur="500"/>
                                        <p:tgtEl>
                                          <p:spTgt spid="38">
                                            <p:bg/>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nodePh="1">
                                  <p:stCondLst>
                                    <p:cond delay="0"/>
                                  </p:stCondLst>
                                  <p:endCondLst>
                                    <p:cond evt="begin" delay="0">
                                      <p:tn val="13"/>
                                    </p:cond>
                                  </p:endCondLst>
                                  <p:childTnLst>
                                    <p:set>
                                      <p:cBhvr>
                                        <p:cTn id="14" dur="1" fill="hold">
                                          <p:stCondLst>
                                            <p:cond delay="0"/>
                                          </p:stCondLst>
                                        </p:cTn>
                                        <p:tgtEl>
                                          <p:spTgt spid="38">
                                            <p:txEl>
                                              <p:pRg st="0" end="0"/>
                                            </p:txEl>
                                          </p:spTgt>
                                        </p:tgtEl>
                                        <p:attrNameLst>
                                          <p:attrName>style.visibility</p:attrName>
                                        </p:attrNameLst>
                                      </p:cBhvr>
                                      <p:to>
                                        <p:strVal val="visible"/>
                                      </p:to>
                                    </p:set>
                                    <p:animEffect transition="in" filter="fade">
                                      <p:cBhvr>
                                        <p:cTn id="15"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49D131-7E75-4E72-A424-FAF441B4D5D5}"/>
              </a:ext>
            </a:extLst>
          </p:cNvPr>
          <p:cNvSpPr txBox="1"/>
          <p:nvPr/>
        </p:nvSpPr>
        <p:spPr>
          <a:xfrm>
            <a:off x="599038" y="2094919"/>
            <a:ext cx="8291514" cy="4570482"/>
          </a:xfrm>
          <a:prstGeom prst="rect">
            <a:avLst/>
          </a:prstGeom>
          <a:noFill/>
        </p:spPr>
        <p:txBody>
          <a:bodyPr wrap="square">
            <a:spAutoFit/>
          </a:bodyPr>
          <a:lstStyle/>
          <a:p>
            <a:pPr marL="447675" indent="-447675">
              <a:buFont typeface="+mj-lt"/>
              <a:buAutoNum type="arabicPeriod"/>
            </a:pPr>
            <a:r>
              <a:rPr lang="en-ID" sz="2600" dirty="0" err="1">
                <a:solidFill>
                  <a:srgbClr val="2A2A2A"/>
                </a:solidFill>
                <a:latin typeface="Roboto" panose="02000000000000000000" pitchFamily="2" charset="0"/>
              </a:rPr>
              <a:t>Demokrasi</a:t>
            </a:r>
            <a:r>
              <a:rPr lang="en-ID" sz="2600" dirty="0">
                <a:solidFill>
                  <a:srgbClr val="2A2A2A"/>
                </a:solidFill>
                <a:latin typeface="Roboto" panose="02000000000000000000" pitchFamily="2" charset="0"/>
              </a:rPr>
              <a:t> yang </a:t>
            </a:r>
            <a:r>
              <a:rPr lang="en-ID" sz="2600" dirty="0" err="1">
                <a:solidFill>
                  <a:srgbClr val="2A2A2A"/>
                </a:solidFill>
                <a:latin typeface="Roboto" panose="02000000000000000000" pitchFamily="2" charset="0"/>
              </a:rPr>
              <a:t>Berketuhanan</a:t>
            </a:r>
            <a:r>
              <a:rPr lang="en-ID" sz="2600" dirty="0">
                <a:solidFill>
                  <a:srgbClr val="2A2A2A"/>
                </a:solidFill>
                <a:latin typeface="Roboto" panose="02000000000000000000" pitchFamily="2" charset="0"/>
              </a:rPr>
              <a:t> Yang </a:t>
            </a:r>
            <a:r>
              <a:rPr lang="en-ID" sz="2600" dirty="0" err="1">
                <a:solidFill>
                  <a:srgbClr val="2A2A2A"/>
                </a:solidFill>
                <a:latin typeface="Roboto" panose="02000000000000000000" pitchFamily="2" charset="0"/>
              </a:rPr>
              <a:t>Maha</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Esa</a:t>
            </a:r>
            <a:endParaRPr lang="en-ID" sz="2600" dirty="0">
              <a:solidFill>
                <a:srgbClr val="2A2A2A"/>
              </a:solidFill>
              <a:latin typeface="Roboto" panose="02000000000000000000" pitchFamily="2" charset="0"/>
            </a:endParaRPr>
          </a:p>
          <a:p>
            <a:pPr marL="447675" indent="-447675">
              <a:buFont typeface="+mj-lt"/>
              <a:buAutoNum type="arabicPeriod"/>
            </a:pPr>
            <a:r>
              <a:rPr lang="en-ID" sz="2600" dirty="0" err="1">
                <a:solidFill>
                  <a:srgbClr val="2A2A2A"/>
                </a:solidFill>
                <a:latin typeface="Roboto" panose="02000000000000000000" pitchFamily="2" charset="0"/>
              </a:rPr>
              <a:t>Demokrasi</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dengan</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kecerdasan</a:t>
            </a:r>
            <a:r>
              <a:rPr lang="en-ID" sz="2600" dirty="0">
                <a:solidFill>
                  <a:srgbClr val="2A2A2A"/>
                </a:solidFill>
                <a:latin typeface="Roboto" panose="02000000000000000000" pitchFamily="2" charset="0"/>
              </a:rPr>
              <a:t> </a:t>
            </a:r>
          </a:p>
          <a:p>
            <a:pPr marL="447675" indent="-447675">
              <a:buFont typeface="+mj-lt"/>
              <a:buAutoNum type="arabicPeriod"/>
            </a:pPr>
            <a:r>
              <a:rPr lang="en-ID" sz="2600" dirty="0" err="1">
                <a:solidFill>
                  <a:srgbClr val="2A2A2A"/>
                </a:solidFill>
                <a:latin typeface="Roboto" panose="02000000000000000000" pitchFamily="2" charset="0"/>
              </a:rPr>
              <a:t>Demokrasi</a:t>
            </a:r>
            <a:r>
              <a:rPr lang="en-ID" sz="2600" dirty="0">
                <a:solidFill>
                  <a:srgbClr val="2A2A2A"/>
                </a:solidFill>
                <a:latin typeface="Roboto" panose="02000000000000000000" pitchFamily="2" charset="0"/>
              </a:rPr>
              <a:t> yang </a:t>
            </a:r>
            <a:r>
              <a:rPr lang="en-ID" sz="2600" dirty="0" err="1">
                <a:solidFill>
                  <a:srgbClr val="2A2A2A"/>
                </a:solidFill>
                <a:latin typeface="Roboto" panose="02000000000000000000" pitchFamily="2" charset="0"/>
              </a:rPr>
              <a:t>berkedaulatan</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rakyat</a:t>
            </a:r>
            <a:endParaRPr lang="en-ID" sz="2600" dirty="0">
              <a:solidFill>
                <a:srgbClr val="2A2A2A"/>
              </a:solidFill>
              <a:latin typeface="Roboto" panose="02000000000000000000" pitchFamily="2" charset="0"/>
            </a:endParaRPr>
          </a:p>
          <a:p>
            <a:pPr marL="447675" indent="-447675">
              <a:buFont typeface="+mj-lt"/>
              <a:buAutoNum type="arabicPeriod"/>
            </a:pPr>
            <a:r>
              <a:rPr lang="en-ID" sz="2600" dirty="0" err="1">
                <a:solidFill>
                  <a:srgbClr val="2A2A2A"/>
                </a:solidFill>
                <a:latin typeface="Roboto" panose="02000000000000000000" pitchFamily="2" charset="0"/>
              </a:rPr>
              <a:t>Demokrasi</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dengan</a:t>
            </a:r>
            <a:r>
              <a:rPr lang="en-ID" sz="2600" dirty="0">
                <a:solidFill>
                  <a:srgbClr val="2A2A2A"/>
                </a:solidFill>
                <a:latin typeface="Roboto" panose="02000000000000000000" pitchFamily="2" charset="0"/>
              </a:rPr>
              <a:t> rule of law </a:t>
            </a:r>
          </a:p>
          <a:p>
            <a:pPr marL="447675" indent="-447675">
              <a:buFont typeface="+mj-lt"/>
              <a:buAutoNum type="arabicPeriod"/>
            </a:pPr>
            <a:r>
              <a:rPr lang="en-ID" sz="2600" dirty="0" err="1">
                <a:solidFill>
                  <a:srgbClr val="2A2A2A"/>
                </a:solidFill>
                <a:latin typeface="Roboto" panose="02000000000000000000" pitchFamily="2" charset="0"/>
              </a:rPr>
              <a:t>Demokrasi</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dengan</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pemisahan</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kekuasaan</a:t>
            </a:r>
            <a:r>
              <a:rPr lang="en-ID" sz="2600" dirty="0">
                <a:solidFill>
                  <a:srgbClr val="2A2A2A"/>
                </a:solidFill>
                <a:latin typeface="Roboto" panose="02000000000000000000" pitchFamily="2" charset="0"/>
              </a:rPr>
              <a:t> negara </a:t>
            </a:r>
          </a:p>
          <a:p>
            <a:pPr marL="447675" indent="-447675">
              <a:buFont typeface="+mj-lt"/>
              <a:buAutoNum type="arabicPeriod"/>
            </a:pPr>
            <a:r>
              <a:rPr lang="en-ID" sz="2600" dirty="0" err="1">
                <a:solidFill>
                  <a:srgbClr val="2A2A2A"/>
                </a:solidFill>
                <a:latin typeface="Roboto" panose="02000000000000000000" pitchFamily="2" charset="0"/>
              </a:rPr>
              <a:t>Demokrasi</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dengan</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hak</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asasi</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manusia</a:t>
            </a:r>
            <a:endParaRPr lang="en-ID" sz="2600" dirty="0">
              <a:solidFill>
                <a:srgbClr val="2A2A2A"/>
              </a:solidFill>
              <a:latin typeface="Roboto" panose="02000000000000000000" pitchFamily="2" charset="0"/>
            </a:endParaRPr>
          </a:p>
          <a:p>
            <a:pPr marL="447675" indent="-447675">
              <a:buFont typeface="+mj-lt"/>
              <a:buAutoNum type="arabicPeriod"/>
            </a:pPr>
            <a:r>
              <a:rPr lang="en-ID" sz="2600" dirty="0" err="1">
                <a:solidFill>
                  <a:srgbClr val="2A2A2A"/>
                </a:solidFill>
                <a:latin typeface="Roboto" panose="02000000000000000000" pitchFamily="2" charset="0"/>
              </a:rPr>
              <a:t>Demokrasi</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dengan</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pengadilan</a:t>
            </a:r>
            <a:r>
              <a:rPr lang="en-ID" sz="2600" dirty="0">
                <a:solidFill>
                  <a:srgbClr val="2A2A2A"/>
                </a:solidFill>
                <a:latin typeface="Roboto" panose="02000000000000000000" pitchFamily="2" charset="0"/>
              </a:rPr>
              <a:t> yang </a:t>
            </a:r>
            <a:r>
              <a:rPr lang="en-ID" sz="2600" dirty="0" err="1">
                <a:solidFill>
                  <a:srgbClr val="2A2A2A"/>
                </a:solidFill>
                <a:latin typeface="Roboto" panose="02000000000000000000" pitchFamily="2" charset="0"/>
              </a:rPr>
              <a:t>merdeka</a:t>
            </a:r>
            <a:endParaRPr lang="en-ID" sz="2600" dirty="0">
              <a:solidFill>
                <a:srgbClr val="2A2A2A"/>
              </a:solidFill>
              <a:latin typeface="Roboto" panose="02000000000000000000" pitchFamily="2" charset="0"/>
            </a:endParaRPr>
          </a:p>
          <a:p>
            <a:pPr marL="447675" indent="-447675">
              <a:buFont typeface="+mj-lt"/>
              <a:buAutoNum type="arabicPeriod"/>
            </a:pPr>
            <a:r>
              <a:rPr lang="en-ID" sz="2600" dirty="0" err="1">
                <a:solidFill>
                  <a:srgbClr val="2A2A2A"/>
                </a:solidFill>
                <a:latin typeface="Roboto" panose="02000000000000000000" pitchFamily="2" charset="0"/>
              </a:rPr>
              <a:t>Demokrasi</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dengan</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otonomi</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daerah</a:t>
            </a:r>
            <a:endParaRPr lang="en-ID" sz="2600" dirty="0">
              <a:solidFill>
                <a:srgbClr val="2A2A2A"/>
              </a:solidFill>
              <a:latin typeface="Roboto" panose="02000000000000000000" pitchFamily="2" charset="0"/>
            </a:endParaRPr>
          </a:p>
          <a:p>
            <a:pPr marL="447675" indent="-447675">
              <a:buFont typeface="+mj-lt"/>
              <a:buAutoNum type="arabicPeriod"/>
            </a:pPr>
            <a:r>
              <a:rPr lang="en-ID" sz="2600" dirty="0" err="1">
                <a:solidFill>
                  <a:srgbClr val="2A2A2A"/>
                </a:solidFill>
                <a:latin typeface="Roboto" panose="02000000000000000000" pitchFamily="2" charset="0"/>
              </a:rPr>
              <a:t>Demokrasi</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dengan</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kemakmuran</a:t>
            </a:r>
            <a:endParaRPr lang="en-ID" sz="2600" dirty="0">
              <a:solidFill>
                <a:srgbClr val="2A2A2A"/>
              </a:solidFill>
              <a:latin typeface="Roboto" panose="02000000000000000000" pitchFamily="2" charset="0"/>
            </a:endParaRPr>
          </a:p>
          <a:p>
            <a:pPr marL="447675" indent="-447675">
              <a:buFont typeface="+mj-lt"/>
              <a:buAutoNum type="arabicPeriod"/>
            </a:pPr>
            <a:r>
              <a:rPr lang="en-ID" sz="2600" dirty="0" err="1">
                <a:solidFill>
                  <a:srgbClr val="2A2A2A"/>
                </a:solidFill>
                <a:latin typeface="Roboto" panose="02000000000000000000" pitchFamily="2" charset="0"/>
              </a:rPr>
              <a:t>Demokrasi</a:t>
            </a:r>
            <a:r>
              <a:rPr lang="en-ID" sz="2600" dirty="0">
                <a:solidFill>
                  <a:srgbClr val="2A2A2A"/>
                </a:solidFill>
                <a:latin typeface="Roboto" panose="02000000000000000000" pitchFamily="2" charset="0"/>
              </a:rPr>
              <a:t> yang </a:t>
            </a:r>
            <a:r>
              <a:rPr lang="en-ID" sz="2600" dirty="0" err="1">
                <a:solidFill>
                  <a:srgbClr val="2A2A2A"/>
                </a:solidFill>
                <a:latin typeface="Roboto" panose="02000000000000000000" pitchFamily="2" charset="0"/>
              </a:rPr>
              <a:t>berkeadilan</a:t>
            </a:r>
            <a:r>
              <a:rPr lang="en-ID" sz="2600" dirty="0">
                <a:solidFill>
                  <a:srgbClr val="2A2A2A"/>
                </a:solidFill>
                <a:latin typeface="Roboto" panose="02000000000000000000" pitchFamily="2" charset="0"/>
              </a:rPr>
              <a:t> </a:t>
            </a:r>
            <a:r>
              <a:rPr lang="en-ID" sz="2600" dirty="0" err="1">
                <a:solidFill>
                  <a:srgbClr val="2A2A2A"/>
                </a:solidFill>
                <a:latin typeface="Roboto" panose="02000000000000000000" pitchFamily="2" charset="0"/>
              </a:rPr>
              <a:t>sosial</a:t>
            </a:r>
            <a:endParaRPr lang="en-ID" sz="2600" dirty="0">
              <a:solidFill>
                <a:srgbClr val="2A2A2A"/>
              </a:solidFill>
              <a:latin typeface="Roboto" panose="02000000000000000000" pitchFamily="2" charset="0"/>
            </a:endParaRPr>
          </a:p>
          <a:p>
            <a:pPr>
              <a:lnSpc>
                <a:spcPct val="50000"/>
              </a:lnSpc>
            </a:pPr>
            <a:endParaRPr lang="en-ID" sz="2600" dirty="0">
              <a:solidFill>
                <a:srgbClr val="2A2A2A"/>
              </a:solidFill>
              <a:latin typeface="Roboto" panose="02000000000000000000" pitchFamily="2" charset="0"/>
            </a:endParaRPr>
          </a:p>
          <a:p>
            <a:r>
              <a:rPr lang="en-ID" b="1" dirty="0">
                <a:solidFill>
                  <a:srgbClr val="0070C0"/>
                </a:solidFill>
                <a:latin typeface="Roboto" panose="02000000000000000000" pitchFamily="2" charset="0"/>
              </a:rPr>
              <a:t>(Ahmad Sanusi)</a:t>
            </a:r>
            <a:endParaRPr lang="en-ID" b="1" dirty="0">
              <a:solidFill>
                <a:srgbClr val="0070C0"/>
              </a:solidFill>
            </a:endParaRPr>
          </a:p>
        </p:txBody>
      </p:sp>
      <p:sp>
        <p:nvSpPr>
          <p:cNvPr id="4" name="TextBox 3">
            <a:extLst>
              <a:ext uri="{FF2B5EF4-FFF2-40B4-BE49-F238E27FC236}">
                <a16:creationId xmlns:a16="http://schemas.microsoft.com/office/drawing/2014/main" id="{61F2CD5A-43F7-4D18-98C0-E8C7526A98DB}"/>
              </a:ext>
            </a:extLst>
          </p:cNvPr>
          <p:cNvSpPr txBox="1"/>
          <p:nvPr/>
        </p:nvSpPr>
        <p:spPr>
          <a:xfrm>
            <a:off x="1028699" y="1238252"/>
            <a:ext cx="7086600" cy="1200329"/>
          </a:xfrm>
          <a:prstGeom prst="rect">
            <a:avLst/>
          </a:prstGeom>
          <a:noFill/>
        </p:spPr>
        <p:txBody>
          <a:bodyPr wrap="square" rtlCol="0">
            <a:spAutoFit/>
          </a:bodyPr>
          <a:lstStyle/>
          <a:p>
            <a:r>
              <a:rPr lang="en-US" sz="3600" b="1" dirty="0">
                <a:solidFill>
                  <a:srgbClr val="C00000"/>
                </a:solidFill>
              </a:rPr>
              <a:t>10 PILAR DEMOKRASI INDONESIA</a:t>
            </a:r>
            <a:endParaRPr lang="en-ID" sz="3600" b="1" dirty="0">
              <a:solidFill>
                <a:srgbClr val="C00000"/>
              </a:solidFill>
            </a:endParaRPr>
          </a:p>
        </p:txBody>
      </p:sp>
    </p:spTree>
    <p:extLst>
      <p:ext uri="{BB962C8B-B14F-4D97-AF65-F5344CB8AC3E}">
        <p14:creationId xmlns:p14="http://schemas.microsoft.com/office/powerpoint/2010/main" val="3307834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8D4CB4-D3C0-47DE-AAF8-3D826B940835}"/>
              </a:ext>
            </a:extLst>
          </p:cNvPr>
          <p:cNvSpPr txBox="1"/>
          <p:nvPr/>
        </p:nvSpPr>
        <p:spPr>
          <a:xfrm>
            <a:off x="201168" y="1790580"/>
            <a:ext cx="8677656" cy="4839530"/>
          </a:xfrm>
          <a:prstGeom prst="rect">
            <a:avLst/>
          </a:prstGeom>
          <a:noFill/>
        </p:spPr>
        <p:txBody>
          <a:bodyPr wrap="square">
            <a:spAutoFit/>
          </a:bodyPr>
          <a:lstStyle/>
          <a:p>
            <a:pPr marL="228600" indent="-228600" algn="just">
              <a:lnSpc>
                <a:spcPct val="107000"/>
              </a:lnSpc>
              <a:spcAft>
                <a:spcPts val="800"/>
              </a:spcAft>
              <a:buFont typeface="+mj-lt"/>
              <a:buAutoNum type="arabicPeriod"/>
            </a:pP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Mendengarkan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menghargai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pendapat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orang lain</a:t>
            </a:r>
            <a:r>
              <a:rPr lang="en-ID" sz="1400" dirty="0">
                <a:latin typeface="Arial Narrow" panose="020B0606020202030204" pitchFamily="34" charset="0"/>
                <a:ea typeface="Calibri" panose="020F0502020204030204" pitchFamily="34" charset="0"/>
                <a:cs typeface="Times New Roman" panose="02020603050405020304" pitchFamily="18" charset="0"/>
              </a:rPr>
              <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Merupakan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bentuk</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mengakui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bahwa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setiap</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orang punya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derajat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yang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sama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sehingga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harus</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saling</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menghargai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menghormati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dengan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didengarkan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dihargai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pendapatnya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a:t>
            </a:r>
          </a:p>
          <a:p>
            <a:pPr marL="228600" indent="-228600" algn="just">
              <a:lnSpc>
                <a:spcPct val="107000"/>
              </a:lnSpc>
              <a:spcAft>
                <a:spcPts val="800"/>
              </a:spcAft>
              <a:buFont typeface="+mj-lt"/>
              <a:buAutoNum type="arabicPeriod"/>
            </a:pP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Menerima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keputusan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yang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diambil</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dalam</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rapat</a:t>
            </a:r>
            <a:r>
              <a:rPr lang="en-ID" sz="1400" dirty="0">
                <a:latin typeface="Arial Narrow" panose="020B0606020202030204" pitchFamily="34" charset="0"/>
                <a:ea typeface="Calibri" panose="020F0502020204030204" pitchFamily="34" charset="0"/>
                <a:cs typeface="Times New Roman" panose="02020603050405020304" pitchFamily="18" charset="0"/>
              </a:rPr>
              <a:t>: </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Keputusan yang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diambil</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harus</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diterima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dengan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ikhlas</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terbuka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meskipun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keputusan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bersama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itu</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tidak</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sesuai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dengan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pendapat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pribadi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a:t>
            </a:r>
            <a:endParaRPr lang="en-ID" sz="1400" dirty="0">
              <a:latin typeface="Arial Narrow" panose="020B0606020202030204" pitchFamily="34" charset="0"/>
              <a:ea typeface="Calibri" panose="020F0502020204030204" pitchFamily="34" charset="0"/>
              <a:cs typeface="Times New Roman" panose="02020603050405020304" pitchFamily="18" charset="0"/>
            </a:endParaRPr>
          </a:p>
          <a:p>
            <a:pPr marL="228600" indent="-228600" algn="just">
              <a:lnSpc>
                <a:spcPct val="107000"/>
              </a:lnSpc>
              <a:spcAft>
                <a:spcPts val="800"/>
              </a:spcAft>
              <a:buFont typeface="+mj-lt"/>
              <a:buAutoNum type="arabicPeriod"/>
            </a:pP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Kerja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keras</a:t>
            </a:r>
            <a:r>
              <a:rPr lang="en-ID" sz="1400" dirty="0">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Dalam</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proses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perumusan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Pancasila, para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tokoh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berjuang</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keras</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untuk</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merumuskan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dasar</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negara.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Mereka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mengerahkan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segala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kemampuannya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untuk</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menggali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nilai-nilai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kebangsaan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yang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dapat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menjadi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dasar</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negara.</a:t>
            </a:r>
            <a:endParaRPr lang="en-ID" sz="1400" dirty="0">
              <a:latin typeface="Arial Narrow" panose="020B0606020202030204" pitchFamily="34" charset="0"/>
              <a:ea typeface="Calibri" panose="020F0502020204030204" pitchFamily="34" charset="0"/>
              <a:cs typeface="Times New Roman" panose="02020603050405020304" pitchFamily="18" charset="0"/>
            </a:endParaRPr>
          </a:p>
          <a:p>
            <a:pPr marL="228600" indent="-228600" algn="just">
              <a:lnSpc>
                <a:spcPct val="107000"/>
              </a:lnSpc>
              <a:spcAft>
                <a:spcPts val="800"/>
              </a:spcAft>
              <a:buFont typeface="+mj-lt"/>
              <a:buAutoNum type="arabicPeriod"/>
            </a:pP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Rendah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hati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Dalam</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perumusan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Pancasila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sebagai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dasar</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negara, para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tokoh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berdebat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menyampaikan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pendapat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Para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tokoh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negara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tidak</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sombong</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dengan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pendapat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atau</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pandangannya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masing-masing. Jika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ada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pendapat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yang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lebih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sesuai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dengan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kepentingan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bangsa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negara,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mereka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menerimanya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a:t>
            </a:r>
            <a:endParaRPr lang="en-ID" sz="1400" dirty="0">
              <a:latin typeface="Arial Narrow" panose="020B0606020202030204" pitchFamily="34" charset="0"/>
              <a:ea typeface="Calibri" panose="020F0502020204030204" pitchFamily="34" charset="0"/>
              <a:cs typeface="Times New Roman" panose="02020603050405020304" pitchFamily="18" charset="0"/>
            </a:endParaRPr>
          </a:p>
          <a:p>
            <a:pPr marL="228600" indent="-228600" algn="just">
              <a:lnSpc>
                <a:spcPct val="107000"/>
              </a:lnSpc>
              <a:spcAft>
                <a:spcPts val="800"/>
              </a:spcAft>
              <a:buFont typeface="+mj-lt"/>
              <a:buAutoNum type="arabicPeriod"/>
            </a:pP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Mengutamakan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persatuan</a:t>
            </a:r>
            <a:r>
              <a:rPr lang="en-ID" sz="1400" dirty="0">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Meskipun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berbeda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pandangan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para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tokoh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mengutamakan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persatuan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kesatuan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bangsa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negara. Para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tokoh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perumus</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yang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berbeda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pandangan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dapat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menerima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ketidaksetujuan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itu</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karena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lebih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mementingkan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persatuan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kesatuan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bangsa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negara.</a:t>
            </a:r>
          </a:p>
          <a:p>
            <a:pPr marL="228600" indent="-228600" algn="just">
              <a:lnSpc>
                <a:spcPct val="107000"/>
              </a:lnSpc>
              <a:spcAft>
                <a:spcPts val="800"/>
              </a:spcAft>
              <a:buFont typeface="+mj-lt"/>
              <a:buAutoNum type="arabicPeriod"/>
            </a:pP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Rela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berkorban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Perumusan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Pancasila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membutuhkan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banyak</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pengorbanan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baik</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waktu</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biaya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tenaga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lain-lain.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Tetapi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demi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kepentingan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bangsa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negara,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pengorbanan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menjadi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bermanfaat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bagi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masa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depan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bangsa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negara.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Pengorbanan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merupakan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bakti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kepada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negara.</a:t>
            </a:r>
          </a:p>
          <a:p>
            <a:pPr marL="228600" indent="-228600" algn="just">
              <a:lnSpc>
                <a:spcPct val="107000"/>
              </a:lnSpc>
              <a:spcAft>
                <a:spcPts val="800"/>
              </a:spcAft>
              <a:buFont typeface="+mj-lt"/>
              <a:buAutoNum type="arabicPeriod"/>
            </a:pP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Melaksanakan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keputusan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bersama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dilakukan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oleh para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tokoh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penggagas</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negara.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Mereka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sepakat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menerima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dasar</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negara Pancasila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seperti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yang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tercantum</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pada UUD 1945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untuk</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kepentingan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bangsa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negara.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Melaksanakan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keputusan</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bersama</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dalam</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kelompok</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perlu</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dilatih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terus-menerus</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sejak</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dini</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di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rumah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sekolah</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dan </a:t>
            </a:r>
            <a:r>
              <a:rPr lang="en-ID" sz="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masyarakat</a:t>
            </a:r>
            <a:r>
              <a:rPr lang="en-ID" sz="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5D7025DD-19CA-4421-A507-DF135C744F87}"/>
              </a:ext>
            </a:extLst>
          </p:cNvPr>
          <p:cNvSpPr txBox="1"/>
          <p:nvPr/>
        </p:nvSpPr>
        <p:spPr>
          <a:xfrm>
            <a:off x="843410" y="1129965"/>
            <a:ext cx="7393172" cy="553998"/>
          </a:xfrm>
          <a:prstGeom prst="rect">
            <a:avLst/>
          </a:prstGeom>
          <a:noFill/>
        </p:spPr>
        <p:txBody>
          <a:bodyPr wrap="square" rtlCol="0">
            <a:spAutoFit/>
          </a:bodyPr>
          <a:lstStyle/>
          <a:p>
            <a:r>
              <a:rPr lang="en-ID" sz="3000" b="1"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Nilai </a:t>
            </a:r>
            <a:r>
              <a:rPr lang="en-ID" sz="3000" b="1" dirty="0" err="1">
                <a:solidFill>
                  <a:srgbClr val="C00000"/>
                </a:solidFill>
                <a:latin typeface="Arial Narrow" panose="020B0606020202030204" pitchFamily="34" charset="0"/>
                <a:ea typeface="Calibri" panose="020F0502020204030204" pitchFamily="34" charset="0"/>
                <a:cs typeface="Times New Roman" panose="02020603050405020304" pitchFamily="18" charset="0"/>
              </a:rPr>
              <a:t>Luhur</a:t>
            </a:r>
            <a:r>
              <a:rPr lang="en-ID" sz="3000" b="1"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 </a:t>
            </a:r>
            <a:r>
              <a:rPr lang="en-ID" sz="3000" b="1" dirty="0" err="1">
                <a:solidFill>
                  <a:srgbClr val="C00000"/>
                </a:solidFill>
                <a:latin typeface="Arial Narrow" panose="020B0606020202030204" pitchFamily="34" charset="0"/>
                <a:ea typeface="Calibri" panose="020F0502020204030204" pitchFamily="34" charset="0"/>
                <a:cs typeface="Times New Roman" panose="02020603050405020304" pitchFamily="18" charset="0"/>
              </a:rPr>
              <a:t>Dalam</a:t>
            </a:r>
            <a:r>
              <a:rPr lang="en-ID" sz="3000" b="1"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 Proses </a:t>
            </a:r>
            <a:r>
              <a:rPr lang="en-ID" sz="3000" b="1" dirty="0" err="1">
                <a:solidFill>
                  <a:srgbClr val="C00000"/>
                </a:solidFill>
                <a:latin typeface="Arial Narrow" panose="020B0606020202030204" pitchFamily="34" charset="0"/>
                <a:ea typeface="Calibri" panose="020F0502020204030204" pitchFamily="34" charset="0"/>
                <a:cs typeface="Times New Roman" panose="02020603050405020304" pitchFamily="18" charset="0"/>
              </a:rPr>
              <a:t>Perumusan</a:t>
            </a:r>
            <a:r>
              <a:rPr lang="en-ID" sz="3000" b="1"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 Pancasila</a:t>
            </a:r>
            <a:endParaRPr lang="en-ID" sz="3000" dirty="0">
              <a:solidFill>
                <a:srgbClr val="C00000"/>
              </a:solidFill>
            </a:endParaRPr>
          </a:p>
        </p:txBody>
      </p:sp>
    </p:spTree>
    <p:extLst>
      <p:ext uri="{BB962C8B-B14F-4D97-AF65-F5344CB8AC3E}">
        <p14:creationId xmlns:p14="http://schemas.microsoft.com/office/powerpoint/2010/main" val="3374936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AB1161-C3C3-4A60-A22E-9B3A8D5AE117}"/>
              </a:ext>
            </a:extLst>
          </p:cNvPr>
          <p:cNvSpPr txBox="1"/>
          <p:nvPr/>
        </p:nvSpPr>
        <p:spPr>
          <a:xfrm>
            <a:off x="360949" y="2010480"/>
            <a:ext cx="8422105" cy="4293740"/>
          </a:xfrm>
          <a:prstGeom prst="rect">
            <a:avLst/>
          </a:prstGeom>
          <a:noFill/>
        </p:spPr>
        <p:txBody>
          <a:bodyPr wrap="square">
            <a:spAutoFit/>
          </a:bodyPr>
          <a:lstStyle/>
          <a:p>
            <a:pPr marL="269875" indent="-269875" algn="just">
              <a:lnSpc>
                <a:spcPct val="125000"/>
              </a:lnSpc>
              <a:buFont typeface="+mj-lt"/>
              <a:buAutoNum type="arabicPeriod"/>
            </a:pPr>
            <a:r>
              <a:rPr lang="en-ID" sz="2000" b="1" dirty="0" err="1">
                <a:solidFill>
                  <a:srgbClr val="4A4A4A"/>
                </a:solidFill>
                <a:latin typeface="PT Sans" panose="020B0604020202020204" pitchFamily="34" charset="0"/>
              </a:rPr>
              <a:t>Kekuasaan</a:t>
            </a:r>
            <a:r>
              <a:rPr lang="en-ID" sz="2000" b="1" dirty="0">
                <a:solidFill>
                  <a:srgbClr val="4A4A4A"/>
                </a:solidFill>
                <a:latin typeface="PT Sans" panose="020B0604020202020204" pitchFamily="34" charset="0"/>
              </a:rPr>
              <a:t> </a:t>
            </a:r>
            <a:r>
              <a:rPr lang="en-ID" sz="2000" b="1" dirty="0" err="1">
                <a:solidFill>
                  <a:srgbClr val="4A4A4A"/>
                </a:solidFill>
                <a:latin typeface="PT Sans" panose="020B0604020202020204" pitchFamily="34" charset="0"/>
              </a:rPr>
              <a:t>Tertinggi</a:t>
            </a:r>
            <a:r>
              <a:rPr lang="en-ID" sz="2000" b="1" dirty="0">
                <a:solidFill>
                  <a:srgbClr val="4A4A4A"/>
                </a:solidFill>
                <a:latin typeface="PT Sans" panose="020B0604020202020204" pitchFamily="34" charset="0"/>
              </a:rPr>
              <a:t> Ada di </a:t>
            </a:r>
            <a:r>
              <a:rPr lang="en-ID" sz="2000" b="1" dirty="0" err="1">
                <a:solidFill>
                  <a:srgbClr val="4A4A4A"/>
                </a:solidFill>
                <a:latin typeface="PT Sans" panose="020B0604020202020204" pitchFamily="34" charset="0"/>
              </a:rPr>
              <a:t>Tangan</a:t>
            </a:r>
            <a:r>
              <a:rPr lang="en-ID" sz="2000" b="1" dirty="0">
                <a:solidFill>
                  <a:srgbClr val="4A4A4A"/>
                </a:solidFill>
                <a:latin typeface="PT Sans" panose="020B0604020202020204" pitchFamily="34" charset="0"/>
              </a:rPr>
              <a:t> </a:t>
            </a:r>
            <a:r>
              <a:rPr lang="en-ID" sz="2000" b="1" dirty="0" err="1">
                <a:solidFill>
                  <a:srgbClr val="4A4A4A"/>
                </a:solidFill>
                <a:latin typeface="PT Sans" panose="020B0604020202020204" pitchFamily="34" charset="0"/>
              </a:rPr>
              <a:t>Kedaulatan</a:t>
            </a:r>
            <a:r>
              <a:rPr lang="en-ID" sz="2000" b="1" dirty="0">
                <a:solidFill>
                  <a:srgbClr val="4A4A4A"/>
                </a:solidFill>
                <a:latin typeface="PT Sans" panose="020B0604020202020204" pitchFamily="34" charset="0"/>
              </a:rPr>
              <a:t> Rakyat.</a:t>
            </a:r>
          </a:p>
          <a:p>
            <a:pPr marL="269875" indent="-269875" algn="just">
              <a:lnSpc>
                <a:spcPct val="125000"/>
              </a:lnSpc>
              <a:buFont typeface="+mj-lt"/>
              <a:buAutoNum type="arabicPeriod"/>
            </a:pPr>
            <a:r>
              <a:rPr lang="en-ID" sz="2000" b="1" dirty="0" err="1">
                <a:solidFill>
                  <a:srgbClr val="4A4A4A"/>
                </a:solidFill>
                <a:latin typeface="PT Sans" panose="020B0604020202020204" pitchFamily="34" charset="0"/>
              </a:rPr>
              <a:t>Penyelenggaraan</a:t>
            </a:r>
            <a:r>
              <a:rPr lang="en-ID" sz="2000" b="1" dirty="0">
                <a:solidFill>
                  <a:srgbClr val="4A4A4A"/>
                </a:solidFill>
                <a:latin typeface="PT Sans" panose="020B0604020202020204" pitchFamily="34" charset="0"/>
              </a:rPr>
              <a:t> </a:t>
            </a:r>
            <a:r>
              <a:rPr lang="en-ID" sz="2000" b="1" dirty="0" err="1">
                <a:solidFill>
                  <a:srgbClr val="4A4A4A"/>
                </a:solidFill>
                <a:latin typeface="PT Sans" panose="020B0604020202020204" pitchFamily="34" charset="0"/>
              </a:rPr>
              <a:t>Pemerintahan</a:t>
            </a:r>
            <a:r>
              <a:rPr lang="en-ID" sz="2000" b="1" dirty="0">
                <a:solidFill>
                  <a:srgbClr val="4A4A4A"/>
                </a:solidFill>
                <a:latin typeface="PT Sans" panose="020B0604020202020204" pitchFamily="34" charset="0"/>
              </a:rPr>
              <a:t> </a:t>
            </a:r>
            <a:r>
              <a:rPr lang="en-ID" sz="2000" b="1" dirty="0" err="1">
                <a:solidFill>
                  <a:srgbClr val="4A4A4A"/>
                </a:solidFill>
                <a:latin typeface="PT Sans" panose="020B0604020202020204" pitchFamily="34" charset="0"/>
              </a:rPr>
              <a:t>sesuai</a:t>
            </a:r>
            <a:r>
              <a:rPr lang="en-ID" sz="2000" b="1" dirty="0">
                <a:solidFill>
                  <a:srgbClr val="4A4A4A"/>
                </a:solidFill>
                <a:latin typeface="PT Sans" panose="020B0604020202020204" pitchFamily="34" charset="0"/>
              </a:rPr>
              <a:t> </a:t>
            </a:r>
            <a:r>
              <a:rPr lang="en-ID" sz="2000" b="1" dirty="0" err="1">
                <a:solidFill>
                  <a:srgbClr val="4A4A4A"/>
                </a:solidFill>
                <a:latin typeface="PT Sans" panose="020B0604020202020204" pitchFamily="34" charset="0"/>
              </a:rPr>
              <a:t>Konstitusi</a:t>
            </a:r>
            <a:r>
              <a:rPr lang="en-ID" sz="2000" b="1" dirty="0">
                <a:solidFill>
                  <a:srgbClr val="4A4A4A"/>
                </a:solidFill>
                <a:latin typeface="PT Sans" panose="020B0604020202020204" pitchFamily="34" charset="0"/>
              </a:rPr>
              <a:t> </a:t>
            </a:r>
            <a:r>
              <a:rPr lang="en-ID" sz="2000" b="1" dirty="0" err="1">
                <a:solidFill>
                  <a:srgbClr val="4A4A4A"/>
                </a:solidFill>
                <a:latin typeface="PT Sans" panose="020B0604020202020204" pitchFamily="34" charset="0"/>
              </a:rPr>
              <a:t>berdasarkan</a:t>
            </a:r>
            <a:r>
              <a:rPr lang="en-ID" sz="2000" b="1" dirty="0">
                <a:solidFill>
                  <a:srgbClr val="4A4A4A"/>
                </a:solidFill>
                <a:latin typeface="PT Sans" panose="020B0604020202020204" pitchFamily="34" charset="0"/>
              </a:rPr>
              <a:t> UUD 1945.</a:t>
            </a:r>
          </a:p>
          <a:p>
            <a:pPr marL="269875" indent="-269875" algn="just">
              <a:lnSpc>
                <a:spcPct val="125000"/>
              </a:lnSpc>
              <a:buFont typeface="+mj-lt"/>
              <a:buAutoNum type="arabicPeriod"/>
            </a:pPr>
            <a:r>
              <a:rPr lang="en-ID" sz="2000" b="1" dirty="0" err="1">
                <a:solidFill>
                  <a:srgbClr val="4A4A4A"/>
                </a:solidFill>
                <a:latin typeface="PT Sans" panose="020B0503020203020204" pitchFamily="34" charset="0"/>
              </a:rPr>
              <a:t>Mengadakan</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Pemilihan</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Umum</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Pemilu</a:t>
            </a:r>
            <a:r>
              <a:rPr lang="en-ID" sz="2000" b="1" dirty="0">
                <a:solidFill>
                  <a:srgbClr val="4A4A4A"/>
                </a:solidFill>
                <a:latin typeface="PT Sans" panose="020B0503020203020204" pitchFamily="34" charset="0"/>
              </a:rPr>
              <a:t>) yang </a:t>
            </a:r>
            <a:r>
              <a:rPr lang="en-ID" sz="2000" b="1" dirty="0" err="1">
                <a:solidFill>
                  <a:srgbClr val="4A4A4A"/>
                </a:solidFill>
                <a:latin typeface="PT Sans" panose="020B0503020203020204" pitchFamily="34" charset="0"/>
              </a:rPr>
              <a:t>berkesinambungan</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untuk</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memilih</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Presiden</a:t>
            </a:r>
            <a:r>
              <a:rPr lang="en-ID" sz="2000" b="1" dirty="0">
                <a:solidFill>
                  <a:srgbClr val="4A4A4A"/>
                </a:solidFill>
                <a:latin typeface="PT Sans" panose="020B0503020203020204" pitchFamily="34" charset="0"/>
              </a:rPr>
              <a:t>, DPR, DPD, DPRD dan </a:t>
            </a:r>
            <a:r>
              <a:rPr lang="en-ID" sz="2000" b="1" dirty="0" err="1">
                <a:solidFill>
                  <a:srgbClr val="4A4A4A"/>
                </a:solidFill>
                <a:latin typeface="PT Sans" panose="020B0503020203020204" pitchFamily="34" charset="0"/>
              </a:rPr>
              <a:t>Kepala</a:t>
            </a:r>
            <a:r>
              <a:rPr lang="en-ID" sz="2000" b="1" dirty="0">
                <a:solidFill>
                  <a:srgbClr val="4A4A4A"/>
                </a:solidFill>
                <a:latin typeface="PT Sans" panose="020B0503020203020204" pitchFamily="34" charset="0"/>
              </a:rPr>
              <a:t> Daerah</a:t>
            </a:r>
          </a:p>
          <a:p>
            <a:pPr marL="269875" indent="-269875" algn="just">
              <a:lnSpc>
                <a:spcPct val="125000"/>
              </a:lnSpc>
              <a:buFont typeface="+mj-lt"/>
              <a:buAutoNum type="arabicPeriod"/>
            </a:pPr>
            <a:r>
              <a:rPr lang="en-ID" sz="2000" b="1" dirty="0" err="1">
                <a:solidFill>
                  <a:srgbClr val="4A4A4A"/>
                </a:solidFill>
                <a:latin typeface="PT Sans" panose="020B0503020203020204" pitchFamily="34" charset="0"/>
              </a:rPr>
              <a:t>Bersifat</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Kekeluargaan</a:t>
            </a:r>
            <a:r>
              <a:rPr lang="en-ID" sz="2000" b="1" dirty="0">
                <a:solidFill>
                  <a:srgbClr val="4A4A4A"/>
                </a:solidFill>
                <a:latin typeface="PT Sans" panose="020B0503020203020204" pitchFamily="34" charset="0"/>
              </a:rPr>
              <a:t> dan Gotong Royong </a:t>
            </a:r>
            <a:r>
              <a:rPr lang="en-ID" sz="2000" b="1" dirty="0" err="1">
                <a:solidFill>
                  <a:srgbClr val="4A4A4A"/>
                </a:solidFill>
                <a:latin typeface="PT Sans" panose="020B0503020203020204" pitchFamily="34" charset="0"/>
              </a:rPr>
              <a:t>menjunjung</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tinggi</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asas</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kekeluargaan</a:t>
            </a:r>
            <a:r>
              <a:rPr lang="en-ID" sz="2000" b="1" dirty="0">
                <a:solidFill>
                  <a:srgbClr val="4A4A4A"/>
                </a:solidFill>
                <a:latin typeface="PT Sans" panose="020B0503020203020204" pitchFamily="34" charset="0"/>
              </a:rPr>
              <a:t> dan gotong royong.</a:t>
            </a:r>
          </a:p>
          <a:p>
            <a:pPr marL="269875" indent="-269875">
              <a:lnSpc>
                <a:spcPct val="125000"/>
              </a:lnSpc>
              <a:buFont typeface="+mj-lt"/>
              <a:buAutoNum type="arabicPeriod"/>
            </a:pPr>
            <a:r>
              <a:rPr lang="en-ID" sz="2000" b="1" dirty="0" err="1">
                <a:solidFill>
                  <a:srgbClr val="4A4A4A"/>
                </a:solidFill>
                <a:latin typeface="PT Sans" panose="020B0503020203020204" pitchFamily="34" charset="0"/>
              </a:rPr>
              <a:t>Menjunjung</a:t>
            </a:r>
            <a:r>
              <a:rPr lang="en-ID" sz="2000" b="1" dirty="0">
                <a:solidFill>
                  <a:srgbClr val="4A4A4A"/>
                </a:solidFill>
                <a:latin typeface="PT Sans" panose="020B0503020203020204" pitchFamily="34" charset="0"/>
              </a:rPr>
              <a:t> Tinggi HAM.</a:t>
            </a:r>
          </a:p>
          <a:p>
            <a:pPr marL="269875" indent="-269875">
              <a:lnSpc>
                <a:spcPct val="125000"/>
              </a:lnSpc>
              <a:buFont typeface="+mj-lt"/>
              <a:buAutoNum type="arabicPeriod"/>
            </a:pPr>
            <a:r>
              <a:rPr lang="en-ID" sz="2000" b="1" dirty="0" err="1">
                <a:solidFill>
                  <a:srgbClr val="4A4A4A"/>
                </a:solidFill>
                <a:latin typeface="PT Sans" panose="020B0503020203020204" pitchFamily="34" charset="0"/>
              </a:rPr>
              <a:t>Melindungi</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Hak</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Minoritas</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baik</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hak</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pendidikan</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hak</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berpolitik</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serta</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hak-hak</a:t>
            </a:r>
            <a:r>
              <a:rPr lang="en-ID" sz="2000" b="1" dirty="0">
                <a:solidFill>
                  <a:srgbClr val="4A4A4A"/>
                </a:solidFill>
                <a:latin typeface="PT Sans" panose="020B0503020203020204" pitchFamily="34" charset="0"/>
              </a:rPr>
              <a:t> lain yang </a:t>
            </a:r>
            <a:r>
              <a:rPr lang="en-ID" sz="2000" b="1" dirty="0" err="1">
                <a:solidFill>
                  <a:srgbClr val="4A4A4A"/>
                </a:solidFill>
                <a:latin typeface="PT Sans" panose="020B0503020203020204" pitchFamily="34" charset="0"/>
              </a:rPr>
              <a:t>dimiliki</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tiap</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warga</a:t>
            </a:r>
            <a:r>
              <a:rPr lang="en-ID" sz="2000" b="1" dirty="0">
                <a:solidFill>
                  <a:srgbClr val="4A4A4A"/>
                </a:solidFill>
                <a:latin typeface="PT Sans" panose="020B0503020203020204" pitchFamily="34" charset="0"/>
              </a:rPr>
              <a:t> negara.</a:t>
            </a:r>
          </a:p>
          <a:p>
            <a:pPr marL="269875" indent="-269875" algn="just">
              <a:lnSpc>
                <a:spcPct val="125000"/>
              </a:lnSpc>
              <a:buFont typeface="+mj-lt"/>
              <a:buAutoNum type="arabicPeriod"/>
            </a:pPr>
            <a:r>
              <a:rPr lang="en-ID" sz="2000" b="1" dirty="0" err="1">
                <a:solidFill>
                  <a:srgbClr val="4A4A4A"/>
                </a:solidFill>
                <a:latin typeface="PT Sans" panose="020B0604020202020204" pitchFamily="34" charset="0"/>
              </a:rPr>
              <a:t>Pengambilan</a:t>
            </a:r>
            <a:r>
              <a:rPr lang="en-ID" sz="2000" b="1" dirty="0">
                <a:solidFill>
                  <a:srgbClr val="4A4A4A"/>
                </a:solidFill>
                <a:latin typeface="PT Sans" panose="020B0604020202020204" pitchFamily="34" charset="0"/>
              </a:rPr>
              <a:t> Keputusan </a:t>
            </a:r>
            <a:r>
              <a:rPr lang="en-ID" sz="2000" b="1" dirty="0" err="1">
                <a:solidFill>
                  <a:srgbClr val="4A4A4A"/>
                </a:solidFill>
                <a:latin typeface="PT Sans" panose="020B0604020202020204" pitchFamily="34" charset="0"/>
              </a:rPr>
              <a:t>lewat</a:t>
            </a:r>
            <a:r>
              <a:rPr lang="en-ID" sz="2000" b="1" dirty="0">
                <a:solidFill>
                  <a:srgbClr val="4A4A4A"/>
                </a:solidFill>
                <a:latin typeface="PT Sans" panose="020B0604020202020204" pitchFamily="34" charset="0"/>
              </a:rPr>
              <a:t> </a:t>
            </a:r>
            <a:r>
              <a:rPr lang="en-ID" sz="2000" b="1" dirty="0" err="1">
                <a:solidFill>
                  <a:srgbClr val="4A4A4A"/>
                </a:solidFill>
                <a:latin typeface="PT Sans" panose="020B0604020202020204" pitchFamily="34" charset="0"/>
              </a:rPr>
              <a:t>Musyawarah</a:t>
            </a:r>
            <a:r>
              <a:rPr lang="en-ID" sz="2000" b="1" dirty="0">
                <a:solidFill>
                  <a:srgbClr val="4A4A4A"/>
                </a:solidFill>
                <a:latin typeface="PT Sans" panose="020B0604020202020204" pitchFamily="34" charset="0"/>
              </a:rPr>
              <a:t>.</a:t>
            </a:r>
          </a:p>
          <a:p>
            <a:pPr marL="269875" indent="-269875" algn="just">
              <a:lnSpc>
                <a:spcPct val="125000"/>
              </a:lnSpc>
              <a:buFont typeface="+mj-lt"/>
              <a:buAutoNum type="arabicPeriod"/>
            </a:pPr>
            <a:r>
              <a:rPr lang="en-ID" sz="2000" b="1" dirty="0" err="1">
                <a:solidFill>
                  <a:srgbClr val="4A4A4A"/>
                </a:solidFill>
                <a:latin typeface="PT Sans" panose="020B0604020202020204" pitchFamily="34" charset="0"/>
              </a:rPr>
              <a:t>Kebebasasan</a:t>
            </a:r>
            <a:r>
              <a:rPr lang="en-ID" sz="2000" b="1" dirty="0">
                <a:solidFill>
                  <a:srgbClr val="4A4A4A"/>
                </a:solidFill>
                <a:latin typeface="PT Sans" panose="020B0604020202020204" pitchFamily="34" charset="0"/>
              </a:rPr>
              <a:t> </a:t>
            </a:r>
            <a:r>
              <a:rPr lang="en-ID" sz="2000" b="1" dirty="0" err="1">
                <a:solidFill>
                  <a:srgbClr val="4A4A4A"/>
                </a:solidFill>
                <a:latin typeface="PT Sans" panose="020B0604020202020204" pitchFamily="34" charset="0"/>
              </a:rPr>
              <a:t>Berpendapat</a:t>
            </a:r>
            <a:r>
              <a:rPr lang="en-ID" sz="2000" b="1" dirty="0">
                <a:solidFill>
                  <a:srgbClr val="4A4A4A"/>
                </a:solidFill>
                <a:latin typeface="PT Sans" panose="020B0604020202020204" pitchFamily="34" charset="0"/>
              </a:rPr>
              <a:t>.</a:t>
            </a:r>
          </a:p>
        </p:txBody>
      </p:sp>
      <p:sp>
        <p:nvSpPr>
          <p:cNvPr id="4" name="TextBox 3">
            <a:extLst>
              <a:ext uri="{FF2B5EF4-FFF2-40B4-BE49-F238E27FC236}">
                <a16:creationId xmlns:a16="http://schemas.microsoft.com/office/drawing/2014/main" id="{9E2940EC-3FA1-41AA-BBCD-FC45F631459E}"/>
              </a:ext>
            </a:extLst>
          </p:cNvPr>
          <p:cNvSpPr txBox="1"/>
          <p:nvPr/>
        </p:nvSpPr>
        <p:spPr>
          <a:xfrm>
            <a:off x="1261872" y="1316736"/>
            <a:ext cx="6080760" cy="1077218"/>
          </a:xfrm>
          <a:prstGeom prst="rect">
            <a:avLst/>
          </a:prstGeom>
          <a:noFill/>
        </p:spPr>
        <p:txBody>
          <a:bodyPr wrap="square" rtlCol="0">
            <a:spAutoFit/>
          </a:bodyPr>
          <a:lstStyle/>
          <a:p>
            <a:pPr algn="ctr"/>
            <a:r>
              <a:rPr lang="en-US" sz="3200" b="1" dirty="0">
                <a:solidFill>
                  <a:srgbClr val="C00000"/>
                </a:solidFill>
              </a:rPr>
              <a:t>CIRI KHAS DEMOKRASI PANCASILA</a:t>
            </a:r>
            <a:endParaRPr lang="en-ID" sz="3200" b="1" dirty="0">
              <a:solidFill>
                <a:srgbClr val="C00000"/>
              </a:solidFill>
            </a:endParaRPr>
          </a:p>
        </p:txBody>
      </p:sp>
    </p:spTree>
    <p:extLst>
      <p:ext uri="{BB962C8B-B14F-4D97-AF65-F5344CB8AC3E}">
        <p14:creationId xmlns:p14="http://schemas.microsoft.com/office/powerpoint/2010/main" val="4085500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E59B65-DAE9-4B57-AEB7-4CB7BB6B92F9}"/>
              </a:ext>
            </a:extLst>
          </p:cNvPr>
          <p:cNvSpPr txBox="1"/>
          <p:nvPr/>
        </p:nvSpPr>
        <p:spPr>
          <a:xfrm>
            <a:off x="659330" y="1434164"/>
            <a:ext cx="7757962" cy="553998"/>
          </a:xfrm>
          <a:prstGeom prst="rect">
            <a:avLst/>
          </a:prstGeom>
          <a:noFill/>
        </p:spPr>
        <p:txBody>
          <a:bodyPr wrap="square" rtlCol="0">
            <a:spAutoFit/>
          </a:bodyPr>
          <a:lstStyle/>
          <a:p>
            <a:r>
              <a:rPr lang="en-US" sz="3000" b="1" dirty="0">
                <a:solidFill>
                  <a:schemeClr val="accent1">
                    <a:lumMod val="50000"/>
                  </a:schemeClr>
                </a:solidFill>
                <a:latin typeface="Bahnschrift" panose="020B0502040204020203" pitchFamily="34" charset="0"/>
              </a:rPr>
              <a:t>MENUMBUHKAN DEMOKRASI DI SEKOLAH</a:t>
            </a:r>
            <a:endParaRPr lang="en-ID" sz="3000" b="1" dirty="0">
              <a:solidFill>
                <a:schemeClr val="accent1">
                  <a:lumMod val="50000"/>
                </a:schemeClr>
              </a:solidFill>
              <a:latin typeface="Bahnschrift" panose="020B0502040204020203" pitchFamily="34" charset="0"/>
            </a:endParaRPr>
          </a:p>
        </p:txBody>
      </p:sp>
      <p:sp>
        <p:nvSpPr>
          <p:cNvPr id="3" name="TextBox 2">
            <a:extLst>
              <a:ext uri="{FF2B5EF4-FFF2-40B4-BE49-F238E27FC236}">
                <a16:creationId xmlns:a16="http://schemas.microsoft.com/office/drawing/2014/main" id="{187A3AF7-BDE8-4478-98B1-BAA399DDCD0F}"/>
              </a:ext>
            </a:extLst>
          </p:cNvPr>
          <p:cNvSpPr txBox="1"/>
          <p:nvPr/>
        </p:nvSpPr>
        <p:spPr>
          <a:xfrm>
            <a:off x="606393" y="2136338"/>
            <a:ext cx="7863839" cy="3981090"/>
          </a:xfrm>
          <a:prstGeom prst="rect">
            <a:avLst/>
          </a:prstGeom>
          <a:noFill/>
        </p:spPr>
        <p:txBody>
          <a:bodyPr wrap="square" rtlCol="0">
            <a:spAutoFit/>
          </a:bodyPr>
          <a:lstStyle/>
          <a:p>
            <a:pPr marL="355600" indent="-355600" algn="just">
              <a:lnSpc>
                <a:spcPct val="114000"/>
              </a:lnSpc>
              <a:buFont typeface="+mj-lt"/>
              <a:buAutoNum type="arabicPeriod"/>
            </a:pPr>
            <a:r>
              <a:rPr lang="en-ID" sz="2800" dirty="0" err="1">
                <a:solidFill>
                  <a:srgbClr val="A80000"/>
                </a:solidFill>
                <a:latin typeface="arial" panose="020B0604020202020204" pitchFamily="34" charset="0"/>
              </a:rPr>
              <a:t>Memberikan</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kebebasan</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pengeluaran</a:t>
            </a:r>
            <a:r>
              <a:rPr lang="en-ID" sz="2800" dirty="0">
                <a:solidFill>
                  <a:srgbClr val="A80000"/>
                </a:solidFill>
                <a:latin typeface="arial" panose="020B0604020202020204" pitchFamily="34" charset="0"/>
              </a:rPr>
              <a:t> ide </a:t>
            </a:r>
            <a:r>
              <a:rPr lang="en-ID" sz="2800" dirty="0" err="1">
                <a:solidFill>
                  <a:srgbClr val="A80000"/>
                </a:solidFill>
                <a:latin typeface="arial" panose="020B0604020202020204" pitchFamily="34" charset="0"/>
              </a:rPr>
              <a:t>atau</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gagasan</a:t>
            </a:r>
            <a:r>
              <a:rPr lang="en-ID" sz="2800" dirty="0">
                <a:solidFill>
                  <a:srgbClr val="A80000"/>
                </a:solidFill>
                <a:latin typeface="arial" panose="020B0604020202020204" pitchFamily="34" charset="0"/>
              </a:rPr>
              <a:t> </a:t>
            </a:r>
            <a:r>
              <a:rPr lang="en-ID" sz="2800" b="1" dirty="0" err="1">
                <a:solidFill>
                  <a:srgbClr val="A80000"/>
                </a:solidFill>
                <a:latin typeface="arial" panose="020B0604020202020204" pitchFamily="34" charset="0"/>
              </a:rPr>
              <a:t>dalam</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kegiatan</a:t>
            </a:r>
            <a:r>
              <a:rPr lang="en-ID" sz="2800" dirty="0">
                <a:solidFill>
                  <a:srgbClr val="A80000"/>
                </a:solidFill>
                <a:latin typeface="arial" panose="020B0604020202020204" pitchFamily="34" charset="0"/>
              </a:rPr>
              <a:t> </a:t>
            </a:r>
            <a:r>
              <a:rPr lang="en-ID" sz="2800" b="1" dirty="0" err="1">
                <a:solidFill>
                  <a:srgbClr val="A80000"/>
                </a:solidFill>
                <a:latin typeface="arial" panose="020B0604020202020204" pitchFamily="34" charset="0"/>
              </a:rPr>
              <a:t>belajar</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mengajar</a:t>
            </a:r>
            <a:r>
              <a:rPr lang="en-ID" sz="2800" dirty="0">
                <a:solidFill>
                  <a:srgbClr val="A80000"/>
                </a:solidFill>
                <a:latin typeface="arial" panose="020B0604020202020204" pitchFamily="34" charset="0"/>
              </a:rPr>
              <a:t>.</a:t>
            </a:r>
          </a:p>
          <a:p>
            <a:pPr marL="355600" indent="-355600" algn="just">
              <a:lnSpc>
                <a:spcPct val="114000"/>
              </a:lnSpc>
              <a:buFont typeface="+mj-lt"/>
              <a:buAutoNum type="arabicPeriod"/>
            </a:pPr>
            <a:r>
              <a:rPr lang="en-ID" sz="2800" dirty="0" err="1">
                <a:solidFill>
                  <a:srgbClr val="A80000"/>
                </a:solidFill>
                <a:latin typeface="arial" panose="020B0604020202020204" pitchFamily="34" charset="0"/>
              </a:rPr>
              <a:t>Siswa</a:t>
            </a:r>
            <a:r>
              <a:rPr lang="en-ID" sz="2800" dirty="0">
                <a:solidFill>
                  <a:srgbClr val="A80000"/>
                </a:solidFill>
                <a:latin typeface="arial" panose="020B0604020202020204" pitchFamily="34" charset="0"/>
              </a:rPr>
              <a:t> </a:t>
            </a:r>
            <a:r>
              <a:rPr lang="en-ID" sz="2800" b="1" dirty="0">
                <a:solidFill>
                  <a:srgbClr val="A80000"/>
                </a:solidFill>
                <a:latin typeface="arial" panose="020B0604020202020204" pitchFamily="34" charset="0"/>
              </a:rPr>
              <a:t>dan guru</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memiliki</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kesamaan</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hak</a:t>
            </a:r>
            <a:r>
              <a:rPr lang="en-ID" sz="2800" dirty="0">
                <a:solidFill>
                  <a:srgbClr val="A80000"/>
                </a:solidFill>
                <a:latin typeface="arial" panose="020B0604020202020204" pitchFamily="34" charset="0"/>
              </a:rPr>
              <a:t> </a:t>
            </a:r>
            <a:r>
              <a:rPr lang="en-ID" sz="2800" b="1" dirty="0">
                <a:solidFill>
                  <a:srgbClr val="A80000"/>
                </a:solidFill>
                <a:latin typeface="arial" panose="020B0604020202020204" pitchFamily="34" charset="0"/>
              </a:rPr>
              <a:t>dan</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kewajiban</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misal</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memiliki</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kesamaan</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hak</a:t>
            </a:r>
            <a:r>
              <a:rPr lang="en-ID" sz="2800" dirty="0">
                <a:solidFill>
                  <a:srgbClr val="A80000"/>
                </a:solidFill>
                <a:latin typeface="arial" panose="020B0604020202020204" pitchFamily="34" charset="0"/>
              </a:rPr>
              <a:t> </a:t>
            </a:r>
            <a:r>
              <a:rPr lang="en-ID" sz="2800" b="1" dirty="0">
                <a:solidFill>
                  <a:srgbClr val="A80000"/>
                </a:solidFill>
                <a:latin typeface="arial" panose="020B0604020202020204" pitchFamily="34" charset="0"/>
              </a:rPr>
              <a:t>dan</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kewajiban</a:t>
            </a:r>
            <a:r>
              <a:rPr lang="en-ID" sz="2800" dirty="0">
                <a:solidFill>
                  <a:srgbClr val="A80000"/>
                </a:solidFill>
                <a:latin typeface="arial" panose="020B0604020202020204" pitchFamily="34" charset="0"/>
              </a:rPr>
              <a:t> </a:t>
            </a:r>
            <a:r>
              <a:rPr lang="en-ID" sz="2800" b="1" dirty="0" err="1">
                <a:solidFill>
                  <a:srgbClr val="A80000"/>
                </a:solidFill>
                <a:latin typeface="arial" panose="020B0604020202020204" pitchFamily="34" charset="0"/>
              </a:rPr>
              <a:t>dalam</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menjaga</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kenyamanan</a:t>
            </a:r>
            <a:r>
              <a:rPr lang="en-ID" sz="2800" dirty="0">
                <a:solidFill>
                  <a:srgbClr val="A80000"/>
                </a:solidFill>
                <a:latin typeface="arial" panose="020B0604020202020204" pitchFamily="34" charset="0"/>
              </a:rPr>
              <a:t> </a:t>
            </a:r>
            <a:r>
              <a:rPr lang="en-ID" sz="2800" b="1" dirty="0">
                <a:solidFill>
                  <a:srgbClr val="A80000"/>
                </a:solidFill>
                <a:latin typeface="arial" panose="020B0604020202020204" pitchFamily="34" charset="0"/>
              </a:rPr>
              <a:t>di</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kelas</a:t>
            </a:r>
            <a:r>
              <a:rPr lang="en-ID" sz="2800" dirty="0">
                <a:solidFill>
                  <a:srgbClr val="A80000"/>
                </a:solidFill>
                <a:latin typeface="arial" panose="020B0604020202020204" pitchFamily="34" charset="0"/>
              </a:rPr>
              <a:t>.</a:t>
            </a:r>
          </a:p>
          <a:p>
            <a:pPr marL="355600" indent="-355600" algn="just">
              <a:lnSpc>
                <a:spcPct val="114000"/>
              </a:lnSpc>
              <a:buFont typeface="+mj-lt"/>
              <a:buAutoNum type="arabicPeriod"/>
            </a:pPr>
            <a:r>
              <a:rPr lang="en-ID" sz="2800" dirty="0" err="1">
                <a:solidFill>
                  <a:srgbClr val="A80000"/>
                </a:solidFill>
                <a:latin typeface="arial" panose="020B0604020202020204" pitchFamily="34" charset="0"/>
              </a:rPr>
              <a:t>Berdiskusi</a:t>
            </a:r>
            <a:r>
              <a:rPr lang="en-ID" sz="2800" dirty="0">
                <a:solidFill>
                  <a:srgbClr val="A80000"/>
                </a:solidFill>
                <a:latin typeface="arial" panose="020B0604020202020204" pitchFamily="34" charset="0"/>
              </a:rPr>
              <a:t> </a:t>
            </a:r>
            <a:r>
              <a:rPr lang="en-ID" sz="2800" b="1" dirty="0" err="1">
                <a:solidFill>
                  <a:srgbClr val="A80000"/>
                </a:solidFill>
                <a:latin typeface="arial" panose="020B0604020202020204" pitchFamily="34" charset="0"/>
              </a:rPr>
              <a:t>dalam</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menyelesaikan</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suatu</a:t>
            </a:r>
            <a:r>
              <a:rPr lang="en-ID" sz="2800" dirty="0">
                <a:solidFill>
                  <a:srgbClr val="A80000"/>
                </a:solidFill>
                <a:latin typeface="arial" panose="020B0604020202020204" pitchFamily="34" charset="0"/>
              </a:rPr>
              <a:t> </a:t>
            </a:r>
            <a:r>
              <a:rPr lang="en-ID" sz="2800" dirty="0" err="1">
                <a:solidFill>
                  <a:srgbClr val="A80000"/>
                </a:solidFill>
                <a:latin typeface="arial" panose="020B0604020202020204" pitchFamily="34" charset="0"/>
              </a:rPr>
              <a:t>masalah</a:t>
            </a:r>
            <a:r>
              <a:rPr lang="en-ID" sz="2800" dirty="0">
                <a:solidFill>
                  <a:srgbClr val="A80000"/>
                </a:solidFill>
                <a:latin typeface="arial" panose="020B0604020202020204" pitchFamily="34" charset="0"/>
              </a:rPr>
              <a:t> </a:t>
            </a:r>
            <a:r>
              <a:rPr lang="en-ID" sz="2800" b="1" dirty="0" err="1">
                <a:solidFill>
                  <a:srgbClr val="A80000"/>
                </a:solidFill>
                <a:latin typeface="arial" panose="020B0604020202020204" pitchFamily="34" charset="0"/>
              </a:rPr>
              <a:t>dalam</a:t>
            </a:r>
            <a:r>
              <a:rPr lang="en-ID" sz="2800" b="1" dirty="0">
                <a:solidFill>
                  <a:srgbClr val="A80000"/>
                </a:solidFill>
                <a:latin typeface="arial" panose="020B0604020202020204" pitchFamily="34" charset="0"/>
              </a:rPr>
              <a:t> </a:t>
            </a:r>
            <a:r>
              <a:rPr lang="en-ID" sz="2800" b="1" dirty="0" err="1">
                <a:solidFill>
                  <a:srgbClr val="A80000"/>
                </a:solidFill>
                <a:latin typeface="arial" panose="020B0604020202020204" pitchFamily="34" charset="0"/>
              </a:rPr>
              <a:t>pembelajaran</a:t>
            </a:r>
            <a:r>
              <a:rPr lang="en-ID" sz="2800" dirty="0">
                <a:solidFill>
                  <a:srgbClr val="A80000"/>
                </a:solidFill>
                <a:latin typeface="arial" panose="020B0604020202020204" pitchFamily="34" charset="0"/>
              </a:rPr>
              <a:t>.</a:t>
            </a:r>
          </a:p>
        </p:txBody>
      </p:sp>
    </p:spTree>
    <p:extLst>
      <p:ext uri="{BB962C8B-B14F-4D97-AF65-F5344CB8AC3E}">
        <p14:creationId xmlns:p14="http://schemas.microsoft.com/office/powerpoint/2010/main" val="3349103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FA289D-EFA8-4CFB-8653-6A81EA0BE7DE}"/>
              </a:ext>
            </a:extLst>
          </p:cNvPr>
          <p:cNvSpPr txBox="1"/>
          <p:nvPr/>
        </p:nvSpPr>
        <p:spPr>
          <a:xfrm>
            <a:off x="411842" y="2254016"/>
            <a:ext cx="7975600" cy="3742884"/>
          </a:xfrm>
          <a:prstGeom prst="rect">
            <a:avLst/>
          </a:prstGeom>
          <a:noFill/>
        </p:spPr>
        <p:txBody>
          <a:bodyPr wrap="square">
            <a:spAutoFit/>
          </a:bodyPr>
          <a:lstStyle/>
          <a:p>
            <a:pPr algn="l"/>
            <a:r>
              <a:rPr lang="en-ID" sz="2400" b="1" dirty="0" err="1">
                <a:solidFill>
                  <a:srgbClr val="202124"/>
                </a:solidFill>
                <a:latin typeface="arial" panose="020B0604020202020204" pitchFamily="34" charset="0"/>
              </a:rPr>
              <a:t>Contoh</a:t>
            </a:r>
            <a:r>
              <a:rPr lang="en-ID" sz="2400" b="1" dirty="0">
                <a:solidFill>
                  <a:srgbClr val="202124"/>
                </a:solidFill>
                <a:latin typeface="arial" panose="020B0604020202020204" pitchFamily="34" charset="0"/>
              </a:rPr>
              <a:t> </a:t>
            </a:r>
            <a:r>
              <a:rPr lang="en-ID" sz="2400" b="1" dirty="0" err="1">
                <a:solidFill>
                  <a:srgbClr val="202124"/>
                </a:solidFill>
                <a:latin typeface="arial" panose="020B0604020202020204" pitchFamily="34" charset="0"/>
              </a:rPr>
              <a:t>Penerapan</a:t>
            </a:r>
            <a:r>
              <a:rPr lang="en-ID" sz="2400" b="1" dirty="0">
                <a:solidFill>
                  <a:srgbClr val="202124"/>
                </a:solidFill>
                <a:latin typeface="arial" panose="020B0604020202020204" pitchFamily="34" charset="0"/>
              </a:rPr>
              <a:t> </a:t>
            </a:r>
            <a:r>
              <a:rPr lang="en-ID" sz="2400" b="1" dirty="0" err="1">
                <a:solidFill>
                  <a:srgbClr val="202124"/>
                </a:solidFill>
                <a:latin typeface="arial" panose="020B0604020202020204" pitchFamily="34" charset="0"/>
              </a:rPr>
              <a:t>Budaya</a:t>
            </a:r>
            <a:r>
              <a:rPr lang="en-ID" sz="2400" b="1" dirty="0">
                <a:solidFill>
                  <a:srgbClr val="202124"/>
                </a:solidFill>
                <a:latin typeface="arial" panose="020B0604020202020204" pitchFamily="34" charset="0"/>
              </a:rPr>
              <a:t> </a:t>
            </a:r>
            <a:r>
              <a:rPr lang="en-ID" sz="2400" b="1" dirty="0" err="1">
                <a:solidFill>
                  <a:srgbClr val="202124"/>
                </a:solidFill>
                <a:latin typeface="arial" panose="020B0604020202020204" pitchFamily="34" charset="0"/>
              </a:rPr>
              <a:t>Demokrasi</a:t>
            </a:r>
            <a:r>
              <a:rPr lang="en-ID" sz="2400" b="1" dirty="0">
                <a:solidFill>
                  <a:srgbClr val="202124"/>
                </a:solidFill>
                <a:latin typeface="arial" panose="020B0604020202020204" pitchFamily="34" charset="0"/>
              </a:rPr>
              <a:t> di </a:t>
            </a:r>
            <a:r>
              <a:rPr lang="en-ID" sz="2400" b="1" dirty="0" err="1">
                <a:solidFill>
                  <a:srgbClr val="202124"/>
                </a:solidFill>
                <a:latin typeface="arial" panose="020B0604020202020204" pitchFamily="34" charset="0"/>
              </a:rPr>
              <a:t>Lingkungan</a:t>
            </a:r>
            <a:r>
              <a:rPr lang="en-ID" sz="2400" b="1" dirty="0">
                <a:solidFill>
                  <a:srgbClr val="202124"/>
                </a:solidFill>
                <a:latin typeface="arial" panose="020B0604020202020204" pitchFamily="34" charset="0"/>
              </a:rPr>
              <a:t> </a:t>
            </a:r>
            <a:r>
              <a:rPr lang="en-ID" sz="2400" b="1" dirty="0" err="1">
                <a:solidFill>
                  <a:srgbClr val="202124"/>
                </a:solidFill>
                <a:latin typeface="arial" panose="020B0604020202020204" pitchFamily="34" charset="0"/>
              </a:rPr>
              <a:t>Sekolah</a:t>
            </a:r>
            <a:endParaRPr lang="en-ID" sz="2400" dirty="0">
              <a:solidFill>
                <a:srgbClr val="202124"/>
              </a:solidFill>
              <a:latin typeface="arial" panose="020B0604020202020204" pitchFamily="34" charset="0"/>
            </a:endParaRPr>
          </a:p>
          <a:p>
            <a:pPr marL="269875" indent="-269875" algn="just">
              <a:lnSpc>
                <a:spcPct val="114000"/>
              </a:lnSpc>
              <a:buFont typeface="+mj-lt"/>
              <a:buAutoNum type="arabicPeriod"/>
              <a:tabLst>
                <a:tab pos="269875" algn="l"/>
              </a:tabLst>
            </a:pPr>
            <a:r>
              <a:rPr lang="en-ID" sz="2400" dirty="0" err="1">
                <a:solidFill>
                  <a:srgbClr val="202124"/>
                </a:solidFill>
                <a:latin typeface="arial" panose="020B0604020202020204" pitchFamily="34" charset="0"/>
              </a:rPr>
              <a:t>Untuk</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penyusunan</a:t>
            </a:r>
            <a:r>
              <a:rPr lang="en-ID" sz="2400" dirty="0">
                <a:solidFill>
                  <a:srgbClr val="202124"/>
                </a:solidFill>
                <a:latin typeface="arial" panose="020B0604020202020204" pitchFamily="34" charset="0"/>
              </a:rPr>
              <a:t> tata </a:t>
            </a:r>
            <a:r>
              <a:rPr lang="en-ID" sz="2400" dirty="0" err="1">
                <a:solidFill>
                  <a:srgbClr val="202124"/>
                </a:solidFill>
                <a:latin typeface="arial" panose="020B0604020202020204" pitchFamily="34" charset="0"/>
              </a:rPr>
              <a:t>tertib</a:t>
            </a:r>
            <a:r>
              <a:rPr lang="en-ID" sz="2400" dirty="0">
                <a:solidFill>
                  <a:srgbClr val="202124"/>
                </a:solidFill>
                <a:latin typeface="arial" panose="020B0604020202020204" pitchFamily="34" charset="0"/>
              </a:rPr>
              <a:t> di </a:t>
            </a:r>
            <a:r>
              <a:rPr lang="en-ID" sz="2400" b="1" dirty="0" err="1">
                <a:solidFill>
                  <a:srgbClr val="202124"/>
                </a:solidFill>
                <a:latin typeface="arial" panose="020B0604020202020204" pitchFamily="34" charset="0"/>
              </a:rPr>
              <a:t>sekolah</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khususnya</a:t>
            </a:r>
            <a:r>
              <a:rPr lang="en-ID" sz="2400" dirty="0">
                <a:solidFill>
                  <a:srgbClr val="202124"/>
                </a:solidFill>
                <a:latin typeface="arial" panose="020B0604020202020204" pitchFamily="34" charset="0"/>
              </a:rPr>
              <a:t> tata </a:t>
            </a:r>
            <a:r>
              <a:rPr lang="en-ID" sz="2400" dirty="0" err="1">
                <a:solidFill>
                  <a:srgbClr val="202124"/>
                </a:solidFill>
                <a:latin typeface="arial" panose="020B0604020202020204" pitchFamily="34" charset="0"/>
              </a:rPr>
              <a:t>tertib</a:t>
            </a:r>
            <a:r>
              <a:rPr lang="en-ID" sz="2400" dirty="0">
                <a:solidFill>
                  <a:srgbClr val="202124"/>
                </a:solidFill>
                <a:latin typeface="arial" panose="020B0604020202020204" pitchFamily="34" charset="0"/>
              </a:rPr>
              <a:t> di </a:t>
            </a:r>
            <a:r>
              <a:rPr lang="en-ID" sz="2400" dirty="0" err="1">
                <a:solidFill>
                  <a:srgbClr val="202124"/>
                </a:solidFill>
                <a:latin typeface="arial" panose="020B0604020202020204" pitchFamily="34" charset="0"/>
              </a:rPr>
              <a:t>dalam</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kelas</a:t>
            </a:r>
            <a:r>
              <a:rPr lang="en-ID" sz="2400" dirty="0">
                <a:solidFill>
                  <a:srgbClr val="202124"/>
                </a:solidFill>
                <a:latin typeface="arial" panose="020B0604020202020204" pitchFamily="34" charset="0"/>
              </a:rPr>
              <a:t>.</a:t>
            </a:r>
          </a:p>
          <a:p>
            <a:pPr marL="269875" indent="-269875" algn="just">
              <a:lnSpc>
                <a:spcPct val="114000"/>
              </a:lnSpc>
              <a:buFont typeface="+mj-lt"/>
              <a:buAutoNum type="arabicPeriod"/>
              <a:tabLst>
                <a:tab pos="269875" algn="l"/>
              </a:tabLst>
            </a:pPr>
            <a:r>
              <a:rPr lang="en-ID" sz="2400" dirty="0" err="1">
                <a:solidFill>
                  <a:srgbClr val="202124"/>
                </a:solidFill>
                <a:latin typeface="arial" panose="020B0604020202020204" pitchFamily="34" charset="0"/>
              </a:rPr>
              <a:t>Bermusyawarah</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dalam</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penyusunan</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kelompok</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piket</a:t>
            </a:r>
            <a:r>
              <a:rPr lang="en-ID" sz="2400" dirty="0">
                <a:solidFill>
                  <a:srgbClr val="202124"/>
                </a:solidFill>
                <a:latin typeface="arial" panose="020B0604020202020204" pitchFamily="34" charset="0"/>
              </a:rPr>
              <a:t> </a:t>
            </a:r>
            <a:r>
              <a:rPr lang="en-ID" sz="2400" b="1" dirty="0" err="1">
                <a:solidFill>
                  <a:srgbClr val="202124"/>
                </a:solidFill>
                <a:latin typeface="arial" panose="020B0604020202020204" pitchFamily="34" charset="0"/>
              </a:rPr>
              <a:t>sekolah</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kelompok</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dalam</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pelajaran</a:t>
            </a:r>
            <a:r>
              <a:rPr lang="en-ID" sz="2400" dirty="0">
                <a:solidFill>
                  <a:srgbClr val="202124"/>
                </a:solidFill>
                <a:latin typeface="arial" panose="020B0604020202020204" pitchFamily="34" charset="0"/>
              </a:rPr>
              <a:t>, dan </a:t>
            </a:r>
            <a:r>
              <a:rPr lang="en-ID" sz="2400" dirty="0" err="1">
                <a:solidFill>
                  <a:srgbClr val="202124"/>
                </a:solidFill>
                <a:latin typeface="arial" panose="020B0604020202020204" pitchFamily="34" charset="0"/>
              </a:rPr>
              <a:t>kepengurusan</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kelas</a:t>
            </a:r>
            <a:r>
              <a:rPr lang="en-ID" sz="2400" dirty="0">
                <a:solidFill>
                  <a:srgbClr val="202124"/>
                </a:solidFill>
                <a:latin typeface="arial" panose="020B0604020202020204" pitchFamily="34" charset="0"/>
              </a:rPr>
              <a:t>.</a:t>
            </a:r>
          </a:p>
          <a:p>
            <a:pPr marL="269875" indent="-269875" algn="just">
              <a:lnSpc>
                <a:spcPct val="114000"/>
              </a:lnSpc>
              <a:buFont typeface="+mj-lt"/>
              <a:buAutoNum type="arabicPeriod"/>
              <a:tabLst>
                <a:tab pos="269875" algn="l"/>
              </a:tabLst>
            </a:pPr>
            <a:r>
              <a:rPr lang="en-ID" sz="2400" dirty="0" err="1">
                <a:solidFill>
                  <a:srgbClr val="202124"/>
                </a:solidFill>
                <a:latin typeface="arial" panose="020B0604020202020204" pitchFamily="34" charset="0"/>
              </a:rPr>
              <a:t>Diadakannya</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pemilihan</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ketua</a:t>
            </a:r>
            <a:r>
              <a:rPr lang="en-ID" sz="2400" dirty="0">
                <a:solidFill>
                  <a:srgbClr val="202124"/>
                </a:solidFill>
                <a:latin typeface="arial" panose="020B0604020202020204" pitchFamily="34" charset="0"/>
              </a:rPr>
              <a:t> murid </a:t>
            </a:r>
            <a:r>
              <a:rPr lang="en-ID" sz="2400" dirty="0" err="1">
                <a:solidFill>
                  <a:srgbClr val="202124"/>
                </a:solidFill>
                <a:latin typeface="arial" panose="020B0604020202020204" pitchFamily="34" charset="0"/>
              </a:rPr>
              <a:t>atau</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ketua</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kelas</a:t>
            </a:r>
            <a:r>
              <a:rPr lang="en-ID" sz="2400" dirty="0">
                <a:solidFill>
                  <a:srgbClr val="202124"/>
                </a:solidFill>
                <a:latin typeface="arial" panose="020B0604020202020204" pitchFamily="34" charset="0"/>
              </a:rPr>
              <a:t> dan </a:t>
            </a:r>
            <a:r>
              <a:rPr lang="en-ID" sz="2400" dirty="0" err="1">
                <a:solidFill>
                  <a:srgbClr val="202124"/>
                </a:solidFill>
                <a:latin typeface="arial" panose="020B0604020202020204" pitchFamily="34" charset="0"/>
              </a:rPr>
              <a:t>ketua</a:t>
            </a:r>
            <a:r>
              <a:rPr lang="en-ID" sz="2400" dirty="0">
                <a:solidFill>
                  <a:srgbClr val="202124"/>
                </a:solidFill>
                <a:latin typeface="arial" panose="020B0604020202020204" pitchFamily="34" charset="0"/>
              </a:rPr>
              <a:t> </a:t>
            </a:r>
            <a:r>
              <a:rPr lang="en-ID" sz="2400" dirty="0" err="1">
                <a:solidFill>
                  <a:srgbClr val="202124"/>
                </a:solidFill>
                <a:latin typeface="arial" panose="020B0604020202020204" pitchFamily="34" charset="0"/>
              </a:rPr>
              <a:t>Osis</a:t>
            </a:r>
            <a:r>
              <a:rPr lang="en-ID" sz="2400" dirty="0">
                <a:solidFill>
                  <a:srgbClr val="202124"/>
                </a:solidFill>
                <a:latin typeface="arial" panose="020B0604020202020204" pitchFamily="34" charset="0"/>
              </a:rPr>
              <a:t>.</a:t>
            </a:r>
          </a:p>
        </p:txBody>
      </p:sp>
      <p:sp>
        <p:nvSpPr>
          <p:cNvPr id="4" name="TextBox 3">
            <a:extLst>
              <a:ext uri="{FF2B5EF4-FFF2-40B4-BE49-F238E27FC236}">
                <a16:creationId xmlns:a16="http://schemas.microsoft.com/office/drawing/2014/main" id="{FDFC7B65-15A9-4155-8EA9-6942760694D9}"/>
              </a:ext>
            </a:extLst>
          </p:cNvPr>
          <p:cNvSpPr txBox="1"/>
          <p:nvPr/>
        </p:nvSpPr>
        <p:spPr>
          <a:xfrm>
            <a:off x="366487" y="1355271"/>
            <a:ext cx="8066315" cy="1077218"/>
          </a:xfrm>
          <a:prstGeom prst="rect">
            <a:avLst/>
          </a:prstGeom>
          <a:noFill/>
        </p:spPr>
        <p:txBody>
          <a:bodyPr wrap="square" rtlCol="0">
            <a:spAutoFit/>
          </a:bodyPr>
          <a:lstStyle/>
          <a:p>
            <a:r>
              <a:rPr lang="en-US" sz="3200" b="1" dirty="0">
                <a:solidFill>
                  <a:srgbClr val="FF0000"/>
                </a:solidFill>
              </a:rPr>
              <a:t>PENERAPAN BUDAYA DEMOKRASI DI SEKOLAH</a:t>
            </a:r>
            <a:endParaRPr lang="en-ID" sz="3200" b="1" dirty="0">
              <a:solidFill>
                <a:srgbClr val="FF0000"/>
              </a:solidFill>
            </a:endParaRPr>
          </a:p>
        </p:txBody>
      </p:sp>
    </p:spTree>
    <p:extLst>
      <p:ext uri="{BB962C8B-B14F-4D97-AF65-F5344CB8AC3E}">
        <p14:creationId xmlns:p14="http://schemas.microsoft.com/office/powerpoint/2010/main" val="3535897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Rectangle 122">
            <a:extLst>
              <a:ext uri="{FF2B5EF4-FFF2-40B4-BE49-F238E27FC236}">
                <a16:creationId xmlns:a16="http://schemas.microsoft.com/office/drawing/2014/main" id="{9013BE91-B05B-421E-A173-013F2363E8E3}"/>
              </a:ext>
            </a:extLst>
          </p:cNvPr>
          <p:cNvSpPr/>
          <p:nvPr/>
        </p:nvSpPr>
        <p:spPr>
          <a:xfrm>
            <a:off x="-441201" y="1320159"/>
            <a:ext cx="5738921" cy="646321"/>
          </a:xfrm>
          <a:prstGeom prst="rect">
            <a:avLst/>
          </a:prstGeom>
        </p:spPr>
        <p:txBody>
          <a:bodyPr wrap="square" lIns="91432" tIns="45715" rIns="91432" bIns="45715">
            <a:spAutoFit/>
          </a:bodyPr>
          <a:lstStyle/>
          <a:p>
            <a:pPr algn="ctr" defTabSz="914400" eaLnBrk="0" fontAlgn="base" hangingPunct="0">
              <a:spcBef>
                <a:spcPct val="0"/>
              </a:spcBef>
              <a:spcAft>
                <a:spcPct val="0"/>
              </a:spcAft>
              <a:defRPr/>
            </a:pPr>
            <a:r>
              <a:rPr lang="id-ID" sz="3600" b="1" dirty="0">
                <a:solidFill>
                  <a:srgbClr val="002060"/>
                </a:solidFill>
                <a:effectLst>
                  <a:outerShdw blurRad="38100" dist="38100" dir="2700000" algn="tl">
                    <a:srgbClr val="000000">
                      <a:alpha val="43137"/>
                    </a:srgbClr>
                  </a:outerShdw>
                </a:effectLst>
                <a:latin typeface="Bookman Old Style" panose="02050604050505020204" pitchFamily="18" charset="0"/>
                <a:ea typeface="Cambria" panose="02040503050406030204" pitchFamily="18" charset="0"/>
                <a:cs typeface="Arial" panose="020B0604020202020204" pitchFamily="34" charset="0"/>
              </a:rPr>
              <a:t>BUDAYA POLITIK</a:t>
            </a:r>
            <a:endParaRPr lang="it-IT" sz="3600" b="1" dirty="0">
              <a:solidFill>
                <a:srgbClr val="002060"/>
              </a:solidFill>
              <a:effectLst>
                <a:outerShdw blurRad="38100" dist="38100" dir="2700000" algn="tl">
                  <a:srgbClr val="000000">
                    <a:alpha val="43137"/>
                  </a:srgbClr>
                </a:outerShdw>
              </a:effectLst>
              <a:latin typeface="Bookman Old Style" panose="02050604050505020204" pitchFamily="18" charset="0"/>
              <a:ea typeface="Cambria" panose="02040503050406030204" pitchFamily="18" charset="0"/>
              <a:cs typeface="Arial" panose="020B0604020202020204" pitchFamily="34" charset="0"/>
            </a:endParaRPr>
          </a:p>
        </p:txBody>
      </p:sp>
      <p:grpSp>
        <p:nvGrpSpPr>
          <p:cNvPr id="124" name="Group 123">
            <a:extLst>
              <a:ext uri="{FF2B5EF4-FFF2-40B4-BE49-F238E27FC236}">
                <a16:creationId xmlns:a16="http://schemas.microsoft.com/office/drawing/2014/main" id="{06D25239-55E8-4157-B69A-0AEB4BB25CAF}"/>
              </a:ext>
            </a:extLst>
          </p:cNvPr>
          <p:cNvGrpSpPr/>
          <p:nvPr/>
        </p:nvGrpSpPr>
        <p:grpSpPr>
          <a:xfrm>
            <a:off x="1469228" y="2209012"/>
            <a:ext cx="6673962" cy="4039391"/>
            <a:chOff x="1201074" y="1408909"/>
            <a:chExt cx="4400398" cy="4039391"/>
          </a:xfrm>
        </p:grpSpPr>
        <p:sp>
          <p:nvSpPr>
            <p:cNvPr id="125" name="Rectangle: Rounded Corners 9">
              <a:extLst>
                <a:ext uri="{FF2B5EF4-FFF2-40B4-BE49-F238E27FC236}">
                  <a16:creationId xmlns:a16="http://schemas.microsoft.com/office/drawing/2014/main" id="{75B86FE4-A15D-4BC0-AD3F-A0FBAC6F4BD6}"/>
                </a:ext>
              </a:extLst>
            </p:cNvPr>
            <p:cNvSpPr/>
            <p:nvPr/>
          </p:nvSpPr>
          <p:spPr>
            <a:xfrm>
              <a:off x="4882632" y="1628773"/>
              <a:ext cx="492919" cy="3600450"/>
            </a:xfrm>
            <a:prstGeom prst="roundRect">
              <a:avLst>
                <a:gd name="adj" fmla="val 13637"/>
              </a:avLst>
            </a:prstGeom>
            <a:gradFill flip="none" rotWithShape="1">
              <a:gsLst>
                <a:gs pos="0">
                  <a:srgbClr val="F9C649"/>
                </a:gs>
                <a:gs pos="100000">
                  <a:srgbClr val="EDAE2F"/>
                </a:gs>
                <a:gs pos="85000">
                  <a:srgbClr val="FEFB9A"/>
                </a:gs>
              </a:gsLst>
              <a:lin ang="0" scaled="1"/>
              <a:tileRect/>
            </a:gradFill>
            <a:ln w="12700" cap="flat" cmpd="sng" algn="ctr">
              <a:noFill/>
              <a:prstDash val="solid"/>
              <a:miter lim="800000"/>
            </a:ln>
            <a:effectLst/>
          </p:spPr>
          <p:txBody>
            <a:bodyPr wrap="square" rtlCol="0" anchor="ctr">
              <a:noAutofit/>
            </a:bodyP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26" name="Rectangle 23">
              <a:extLst>
                <a:ext uri="{FF2B5EF4-FFF2-40B4-BE49-F238E27FC236}">
                  <a16:creationId xmlns:a16="http://schemas.microsoft.com/office/drawing/2014/main" id="{A38C5A9D-C920-4E32-B1AE-B3EB9CF8381F}"/>
                </a:ext>
              </a:extLst>
            </p:cNvPr>
            <p:cNvSpPr/>
            <p:nvPr/>
          </p:nvSpPr>
          <p:spPr>
            <a:xfrm>
              <a:off x="3725344" y="1408909"/>
              <a:ext cx="1593056" cy="4039389"/>
            </a:xfrm>
            <a:custGeom>
              <a:avLst/>
              <a:gdLst>
                <a:gd name="connsiteX0" fmla="*/ 0 w 2113108"/>
                <a:gd name="connsiteY0" fmla="*/ 0 h 3869635"/>
                <a:gd name="connsiteX1" fmla="*/ 2113108 w 2113108"/>
                <a:gd name="connsiteY1" fmla="*/ 0 h 3869635"/>
                <a:gd name="connsiteX2" fmla="*/ 2113108 w 2113108"/>
                <a:gd name="connsiteY2" fmla="*/ 3869635 h 3869635"/>
                <a:gd name="connsiteX3" fmla="*/ 0 w 2113108"/>
                <a:gd name="connsiteY3" fmla="*/ 3869635 h 3869635"/>
                <a:gd name="connsiteX4" fmla="*/ 0 w 2113108"/>
                <a:gd name="connsiteY4" fmla="*/ 0 h 3869635"/>
                <a:gd name="connsiteX0" fmla="*/ 0 w 2113108"/>
                <a:gd name="connsiteY0" fmla="*/ 76200 h 3945835"/>
                <a:gd name="connsiteX1" fmla="*/ 2113108 w 2113108"/>
                <a:gd name="connsiteY1" fmla="*/ 0 h 3945835"/>
                <a:gd name="connsiteX2" fmla="*/ 2113108 w 2113108"/>
                <a:gd name="connsiteY2" fmla="*/ 3945835 h 3945835"/>
                <a:gd name="connsiteX3" fmla="*/ 0 w 2113108"/>
                <a:gd name="connsiteY3" fmla="*/ 3945835 h 3945835"/>
                <a:gd name="connsiteX4" fmla="*/ 0 w 2113108"/>
                <a:gd name="connsiteY4" fmla="*/ 76200 h 3945835"/>
                <a:gd name="connsiteX0" fmla="*/ 0 w 2113108"/>
                <a:gd name="connsiteY0" fmla="*/ 76200 h 4050610"/>
                <a:gd name="connsiteX1" fmla="*/ 2113108 w 2113108"/>
                <a:gd name="connsiteY1" fmla="*/ 0 h 4050610"/>
                <a:gd name="connsiteX2" fmla="*/ 2113108 w 2113108"/>
                <a:gd name="connsiteY2" fmla="*/ 4050610 h 4050610"/>
                <a:gd name="connsiteX3" fmla="*/ 0 w 2113108"/>
                <a:gd name="connsiteY3" fmla="*/ 3945835 h 4050610"/>
                <a:gd name="connsiteX4" fmla="*/ 0 w 2113108"/>
                <a:gd name="connsiteY4" fmla="*/ 76200 h 4050610"/>
                <a:gd name="connsiteX0" fmla="*/ 3927 w 2117035"/>
                <a:gd name="connsiteY0" fmla="*/ 76200 h 4050610"/>
                <a:gd name="connsiteX1" fmla="*/ 2117035 w 2117035"/>
                <a:gd name="connsiteY1" fmla="*/ 0 h 4050610"/>
                <a:gd name="connsiteX2" fmla="*/ 2117035 w 2117035"/>
                <a:gd name="connsiteY2" fmla="*/ 4050610 h 4050610"/>
                <a:gd name="connsiteX3" fmla="*/ 3927 w 2117035"/>
                <a:gd name="connsiteY3" fmla="*/ 3945835 h 4050610"/>
                <a:gd name="connsiteX4" fmla="*/ 0 w 2117035"/>
                <a:gd name="connsiteY4" fmla="*/ 267942 h 4050610"/>
                <a:gd name="connsiteX5" fmla="*/ 3927 w 2117035"/>
                <a:gd name="connsiteY5"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3927 w 2117035"/>
                <a:gd name="connsiteY4" fmla="*/ 3945835 h 4050610"/>
                <a:gd name="connsiteX5" fmla="*/ 0 w 2117035"/>
                <a:gd name="connsiteY5" fmla="*/ 267942 h 4050610"/>
                <a:gd name="connsiteX6" fmla="*/ 3927 w 2117035"/>
                <a:gd name="connsiteY6"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1876426 w 2117035"/>
                <a:gd name="connsiteY4" fmla="*/ 4030317 h 4050610"/>
                <a:gd name="connsiteX5" fmla="*/ 3927 w 2117035"/>
                <a:gd name="connsiteY5" fmla="*/ 3945835 h 4050610"/>
                <a:gd name="connsiteX6" fmla="*/ 0 w 2117035"/>
                <a:gd name="connsiteY6" fmla="*/ 267942 h 4050610"/>
                <a:gd name="connsiteX7" fmla="*/ 3927 w 2117035"/>
                <a:gd name="connsiteY7"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3849342 h 4050610"/>
                <a:gd name="connsiteX4" fmla="*/ 2117035 w 2117035"/>
                <a:gd name="connsiteY4" fmla="*/ 4050610 h 4050610"/>
                <a:gd name="connsiteX5" fmla="*/ 1876426 w 2117035"/>
                <a:gd name="connsiteY5" fmla="*/ 4030317 h 4050610"/>
                <a:gd name="connsiteX6" fmla="*/ 3927 w 2117035"/>
                <a:gd name="connsiteY6" fmla="*/ 3945835 h 4050610"/>
                <a:gd name="connsiteX7" fmla="*/ 0 w 2117035"/>
                <a:gd name="connsiteY7" fmla="*/ 267942 h 4050610"/>
                <a:gd name="connsiteX8" fmla="*/ 3927 w 2117035"/>
                <a:gd name="connsiteY8"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210792 h 4050610"/>
                <a:gd name="connsiteX4" fmla="*/ 2114551 w 2117035"/>
                <a:gd name="connsiteY4" fmla="*/ 3849342 h 4050610"/>
                <a:gd name="connsiteX5" fmla="*/ 2117035 w 2117035"/>
                <a:gd name="connsiteY5" fmla="*/ 4050610 h 4050610"/>
                <a:gd name="connsiteX6" fmla="*/ 1876426 w 2117035"/>
                <a:gd name="connsiteY6" fmla="*/ 4030317 h 4050610"/>
                <a:gd name="connsiteX7" fmla="*/ 3927 w 2117035"/>
                <a:gd name="connsiteY7" fmla="*/ 3945835 h 4050610"/>
                <a:gd name="connsiteX8" fmla="*/ 0 w 2117035"/>
                <a:gd name="connsiteY8" fmla="*/ 267942 h 4050610"/>
                <a:gd name="connsiteX9" fmla="*/ 3927 w 2117035"/>
                <a:gd name="connsiteY9" fmla="*/ 76200 h 4050610"/>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3927 w 2117035"/>
                <a:gd name="connsiteY8" fmla="*/ 3954118 h 4058893"/>
                <a:gd name="connsiteX9" fmla="*/ 0 w 2117035"/>
                <a:gd name="connsiteY9" fmla="*/ 276225 h 4058893"/>
                <a:gd name="connsiteX10" fmla="*/ 3927 w 2117035"/>
                <a:gd name="connsiteY10" fmla="*/ 84483 h 4058893"/>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190501 w 2117035"/>
                <a:gd name="connsiteY8" fmla="*/ 3952876 h 4058893"/>
                <a:gd name="connsiteX9" fmla="*/ 3927 w 2117035"/>
                <a:gd name="connsiteY9" fmla="*/ 3954118 h 4058893"/>
                <a:gd name="connsiteX10" fmla="*/ 0 w 2117035"/>
                <a:gd name="connsiteY10" fmla="*/ 276225 h 4058893"/>
                <a:gd name="connsiteX11" fmla="*/ 3927 w 2117035"/>
                <a:gd name="connsiteY11"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13451 w 2126559"/>
                <a:gd name="connsiteY9" fmla="*/ 3954118 h 4058893"/>
                <a:gd name="connsiteX10" fmla="*/ 0 w 2126559"/>
                <a:gd name="connsiteY10" fmla="*/ 3752851 h 4058893"/>
                <a:gd name="connsiteX11" fmla="*/ 9524 w 2126559"/>
                <a:gd name="connsiteY11" fmla="*/ 276225 h 4058893"/>
                <a:gd name="connsiteX12" fmla="*/ 13451 w 2126559"/>
                <a:gd name="connsiteY12"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11" fmla="*/ 13451 w 2126559"/>
                <a:gd name="connsiteY11" fmla="*/ 84483 h 4058893"/>
                <a:gd name="connsiteX0" fmla="*/ 9524 w 2126559"/>
                <a:gd name="connsiteY0" fmla="*/ 276225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0" fmla="*/ 9524 w 2126559"/>
                <a:gd name="connsiteY0" fmla="*/ 276225 h 4058893"/>
                <a:gd name="connsiteX1" fmla="*/ 190500 w 2126559"/>
                <a:gd name="connsiteY1" fmla="*/ 66675 h 4058893"/>
                <a:gd name="connsiteX2" fmla="*/ 1895475 w 2126559"/>
                <a:gd name="connsiteY2" fmla="*/ 0 h 4058893"/>
                <a:gd name="connsiteX3" fmla="*/ 2124075 w 2126559"/>
                <a:gd name="connsiteY3" fmla="*/ 219075 h 4058893"/>
                <a:gd name="connsiteX4" fmla="*/ 2124075 w 2126559"/>
                <a:gd name="connsiteY4" fmla="*/ 3857625 h 4058893"/>
                <a:gd name="connsiteX5" fmla="*/ 2126559 w 2126559"/>
                <a:gd name="connsiteY5" fmla="*/ 4058893 h 4058893"/>
                <a:gd name="connsiteX6" fmla="*/ 1885950 w 2126559"/>
                <a:gd name="connsiteY6" fmla="*/ 4038600 h 4058893"/>
                <a:gd name="connsiteX7" fmla="*/ 200025 w 2126559"/>
                <a:gd name="connsiteY7" fmla="*/ 3952876 h 4058893"/>
                <a:gd name="connsiteX8" fmla="*/ 0 w 2126559"/>
                <a:gd name="connsiteY8" fmla="*/ 3752851 h 4058893"/>
                <a:gd name="connsiteX9" fmla="*/ 9524 w 2126559"/>
                <a:gd name="connsiteY9" fmla="*/ 276225 h 4058893"/>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7313 h 4039688"/>
                <a:gd name="connsiteX1" fmla="*/ 190500 w 2124075"/>
                <a:gd name="connsiteY1" fmla="*/ 67763 h 4039688"/>
                <a:gd name="connsiteX2" fmla="*/ 1895475 w 2124075"/>
                <a:gd name="connsiteY2" fmla="*/ 1088 h 4039688"/>
                <a:gd name="connsiteX3" fmla="*/ 2124075 w 2124075"/>
                <a:gd name="connsiteY3" fmla="*/ 220163 h 4039688"/>
                <a:gd name="connsiteX4" fmla="*/ 2124075 w 2124075"/>
                <a:gd name="connsiteY4" fmla="*/ 3858713 h 4039688"/>
                <a:gd name="connsiteX5" fmla="*/ 1885950 w 2124075"/>
                <a:gd name="connsiteY5" fmla="*/ 4039688 h 4039688"/>
                <a:gd name="connsiteX6" fmla="*/ 200025 w 2124075"/>
                <a:gd name="connsiteY6" fmla="*/ 3953964 h 4039688"/>
                <a:gd name="connsiteX7" fmla="*/ 0 w 2124075"/>
                <a:gd name="connsiteY7" fmla="*/ 3753939 h 4039688"/>
                <a:gd name="connsiteX8" fmla="*/ 9524 w 2124075"/>
                <a:gd name="connsiteY8" fmla="*/ 277313 h 4039688"/>
                <a:gd name="connsiteX0" fmla="*/ 9524 w 2131177"/>
                <a:gd name="connsiteY0" fmla="*/ 279313 h 4041688"/>
                <a:gd name="connsiteX1" fmla="*/ 190500 w 2131177"/>
                <a:gd name="connsiteY1" fmla="*/ 69763 h 4041688"/>
                <a:gd name="connsiteX2" fmla="*/ 1895475 w 2131177"/>
                <a:gd name="connsiteY2" fmla="*/ 3088 h 4041688"/>
                <a:gd name="connsiteX3" fmla="*/ 2124075 w 2131177"/>
                <a:gd name="connsiteY3" fmla="*/ 222163 h 4041688"/>
                <a:gd name="connsiteX4" fmla="*/ 2124075 w 2131177"/>
                <a:gd name="connsiteY4" fmla="*/ 3860713 h 4041688"/>
                <a:gd name="connsiteX5" fmla="*/ 1885950 w 2131177"/>
                <a:gd name="connsiteY5" fmla="*/ 4041688 h 4041688"/>
                <a:gd name="connsiteX6" fmla="*/ 200025 w 2131177"/>
                <a:gd name="connsiteY6" fmla="*/ 3955964 h 4041688"/>
                <a:gd name="connsiteX7" fmla="*/ 0 w 2131177"/>
                <a:gd name="connsiteY7" fmla="*/ 3755939 h 4041688"/>
                <a:gd name="connsiteX8" fmla="*/ 9524 w 2131177"/>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7654"/>
                <a:gd name="connsiteY0" fmla="*/ 277781 h 4040156"/>
                <a:gd name="connsiteX1" fmla="*/ 190500 w 2127654"/>
                <a:gd name="connsiteY1" fmla="*/ 68231 h 4040156"/>
                <a:gd name="connsiteX2" fmla="*/ 1895475 w 2127654"/>
                <a:gd name="connsiteY2" fmla="*/ 1556 h 4040156"/>
                <a:gd name="connsiteX3" fmla="*/ 2124075 w 2127654"/>
                <a:gd name="connsiteY3" fmla="*/ 220631 h 4040156"/>
                <a:gd name="connsiteX4" fmla="*/ 2124075 w 2127654"/>
                <a:gd name="connsiteY4" fmla="*/ 3859181 h 4040156"/>
                <a:gd name="connsiteX5" fmla="*/ 1885950 w 2127654"/>
                <a:gd name="connsiteY5" fmla="*/ 4040156 h 4040156"/>
                <a:gd name="connsiteX6" fmla="*/ 200025 w 2127654"/>
                <a:gd name="connsiteY6" fmla="*/ 3954432 h 4040156"/>
                <a:gd name="connsiteX7" fmla="*/ 0 w 2127654"/>
                <a:gd name="connsiteY7" fmla="*/ 3754407 h 4040156"/>
                <a:gd name="connsiteX8" fmla="*/ 9524 w 2127654"/>
                <a:gd name="connsiteY8" fmla="*/ 277781 h 4040156"/>
                <a:gd name="connsiteX0" fmla="*/ 9524 w 2124075"/>
                <a:gd name="connsiteY0" fmla="*/ 277781 h 4040156"/>
                <a:gd name="connsiteX1" fmla="*/ 190500 w 2124075"/>
                <a:gd name="connsiteY1" fmla="*/ 68231 h 4040156"/>
                <a:gd name="connsiteX2" fmla="*/ 1895475 w 2124075"/>
                <a:gd name="connsiteY2" fmla="*/ 1556 h 4040156"/>
                <a:gd name="connsiteX3" fmla="*/ 2124075 w 2124075"/>
                <a:gd name="connsiteY3" fmla="*/ 220631 h 4040156"/>
                <a:gd name="connsiteX4" fmla="*/ 2124075 w 2124075"/>
                <a:gd name="connsiteY4" fmla="*/ 3859181 h 4040156"/>
                <a:gd name="connsiteX5" fmla="*/ 1885950 w 2124075"/>
                <a:gd name="connsiteY5" fmla="*/ 4040156 h 4040156"/>
                <a:gd name="connsiteX6" fmla="*/ 200025 w 2124075"/>
                <a:gd name="connsiteY6" fmla="*/ 3954432 h 4040156"/>
                <a:gd name="connsiteX7" fmla="*/ 0 w 2124075"/>
                <a:gd name="connsiteY7" fmla="*/ 3754407 h 4040156"/>
                <a:gd name="connsiteX8" fmla="*/ 9524 w 2124075"/>
                <a:gd name="connsiteY8" fmla="*/ 277781 h 4040156"/>
                <a:gd name="connsiteX0" fmla="*/ 9524 w 2131881"/>
                <a:gd name="connsiteY0" fmla="*/ 277840 h 4040215"/>
                <a:gd name="connsiteX1" fmla="*/ 190500 w 2131881"/>
                <a:gd name="connsiteY1" fmla="*/ 68290 h 4040215"/>
                <a:gd name="connsiteX2" fmla="*/ 1895475 w 2131881"/>
                <a:gd name="connsiteY2" fmla="*/ 1615 h 4040215"/>
                <a:gd name="connsiteX3" fmla="*/ 2124075 w 2131881"/>
                <a:gd name="connsiteY3" fmla="*/ 220690 h 4040215"/>
                <a:gd name="connsiteX4" fmla="*/ 2124075 w 2131881"/>
                <a:gd name="connsiteY4" fmla="*/ 3859240 h 4040215"/>
                <a:gd name="connsiteX5" fmla="*/ 1885950 w 2131881"/>
                <a:gd name="connsiteY5" fmla="*/ 4040215 h 4040215"/>
                <a:gd name="connsiteX6" fmla="*/ 200025 w 2131881"/>
                <a:gd name="connsiteY6" fmla="*/ 3954491 h 4040215"/>
                <a:gd name="connsiteX7" fmla="*/ 0 w 2131881"/>
                <a:gd name="connsiteY7" fmla="*/ 3754466 h 4040215"/>
                <a:gd name="connsiteX8" fmla="*/ 9524 w 2131881"/>
                <a:gd name="connsiteY8" fmla="*/ 277840 h 4040215"/>
                <a:gd name="connsiteX0" fmla="*/ 9524 w 2124075"/>
                <a:gd name="connsiteY0" fmla="*/ 277725 h 4040100"/>
                <a:gd name="connsiteX1" fmla="*/ 190500 w 2124075"/>
                <a:gd name="connsiteY1" fmla="*/ 68175 h 4040100"/>
                <a:gd name="connsiteX2" fmla="*/ 1895475 w 2124075"/>
                <a:gd name="connsiteY2" fmla="*/ 1500 h 4040100"/>
                <a:gd name="connsiteX3" fmla="*/ 2124075 w 2124075"/>
                <a:gd name="connsiteY3" fmla="*/ 220575 h 4040100"/>
                <a:gd name="connsiteX4" fmla="*/ 2124075 w 2124075"/>
                <a:gd name="connsiteY4" fmla="*/ 3859125 h 4040100"/>
                <a:gd name="connsiteX5" fmla="*/ 1885950 w 2124075"/>
                <a:gd name="connsiteY5" fmla="*/ 4040100 h 4040100"/>
                <a:gd name="connsiteX6" fmla="*/ 200025 w 2124075"/>
                <a:gd name="connsiteY6" fmla="*/ 3954376 h 4040100"/>
                <a:gd name="connsiteX7" fmla="*/ 0 w 2124075"/>
                <a:gd name="connsiteY7" fmla="*/ 3754351 h 4040100"/>
                <a:gd name="connsiteX8" fmla="*/ 9524 w 2124075"/>
                <a:gd name="connsiteY8" fmla="*/ 277725 h 4040100"/>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4075" h="4039389">
                  <a:moveTo>
                    <a:pt x="9524" y="277014"/>
                  </a:moveTo>
                  <a:cubicBezTo>
                    <a:pt x="12699" y="99214"/>
                    <a:pt x="41275" y="80164"/>
                    <a:pt x="190500" y="67464"/>
                  </a:cubicBezTo>
                  <a:lnTo>
                    <a:pt x="1895475" y="789"/>
                  </a:lnTo>
                  <a:cubicBezTo>
                    <a:pt x="2168525" y="-10324"/>
                    <a:pt x="2105024" y="97626"/>
                    <a:pt x="2124075" y="219864"/>
                  </a:cubicBezTo>
                  <a:lnTo>
                    <a:pt x="2124075" y="3858414"/>
                  </a:lnTo>
                  <a:cubicBezTo>
                    <a:pt x="2111375" y="4033039"/>
                    <a:pt x="2060575" y="4036214"/>
                    <a:pt x="1885950" y="4039389"/>
                  </a:cubicBezTo>
                  <a:lnTo>
                    <a:pt x="200025" y="3953665"/>
                  </a:lnTo>
                  <a:cubicBezTo>
                    <a:pt x="66675" y="3948902"/>
                    <a:pt x="0" y="3929852"/>
                    <a:pt x="0" y="3753640"/>
                  </a:cubicBezTo>
                  <a:cubicBezTo>
                    <a:pt x="3175" y="2594765"/>
                    <a:pt x="6349" y="1435889"/>
                    <a:pt x="9524" y="277014"/>
                  </a:cubicBezTo>
                  <a:close/>
                </a:path>
              </a:pathLst>
            </a:custGeom>
            <a:gradFill flip="none" rotWithShape="1">
              <a:gsLst>
                <a:gs pos="0">
                  <a:srgbClr val="4472C4">
                    <a:lumMod val="5000"/>
                    <a:lumOff val="95000"/>
                  </a:srgbClr>
                </a:gs>
                <a:gs pos="89000">
                  <a:sysClr val="window" lastClr="FFFFFF">
                    <a:lumMod val="85000"/>
                  </a:sysClr>
                </a:gs>
              </a:gsLst>
              <a:lin ang="10800000" scaled="1"/>
              <a:tileRect/>
            </a:gradFill>
            <a:ln w="19050" cap="flat" cmpd="sng" algn="ctr">
              <a:gradFill>
                <a:gsLst>
                  <a:gs pos="0">
                    <a:srgbClr val="4472C4">
                      <a:lumMod val="5000"/>
                      <a:lumOff val="95000"/>
                    </a:srgbClr>
                  </a:gs>
                  <a:gs pos="74000">
                    <a:srgbClr val="F4F5F9"/>
                  </a:gs>
                </a:gsLst>
                <a:lin ang="5400000" scaled="1"/>
              </a:gradFill>
              <a:prstDash val="solid"/>
              <a:miter lim="800000"/>
            </a:ln>
            <a:effectLst>
              <a:outerShdw blurRad="165100" dist="38100" algn="l" rotWithShape="0">
                <a:prstClr val="black">
                  <a:alpha val="40000"/>
                </a:prstClr>
              </a:outerShdw>
              <a:reflection blurRad="165100" endPos="35000" dir="5400000" sy="-100000" algn="bl" rotWithShape="0"/>
            </a:effectLst>
          </p:spPr>
          <p:txBody>
            <a:bodyPr rtlCol="0" anchor="ct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27" name="Right Triangle 126">
              <a:extLst>
                <a:ext uri="{FF2B5EF4-FFF2-40B4-BE49-F238E27FC236}">
                  <a16:creationId xmlns:a16="http://schemas.microsoft.com/office/drawing/2014/main" id="{ACFC06C6-F442-493D-BE5B-1C9A7AE1EC2A}"/>
                </a:ext>
              </a:extLst>
            </p:cNvPr>
            <p:cNvSpPr/>
            <p:nvPr/>
          </p:nvSpPr>
          <p:spPr>
            <a:xfrm rot="5400000">
              <a:off x="5061225" y="2222387"/>
              <a:ext cx="285751" cy="794743"/>
            </a:xfrm>
            <a:prstGeom prst="rtTriangle">
              <a:avLst/>
            </a:prstGeom>
            <a:gradFill>
              <a:gsLst>
                <a:gs pos="45000">
                  <a:sysClr val="windowText" lastClr="000000">
                    <a:lumMod val="75000"/>
                    <a:lumOff val="25000"/>
                  </a:sysClr>
                </a:gs>
                <a:gs pos="100000">
                  <a:srgbClr val="ECEDF0">
                    <a:alpha val="0"/>
                  </a:srgbClr>
                </a:gs>
              </a:gsLst>
              <a:lin ang="5400000" scaled="1"/>
            </a:gradFill>
            <a:ln w="12700" cap="flat" cmpd="sng" algn="ctr">
              <a:noFill/>
              <a:prstDash val="solid"/>
              <a:miter lim="800000"/>
            </a:ln>
            <a:effectLst>
              <a:softEdge rad="38100"/>
            </a:effectLst>
          </p:spPr>
          <p:txBody>
            <a:bodyPr rtlCol="0" anchor="ct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28" name="Freeform: Shape 12">
              <a:extLst>
                <a:ext uri="{FF2B5EF4-FFF2-40B4-BE49-F238E27FC236}">
                  <a16:creationId xmlns:a16="http://schemas.microsoft.com/office/drawing/2014/main" id="{66AAF7A2-82E0-43D5-B9F2-A53E431A80D5}"/>
                </a:ext>
              </a:extLst>
            </p:cNvPr>
            <p:cNvSpPr/>
            <p:nvPr/>
          </p:nvSpPr>
          <p:spPr>
            <a:xfrm>
              <a:off x="4882632" y="1628774"/>
              <a:ext cx="492919" cy="1024323"/>
            </a:xfrm>
            <a:custGeom>
              <a:avLst/>
              <a:gdLst>
                <a:gd name="connsiteX0" fmla="*/ 621412 w 657225"/>
                <a:gd name="connsiteY0" fmla="*/ 894596 h 1024323"/>
                <a:gd name="connsiteX1" fmla="*/ 612285 w 657225"/>
                <a:gd name="connsiteY1" fmla="*/ 900750 h 1024323"/>
                <a:gd name="connsiteX2" fmla="*/ 617709 w 657225"/>
                <a:gd name="connsiteY2" fmla="*/ 899093 h 1024323"/>
                <a:gd name="connsiteX3" fmla="*/ 89626 w 657225"/>
                <a:gd name="connsiteY3" fmla="*/ 0 h 1024323"/>
                <a:gd name="connsiteX4" fmla="*/ 567599 w 657225"/>
                <a:gd name="connsiteY4" fmla="*/ 0 h 1024323"/>
                <a:gd name="connsiteX5" fmla="*/ 657225 w 657225"/>
                <a:gd name="connsiteY5" fmla="*/ 89626 h 1024323"/>
                <a:gd name="connsiteX6" fmla="*/ 657225 w 657225"/>
                <a:gd name="connsiteY6" fmla="*/ 824774 h 1024323"/>
                <a:gd name="connsiteX7" fmla="*/ 657223 w 657225"/>
                <a:gd name="connsiteY7" fmla="*/ 824784 h 1024323"/>
                <a:gd name="connsiteX8" fmla="*/ 657223 w 657225"/>
                <a:gd name="connsiteY8" fmla="*/ 1024323 h 1024323"/>
                <a:gd name="connsiteX9" fmla="*/ 648586 w 657225"/>
                <a:gd name="connsiteY9" fmla="*/ 981542 h 1024323"/>
                <a:gd name="connsiteX10" fmla="*/ 547292 w 657225"/>
                <a:gd name="connsiteY10" fmla="*/ 914400 h 1024323"/>
                <a:gd name="connsiteX11" fmla="*/ 89626 w 657225"/>
                <a:gd name="connsiteY11" fmla="*/ 914400 h 1024323"/>
                <a:gd name="connsiteX12" fmla="*/ 0 w 657225"/>
                <a:gd name="connsiteY12" fmla="*/ 824774 h 1024323"/>
                <a:gd name="connsiteX13" fmla="*/ 0 w 657225"/>
                <a:gd name="connsiteY13" fmla="*/ 89626 h 1024323"/>
                <a:gd name="connsiteX14" fmla="*/ 89626 w 657225"/>
                <a:gd name="connsiteY14" fmla="*/ 0 h 102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7225" h="1024323">
                  <a:moveTo>
                    <a:pt x="621412" y="894596"/>
                  </a:moveTo>
                  <a:lnTo>
                    <a:pt x="612285" y="900750"/>
                  </a:lnTo>
                  <a:lnTo>
                    <a:pt x="617709" y="899093"/>
                  </a:lnTo>
                  <a:close/>
                  <a:moveTo>
                    <a:pt x="89626" y="0"/>
                  </a:moveTo>
                  <a:lnTo>
                    <a:pt x="567599" y="0"/>
                  </a:lnTo>
                  <a:cubicBezTo>
                    <a:pt x="617098" y="0"/>
                    <a:pt x="657225" y="40127"/>
                    <a:pt x="657225" y="89626"/>
                  </a:cubicBezTo>
                  <a:lnTo>
                    <a:pt x="657225" y="824774"/>
                  </a:lnTo>
                  <a:lnTo>
                    <a:pt x="657223" y="824784"/>
                  </a:lnTo>
                  <a:lnTo>
                    <a:pt x="657223" y="1024323"/>
                  </a:lnTo>
                  <a:lnTo>
                    <a:pt x="648586" y="981542"/>
                  </a:lnTo>
                  <a:cubicBezTo>
                    <a:pt x="631897" y="942086"/>
                    <a:pt x="592828" y="914400"/>
                    <a:pt x="547292" y="914400"/>
                  </a:cubicBezTo>
                  <a:lnTo>
                    <a:pt x="89626" y="914400"/>
                  </a:lnTo>
                  <a:cubicBezTo>
                    <a:pt x="40127" y="914400"/>
                    <a:pt x="0" y="874273"/>
                    <a:pt x="0" y="824774"/>
                  </a:cubicBezTo>
                  <a:lnTo>
                    <a:pt x="0" y="89626"/>
                  </a:lnTo>
                  <a:cubicBezTo>
                    <a:pt x="0" y="40127"/>
                    <a:pt x="40127" y="0"/>
                    <a:pt x="89626" y="0"/>
                  </a:cubicBezTo>
                  <a:close/>
                </a:path>
              </a:pathLst>
            </a:custGeom>
            <a:gradFill flip="none" rotWithShape="1">
              <a:gsLst>
                <a:gs pos="0">
                  <a:srgbClr val="F9C649"/>
                </a:gs>
                <a:gs pos="100000">
                  <a:srgbClr val="EDAE2F"/>
                </a:gs>
                <a:gs pos="85000">
                  <a:srgbClr val="FEFB9A"/>
                </a:gs>
              </a:gsLst>
              <a:lin ang="0" scaled="1"/>
              <a:tileRect/>
            </a:gradFill>
            <a:ln w="12700" cap="flat" cmpd="sng" algn="ctr">
              <a:noFill/>
              <a:prstDash val="solid"/>
              <a:miter lim="800000"/>
            </a:ln>
            <a:effectLst/>
          </p:spPr>
          <p:txBody>
            <a:bodyPr wrap="square" rtlCol="0" anchor="ctr">
              <a:noAutofit/>
            </a:bodyP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29" name="Rectangle: Rounded Corners 13">
              <a:extLst>
                <a:ext uri="{FF2B5EF4-FFF2-40B4-BE49-F238E27FC236}">
                  <a16:creationId xmlns:a16="http://schemas.microsoft.com/office/drawing/2014/main" id="{AC9E3CAE-EBCE-43A1-AE0D-56A0846B1257}"/>
                </a:ext>
              </a:extLst>
            </p:cNvPr>
            <p:cNvSpPr/>
            <p:nvPr/>
          </p:nvSpPr>
          <p:spPr>
            <a:xfrm>
              <a:off x="3620496" y="1628774"/>
              <a:ext cx="492919" cy="3600450"/>
            </a:xfrm>
            <a:prstGeom prst="roundRect">
              <a:avLst>
                <a:gd name="adj" fmla="val 13637"/>
              </a:avLst>
            </a:prstGeom>
            <a:gradFill flip="none" rotWithShape="1">
              <a:gsLst>
                <a:gs pos="0">
                  <a:srgbClr val="FE8517"/>
                </a:gs>
                <a:gs pos="100000">
                  <a:srgbClr val="E27614"/>
                </a:gs>
                <a:gs pos="85000">
                  <a:srgbClr val="FFC67D"/>
                </a:gs>
              </a:gsLst>
              <a:lin ang="0" scaled="1"/>
              <a:tileRect/>
            </a:gradFill>
            <a:ln w="12700" cap="flat" cmpd="sng" algn="ctr">
              <a:noFill/>
              <a:prstDash val="solid"/>
              <a:miter lim="800000"/>
            </a:ln>
            <a:effectLst/>
          </p:spPr>
          <p:txBody>
            <a:bodyPr wrap="square" rtlCol="0" anchor="ctr">
              <a:noAutofit/>
            </a:bodyP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30" name="Rectangle 23">
              <a:extLst>
                <a:ext uri="{FF2B5EF4-FFF2-40B4-BE49-F238E27FC236}">
                  <a16:creationId xmlns:a16="http://schemas.microsoft.com/office/drawing/2014/main" id="{5D9C0122-F928-429C-9B4D-3125D02AF351}"/>
                </a:ext>
              </a:extLst>
            </p:cNvPr>
            <p:cNvSpPr/>
            <p:nvPr/>
          </p:nvSpPr>
          <p:spPr>
            <a:xfrm>
              <a:off x="2463209" y="1408910"/>
              <a:ext cx="1593056" cy="4039389"/>
            </a:xfrm>
            <a:custGeom>
              <a:avLst/>
              <a:gdLst>
                <a:gd name="connsiteX0" fmla="*/ 0 w 2113108"/>
                <a:gd name="connsiteY0" fmla="*/ 0 h 3869635"/>
                <a:gd name="connsiteX1" fmla="*/ 2113108 w 2113108"/>
                <a:gd name="connsiteY1" fmla="*/ 0 h 3869635"/>
                <a:gd name="connsiteX2" fmla="*/ 2113108 w 2113108"/>
                <a:gd name="connsiteY2" fmla="*/ 3869635 h 3869635"/>
                <a:gd name="connsiteX3" fmla="*/ 0 w 2113108"/>
                <a:gd name="connsiteY3" fmla="*/ 3869635 h 3869635"/>
                <a:gd name="connsiteX4" fmla="*/ 0 w 2113108"/>
                <a:gd name="connsiteY4" fmla="*/ 0 h 3869635"/>
                <a:gd name="connsiteX0" fmla="*/ 0 w 2113108"/>
                <a:gd name="connsiteY0" fmla="*/ 76200 h 3945835"/>
                <a:gd name="connsiteX1" fmla="*/ 2113108 w 2113108"/>
                <a:gd name="connsiteY1" fmla="*/ 0 h 3945835"/>
                <a:gd name="connsiteX2" fmla="*/ 2113108 w 2113108"/>
                <a:gd name="connsiteY2" fmla="*/ 3945835 h 3945835"/>
                <a:gd name="connsiteX3" fmla="*/ 0 w 2113108"/>
                <a:gd name="connsiteY3" fmla="*/ 3945835 h 3945835"/>
                <a:gd name="connsiteX4" fmla="*/ 0 w 2113108"/>
                <a:gd name="connsiteY4" fmla="*/ 76200 h 3945835"/>
                <a:gd name="connsiteX0" fmla="*/ 0 w 2113108"/>
                <a:gd name="connsiteY0" fmla="*/ 76200 h 4050610"/>
                <a:gd name="connsiteX1" fmla="*/ 2113108 w 2113108"/>
                <a:gd name="connsiteY1" fmla="*/ 0 h 4050610"/>
                <a:gd name="connsiteX2" fmla="*/ 2113108 w 2113108"/>
                <a:gd name="connsiteY2" fmla="*/ 4050610 h 4050610"/>
                <a:gd name="connsiteX3" fmla="*/ 0 w 2113108"/>
                <a:gd name="connsiteY3" fmla="*/ 3945835 h 4050610"/>
                <a:gd name="connsiteX4" fmla="*/ 0 w 2113108"/>
                <a:gd name="connsiteY4" fmla="*/ 76200 h 4050610"/>
                <a:gd name="connsiteX0" fmla="*/ 3927 w 2117035"/>
                <a:gd name="connsiteY0" fmla="*/ 76200 h 4050610"/>
                <a:gd name="connsiteX1" fmla="*/ 2117035 w 2117035"/>
                <a:gd name="connsiteY1" fmla="*/ 0 h 4050610"/>
                <a:gd name="connsiteX2" fmla="*/ 2117035 w 2117035"/>
                <a:gd name="connsiteY2" fmla="*/ 4050610 h 4050610"/>
                <a:gd name="connsiteX3" fmla="*/ 3927 w 2117035"/>
                <a:gd name="connsiteY3" fmla="*/ 3945835 h 4050610"/>
                <a:gd name="connsiteX4" fmla="*/ 0 w 2117035"/>
                <a:gd name="connsiteY4" fmla="*/ 267942 h 4050610"/>
                <a:gd name="connsiteX5" fmla="*/ 3927 w 2117035"/>
                <a:gd name="connsiteY5"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3927 w 2117035"/>
                <a:gd name="connsiteY4" fmla="*/ 3945835 h 4050610"/>
                <a:gd name="connsiteX5" fmla="*/ 0 w 2117035"/>
                <a:gd name="connsiteY5" fmla="*/ 267942 h 4050610"/>
                <a:gd name="connsiteX6" fmla="*/ 3927 w 2117035"/>
                <a:gd name="connsiteY6"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1876426 w 2117035"/>
                <a:gd name="connsiteY4" fmla="*/ 4030317 h 4050610"/>
                <a:gd name="connsiteX5" fmla="*/ 3927 w 2117035"/>
                <a:gd name="connsiteY5" fmla="*/ 3945835 h 4050610"/>
                <a:gd name="connsiteX6" fmla="*/ 0 w 2117035"/>
                <a:gd name="connsiteY6" fmla="*/ 267942 h 4050610"/>
                <a:gd name="connsiteX7" fmla="*/ 3927 w 2117035"/>
                <a:gd name="connsiteY7"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3849342 h 4050610"/>
                <a:gd name="connsiteX4" fmla="*/ 2117035 w 2117035"/>
                <a:gd name="connsiteY4" fmla="*/ 4050610 h 4050610"/>
                <a:gd name="connsiteX5" fmla="*/ 1876426 w 2117035"/>
                <a:gd name="connsiteY5" fmla="*/ 4030317 h 4050610"/>
                <a:gd name="connsiteX6" fmla="*/ 3927 w 2117035"/>
                <a:gd name="connsiteY6" fmla="*/ 3945835 h 4050610"/>
                <a:gd name="connsiteX7" fmla="*/ 0 w 2117035"/>
                <a:gd name="connsiteY7" fmla="*/ 267942 h 4050610"/>
                <a:gd name="connsiteX8" fmla="*/ 3927 w 2117035"/>
                <a:gd name="connsiteY8"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210792 h 4050610"/>
                <a:gd name="connsiteX4" fmla="*/ 2114551 w 2117035"/>
                <a:gd name="connsiteY4" fmla="*/ 3849342 h 4050610"/>
                <a:gd name="connsiteX5" fmla="*/ 2117035 w 2117035"/>
                <a:gd name="connsiteY5" fmla="*/ 4050610 h 4050610"/>
                <a:gd name="connsiteX6" fmla="*/ 1876426 w 2117035"/>
                <a:gd name="connsiteY6" fmla="*/ 4030317 h 4050610"/>
                <a:gd name="connsiteX7" fmla="*/ 3927 w 2117035"/>
                <a:gd name="connsiteY7" fmla="*/ 3945835 h 4050610"/>
                <a:gd name="connsiteX8" fmla="*/ 0 w 2117035"/>
                <a:gd name="connsiteY8" fmla="*/ 267942 h 4050610"/>
                <a:gd name="connsiteX9" fmla="*/ 3927 w 2117035"/>
                <a:gd name="connsiteY9" fmla="*/ 76200 h 4050610"/>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3927 w 2117035"/>
                <a:gd name="connsiteY8" fmla="*/ 3954118 h 4058893"/>
                <a:gd name="connsiteX9" fmla="*/ 0 w 2117035"/>
                <a:gd name="connsiteY9" fmla="*/ 276225 h 4058893"/>
                <a:gd name="connsiteX10" fmla="*/ 3927 w 2117035"/>
                <a:gd name="connsiteY10" fmla="*/ 84483 h 4058893"/>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190501 w 2117035"/>
                <a:gd name="connsiteY8" fmla="*/ 3952876 h 4058893"/>
                <a:gd name="connsiteX9" fmla="*/ 3927 w 2117035"/>
                <a:gd name="connsiteY9" fmla="*/ 3954118 h 4058893"/>
                <a:gd name="connsiteX10" fmla="*/ 0 w 2117035"/>
                <a:gd name="connsiteY10" fmla="*/ 276225 h 4058893"/>
                <a:gd name="connsiteX11" fmla="*/ 3927 w 2117035"/>
                <a:gd name="connsiteY11"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13451 w 2126559"/>
                <a:gd name="connsiteY9" fmla="*/ 3954118 h 4058893"/>
                <a:gd name="connsiteX10" fmla="*/ 0 w 2126559"/>
                <a:gd name="connsiteY10" fmla="*/ 3752851 h 4058893"/>
                <a:gd name="connsiteX11" fmla="*/ 9524 w 2126559"/>
                <a:gd name="connsiteY11" fmla="*/ 276225 h 4058893"/>
                <a:gd name="connsiteX12" fmla="*/ 13451 w 2126559"/>
                <a:gd name="connsiteY12"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11" fmla="*/ 13451 w 2126559"/>
                <a:gd name="connsiteY11" fmla="*/ 84483 h 4058893"/>
                <a:gd name="connsiteX0" fmla="*/ 9524 w 2126559"/>
                <a:gd name="connsiteY0" fmla="*/ 276225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0" fmla="*/ 9524 w 2126559"/>
                <a:gd name="connsiteY0" fmla="*/ 276225 h 4058893"/>
                <a:gd name="connsiteX1" fmla="*/ 190500 w 2126559"/>
                <a:gd name="connsiteY1" fmla="*/ 66675 h 4058893"/>
                <a:gd name="connsiteX2" fmla="*/ 1895475 w 2126559"/>
                <a:gd name="connsiteY2" fmla="*/ 0 h 4058893"/>
                <a:gd name="connsiteX3" fmla="*/ 2124075 w 2126559"/>
                <a:gd name="connsiteY3" fmla="*/ 219075 h 4058893"/>
                <a:gd name="connsiteX4" fmla="*/ 2124075 w 2126559"/>
                <a:gd name="connsiteY4" fmla="*/ 3857625 h 4058893"/>
                <a:gd name="connsiteX5" fmla="*/ 2126559 w 2126559"/>
                <a:gd name="connsiteY5" fmla="*/ 4058893 h 4058893"/>
                <a:gd name="connsiteX6" fmla="*/ 1885950 w 2126559"/>
                <a:gd name="connsiteY6" fmla="*/ 4038600 h 4058893"/>
                <a:gd name="connsiteX7" fmla="*/ 200025 w 2126559"/>
                <a:gd name="connsiteY7" fmla="*/ 3952876 h 4058893"/>
                <a:gd name="connsiteX8" fmla="*/ 0 w 2126559"/>
                <a:gd name="connsiteY8" fmla="*/ 3752851 h 4058893"/>
                <a:gd name="connsiteX9" fmla="*/ 9524 w 2126559"/>
                <a:gd name="connsiteY9" fmla="*/ 276225 h 4058893"/>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7313 h 4039688"/>
                <a:gd name="connsiteX1" fmla="*/ 190500 w 2124075"/>
                <a:gd name="connsiteY1" fmla="*/ 67763 h 4039688"/>
                <a:gd name="connsiteX2" fmla="*/ 1895475 w 2124075"/>
                <a:gd name="connsiteY2" fmla="*/ 1088 h 4039688"/>
                <a:gd name="connsiteX3" fmla="*/ 2124075 w 2124075"/>
                <a:gd name="connsiteY3" fmla="*/ 220163 h 4039688"/>
                <a:gd name="connsiteX4" fmla="*/ 2124075 w 2124075"/>
                <a:gd name="connsiteY4" fmla="*/ 3858713 h 4039688"/>
                <a:gd name="connsiteX5" fmla="*/ 1885950 w 2124075"/>
                <a:gd name="connsiteY5" fmla="*/ 4039688 h 4039688"/>
                <a:gd name="connsiteX6" fmla="*/ 200025 w 2124075"/>
                <a:gd name="connsiteY6" fmla="*/ 3953964 h 4039688"/>
                <a:gd name="connsiteX7" fmla="*/ 0 w 2124075"/>
                <a:gd name="connsiteY7" fmla="*/ 3753939 h 4039688"/>
                <a:gd name="connsiteX8" fmla="*/ 9524 w 2124075"/>
                <a:gd name="connsiteY8" fmla="*/ 277313 h 4039688"/>
                <a:gd name="connsiteX0" fmla="*/ 9524 w 2131177"/>
                <a:gd name="connsiteY0" fmla="*/ 279313 h 4041688"/>
                <a:gd name="connsiteX1" fmla="*/ 190500 w 2131177"/>
                <a:gd name="connsiteY1" fmla="*/ 69763 h 4041688"/>
                <a:gd name="connsiteX2" fmla="*/ 1895475 w 2131177"/>
                <a:gd name="connsiteY2" fmla="*/ 3088 h 4041688"/>
                <a:gd name="connsiteX3" fmla="*/ 2124075 w 2131177"/>
                <a:gd name="connsiteY3" fmla="*/ 222163 h 4041688"/>
                <a:gd name="connsiteX4" fmla="*/ 2124075 w 2131177"/>
                <a:gd name="connsiteY4" fmla="*/ 3860713 h 4041688"/>
                <a:gd name="connsiteX5" fmla="*/ 1885950 w 2131177"/>
                <a:gd name="connsiteY5" fmla="*/ 4041688 h 4041688"/>
                <a:gd name="connsiteX6" fmla="*/ 200025 w 2131177"/>
                <a:gd name="connsiteY6" fmla="*/ 3955964 h 4041688"/>
                <a:gd name="connsiteX7" fmla="*/ 0 w 2131177"/>
                <a:gd name="connsiteY7" fmla="*/ 3755939 h 4041688"/>
                <a:gd name="connsiteX8" fmla="*/ 9524 w 2131177"/>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7654"/>
                <a:gd name="connsiteY0" fmla="*/ 277781 h 4040156"/>
                <a:gd name="connsiteX1" fmla="*/ 190500 w 2127654"/>
                <a:gd name="connsiteY1" fmla="*/ 68231 h 4040156"/>
                <a:gd name="connsiteX2" fmla="*/ 1895475 w 2127654"/>
                <a:gd name="connsiteY2" fmla="*/ 1556 h 4040156"/>
                <a:gd name="connsiteX3" fmla="*/ 2124075 w 2127654"/>
                <a:gd name="connsiteY3" fmla="*/ 220631 h 4040156"/>
                <a:gd name="connsiteX4" fmla="*/ 2124075 w 2127654"/>
                <a:gd name="connsiteY4" fmla="*/ 3859181 h 4040156"/>
                <a:gd name="connsiteX5" fmla="*/ 1885950 w 2127654"/>
                <a:gd name="connsiteY5" fmla="*/ 4040156 h 4040156"/>
                <a:gd name="connsiteX6" fmla="*/ 200025 w 2127654"/>
                <a:gd name="connsiteY6" fmla="*/ 3954432 h 4040156"/>
                <a:gd name="connsiteX7" fmla="*/ 0 w 2127654"/>
                <a:gd name="connsiteY7" fmla="*/ 3754407 h 4040156"/>
                <a:gd name="connsiteX8" fmla="*/ 9524 w 2127654"/>
                <a:gd name="connsiteY8" fmla="*/ 277781 h 4040156"/>
                <a:gd name="connsiteX0" fmla="*/ 9524 w 2124075"/>
                <a:gd name="connsiteY0" fmla="*/ 277781 h 4040156"/>
                <a:gd name="connsiteX1" fmla="*/ 190500 w 2124075"/>
                <a:gd name="connsiteY1" fmla="*/ 68231 h 4040156"/>
                <a:gd name="connsiteX2" fmla="*/ 1895475 w 2124075"/>
                <a:gd name="connsiteY2" fmla="*/ 1556 h 4040156"/>
                <a:gd name="connsiteX3" fmla="*/ 2124075 w 2124075"/>
                <a:gd name="connsiteY3" fmla="*/ 220631 h 4040156"/>
                <a:gd name="connsiteX4" fmla="*/ 2124075 w 2124075"/>
                <a:gd name="connsiteY4" fmla="*/ 3859181 h 4040156"/>
                <a:gd name="connsiteX5" fmla="*/ 1885950 w 2124075"/>
                <a:gd name="connsiteY5" fmla="*/ 4040156 h 4040156"/>
                <a:gd name="connsiteX6" fmla="*/ 200025 w 2124075"/>
                <a:gd name="connsiteY6" fmla="*/ 3954432 h 4040156"/>
                <a:gd name="connsiteX7" fmla="*/ 0 w 2124075"/>
                <a:gd name="connsiteY7" fmla="*/ 3754407 h 4040156"/>
                <a:gd name="connsiteX8" fmla="*/ 9524 w 2124075"/>
                <a:gd name="connsiteY8" fmla="*/ 277781 h 4040156"/>
                <a:gd name="connsiteX0" fmla="*/ 9524 w 2131881"/>
                <a:gd name="connsiteY0" fmla="*/ 277840 h 4040215"/>
                <a:gd name="connsiteX1" fmla="*/ 190500 w 2131881"/>
                <a:gd name="connsiteY1" fmla="*/ 68290 h 4040215"/>
                <a:gd name="connsiteX2" fmla="*/ 1895475 w 2131881"/>
                <a:gd name="connsiteY2" fmla="*/ 1615 h 4040215"/>
                <a:gd name="connsiteX3" fmla="*/ 2124075 w 2131881"/>
                <a:gd name="connsiteY3" fmla="*/ 220690 h 4040215"/>
                <a:gd name="connsiteX4" fmla="*/ 2124075 w 2131881"/>
                <a:gd name="connsiteY4" fmla="*/ 3859240 h 4040215"/>
                <a:gd name="connsiteX5" fmla="*/ 1885950 w 2131881"/>
                <a:gd name="connsiteY5" fmla="*/ 4040215 h 4040215"/>
                <a:gd name="connsiteX6" fmla="*/ 200025 w 2131881"/>
                <a:gd name="connsiteY6" fmla="*/ 3954491 h 4040215"/>
                <a:gd name="connsiteX7" fmla="*/ 0 w 2131881"/>
                <a:gd name="connsiteY7" fmla="*/ 3754466 h 4040215"/>
                <a:gd name="connsiteX8" fmla="*/ 9524 w 2131881"/>
                <a:gd name="connsiteY8" fmla="*/ 277840 h 4040215"/>
                <a:gd name="connsiteX0" fmla="*/ 9524 w 2124075"/>
                <a:gd name="connsiteY0" fmla="*/ 277725 h 4040100"/>
                <a:gd name="connsiteX1" fmla="*/ 190500 w 2124075"/>
                <a:gd name="connsiteY1" fmla="*/ 68175 h 4040100"/>
                <a:gd name="connsiteX2" fmla="*/ 1895475 w 2124075"/>
                <a:gd name="connsiteY2" fmla="*/ 1500 h 4040100"/>
                <a:gd name="connsiteX3" fmla="*/ 2124075 w 2124075"/>
                <a:gd name="connsiteY3" fmla="*/ 220575 h 4040100"/>
                <a:gd name="connsiteX4" fmla="*/ 2124075 w 2124075"/>
                <a:gd name="connsiteY4" fmla="*/ 3859125 h 4040100"/>
                <a:gd name="connsiteX5" fmla="*/ 1885950 w 2124075"/>
                <a:gd name="connsiteY5" fmla="*/ 4040100 h 4040100"/>
                <a:gd name="connsiteX6" fmla="*/ 200025 w 2124075"/>
                <a:gd name="connsiteY6" fmla="*/ 3954376 h 4040100"/>
                <a:gd name="connsiteX7" fmla="*/ 0 w 2124075"/>
                <a:gd name="connsiteY7" fmla="*/ 3754351 h 4040100"/>
                <a:gd name="connsiteX8" fmla="*/ 9524 w 2124075"/>
                <a:gd name="connsiteY8" fmla="*/ 277725 h 4040100"/>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4075" h="4039389">
                  <a:moveTo>
                    <a:pt x="9524" y="277014"/>
                  </a:moveTo>
                  <a:cubicBezTo>
                    <a:pt x="12699" y="99214"/>
                    <a:pt x="41275" y="80164"/>
                    <a:pt x="190500" y="67464"/>
                  </a:cubicBezTo>
                  <a:lnTo>
                    <a:pt x="1895475" y="789"/>
                  </a:lnTo>
                  <a:cubicBezTo>
                    <a:pt x="2168525" y="-10324"/>
                    <a:pt x="2105024" y="97626"/>
                    <a:pt x="2124075" y="219864"/>
                  </a:cubicBezTo>
                  <a:lnTo>
                    <a:pt x="2124075" y="3858414"/>
                  </a:lnTo>
                  <a:cubicBezTo>
                    <a:pt x="2111375" y="4033039"/>
                    <a:pt x="2060575" y="4036214"/>
                    <a:pt x="1885950" y="4039389"/>
                  </a:cubicBezTo>
                  <a:lnTo>
                    <a:pt x="200025" y="3953665"/>
                  </a:lnTo>
                  <a:cubicBezTo>
                    <a:pt x="66675" y="3948902"/>
                    <a:pt x="0" y="3929852"/>
                    <a:pt x="0" y="3753640"/>
                  </a:cubicBezTo>
                  <a:cubicBezTo>
                    <a:pt x="3175" y="2594765"/>
                    <a:pt x="6349" y="1435889"/>
                    <a:pt x="9524" y="277014"/>
                  </a:cubicBezTo>
                  <a:close/>
                </a:path>
              </a:pathLst>
            </a:custGeom>
            <a:gradFill flip="none" rotWithShape="1">
              <a:gsLst>
                <a:gs pos="0">
                  <a:srgbClr val="4472C4">
                    <a:lumMod val="5000"/>
                    <a:lumOff val="95000"/>
                  </a:srgbClr>
                </a:gs>
                <a:gs pos="89000">
                  <a:sysClr val="window" lastClr="FFFFFF">
                    <a:lumMod val="85000"/>
                  </a:sysClr>
                </a:gs>
              </a:gsLst>
              <a:lin ang="10800000" scaled="1"/>
              <a:tileRect/>
            </a:gradFill>
            <a:ln w="19050" cap="flat" cmpd="sng" algn="ctr">
              <a:gradFill>
                <a:gsLst>
                  <a:gs pos="0">
                    <a:srgbClr val="4472C4">
                      <a:lumMod val="5000"/>
                      <a:lumOff val="95000"/>
                    </a:srgbClr>
                  </a:gs>
                  <a:gs pos="74000">
                    <a:srgbClr val="F4F5F9"/>
                  </a:gs>
                </a:gsLst>
                <a:lin ang="5400000" scaled="1"/>
              </a:gradFill>
              <a:prstDash val="solid"/>
              <a:miter lim="800000"/>
            </a:ln>
            <a:effectLst>
              <a:outerShdw blurRad="165100" dist="38100" algn="l" rotWithShape="0">
                <a:prstClr val="black">
                  <a:alpha val="40000"/>
                </a:prstClr>
              </a:outerShdw>
              <a:reflection blurRad="165100" endPos="35000" dir="5400000" sy="-100000" algn="bl" rotWithShape="0"/>
            </a:effectLst>
          </p:spPr>
          <p:txBody>
            <a:bodyPr rtlCol="0" anchor="ct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31" name="Right Triangle 130">
              <a:extLst>
                <a:ext uri="{FF2B5EF4-FFF2-40B4-BE49-F238E27FC236}">
                  <a16:creationId xmlns:a16="http://schemas.microsoft.com/office/drawing/2014/main" id="{67C134E0-CF08-41BB-82FC-D8C16FE781EA}"/>
                </a:ext>
              </a:extLst>
            </p:cNvPr>
            <p:cNvSpPr/>
            <p:nvPr/>
          </p:nvSpPr>
          <p:spPr>
            <a:xfrm rot="5400000">
              <a:off x="3799089" y="2222388"/>
              <a:ext cx="285751" cy="794743"/>
            </a:xfrm>
            <a:prstGeom prst="rtTriangle">
              <a:avLst/>
            </a:prstGeom>
            <a:gradFill>
              <a:gsLst>
                <a:gs pos="45000">
                  <a:sysClr val="windowText" lastClr="000000">
                    <a:lumMod val="75000"/>
                    <a:lumOff val="25000"/>
                  </a:sysClr>
                </a:gs>
                <a:gs pos="100000">
                  <a:srgbClr val="ECEDF0">
                    <a:alpha val="0"/>
                  </a:srgbClr>
                </a:gs>
              </a:gsLst>
              <a:lin ang="5400000" scaled="1"/>
            </a:gradFill>
            <a:ln w="12700" cap="flat" cmpd="sng" algn="ctr">
              <a:noFill/>
              <a:prstDash val="solid"/>
              <a:miter lim="800000"/>
            </a:ln>
            <a:effectLst>
              <a:softEdge rad="38100"/>
            </a:effectLst>
          </p:spPr>
          <p:txBody>
            <a:bodyPr rtlCol="0" anchor="ct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32" name="Freeform: Shape 16">
              <a:extLst>
                <a:ext uri="{FF2B5EF4-FFF2-40B4-BE49-F238E27FC236}">
                  <a16:creationId xmlns:a16="http://schemas.microsoft.com/office/drawing/2014/main" id="{15AA8076-4F08-4093-9A32-442CF06D4A02}"/>
                </a:ext>
              </a:extLst>
            </p:cNvPr>
            <p:cNvSpPr/>
            <p:nvPr/>
          </p:nvSpPr>
          <p:spPr>
            <a:xfrm>
              <a:off x="3620496" y="1628775"/>
              <a:ext cx="492919" cy="1024323"/>
            </a:xfrm>
            <a:custGeom>
              <a:avLst/>
              <a:gdLst>
                <a:gd name="connsiteX0" fmla="*/ 621412 w 657225"/>
                <a:gd name="connsiteY0" fmla="*/ 894596 h 1024323"/>
                <a:gd name="connsiteX1" fmla="*/ 612285 w 657225"/>
                <a:gd name="connsiteY1" fmla="*/ 900750 h 1024323"/>
                <a:gd name="connsiteX2" fmla="*/ 617709 w 657225"/>
                <a:gd name="connsiteY2" fmla="*/ 899093 h 1024323"/>
                <a:gd name="connsiteX3" fmla="*/ 89626 w 657225"/>
                <a:gd name="connsiteY3" fmla="*/ 0 h 1024323"/>
                <a:gd name="connsiteX4" fmla="*/ 567599 w 657225"/>
                <a:gd name="connsiteY4" fmla="*/ 0 h 1024323"/>
                <a:gd name="connsiteX5" fmla="*/ 657225 w 657225"/>
                <a:gd name="connsiteY5" fmla="*/ 89626 h 1024323"/>
                <a:gd name="connsiteX6" fmla="*/ 657225 w 657225"/>
                <a:gd name="connsiteY6" fmla="*/ 824774 h 1024323"/>
                <a:gd name="connsiteX7" fmla="*/ 657223 w 657225"/>
                <a:gd name="connsiteY7" fmla="*/ 824784 h 1024323"/>
                <a:gd name="connsiteX8" fmla="*/ 657223 w 657225"/>
                <a:gd name="connsiteY8" fmla="*/ 1024323 h 1024323"/>
                <a:gd name="connsiteX9" fmla="*/ 648586 w 657225"/>
                <a:gd name="connsiteY9" fmla="*/ 981542 h 1024323"/>
                <a:gd name="connsiteX10" fmla="*/ 547292 w 657225"/>
                <a:gd name="connsiteY10" fmla="*/ 914400 h 1024323"/>
                <a:gd name="connsiteX11" fmla="*/ 89626 w 657225"/>
                <a:gd name="connsiteY11" fmla="*/ 914400 h 1024323"/>
                <a:gd name="connsiteX12" fmla="*/ 0 w 657225"/>
                <a:gd name="connsiteY12" fmla="*/ 824774 h 1024323"/>
                <a:gd name="connsiteX13" fmla="*/ 0 w 657225"/>
                <a:gd name="connsiteY13" fmla="*/ 89626 h 1024323"/>
                <a:gd name="connsiteX14" fmla="*/ 89626 w 657225"/>
                <a:gd name="connsiteY14" fmla="*/ 0 h 102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7225" h="1024323">
                  <a:moveTo>
                    <a:pt x="621412" y="894596"/>
                  </a:moveTo>
                  <a:lnTo>
                    <a:pt x="612285" y="900750"/>
                  </a:lnTo>
                  <a:lnTo>
                    <a:pt x="617709" y="899093"/>
                  </a:lnTo>
                  <a:close/>
                  <a:moveTo>
                    <a:pt x="89626" y="0"/>
                  </a:moveTo>
                  <a:lnTo>
                    <a:pt x="567599" y="0"/>
                  </a:lnTo>
                  <a:cubicBezTo>
                    <a:pt x="617098" y="0"/>
                    <a:pt x="657225" y="40127"/>
                    <a:pt x="657225" y="89626"/>
                  </a:cubicBezTo>
                  <a:lnTo>
                    <a:pt x="657225" y="824774"/>
                  </a:lnTo>
                  <a:lnTo>
                    <a:pt x="657223" y="824784"/>
                  </a:lnTo>
                  <a:lnTo>
                    <a:pt x="657223" y="1024323"/>
                  </a:lnTo>
                  <a:lnTo>
                    <a:pt x="648586" y="981542"/>
                  </a:lnTo>
                  <a:cubicBezTo>
                    <a:pt x="631897" y="942086"/>
                    <a:pt x="592828" y="914400"/>
                    <a:pt x="547292" y="914400"/>
                  </a:cubicBezTo>
                  <a:lnTo>
                    <a:pt x="89626" y="914400"/>
                  </a:lnTo>
                  <a:cubicBezTo>
                    <a:pt x="40127" y="914400"/>
                    <a:pt x="0" y="874273"/>
                    <a:pt x="0" y="824774"/>
                  </a:cubicBezTo>
                  <a:lnTo>
                    <a:pt x="0" y="89626"/>
                  </a:lnTo>
                  <a:cubicBezTo>
                    <a:pt x="0" y="40127"/>
                    <a:pt x="40127" y="0"/>
                    <a:pt x="89626" y="0"/>
                  </a:cubicBezTo>
                  <a:close/>
                </a:path>
              </a:pathLst>
            </a:custGeom>
            <a:gradFill flip="none" rotWithShape="1">
              <a:gsLst>
                <a:gs pos="0">
                  <a:srgbClr val="FE8517"/>
                </a:gs>
                <a:gs pos="100000">
                  <a:srgbClr val="E27614"/>
                </a:gs>
                <a:gs pos="85000">
                  <a:srgbClr val="FFC67D"/>
                </a:gs>
              </a:gsLst>
              <a:lin ang="0" scaled="1"/>
              <a:tileRect/>
            </a:gradFill>
            <a:ln w="12700" cap="flat" cmpd="sng" algn="ctr">
              <a:noFill/>
              <a:prstDash val="solid"/>
              <a:miter lim="800000"/>
            </a:ln>
            <a:effectLst/>
          </p:spPr>
          <p:txBody>
            <a:bodyPr wrap="square" rtlCol="0" anchor="ctr">
              <a:noAutofit/>
            </a:bodyP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33" name="Rectangle: Rounded Corners 17">
              <a:extLst>
                <a:ext uri="{FF2B5EF4-FFF2-40B4-BE49-F238E27FC236}">
                  <a16:creationId xmlns:a16="http://schemas.microsoft.com/office/drawing/2014/main" id="{40407605-8ED6-4347-A785-7061DD8E5BAD}"/>
                </a:ext>
              </a:extLst>
            </p:cNvPr>
            <p:cNvSpPr/>
            <p:nvPr/>
          </p:nvSpPr>
          <p:spPr>
            <a:xfrm>
              <a:off x="2358361" y="1628775"/>
              <a:ext cx="492919" cy="3600450"/>
            </a:xfrm>
            <a:prstGeom prst="roundRect">
              <a:avLst>
                <a:gd name="adj" fmla="val 13637"/>
              </a:avLst>
            </a:prstGeom>
            <a:gradFill flip="none" rotWithShape="1">
              <a:gsLst>
                <a:gs pos="0">
                  <a:srgbClr val="FF5D6C"/>
                </a:gs>
                <a:gs pos="100000">
                  <a:srgbClr val="FF3B44"/>
                </a:gs>
                <a:gs pos="85000">
                  <a:srgbClr val="FFA495"/>
                </a:gs>
              </a:gsLst>
              <a:lin ang="0" scaled="1"/>
              <a:tileRect/>
            </a:gradFill>
            <a:ln w="12700" cap="flat" cmpd="sng" algn="ctr">
              <a:noFill/>
              <a:prstDash val="solid"/>
              <a:miter lim="800000"/>
            </a:ln>
            <a:effectLst/>
          </p:spPr>
          <p:txBody>
            <a:bodyPr wrap="square" rtlCol="0" anchor="ctr">
              <a:noAutofit/>
            </a:bodyP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34" name="Rectangle 23">
              <a:extLst>
                <a:ext uri="{FF2B5EF4-FFF2-40B4-BE49-F238E27FC236}">
                  <a16:creationId xmlns:a16="http://schemas.microsoft.com/office/drawing/2014/main" id="{A7245C12-4809-478B-8013-BE5CBB86E5F3}"/>
                </a:ext>
              </a:extLst>
            </p:cNvPr>
            <p:cNvSpPr/>
            <p:nvPr/>
          </p:nvSpPr>
          <p:spPr>
            <a:xfrm>
              <a:off x="1201074" y="1408911"/>
              <a:ext cx="1593056" cy="4039389"/>
            </a:xfrm>
            <a:custGeom>
              <a:avLst/>
              <a:gdLst>
                <a:gd name="connsiteX0" fmla="*/ 0 w 2113108"/>
                <a:gd name="connsiteY0" fmla="*/ 0 h 3869635"/>
                <a:gd name="connsiteX1" fmla="*/ 2113108 w 2113108"/>
                <a:gd name="connsiteY1" fmla="*/ 0 h 3869635"/>
                <a:gd name="connsiteX2" fmla="*/ 2113108 w 2113108"/>
                <a:gd name="connsiteY2" fmla="*/ 3869635 h 3869635"/>
                <a:gd name="connsiteX3" fmla="*/ 0 w 2113108"/>
                <a:gd name="connsiteY3" fmla="*/ 3869635 h 3869635"/>
                <a:gd name="connsiteX4" fmla="*/ 0 w 2113108"/>
                <a:gd name="connsiteY4" fmla="*/ 0 h 3869635"/>
                <a:gd name="connsiteX0" fmla="*/ 0 w 2113108"/>
                <a:gd name="connsiteY0" fmla="*/ 76200 h 3945835"/>
                <a:gd name="connsiteX1" fmla="*/ 2113108 w 2113108"/>
                <a:gd name="connsiteY1" fmla="*/ 0 h 3945835"/>
                <a:gd name="connsiteX2" fmla="*/ 2113108 w 2113108"/>
                <a:gd name="connsiteY2" fmla="*/ 3945835 h 3945835"/>
                <a:gd name="connsiteX3" fmla="*/ 0 w 2113108"/>
                <a:gd name="connsiteY3" fmla="*/ 3945835 h 3945835"/>
                <a:gd name="connsiteX4" fmla="*/ 0 w 2113108"/>
                <a:gd name="connsiteY4" fmla="*/ 76200 h 3945835"/>
                <a:gd name="connsiteX0" fmla="*/ 0 w 2113108"/>
                <a:gd name="connsiteY0" fmla="*/ 76200 h 4050610"/>
                <a:gd name="connsiteX1" fmla="*/ 2113108 w 2113108"/>
                <a:gd name="connsiteY1" fmla="*/ 0 h 4050610"/>
                <a:gd name="connsiteX2" fmla="*/ 2113108 w 2113108"/>
                <a:gd name="connsiteY2" fmla="*/ 4050610 h 4050610"/>
                <a:gd name="connsiteX3" fmla="*/ 0 w 2113108"/>
                <a:gd name="connsiteY3" fmla="*/ 3945835 h 4050610"/>
                <a:gd name="connsiteX4" fmla="*/ 0 w 2113108"/>
                <a:gd name="connsiteY4" fmla="*/ 76200 h 4050610"/>
                <a:gd name="connsiteX0" fmla="*/ 3927 w 2117035"/>
                <a:gd name="connsiteY0" fmla="*/ 76200 h 4050610"/>
                <a:gd name="connsiteX1" fmla="*/ 2117035 w 2117035"/>
                <a:gd name="connsiteY1" fmla="*/ 0 h 4050610"/>
                <a:gd name="connsiteX2" fmla="*/ 2117035 w 2117035"/>
                <a:gd name="connsiteY2" fmla="*/ 4050610 h 4050610"/>
                <a:gd name="connsiteX3" fmla="*/ 3927 w 2117035"/>
                <a:gd name="connsiteY3" fmla="*/ 3945835 h 4050610"/>
                <a:gd name="connsiteX4" fmla="*/ 0 w 2117035"/>
                <a:gd name="connsiteY4" fmla="*/ 267942 h 4050610"/>
                <a:gd name="connsiteX5" fmla="*/ 3927 w 2117035"/>
                <a:gd name="connsiteY5"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3927 w 2117035"/>
                <a:gd name="connsiteY4" fmla="*/ 3945835 h 4050610"/>
                <a:gd name="connsiteX5" fmla="*/ 0 w 2117035"/>
                <a:gd name="connsiteY5" fmla="*/ 267942 h 4050610"/>
                <a:gd name="connsiteX6" fmla="*/ 3927 w 2117035"/>
                <a:gd name="connsiteY6"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1876426 w 2117035"/>
                <a:gd name="connsiteY4" fmla="*/ 4030317 h 4050610"/>
                <a:gd name="connsiteX5" fmla="*/ 3927 w 2117035"/>
                <a:gd name="connsiteY5" fmla="*/ 3945835 h 4050610"/>
                <a:gd name="connsiteX6" fmla="*/ 0 w 2117035"/>
                <a:gd name="connsiteY6" fmla="*/ 267942 h 4050610"/>
                <a:gd name="connsiteX7" fmla="*/ 3927 w 2117035"/>
                <a:gd name="connsiteY7"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3849342 h 4050610"/>
                <a:gd name="connsiteX4" fmla="*/ 2117035 w 2117035"/>
                <a:gd name="connsiteY4" fmla="*/ 4050610 h 4050610"/>
                <a:gd name="connsiteX5" fmla="*/ 1876426 w 2117035"/>
                <a:gd name="connsiteY5" fmla="*/ 4030317 h 4050610"/>
                <a:gd name="connsiteX6" fmla="*/ 3927 w 2117035"/>
                <a:gd name="connsiteY6" fmla="*/ 3945835 h 4050610"/>
                <a:gd name="connsiteX7" fmla="*/ 0 w 2117035"/>
                <a:gd name="connsiteY7" fmla="*/ 267942 h 4050610"/>
                <a:gd name="connsiteX8" fmla="*/ 3927 w 2117035"/>
                <a:gd name="connsiteY8"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210792 h 4050610"/>
                <a:gd name="connsiteX4" fmla="*/ 2114551 w 2117035"/>
                <a:gd name="connsiteY4" fmla="*/ 3849342 h 4050610"/>
                <a:gd name="connsiteX5" fmla="*/ 2117035 w 2117035"/>
                <a:gd name="connsiteY5" fmla="*/ 4050610 h 4050610"/>
                <a:gd name="connsiteX6" fmla="*/ 1876426 w 2117035"/>
                <a:gd name="connsiteY6" fmla="*/ 4030317 h 4050610"/>
                <a:gd name="connsiteX7" fmla="*/ 3927 w 2117035"/>
                <a:gd name="connsiteY7" fmla="*/ 3945835 h 4050610"/>
                <a:gd name="connsiteX8" fmla="*/ 0 w 2117035"/>
                <a:gd name="connsiteY8" fmla="*/ 267942 h 4050610"/>
                <a:gd name="connsiteX9" fmla="*/ 3927 w 2117035"/>
                <a:gd name="connsiteY9" fmla="*/ 76200 h 4050610"/>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3927 w 2117035"/>
                <a:gd name="connsiteY8" fmla="*/ 3954118 h 4058893"/>
                <a:gd name="connsiteX9" fmla="*/ 0 w 2117035"/>
                <a:gd name="connsiteY9" fmla="*/ 276225 h 4058893"/>
                <a:gd name="connsiteX10" fmla="*/ 3927 w 2117035"/>
                <a:gd name="connsiteY10" fmla="*/ 84483 h 4058893"/>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190501 w 2117035"/>
                <a:gd name="connsiteY8" fmla="*/ 3952876 h 4058893"/>
                <a:gd name="connsiteX9" fmla="*/ 3927 w 2117035"/>
                <a:gd name="connsiteY9" fmla="*/ 3954118 h 4058893"/>
                <a:gd name="connsiteX10" fmla="*/ 0 w 2117035"/>
                <a:gd name="connsiteY10" fmla="*/ 276225 h 4058893"/>
                <a:gd name="connsiteX11" fmla="*/ 3927 w 2117035"/>
                <a:gd name="connsiteY11"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13451 w 2126559"/>
                <a:gd name="connsiteY9" fmla="*/ 3954118 h 4058893"/>
                <a:gd name="connsiteX10" fmla="*/ 0 w 2126559"/>
                <a:gd name="connsiteY10" fmla="*/ 3752851 h 4058893"/>
                <a:gd name="connsiteX11" fmla="*/ 9524 w 2126559"/>
                <a:gd name="connsiteY11" fmla="*/ 276225 h 4058893"/>
                <a:gd name="connsiteX12" fmla="*/ 13451 w 2126559"/>
                <a:gd name="connsiteY12"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11" fmla="*/ 13451 w 2126559"/>
                <a:gd name="connsiteY11" fmla="*/ 84483 h 4058893"/>
                <a:gd name="connsiteX0" fmla="*/ 9524 w 2126559"/>
                <a:gd name="connsiteY0" fmla="*/ 276225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0" fmla="*/ 9524 w 2126559"/>
                <a:gd name="connsiteY0" fmla="*/ 276225 h 4058893"/>
                <a:gd name="connsiteX1" fmla="*/ 190500 w 2126559"/>
                <a:gd name="connsiteY1" fmla="*/ 66675 h 4058893"/>
                <a:gd name="connsiteX2" fmla="*/ 1895475 w 2126559"/>
                <a:gd name="connsiteY2" fmla="*/ 0 h 4058893"/>
                <a:gd name="connsiteX3" fmla="*/ 2124075 w 2126559"/>
                <a:gd name="connsiteY3" fmla="*/ 219075 h 4058893"/>
                <a:gd name="connsiteX4" fmla="*/ 2124075 w 2126559"/>
                <a:gd name="connsiteY4" fmla="*/ 3857625 h 4058893"/>
                <a:gd name="connsiteX5" fmla="*/ 2126559 w 2126559"/>
                <a:gd name="connsiteY5" fmla="*/ 4058893 h 4058893"/>
                <a:gd name="connsiteX6" fmla="*/ 1885950 w 2126559"/>
                <a:gd name="connsiteY6" fmla="*/ 4038600 h 4058893"/>
                <a:gd name="connsiteX7" fmla="*/ 200025 w 2126559"/>
                <a:gd name="connsiteY7" fmla="*/ 3952876 h 4058893"/>
                <a:gd name="connsiteX8" fmla="*/ 0 w 2126559"/>
                <a:gd name="connsiteY8" fmla="*/ 3752851 h 4058893"/>
                <a:gd name="connsiteX9" fmla="*/ 9524 w 2126559"/>
                <a:gd name="connsiteY9" fmla="*/ 276225 h 4058893"/>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7313 h 4039688"/>
                <a:gd name="connsiteX1" fmla="*/ 190500 w 2124075"/>
                <a:gd name="connsiteY1" fmla="*/ 67763 h 4039688"/>
                <a:gd name="connsiteX2" fmla="*/ 1895475 w 2124075"/>
                <a:gd name="connsiteY2" fmla="*/ 1088 h 4039688"/>
                <a:gd name="connsiteX3" fmla="*/ 2124075 w 2124075"/>
                <a:gd name="connsiteY3" fmla="*/ 220163 h 4039688"/>
                <a:gd name="connsiteX4" fmla="*/ 2124075 w 2124075"/>
                <a:gd name="connsiteY4" fmla="*/ 3858713 h 4039688"/>
                <a:gd name="connsiteX5" fmla="*/ 1885950 w 2124075"/>
                <a:gd name="connsiteY5" fmla="*/ 4039688 h 4039688"/>
                <a:gd name="connsiteX6" fmla="*/ 200025 w 2124075"/>
                <a:gd name="connsiteY6" fmla="*/ 3953964 h 4039688"/>
                <a:gd name="connsiteX7" fmla="*/ 0 w 2124075"/>
                <a:gd name="connsiteY7" fmla="*/ 3753939 h 4039688"/>
                <a:gd name="connsiteX8" fmla="*/ 9524 w 2124075"/>
                <a:gd name="connsiteY8" fmla="*/ 277313 h 4039688"/>
                <a:gd name="connsiteX0" fmla="*/ 9524 w 2131177"/>
                <a:gd name="connsiteY0" fmla="*/ 279313 h 4041688"/>
                <a:gd name="connsiteX1" fmla="*/ 190500 w 2131177"/>
                <a:gd name="connsiteY1" fmla="*/ 69763 h 4041688"/>
                <a:gd name="connsiteX2" fmla="*/ 1895475 w 2131177"/>
                <a:gd name="connsiteY2" fmla="*/ 3088 h 4041688"/>
                <a:gd name="connsiteX3" fmla="*/ 2124075 w 2131177"/>
                <a:gd name="connsiteY3" fmla="*/ 222163 h 4041688"/>
                <a:gd name="connsiteX4" fmla="*/ 2124075 w 2131177"/>
                <a:gd name="connsiteY4" fmla="*/ 3860713 h 4041688"/>
                <a:gd name="connsiteX5" fmla="*/ 1885950 w 2131177"/>
                <a:gd name="connsiteY5" fmla="*/ 4041688 h 4041688"/>
                <a:gd name="connsiteX6" fmla="*/ 200025 w 2131177"/>
                <a:gd name="connsiteY6" fmla="*/ 3955964 h 4041688"/>
                <a:gd name="connsiteX7" fmla="*/ 0 w 2131177"/>
                <a:gd name="connsiteY7" fmla="*/ 3755939 h 4041688"/>
                <a:gd name="connsiteX8" fmla="*/ 9524 w 2131177"/>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7654"/>
                <a:gd name="connsiteY0" fmla="*/ 277781 h 4040156"/>
                <a:gd name="connsiteX1" fmla="*/ 190500 w 2127654"/>
                <a:gd name="connsiteY1" fmla="*/ 68231 h 4040156"/>
                <a:gd name="connsiteX2" fmla="*/ 1895475 w 2127654"/>
                <a:gd name="connsiteY2" fmla="*/ 1556 h 4040156"/>
                <a:gd name="connsiteX3" fmla="*/ 2124075 w 2127654"/>
                <a:gd name="connsiteY3" fmla="*/ 220631 h 4040156"/>
                <a:gd name="connsiteX4" fmla="*/ 2124075 w 2127654"/>
                <a:gd name="connsiteY4" fmla="*/ 3859181 h 4040156"/>
                <a:gd name="connsiteX5" fmla="*/ 1885950 w 2127654"/>
                <a:gd name="connsiteY5" fmla="*/ 4040156 h 4040156"/>
                <a:gd name="connsiteX6" fmla="*/ 200025 w 2127654"/>
                <a:gd name="connsiteY6" fmla="*/ 3954432 h 4040156"/>
                <a:gd name="connsiteX7" fmla="*/ 0 w 2127654"/>
                <a:gd name="connsiteY7" fmla="*/ 3754407 h 4040156"/>
                <a:gd name="connsiteX8" fmla="*/ 9524 w 2127654"/>
                <a:gd name="connsiteY8" fmla="*/ 277781 h 4040156"/>
                <a:gd name="connsiteX0" fmla="*/ 9524 w 2124075"/>
                <a:gd name="connsiteY0" fmla="*/ 277781 h 4040156"/>
                <a:gd name="connsiteX1" fmla="*/ 190500 w 2124075"/>
                <a:gd name="connsiteY1" fmla="*/ 68231 h 4040156"/>
                <a:gd name="connsiteX2" fmla="*/ 1895475 w 2124075"/>
                <a:gd name="connsiteY2" fmla="*/ 1556 h 4040156"/>
                <a:gd name="connsiteX3" fmla="*/ 2124075 w 2124075"/>
                <a:gd name="connsiteY3" fmla="*/ 220631 h 4040156"/>
                <a:gd name="connsiteX4" fmla="*/ 2124075 w 2124075"/>
                <a:gd name="connsiteY4" fmla="*/ 3859181 h 4040156"/>
                <a:gd name="connsiteX5" fmla="*/ 1885950 w 2124075"/>
                <a:gd name="connsiteY5" fmla="*/ 4040156 h 4040156"/>
                <a:gd name="connsiteX6" fmla="*/ 200025 w 2124075"/>
                <a:gd name="connsiteY6" fmla="*/ 3954432 h 4040156"/>
                <a:gd name="connsiteX7" fmla="*/ 0 w 2124075"/>
                <a:gd name="connsiteY7" fmla="*/ 3754407 h 4040156"/>
                <a:gd name="connsiteX8" fmla="*/ 9524 w 2124075"/>
                <a:gd name="connsiteY8" fmla="*/ 277781 h 4040156"/>
                <a:gd name="connsiteX0" fmla="*/ 9524 w 2131881"/>
                <a:gd name="connsiteY0" fmla="*/ 277840 h 4040215"/>
                <a:gd name="connsiteX1" fmla="*/ 190500 w 2131881"/>
                <a:gd name="connsiteY1" fmla="*/ 68290 h 4040215"/>
                <a:gd name="connsiteX2" fmla="*/ 1895475 w 2131881"/>
                <a:gd name="connsiteY2" fmla="*/ 1615 h 4040215"/>
                <a:gd name="connsiteX3" fmla="*/ 2124075 w 2131881"/>
                <a:gd name="connsiteY3" fmla="*/ 220690 h 4040215"/>
                <a:gd name="connsiteX4" fmla="*/ 2124075 w 2131881"/>
                <a:gd name="connsiteY4" fmla="*/ 3859240 h 4040215"/>
                <a:gd name="connsiteX5" fmla="*/ 1885950 w 2131881"/>
                <a:gd name="connsiteY5" fmla="*/ 4040215 h 4040215"/>
                <a:gd name="connsiteX6" fmla="*/ 200025 w 2131881"/>
                <a:gd name="connsiteY6" fmla="*/ 3954491 h 4040215"/>
                <a:gd name="connsiteX7" fmla="*/ 0 w 2131881"/>
                <a:gd name="connsiteY7" fmla="*/ 3754466 h 4040215"/>
                <a:gd name="connsiteX8" fmla="*/ 9524 w 2131881"/>
                <a:gd name="connsiteY8" fmla="*/ 277840 h 4040215"/>
                <a:gd name="connsiteX0" fmla="*/ 9524 w 2124075"/>
                <a:gd name="connsiteY0" fmla="*/ 277725 h 4040100"/>
                <a:gd name="connsiteX1" fmla="*/ 190500 w 2124075"/>
                <a:gd name="connsiteY1" fmla="*/ 68175 h 4040100"/>
                <a:gd name="connsiteX2" fmla="*/ 1895475 w 2124075"/>
                <a:gd name="connsiteY2" fmla="*/ 1500 h 4040100"/>
                <a:gd name="connsiteX3" fmla="*/ 2124075 w 2124075"/>
                <a:gd name="connsiteY3" fmla="*/ 220575 h 4040100"/>
                <a:gd name="connsiteX4" fmla="*/ 2124075 w 2124075"/>
                <a:gd name="connsiteY4" fmla="*/ 3859125 h 4040100"/>
                <a:gd name="connsiteX5" fmla="*/ 1885950 w 2124075"/>
                <a:gd name="connsiteY5" fmla="*/ 4040100 h 4040100"/>
                <a:gd name="connsiteX6" fmla="*/ 200025 w 2124075"/>
                <a:gd name="connsiteY6" fmla="*/ 3954376 h 4040100"/>
                <a:gd name="connsiteX7" fmla="*/ 0 w 2124075"/>
                <a:gd name="connsiteY7" fmla="*/ 3754351 h 4040100"/>
                <a:gd name="connsiteX8" fmla="*/ 9524 w 2124075"/>
                <a:gd name="connsiteY8" fmla="*/ 277725 h 4040100"/>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4075" h="4039389">
                  <a:moveTo>
                    <a:pt x="9524" y="277014"/>
                  </a:moveTo>
                  <a:cubicBezTo>
                    <a:pt x="12699" y="99214"/>
                    <a:pt x="41275" y="80164"/>
                    <a:pt x="190500" y="67464"/>
                  </a:cubicBezTo>
                  <a:lnTo>
                    <a:pt x="1895475" y="789"/>
                  </a:lnTo>
                  <a:cubicBezTo>
                    <a:pt x="2168525" y="-10324"/>
                    <a:pt x="2105024" y="97626"/>
                    <a:pt x="2124075" y="219864"/>
                  </a:cubicBezTo>
                  <a:lnTo>
                    <a:pt x="2124075" y="3858414"/>
                  </a:lnTo>
                  <a:cubicBezTo>
                    <a:pt x="2111375" y="4033039"/>
                    <a:pt x="2060575" y="4036214"/>
                    <a:pt x="1885950" y="4039389"/>
                  </a:cubicBezTo>
                  <a:lnTo>
                    <a:pt x="200025" y="3953665"/>
                  </a:lnTo>
                  <a:cubicBezTo>
                    <a:pt x="66675" y="3948902"/>
                    <a:pt x="0" y="3929852"/>
                    <a:pt x="0" y="3753640"/>
                  </a:cubicBezTo>
                  <a:cubicBezTo>
                    <a:pt x="3175" y="2594765"/>
                    <a:pt x="6349" y="1435889"/>
                    <a:pt x="9524" y="277014"/>
                  </a:cubicBezTo>
                  <a:close/>
                </a:path>
              </a:pathLst>
            </a:custGeom>
            <a:gradFill flip="none" rotWithShape="1">
              <a:gsLst>
                <a:gs pos="0">
                  <a:srgbClr val="4472C4">
                    <a:lumMod val="5000"/>
                    <a:lumOff val="95000"/>
                  </a:srgbClr>
                </a:gs>
                <a:gs pos="89000">
                  <a:sysClr val="window" lastClr="FFFFFF">
                    <a:lumMod val="85000"/>
                  </a:sysClr>
                </a:gs>
              </a:gsLst>
              <a:lin ang="10800000" scaled="1"/>
              <a:tileRect/>
            </a:gradFill>
            <a:ln w="19050" cap="flat" cmpd="sng" algn="ctr">
              <a:gradFill>
                <a:gsLst>
                  <a:gs pos="0">
                    <a:srgbClr val="4472C4">
                      <a:lumMod val="5000"/>
                      <a:lumOff val="95000"/>
                    </a:srgbClr>
                  </a:gs>
                  <a:gs pos="74000">
                    <a:srgbClr val="F4F5F9"/>
                  </a:gs>
                </a:gsLst>
                <a:lin ang="5400000" scaled="1"/>
              </a:gradFill>
              <a:prstDash val="solid"/>
              <a:miter lim="800000"/>
            </a:ln>
            <a:effectLst>
              <a:outerShdw blurRad="127000" dist="38100" algn="l" rotWithShape="0">
                <a:prstClr val="black">
                  <a:alpha val="40000"/>
                </a:prstClr>
              </a:outerShdw>
              <a:reflection blurRad="165100" endPos="35000" dir="5400000" sy="-100000" algn="bl" rotWithShape="0"/>
            </a:effectLst>
          </p:spPr>
          <p:txBody>
            <a:bodyPr rtlCol="0" anchor="ct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35" name="Right Triangle 134">
              <a:extLst>
                <a:ext uri="{FF2B5EF4-FFF2-40B4-BE49-F238E27FC236}">
                  <a16:creationId xmlns:a16="http://schemas.microsoft.com/office/drawing/2014/main" id="{18D83D91-A343-4F5D-A868-A5A3E6FD7DAC}"/>
                </a:ext>
              </a:extLst>
            </p:cNvPr>
            <p:cNvSpPr/>
            <p:nvPr/>
          </p:nvSpPr>
          <p:spPr>
            <a:xfrm rot="5400000">
              <a:off x="2536954" y="2222389"/>
              <a:ext cx="285751" cy="794743"/>
            </a:xfrm>
            <a:prstGeom prst="rtTriangle">
              <a:avLst/>
            </a:prstGeom>
            <a:gradFill>
              <a:gsLst>
                <a:gs pos="45000">
                  <a:sysClr val="windowText" lastClr="000000">
                    <a:lumMod val="75000"/>
                    <a:lumOff val="25000"/>
                  </a:sysClr>
                </a:gs>
                <a:gs pos="100000">
                  <a:srgbClr val="ECEDF0">
                    <a:alpha val="0"/>
                  </a:srgbClr>
                </a:gs>
              </a:gsLst>
              <a:lin ang="5400000" scaled="1"/>
            </a:gradFill>
            <a:ln w="12700" cap="flat" cmpd="sng" algn="ctr">
              <a:noFill/>
              <a:prstDash val="solid"/>
              <a:miter lim="800000"/>
            </a:ln>
            <a:effectLst>
              <a:softEdge rad="38100"/>
            </a:effectLst>
          </p:spPr>
          <p:txBody>
            <a:bodyPr rtlCol="0" anchor="ct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36" name="Freeform: Shape 20">
              <a:extLst>
                <a:ext uri="{FF2B5EF4-FFF2-40B4-BE49-F238E27FC236}">
                  <a16:creationId xmlns:a16="http://schemas.microsoft.com/office/drawing/2014/main" id="{7997626B-A6DF-4C7D-B39D-FD1C845DB2F8}"/>
                </a:ext>
              </a:extLst>
            </p:cNvPr>
            <p:cNvSpPr/>
            <p:nvPr/>
          </p:nvSpPr>
          <p:spPr>
            <a:xfrm>
              <a:off x="2358361" y="1628776"/>
              <a:ext cx="492919" cy="1024323"/>
            </a:xfrm>
            <a:custGeom>
              <a:avLst/>
              <a:gdLst>
                <a:gd name="connsiteX0" fmla="*/ 621412 w 657225"/>
                <a:gd name="connsiteY0" fmla="*/ 894596 h 1024323"/>
                <a:gd name="connsiteX1" fmla="*/ 612285 w 657225"/>
                <a:gd name="connsiteY1" fmla="*/ 900750 h 1024323"/>
                <a:gd name="connsiteX2" fmla="*/ 617709 w 657225"/>
                <a:gd name="connsiteY2" fmla="*/ 899093 h 1024323"/>
                <a:gd name="connsiteX3" fmla="*/ 89626 w 657225"/>
                <a:gd name="connsiteY3" fmla="*/ 0 h 1024323"/>
                <a:gd name="connsiteX4" fmla="*/ 567599 w 657225"/>
                <a:gd name="connsiteY4" fmla="*/ 0 h 1024323"/>
                <a:gd name="connsiteX5" fmla="*/ 657225 w 657225"/>
                <a:gd name="connsiteY5" fmla="*/ 89626 h 1024323"/>
                <a:gd name="connsiteX6" fmla="*/ 657225 w 657225"/>
                <a:gd name="connsiteY6" fmla="*/ 824774 h 1024323"/>
                <a:gd name="connsiteX7" fmla="*/ 657223 w 657225"/>
                <a:gd name="connsiteY7" fmla="*/ 824784 h 1024323"/>
                <a:gd name="connsiteX8" fmla="*/ 657223 w 657225"/>
                <a:gd name="connsiteY8" fmla="*/ 1024323 h 1024323"/>
                <a:gd name="connsiteX9" fmla="*/ 648586 w 657225"/>
                <a:gd name="connsiteY9" fmla="*/ 981542 h 1024323"/>
                <a:gd name="connsiteX10" fmla="*/ 547292 w 657225"/>
                <a:gd name="connsiteY10" fmla="*/ 914400 h 1024323"/>
                <a:gd name="connsiteX11" fmla="*/ 89626 w 657225"/>
                <a:gd name="connsiteY11" fmla="*/ 914400 h 1024323"/>
                <a:gd name="connsiteX12" fmla="*/ 0 w 657225"/>
                <a:gd name="connsiteY12" fmla="*/ 824774 h 1024323"/>
                <a:gd name="connsiteX13" fmla="*/ 0 w 657225"/>
                <a:gd name="connsiteY13" fmla="*/ 89626 h 1024323"/>
                <a:gd name="connsiteX14" fmla="*/ 89626 w 657225"/>
                <a:gd name="connsiteY14" fmla="*/ 0 h 102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7225" h="1024323">
                  <a:moveTo>
                    <a:pt x="621412" y="894596"/>
                  </a:moveTo>
                  <a:lnTo>
                    <a:pt x="612285" y="900750"/>
                  </a:lnTo>
                  <a:lnTo>
                    <a:pt x="617709" y="899093"/>
                  </a:lnTo>
                  <a:close/>
                  <a:moveTo>
                    <a:pt x="89626" y="0"/>
                  </a:moveTo>
                  <a:lnTo>
                    <a:pt x="567599" y="0"/>
                  </a:lnTo>
                  <a:cubicBezTo>
                    <a:pt x="617098" y="0"/>
                    <a:pt x="657225" y="40127"/>
                    <a:pt x="657225" y="89626"/>
                  </a:cubicBezTo>
                  <a:lnTo>
                    <a:pt x="657225" y="824774"/>
                  </a:lnTo>
                  <a:lnTo>
                    <a:pt x="657223" y="824784"/>
                  </a:lnTo>
                  <a:lnTo>
                    <a:pt x="657223" y="1024323"/>
                  </a:lnTo>
                  <a:lnTo>
                    <a:pt x="648586" y="981542"/>
                  </a:lnTo>
                  <a:cubicBezTo>
                    <a:pt x="631897" y="942086"/>
                    <a:pt x="592828" y="914400"/>
                    <a:pt x="547292" y="914400"/>
                  </a:cubicBezTo>
                  <a:lnTo>
                    <a:pt x="89626" y="914400"/>
                  </a:lnTo>
                  <a:cubicBezTo>
                    <a:pt x="40127" y="914400"/>
                    <a:pt x="0" y="874273"/>
                    <a:pt x="0" y="824774"/>
                  </a:cubicBezTo>
                  <a:lnTo>
                    <a:pt x="0" y="89626"/>
                  </a:lnTo>
                  <a:cubicBezTo>
                    <a:pt x="0" y="40127"/>
                    <a:pt x="40127" y="0"/>
                    <a:pt x="89626" y="0"/>
                  </a:cubicBezTo>
                  <a:close/>
                </a:path>
              </a:pathLst>
            </a:custGeom>
            <a:gradFill flip="none" rotWithShape="1">
              <a:gsLst>
                <a:gs pos="0">
                  <a:srgbClr val="FF5D6C"/>
                </a:gs>
                <a:gs pos="100000">
                  <a:srgbClr val="FF3B44"/>
                </a:gs>
                <a:gs pos="85000">
                  <a:srgbClr val="FFA495"/>
                </a:gs>
              </a:gsLst>
              <a:lin ang="0" scaled="1"/>
              <a:tileRect/>
            </a:gradFill>
            <a:ln w="12700" cap="flat" cmpd="sng" algn="ctr">
              <a:noFill/>
              <a:prstDash val="solid"/>
              <a:miter lim="800000"/>
            </a:ln>
            <a:effectLst/>
          </p:spPr>
          <p:txBody>
            <a:bodyPr wrap="square" rtlCol="0" anchor="ctr">
              <a:noAutofit/>
            </a:bodyPr>
            <a:lstStyle/>
            <a:p>
              <a:pPr algn="ctr" defTabSz="914400" eaLnBrk="0" fontAlgn="base" hangingPunct="0">
                <a:spcBef>
                  <a:spcPct val="0"/>
                </a:spcBef>
                <a:spcAft>
                  <a:spcPct val="0"/>
                </a:spcAft>
                <a:defRPr/>
              </a:pPr>
              <a:endParaRPr lang="en-US" kern="0">
                <a:solidFill>
                  <a:prstClr val="white"/>
                </a:solidFill>
                <a:latin typeface="Calibri" panose="020F0502020204030204"/>
              </a:endParaRPr>
            </a:p>
          </p:txBody>
        </p:sp>
        <p:sp>
          <p:nvSpPr>
            <p:cNvPr id="137" name="TextBox 136">
              <a:extLst>
                <a:ext uri="{FF2B5EF4-FFF2-40B4-BE49-F238E27FC236}">
                  <a16:creationId xmlns:a16="http://schemas.microsoft.com/office/drawing/2014/main" id="{23E86BFF-F079-40F9-9481-B97F5B370645}"/>
                </a:ext>
              </a:extLst>
            </p:cNvPr>
            <p:cNvSpPr txBox="1"/>
            <p:nvPr/>
          </p:nvSpPr>
          <p:spPr>
            <a:xfrm>
              <a:off x="2323844" y="1785504"/>
              <a:ext cx="500743" cy="58477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defTabSz="914400" eaLnBrk="0" fontAlgn="base" hangingPunct="0">
                <a:spcBef>
                  <a:spcPct val="0"/>
                </a:spcBef>
                <a:spcAft>
                  <a:spcPct val="0"/>
                </a:spcAft>
                <a:defRPr/>
              </a:pPr>
              <a:r>
                <a:rPr lang="en-US" sz="3200" kern="0" dirty="0">
                  <a:solidFill>
                    <a:prstClr val="white">
                      <a:lumMod val="95000"/>
                    </a:prstClr>
                  </a:solidFill>
                  <a:latin typeface="Bahnschrift" panose="020B0502040204020203" pitchFamily="34" charset="0"/>
                </a:rPr>
                <a:t>1</a:t>
              </a:r>
            </a:p>
          </p:txBody>
        </p:sp>
        <p:sp>
          <p:nvSpPr>
            <p:cNvPr id="138" name="TextBox 137">
              <a:extLst>
                <a:ext uri="{FF2B5EF4-FFF2-40B4-BE49-F238E27FC236}">
                  <a16:creationId xmlns:a16="http://schemas.microsoft.com/office/drawing/2014/main" id="{C932945A-C7D7-4EF7-B793-1D6B6A2A624A}"/>
                </a:ext>
              </a:extLst>
            </p:cNvPr>
            <p:cNvSpPr txBox="1"/>
            <p:nvPr/>
          </p:nvSpPr>
          <p:spPr>
            <a:xfrm>
              <a:off x="3584097" y="1785504"/>
              <a:ext cx="500743" cy="58477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defTabSz="914400" eaLnBrk="0" fontAlgn="base" hangingPunct="0">
                <a:spcBef>
                  <a:spcPct val="0"/>
                </a:spcBef>
                <a:spcAft>
                  <a:spcPct val="0"/>
                </a:spcAft>
                <a:defRPr/>
              </a:pPr>
              <a:r>
                <a:rPr lang="en-US" sz="3200" kern="0" dirty="0">
                  <a:solidFill>
                    <a:prstClr val="white">
                      <a:lumMod val="95000"/>
                    </a:prstClr>
                  </a:solidFill>
                  <a:latin typeface="Bahnschrift" panose="020B0502040204020203" pitchFamily="34" charset="0"/>
                </a:rPr>
                <a:t>2</a:t>
              </a:r>
            </a:p>
          </p:txBody>
        </p:sp>
        <p:sp>
          <p:nvSpPr>
            <p:cNvPr id="139" name="TextBox 138">
              <a:extLst>
                <a:ext uri="{FF2B5EF4-FFF2-40B4-BE49-F238E27FC236}">
                  <a16:creationId xmlns:a16="http://schemas.microsoft.com/office/drawing/2014/main" id="{994D8F4F-E426-43D7-9142-15B963DB53CD}"/>
                </a:ext>
              </a:extLst>
            </p:cNvPr>
            <p:cNvSpPr txBox="1"/>
            <p:nvPr/>
          </p:nvSpPr>
          <p:spPr>
            <a:xfrm>
              <a:off x="4854057" y="1788436"/>
              <a:ext cx="500743" cy="58477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defTabSz="914400" eaLnBrk="0" fontAlgn="base" hangingPunct="0">
                <a:spcBef>
                  <a:spcPct val="0"/>
                </a:spcBef>
                <a:spcAft>
                  <a:spcPct val="0"/>
                </a:spcAft>
                <a:defRPr/>
              </a:pPr>
              <a:r>
                <a:rPr lang="en-US" sz="3200" kern="0" dirty="0">
                  <a:solidFill>
                    <a:prstClr val="white">
                      <a:lumMod val="95000"/>
                    </a:prstClr>
                  </a:solidFill>
                  <a:latin typeface="Bahnschrift" panose="020B0502040204020203" pitchFamily="34" charset="0"/>
                </a:rPr>
                <a:t>3</a:t>
              </a:r>
            </a:p>
          </p:txBody>
        </p:sp>
        <p:pic>
          <p:nvPicPr>
            <p:cNvPr id="140" name="Graphic 26" descr="Stopwatch">
              <a:extLst>
                <a:ext uri="{FF2B5EF4-FFF2-40B4-BE49-F238E27FC236}">
                  <a16:creationId xmlns:a16="http://schemas.microsoft.com/office/drawing/2014/main" id="{06459E25-2E89-403C-A816-351B133DD0B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3176495" y="4673804"/>
              <a:ext cx="410348" cy="547131"/>
            </a:xfrm>
            <a:prstGeom prst="rect">
              <a:avLst/>
            </a:prstGeom>
          </p:spPr>
        </p:pic>
        <p:pic>
          <p:nvPicPr>
            <p:cNvPr id="141" name="Graphic 140" descr="Lightbulb">
              <a:extLst>
                <a:ext uri="{FF2B5EF4-FFF2-40B4-BE49-F238E27FC236}">
                  <a16:creationId xmlns:a16="http://schemas.microsoft.com/office/drawing/2014/main" id="{79995DBE-711D-4D95-B151-F182B1525E5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1690852" y="4673805"/>
              <a:ext cx="410348" cy="547131"/>
            </a:xfrm>
            <a:prstGeom prst="rect">
              <a:avLst/>
            </a:prstGeom>
          </p:spPr>
        </p:pic>
        <p:pic>
          <p:nvPicPr>
            <p:cNvPr id="142" name="Graphic 30" descr="Bar chart">
              <a:extLst>
                <a:ext uri="{FF2B5EF4-FFF2-40B4-BE49-F238E27FC236}">
                  <a16:creationId xmlns:a16="http://schemas.microsoft.com/office/drawing/2014/main" id="{542C44E5-CF2B-4240-BB3E-BBBEB9DCB31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4419649" y="4673803"/>
              <a:ext cx="410348" cy="547131"/>
            </a:xfrm>
            <a:prstGeom prst="rect">
              <a:avLst/>
            </a:prstGeom>
          </p:spPr>
        </p:pic>
      </p:grpSp>
      <p:sp>
        <p:nvSpPr>
          <p:cNvPr id="143" name="Rectangle 142">
            <a:extLst>
              <a:ext uri="{FF2B5EF4-FFF2-40B4-BE49-F238E27FC236}">
                <a16:creationId xmlns:a16="http://schemas.microsoft.com/office/drawing/2014/main" id="{0A23F13B-C6F9-45E5-BF94-4C73BF0EFC0E}"/>
              </a:ext>
            </a:extLst>
          </p:cNvPr>
          <p:cNvSpPr/>
          <p:nvPr/>
        </p:nvSpPr>
        <p:spPr>
          <a:xfrm>
            <a:off x="1518456" y="3595140"/>
            <a:ext cx="2405017" cy="276999"/>
          </a:xfrm>
          <a:prstGeom prst="rect">
            <a:avLst/>
          </a:prstGeom>
        </p:spPr>
        <p:txBody>
          <a:bodyPr wrap="none">
            <a:spAutoFit/>
          </a:bodyPr>
          <a:lstStyle/>
          <a:p>
            <a:pPr defTabSz="914400" eaLnBrk="0" fontAlgn="base" hangingPunct="0">
              <a:spcBef>
                <a:spcPct val="0"/>
              </a:spcBef>
              <a:spcAft>
                <a:spcPct val="0"/>
              </a:spcAft>
            </a:pPr>
            <a:r>
              <a:rPr lang="id-ID" sz="1200" b="1" spc="9" dirty="0">
                <a:solidFill>
                  <a:prstClr val="black"/>
                </a:solidFill>
                <a:latin typeface="Comic Sans MS" panose="030F0702030302020204" pitchFamily="66" charset="0"/>
                <a:ea typeface="Cambria" pitchFamily="18" charset="0"/>
                <a:cs typeface="Calibri"/>
              </a:rPr>
              <a:t>KONSEP PEMAHAMANNYA :</a:t>
            </a:r>
            <a:endParaRPr lang="id-ID" sz="1200" dirty="0">
              <a:solidFill>
                <a:prstClr val="black"/>
              </a:solidFill>
              <a:latin typeface="Arial" panose="020B0604020202020204" pitchFamily="34" charset="0"/>
            </a:endParaRPr>
          </a:p>
        </p:txBody>
      </p:sp>
      <p:sp>
        <p:nvSpPr>
          <p:cNvPr id="144" name="Rectangle 143">
            <a:extLst>
              <a:ext uri="{FF2B5EF4-FFF2-40B4-BE49-F238E27FC236}">
                <a16:creationId xmlns:a16="http://schemas.microsoft.com/office/drawing/2014/main" id="{A5A8B28D-B7BC-49C0-9A70-42E325859B49}"/>
              </a:ext>
            </a:extLst>
          </p:cNvPr>
          <p:cNvSpPr/>
          <p:nvPr/>
        </p:nvSpPr>
        <p:spPr>
          <a:xfrm>
            <a:off x="1536348" y="4050978"/>
            <a:ext cx="2358370" cy="830997"/>
          </a:xfrm>
          <a:prstGeom prst="rect">
            <a:avLst/>
          </a:prstGeom>
        </p:spPr>
        <p:txBody>
          <a:bodyPr wrap="square">
            <a:spAutoFit/>
          </a:bodyPr>
          <a:lstStyle/>
          <a:p>
            <a:pPr algn="ctr" defTabSz="914400" eaLnBrk="0" fontAlgn="base" hangingPunct="0">
              <a:spcBef>
                <a:spcPct val="0"/>
              </a:spcBef>
              <a:spcAft>
                <a:spcPct val="0"/>
              </a:spcAft>
            </a:pPr>
            <a:r>
              <a:rPr lang="id-ID" sz="1200" b="1" dirty="0">
                <a:solidFill>
                  <a:prstClr val="black"/>
                </a:solidFill>
                <a:latin typeface="Comic Sans MS" panose="030F0702030302020204" pitchFamily="66" charset="0"/>
              </a:rPr>
              <a:t>Suatu kumpulan sistem, keyakinan, sikap, norma, persepsi  sebagai penopang partisipasi;</a:t>
            </a:r>
          </a:p>
        </p:txBody>
      </p:sp>
      <p:sp>
        <p:nvSpPr>
          <p:cNvPr id="145" name="Round Diagonal Corner Rectangle 54">
            <a:extLst>
              <a:ext uri="{FF2B5EF4-FFF2-40B4-BE49-F238E27FC236}">
                <a16:creationId xmlns:a16="http://schemas.microsoft.com/office/drawing/2014/main" id="{86E2D628-DB95-43DA-9284-771E99E3B3FA}"/>
              </a:ext>
            </a:extLst>
          </p:cNvPr>
          <p:cNvSpPr/>
          <p:nvPr/>
        </p:nvSpPr>
        <p:spPr>
          <a:xfrm>
            <a:off x="1518454" y="3595140"/>
            <a:ext cx="2294910" cy="276999"/>
          </a:xfrm>
          <a:prstGeom prst="round2DiagRect">
            <a:avLst/>
          </a:prstGeom>
          <a:noFill/>
          <a:ln w="38100" cap="flat" cmpd="sng" algn="ctr">
            <a:solidFill>
              <a:srgbClr val="FF7575"/>
            </a:solidFill>
            <a:prstDash val="solid"/>
            <a:miter lim="800000"/>
          </a:ln>
          <a:effectLst/>
        </p:spPr>
        <p:txBody>
          <a:bodyPr rtlCol="0" anchor="ctr"/>
          <a:lstStyle/>
          <a:p>
            <a:pPr algn="ctr" defTabSz="914400" eaLnBrk="0" fontAlgn="base" hangingPunct="0">
              <a:spcBef>
                <a:spcPct val="0"/>
              </a:spcBef>
              <a:spcAft>
                <a:spcPct val="0"/>
              </a:spcAft>
              <a:defRPr/>
            </a:pPr>
            <a:endParaRPr lang="id-ID" kern="0">
              <a:solidFill>
                <a:prstClr val="white"/>
              </a:solidFill>
              <a:latin typeface="Calibri" panose="020F0502020204030204"/>
            </a:endParaRPr>
          </a:p>
        </p:txBody>
      </p:sp>
      <p:sp>
        <p:nvSpPr>
          <p:cNvPr id="146" name="Rectangle 145">
            <a:extLst>
              <a:ext uri="{FF2B5EF4-FFF2-40B4-BE49-F238E27FC236}">
                <a16:creationId xmlns:a16="http://schemas.microsoft.com/office/drawing/2014/main" id="{0A6D34CA-E7A6-4A89-AB15-0BDB7581C6F6}"/>
              </a:ext>
            </a:extLst>
          </p:cNvPr>
          <p:cNvSpPr/>
          <p:nvPr/>
        </p:nvSpPr>
        <p:spPr>
          <a:xfrm>
            <a:off x="4038734" y="3584107"/>
            <a:ext cx="1647952" cy="276999"/>
          </a:xfrm>
          <a:prstGeom prst="rect">
            <a:avLst/>
          </a:prstGeom>
        </p:spPr>
        <p:txBody>
          <a:bodyPr wrap="none">
            <a:spAutoFit/>
          </a:bodyPr>
          <a:lstStyle/>
          <a:p>
            <a:pPr marL="116774" marR="102317" indent="-1113" algn="ctr" defTabSz="1601267" eaLnBrk="0" fontAlgn="base" hangingPunct="0">
              <a:spcBef>
                <a:spcPts val="600"/>
              </a:spcBef>
              <a:spcAft>
                <a:spcPct val="0"/>
              </a:spcAft>
              <a:defRPr/>
            </a:pPr>
            <a:r>
              <a:rPr lang="id-ID" sz="1200" b="1" spc="9" dirty="0">
                <a:solidFill>
                  <a:prstClr val="black"/>
                </a:solidFill>
                <a:latin typeface="Comic Sans MS" panose="030F0702030302020204" pitchFamily="66" charset="0"/>
                <a:ea typeface="Cambria" pitchFamily="18" charset="0"/>
                <a:cs typeface="Calibri"/>
              </a:rPr>
              <a:t>HARAPANNYA :</a:t>
            </a:r>
          </a:p>
        </p:txBody>
      </p:sp>
      <p:sp>
        <p:nvSpPr>
          <p:cNvPr id="147" name="Round Diagonal Corner Rectangle 58">
            <a:extLst>
              <a:ext uri="{FF2B5EF4-FFF2-40B4-BE49-F238E27FC236}">
                <a16:creationId xmlns:a16="http://schemas.microsoft.com/office/drawing/2014/main" id="{4F334867-1005-4047-9102-BBE8F073EF0D}"/>
              </a:ext>
            </a:extLst>
          </p:cNvPr>
          <p:cNvSpPr/>
          <p:nvPr/>
        </p:nvSpPr>
        <p:spPr>
          <a:xfrm>
            <a:off x="4038734" y="3584107"/>
            <a:ext cx="1647952" cy="276999"/>
          </a:xfrm>
          <a:prstGeom prst="round2DiagRect">
            <a:avLst/>
          </a:prstGeom>
          <a:noFill/>
          <a:ln w="38100" cap="flat" cmpd="sng" algn="ctr">
            <a:solidFill>
              <a:srgbClr val="FFC000"/>
            </a:solidFill>
            <a:prstDash val="solid"/>
            <a:miter lim="800000"/>
          </a:ln>
          <a:effectLst/>
        </p:spPr>
        <p:txBody>
          <a:bodyPr rtlCol="0" anchor="ctr"/>
          <a:lstStyle/>
          <a:p>
            <a:pPr algn="ctr" defTabSz="914400" eaLnBrk="0" fontAlgn="base" hangingPunct="0">
              <a:spcBef>
                <a:spcPct val="0"/>
              </a:spcBef>
              <a:spcAft>
                <a:spcPct val="0"/>
              </a:spcAft>
              <a:defRPr/>
            </a:pPr>
            <a:endParaRPr lang="id-ID" kern="0">
              <a:solidFill>
                <a:prstClr val="white"/>
              </a:solidFill>
              <a:latin typeface="Calibri" panose="020F0502020204030204"/>
            </a:endParaRPr>
          </a:p>
        </p:txBody>
      </p:sp>
      <p:sp>
        <p:nvSpPr>
          <p:cNvPr id="148" name="Rectangle 147">
            <a:extLst>
              <a:ext uri="{FF2B5EF4-FFF2-40B4-BE49-F238E27FC236}">
                <a16:creationId xmlns:a16="http://schemas.microsoft.com/office/drawing/2014/main" id="{F8C5F34D-BA99-47B6-9711-4D1E095A7B01}"/>
              </a:ext>
            </a:extLst>
          </p:cNvPr>
          <p:cNvSpPr/>
          <p:nvPr/>
        </p:nvSpPr>
        <p:spPr>
          <a:xfrm>
            <a:off x="3966728" y="4080612"/>
            <a:ext cx="1760883" cy="1015663"/>
          </a:xfrm>
          <a:prstGeom prst="rect">
            <a:avLst/>
          </a:prstGeom>
        </p:spPr>
        <p:txBody>
          <a:bodyPr wrap="square">
            <a:spAutoFit/>
          </a:bodyPr>
          <a:lstStyle/>
          <a:p>
            <a:pPr algn="ctr" defTabSz="914400" eaLnBrk="0" fontAlgn="base" hangingPunct="0">
              <a:spcBef>
                <a:spcPct val="0"/>
              </a:spcBef>
              <a:spcAft>
                <a:spcPct val="0"/>
              </a:spcAft>
            </a:pPr>
            <a:r>
              <a:rPr lang="de-DE" sz="1200" b="1" dirty="0">
                <a:solidFill>
                  <a:prstClr val="black"/>
                </a:solidFill>
                <a:latin typeface="Comic Sans MS" panose="030F0702030302020204" pitchFamily="66" charset="0"/>
              </a:rPr>
              <a:t>Budaya Politik Partisipatif  yang  mendukung sebuah sistem politik yang demokratis</a:t>
            </a:r>
          </a:p>
        </p:txBody>
      </p:sp>
      <p:sp>
        <p:nvSpPr>
          <p:cNvPr id="149" name="Rectangle 148">
            <a:extLst>
              <a:ext uri="{FF2B5EF4-FFF2-40B4-BE49-F238E27FC236}">
                <a16:creationId xmlns:a16="http://schemas.microsoft.com/office/drawing/2014/main" id="{889B9C1A-153A-4AFF-8B46-1AECB7234E36}"/>
              </a:ext>
            </a:extLst>
          </p:cNvPr>
          <p:cNvSpPr/>
          <p:nvPr/>
        </p:nvSpPr>
        <p:spPr>
          <a:xfrm>
            <a:off x="5766926" y="3584107"/>
            <a:ext cx="2127548" cy="276999"/>
          </a:xfrm>
          <a:prstGeom prst="rect">
            <a:avLst/>
          </a:prstGeom>
        </p:spPr>
        <p:txBody>
          <a:bodyPr wrap="square">
            <a:spAutoFit/>
          </a:bodyPr>
          <a:lstStyle/>
          <a:p>
            <a:pPr marL="116774" marR="102317" indent="-1113" algn="ctr" defTabSz="1601267" eaLnBrk="0" fontAlgn="base" hangingPunct="0">
              <a:spcBef>
                <a:spcPts val="600"/>
              </a:spcBef>
              <a:spcAft>
                <a:spcPct val="0"/>
              </a:spcAft>
              <a:defRPr/>
            </a:pPr>
            <a:r>
              <a:rPr lang="id-ID" sz="1200" b="1" spc="9" dirty="0">
                <a:solidFill>
                  <a:prstClr val="black"/>
                </a:solidFill>
                <a:latin typeface="Comic Sans MS" panose="030F0702030302020204" pitchFamily="66" charset="0"/>
                <a:ea typeface="Cambria" pitchFamily="18" charset="0"/>
                <a:cs typeface="Calibri"/>
              </a:rPr>
              <a:t>KONSEP DASARNYA :</a:t>
            </a:r>
          </a:p>
        </p:txBody>
      </p:sp>
      <p:sp>
        <p:nvSpPr>
          <p:cNvPr id="150" name="Round Diagonal Corner Rectangle 62">
            <a:extLst>
              <a:ext uri="{FF2B5EF4-FFF2-40B4-BE49-F238E27FC236}">
                <a16:creationId xmlns:a16="http://schemas.microsoft.com/office/drawing/2014/main" id="{B663AB97-825A-4A79-924D-A592BF2265B1}"/>
              </a:ext>
            </a:extLst>
          </p:cNvPr>
          <p:cNvSpPr/>
          <p:nvPr/>
        </p:nvSpPr>
        <p:spPr>
          <a:xfrm>
            <a:off x="5886297" y="3595140"/>
            <a:ext cx="1855015" cy="276999"/>
          </a:xfrm>
          <a:prstGeom prst="round2DiagRect">
            <a:avLst/>
          </a:prstGeom>
          <a:noFill/>
          <a:ln w="38100" cap="flat" cmpd="sng" algn="ctr">
            <a:solidFill>
              <a:srgbClr val="FFC000">
                <a:lumMod val="60000"/>
                <a:lumOff val="40000"/>
              </a:srgbClr>
            </a:solidFill>
            <a:prstDash val="solid"/>
            <a:miter lim="800000"/>
          </a:ln>
          <a:effectLst/>
        </p:spPr>
        <p:txBody>
          <a:bodyPr rtlCol="0" anchor="ctr"/>
          <a:lstStyle/>
          <a:p>
            <a:pPr algn="ctr" defTabSz="914400" eaLnBrk="0" fontAlgn="base" hangingPunct="0">
              <a:spcBef>
                <a:spcPct val="0"/>
              </a:spcBef>
              <a:spcAft>
                <a:spcPct val="0"/>
              </a:spcAft>
              <a:defRPr/>
            </a:pPr>
            <a:endParaRPr lang="id-ID" kern="0">
              <a:solidFill>
                <a:prstClr val="white"/>
              </a:solidFill>
              <a:latin typeface="Calibri" panose="020F0502020204030204"/>
            </a:endParaRPr>
          </a:p>
        </p:txBody>
      </p:sp>
      <p:sp>
        <p:nvSpPr>
          <p:cNvPr id="151" name="Rectangle 150">
            <a:extLst>
              <a:ext uri="{FF2B5EF4-FFF2-40B4-BE49-F238E27FC236}">
                <a16:creationId xmlns:a16="http://schemas.microsoft.com/office/drawing/2014/main" id="{34695CFC-484B-4BC8-8B3D-C87A16240BAE}"/>
              </a:ext>
            </a:extLst>
          </p:cNvPr>
          <p:cNvSpPr/>
          <p:nvPr/>
        </p:nvSpPr>
        <p:spPr>
          <a:xfrm>
            <a:off x="5886297" y="4088163"/>
            <a:ext cx="1855015" cy="646331"/>
          </a:xfrm>
          <a:prstGeom prst="rect">
            <a:avLst/>
          </a:prstGeom>
        </p:spPr>
        <p:txBody>
          <a:bodyPr wrap="square">
            <a:spAutoFit/>
          </a:bodyPr>
          <a:lstStyle/>
          <a:p>
            <a:pPr algn="ctr" defTabSz="914400" eaLnBrk="0" fontAlgn="base" hangingPunct="0">
              <a:spcBef>
                <a:spcPct val="0"/>
              </a:spcBef>
              <a:spcAft>
                <a:spcPct val="0"/>
              </a:spcAft>
            </a:pPr>
            <a:r>
              <a:rPr lang="en-GB" sz="1200" b="1" dirty="0" err="1">
                <a:solidFill>
                  <a:prstClr val="black"/>
                </a:solidFill>
                <a:latin typeface="Comic Sans MS" panose="030F0702030302020204" pitchFamily="66" charset="0"/>
              </a:rPr>
              <a:t>Budaya</a:t>
            </a:r>
            <a:r>
              <a:rPr lang="en-GB" sz="1200" b="1" dirty="0">
                <a:solidFill>
                  <a:prstClr val="black"/>
                </a:solidFill>
                <a:latin typeface="Comic Sans MS" panose="030F0702030302020204" pitchFamily="66" charset="0"/>
              </a:rPr>
              <a:t> </a:t>
            </a:r>
            <a:r>
              <a:rPr lang="en-GB" sz="1200" b="1" dirty="0" err="1">
                <a:solidFill>
                  <a:prstClr val="black"/>
                </a:solidFill>
                <a:latin typeface="Comic Sans MS" panose="030F0702030302020204" pitchFamily="66" charset="0"/>
              </a:rPr>
              <a:t>Politik</a:t>
            </a:r>
            <a:r>
              <a:rPr lang="en-GB" sz="1200" b="1" dirty="0">
                <a:solidFill>
                  <a:prstClr val="black"/>
                </a:solidFill>
                <a:latin typeface="Comic Sans MS" panose="030F0702030302020204" pitchFamily="66" charset="0"/>
              </a:rPr>
              <a:t> </a:t>
            </a:r>
            <a:r>
              <a:rPr lang="en-GB" sz="1200" b="1" dirty="0" err="1">
                <a:solidFill>
                  <a:prstClr val="black"/>
                </a:solidFill>
                <a:latin typeface="Comic Sans MS" panose="030F0702030302020204" pitchFamily="66" charset="0"/>
              </a:rPr>
              <a:t>Demokratis</a:t>
            </a:r>
            <a:r>
              <a:rPr lang="en-GB" sz="1200" b="1" dirty="0">
                <a:solidFill>
                  <a:prstClr val="black"/>
                </a:solidFill>
                <a:latin typeface="Comic Sans MS" panose="030F0702030302020204" pitchFamily="66" charset="0"/>
              </a:rPr>
              <a:t> </a:t>
            </a:r>
            <a:r>
              <a:rPr lang="en-GB" sz="1200" b="1" dirty="0" err="1">
                <a:solidFill>
                  <a:prstClr val="black"/>
                </a:solidFill>
                <a:latin typeface="Comic Sans MS" panose="030F0702030302020204" pitchFamily="66" charset="0"/>
              </a:rPr>
              <a:t>Berdasarkan</a:t>
            </a:r>
            <a:r>
              <a:rPr lang="en-GB" sz="1200" b="1" dirty="0">
                <a:solidFill>
                  <a:prstClr val="black"/>
                </a:solidFill>
                <a:latin typeface="Comic Sans MS" panose="030F0702030302020204" pitchFamily="66" charset="0"/>
              </a:rPr>
              <a:t> Pancasila</a:t>
            </a:r>
          </a:p>
        </p:txBody>
      </p:sp>
    </p:spTree>
    <p:extLst>
      <p:ext uri="{BB962C8B-B14F-4D97-AF65-F5344CB8AC3E}">
        <p14:creationId xmlns:p14="http://schemas.microsoft.com/office/powerpoint/2010/main" val="2293173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DE5395-382E-5845-1ED4-B0A3A4C9166F}"/>
              </a:ext>
            </a:extLst>
          </p:cNvPr>
          <p:cNvSpPr txBox="1"/>
          <p:nvPr/>
        </p:nvSpPr>
        <p:spPr>
          <a:xfrm>
            <a:off x="451758" y="2151704"/>
            <a:ext cx="8240484" cy="4461478"/>
          </a:xfrm>
          <a:prstGeom prst="rect">
            <a:avLst/>
          </a:prstGeom>
          <a:noFill/>
        </p:spPr>
        <p:txBody>
          <a:bodyPr wrap="square">
            <a:spAutoFit/>
          </a:bodyPr>
          <a:lstStyle/>
          <a:p>
            <a:pPr algn="just">
              <a:lnSpc>
                <a:spcPct val="107000"/>
              </a:lnSpc>
              <a:spcAft>
                <a:spcPts val="800"/>
              </a:spcAft>
            </a:pPr>
            <a:r>
              <a:rPr lang="en-ID" sz="2000" dirty="0" err="1">
                <a:effectLst/>
                <a:latin typeface="Calibri" panose="020F0502020204030204" pitchFamily="34" charset="0"/>
                <a:ea typeface="Calibri" panose="020F0502020204030204" pitchFamily="34" charset="0"/>
                <a:cs typeface="Times New Roman" panose="02020603050405020304" pitchFamily="18" charset="0"/>
              </a:rPr>
              <a:t>Partisipasi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adalah</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kegiatan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seseorang</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atau</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sekelompok</a:t>
            </a:r>
            <a:r>
              <a:rPr lang="en-ID" sz="2000" dirty="0">
                <a:effectLst/>
                <a:latin typeface="Calibri" panose="020F0502020204030204" pitchFamily="34" charset="0"/>
                <a:ea typeface="Calibri" panose="020F0502020204030204" pitchFamily="34" charset="0"/>
                <a:cs typeface="Times New Roman" panose="02020603050405020304" pitchFamily="18" charset="0"/>
              </a:rPr>
              <a:t> orang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untuk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ikut</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serta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secara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aktif</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dalam</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kehidupan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yaitu</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dengan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jalan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memilih</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pimpinan</a:t>
            </a:r>
            <a:r>
              <a:rPr lang="en-ID" sz="2000" dirty="0">
                <a:effectLst/>
                <a:latin typeface="Calibri" panose="020F0502020204030204" pitchFamily="34" charset="0"/>
                <a:ea typeface="Calibri" panose="020F0502020204030204" pitchFamily="34" charset="0"/>
                <a:cs typeface="Times New Roman" panose="02020603050405020304" pitchFamily="18" charset="0"/>
              </a:rPr>
              <a:t> Negara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secara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langsung</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atau</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tidak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mempengaruhi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kebijakan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pemerintah</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Kegiatan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ini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mencakup</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tindakan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seperti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memberikan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suara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dalam</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pemilihan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umum</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menghadiri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rapat</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umum</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menjadi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anggota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suatu</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partai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atau</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kelompok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kepentingan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mengadakan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hubungan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dengan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pejabat</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pemerintah</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atau</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anggota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parlemen</a:t>
            </a:r>
            <a:r>
              <a:rPr lang="en-ID" sz="2000" dirty="0">
                <a:effectLst/>
                <a:latin typeface="Calibri" panose="020F0502020204030204" pitchFamily="34" charset="0"/>
                <a:ea typeface="Calibri" panose="020F0502020204030204" pitchFamily="34" charset="0"/>
                <a:cs typeface="Times New Roman" panose="02020603050405020304" pitchFamily="18" charset="0"/>
              </a:rPr>
              <a:t>, dan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sebagainya</a:t>
            </a:r>
            <a:r>
              <a:rPr lang="en-ID" sz="2000" dirty="0">
                <a:effectLst/>
                <a:latin typeface="Calibri" panose="020F0502020204030204" pitchFamily="34" charset="0"/>
                <a:ea typeface="Calibri" panose="020F0502020204030204" pitchFamily="34" charset="0"/>
                <a:cs typeface="Times New Roman" panose="02020603050405020304" pitchFamily="18" charset="0"/>
              </a:rPr>
              <a:t>. Dari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penjelasan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diatas</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maka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partisipasi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dapat</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diartikan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adalah</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keikutsertaan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warga</a:t>
            </a:r>
            <a:r>
              <a:rPr lang="en-ID" sz="2000" dirty="0">
                <a:effectLst/>
                <a:latin typeface="Calibri" panose="020F0502020204030204" pitchFamily="34" charset="0"/>
                <a:ea typeface="Calibri" panose="020F0502020204030204" pitchFamily="34" charset="0"/>
                <a:cs typeface="Times New Roman" panose="02020603050405020304" pitchFamily="18" charset="0"/>
              </a:rPr>
              <a:t> negara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dalam</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pemerintahan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berdasarkan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kesadaran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sendiri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guna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mempengaruhi</a:t>
            </a:r>
            <a:r>
              <a:rPr lang="en-ID" sz="2000" dirty="0">
                <a:effectLst/>
                <a:latin typeface="Calibri" panose="020F0502020204030204" pitchFamily="34" charset="0"/>
                <a:ea typeface="Calibri" panose="020F0502020204030204" pitchFamily="34" charset="0"/>
                <a:cs typeface="Times New Roman" panose="02020603050405020304" pitchFamily="18" charset="0"/>
              </a:rPr>
              <a:t> proses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pembuatan</a:t>
            </a:r>
            <a:r>
              <a:rPr lang="en-ID" sz="2000" dirty="0">
                <a:effectLst/>
                <a:latin typeface="Calibri" panose="020F0502020204030204" pitchFamily="34" charset="0"/>
                <a:ea typeface="Calibri" panose="020F0502020204030204" pitchFamily="34" charset="0"/>
                <a:cs typeface="Times New Roman" panose="02020603050405020304" pitchFamily="18" charset="0"/>
              </a:rPr>
              <a:t> dan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pelaksanaan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keputusan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Partisipasi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adalah</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hubungan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antara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pemerintah</a:t>
            </a:r>
            <a:r>
              <a:rPr lang="en-ID" sz="2000" dirty="0">
                <a:effectLst/>
                <a:latin typeface="Calibri" panose="020F0502020204030204" pitchFamily="34" charset="0"/>
                <a:ea typeface="Calibri" panose="020F0502020204030204" pitchFamily="34" charset="0"/>
                <a:cs typeface="Times New Roman" panose="02020603050405020304" pitchFamily="18" charset="0"/>
              </a:rPr>
              <a:t> dan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masyarakat</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dalam</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mensukseskan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pendidikan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(Miriam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Budiarjo</a:t>
            </a:r>
            <a:r>
              <a:rPr lang="en-ID" sz="2000" dirty="0">
                <a:effectLst/>
                <a:latin typeface="Calibri" panose="020F0502020204030204" pitchFamily="34" charset="0"/>
                <a:ea typeface="Calibri" panose="020F0502020204030204" pitchFamily="34" charset="0"/>
                <a:cs typeface="Times New Roman" panose="02020603050405020304" pitchFamily="18" charset="0"/>
              </a:rPr>
              <a:t>, Dasar-Dasar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Ilmu</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9EBD4D65-32F6-ECF6-6F00-F40125AFB71B}"/>
              </a:ext>
            </a:extLst>
          </p:cNvPr>
          <p:cNvSpPr txBox="1"/>
          <p:nvPr/>
        </p:nvSpPr>
        <p:spPr>
          <a:xfrm>
            <a:off x="2471057" y="1319729"/>
            <a:ext cx="3973286" cy="584775"/>
          </a:xfrm>
          <a:prstGeom prst="rect">
            <a:avLst/>
          </a:prstGeom>
          <a:noFill/>
        </p:spPr>
        <p:txBody>
          <a:bodyPr wrap="square" rtlCol="0">
            <a:spAutoFit/>
          </a:bodyPr>
          <a:lstStyle/>
          <a:p>
            <a:r>
              <a:rPr lang="en-US" sz="3200" b="1" dirty="0">
                <a:latin typeface="Arial Narrow" panose="020B0606020202030204" pitchFamily="34" charset="0"/>
              </a:rPr>
              <a:t>PARTISIPASI POLITIK</a:t>
            </a:r>
            <a:endParaRPr lang="en-ID" sz="3200" b="1" dirty="0">
              <a:latin typeface="Arial Narrow" panose="020B0606020202030204" pitchFamily="34" charset="0"/>
            </a:endParaRPr>
          </a:p>
        </p:txBody>
      </p:sp>
    </p:spTree>
    <p:extLst>
      <p:ext uri="{BB962C8B-B14F-4D97-AF65-F5344CB8AC3E}">
        <p14:creationId xmlns:p14="http://schemas.microsoft.com/office/powerpoint/2010/main" val="3882546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E14E34-E46F-61D8-2DFA-D4BD45D88F9D}"/>
              </a:ext>
            </a:extLst>
          </p:cNvPr>
          <p:cNvSpPr txBox="1"/>
          <p:nvPr/>
        </p:nvSpPr>
        <p:spPr>
          <a:xfrm>
            <a:off x="488950" y="2134096"/>
            <a:ext cx="8166100" cy="4401205"/>
          </a:xfrm>
          <a:prstGeom prst="rect">
            <a:avLst/>
          </a:prstGeom>
          <a:noFill/>
        </p:spPr>
        <p:txBody>
          <a:bodyPr wrap="square">
            <a:spAutoFit/>
          </a:bodyPr>
          <a:lstStyle/>
          <a:p>
            <a:pPr algn="just"/>
            <a:r>
              <a:rPr lang="en-ID" sz="2000" dirty="0">
                <a:effectLst/>
                <a:latin typeface="Calibri" panose="020F0502020204030204" pitchFamily="34" charset="0"/>
                <a:ea typeface="Calibri" panose="020F0502020204030204" pitchFamily="34" charset="0"/>
                <a:cs typeface="Times New Roman" panose="02020603050405020304" pitchFamily="18" charset="0"/>
              </a:rPr>
              <a:t>Pendidikan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adalah</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aktifitas</a:t>
            </a:r>
            <a:r>
              <a:rPr lang="en-ID" sz="2000" dirty="0">
                <a:effectLst/>
                <a:latin typeface="Calibri" panose="020F0502020204030204" pitchFamily="34" charset="0"/>
                <a:ea typeface="Calibri" panose="020F0502020204030204" pitchFamily="34" charset="0"/>
                <a:cs typeface="Times New Roman" panose="02020603050405020304" pitchFamily="18" charset="0"/>
              </a:rPr>
              <a:t> yang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bertujuan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untuk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membentuk</a:t>
            </a:r>
            <a:r>
              <a:rPr lang="en-ID" sz="2000" dirty="0">
                <a:effectLst/>
                <a:latin typeface="Calibri" panose="020F0502020204030204" pitchFamily="34" charset="0"/>
                <a:ea typeface="Calibri" panose="020F0502020204030204" pitchFamily="34" charset="0"/>
                <a:cs typeface="Times New Roman" panose="02020603050405020304" pitchFamily="18" charset="0"/>
              </a:rPr>
              <a:t> dan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menumbuhkan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orientasi-orientasi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pada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individu</a:t>
            </a:r>
            <a:r>
              <a:rPr lang="en-ID" sz="2000" dirty="0">
                <a:effectLst/>
                <a:latin typeface="Calibri" panose="020F0502020204030204" pitchFamily="34" charset="0"/>
                <a:ea typeface="Calibri" panose="020F0502020204030204" pitchFamily="34" charset="0"/>
                <a:cs typeface="Times New Roman" panose="02020603050405020304" pitchFamily="18" charset="0"/>
              </a:rPr>
              <a:t>. Pendidikan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yaitu</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untuk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meningkatkan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pengetahuan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rakyat</a:t>
            </a:r>
            <a:r>
              <a:rPr lang="en-ID" sz="2000" dirty="0">
                <a:effectLst/>
                <a:latin typeface="Calibri" panose="020F0502020204030204" pitchFamily="34" charset="0"/>
                <a:ea typeface="Calibri" panose="020F0502020204030204" pitchFamily="34" charset="0"/>
                <a:cs typeface="Times New Roman" panose="02020603050405020304" pitchFamily="18" charset="0"/>
              </a:rPr>
              <a:t> agar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mereka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dapat</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berpartisipasi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secara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maksimal</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dalam</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sistem</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politiknya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Sesuai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paham</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kedaulatan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rakyat</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atau</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demokrasi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rakyat</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harus</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mampu</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menjalankan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tugas</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partisipasi</a:t>
            </a:r>
            <a:r>
              <a:rPr lang="en-ID" sz="2000" dirty="0">
                <a:effectLst/>
                <a:latin typeface="Calibri" panose="020F0502020204030204" pitchFamily="34" charset="0"/>
                <a:ea typeface="Calibri" panose="020F0502020204030204" pitchFamily="34" charset="0"/>
                <a:cs typeface="Times New Roman" panose="02020603050405020304" pitchFamily="18" charset="0"/>
              </a:rPr>
              <a:t>. Pendidikan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mensyaratkan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mengandung</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unsur-unsur</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bernuansa</a:t>
            </a:r>
            <a:r>
              <a:rPr lang="en-ID" sz="2000" dirty="0">
                <a:effectLst/>
                <a:latin typeface="Calibri" panose="020F0502020204030204" pitchFamily="34" charset="0"/>
                <a:ea typeface="Calibri" panose="020F0502020204030204" pitchFamily="34" charset="0"/>
                <a:cs typeface="Times New Roman" panose="02020603050405020304" pitchFamily="18" charset="0"/>
              </a:rPr>
              <a:t> moral.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Semisal</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ketaatan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terhadap</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hukum</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atau</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aturan</a:t>
            </a:r>
            <a:r>
              <a:rPr lang="en-ID" sz="2000" dirty="0">
                <a:effectLst/>
                <a:latin typeface="Calibri" panose="020F0502020204030204" pitchFamily="34" charset="0"/>
                <a:ea typeface="Calibri" panose="020F0502020204030204" pitchFamily="34" charset="0"/>
                <a:cs typeface="Times New Roman" panose="02020603050405020304" pitchFamily="18" charset="0"/>
              </a:rPr>
              <a:t> main,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mengagungkan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kepentingan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publik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memproses</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kebijakan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secara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prosedural</a:t>
            </a:r>
            <a:r>
              <a:rPr lang="en-ID" sz="2000" dirty="0">
                <a:effectLst/>
                <a:latin typeface="Calibri" panose="020F0502020204030204" pitchFamily="34" charset="0"/>
                <a:ea typeface="Calibri" panose="020F0502020204030204" pitchFamily="34" charset="0"/>
                <a:cs typeface="Times New Roman" panose="02020603050405020304" pitchFamily="18" charset="0"/>
              </a:rPr>
              <a:t>, pro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rakyat</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banyak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penuh</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keteladanan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pencerahan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publik</a:t>
            </a:r>
            <a:r>
              <a:rPr lang="en-ID" sz="2000" dirty="0">
                <a:effectLst/>
                <a:latin typeface="Calibri" panose="020F0502020204030204" pitchFamily="34" charset="0"/>
                <a:ea typeface="Calibri" panose="020F0502020204030204" pitchFamily="34" charset="0"/>
                <a:cs typeface="Times New Roman" panose="02020603050405020304" pitchFamily="18" charset="0"/>
              </a:rPr>
              <a:t>, dan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mengusung</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visi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serta</a:t>
            </a:r>
            <a:r>
              <a:rPr lang="en-ID" sz="2000" dirty="0">
                <a:effectLst/>
                <a:latin typeface="Calibri" panose="020F0502020204030204" pitchFamily="34" charset="0"/>
                <a:ea typeface="Calibri" panose="020F0502020204030204" pitchFamily="34" charset="0"/>
                <a:cs typeface="Times New Roman" panose="02020603050405020304" pitchFamily="18" charset="0"/>
              </a:rPr>
              <a:t> program yang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populis</a:t>
            </a:r>
            <a:r>
              <a:rPr lang="en-ID" sz="2000" dirty="0">
                <a:effectLst/>
                <a:latin typeface="Calibri" panose="020F0502020204030204" pitchFamily="34" charset="0"/>
                <a:ea typeface="Calibri" panose="020F0502020204030204" pitchFamily="34" charset="0"/>
                <a:cs typeface="Times New Roman" panose="02020603050405020304" pitchFamily="18" charset="0"/>
              </a:rPr>
              <a:t>. Pendidikan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memiliki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muatan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politis</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meliputi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loyalitas</a:t>
            </a:r>
            <a:r>
              <a:rPr lang="en-ID" sz="2000" dirty="0">
                <a:effectLst/>
                <a:latin typeface="Calibri" panose="020F0502020204030204" pitchFamily="34" charset="0"/>
                <a:ea typeface="Calibri" panose="020F0502020204030204" pitchFamily="34" charset="0"/>
                <a:cs typeface="Times New Roman" panose="02020603050405020304" pitchFamily="18" charset="0"/>
              </a:rPr>
              <a:t> dan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perasaan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serta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pengetahuan</a:t>
            </a:r>
            <a:r>
              <a:rPr lang="en-ID" sz="2000" dirty="0">
                <a:effectLst/>
                <a:latin typeface="Calibri" panose="020F0502020204030204" pitchFamily="34" charset="0"/>
                <a:ea typeface="Calibri" panose="020F0502020204030204" pitchFamily="34" charset="0"/>
                <a:cs typeface="Times New Roman" panose="02020603050405020304" pitchFamily="18" charset="0"/>
              </a:rPr>
              <a:t> dan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wawasan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yang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menyebabkan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seseorang</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memiliki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kesadaran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terhadap</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persoalan</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dan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sikap</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en-ID" sz="2000" dirty="0">
                <a:effectLst/>
                <a:latin typeface="Calibri" panose="020F0502020204030204" pitchFamily="34" charset="0"/>
                <a:ea typeface="Calibri" panose="020F0502020204030204" pitchFamily="34" charset="0"/>
                <a:cs typeface="Times New Roman" panose="02020603050405020304" pitchFamily="18" charset="0"/>
              </a:rPr>
              <a:t>(</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Kantaprawira</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Rusadi</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Pengantar</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Sistem</a:t>
            </a:r>
            <a:r>
              <a:rPr lang="en-ID" sz="200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Politik</a:t>
            </a:r>
            <a:r>
              <a:rPr lang="en-ID" sz="2000" dirty="0">
                <a:effectLst/>
                <a:latin typeface="Calibri" panose="020F0502020204030204" pitchFamily="34" charset="0"/>
                <a:ea typeface="Calibri" panose="020F0502020204030204" pitchFamily="34" charset="0"/>
                <a:cs typeface="Times New Roman" panose="02020603050405020304" pitchFamily="18" charset="0"/>
              </a:rPr>
              <a:t> Indonesia)</a:t>
            </a:r>
            <a:endParaRPr lang="en-ID" sz="2000" dirty="0"/>
          </a:p>
        </p:txBody>
      </p:sp>
      <p:sp>
        <p:nvSpPr>
          <p:cNvPr id="4" name="TextBox 3">
            <a:extLst>
              <a:ext uri="{FF2B5EF4-FFF2-40B4-BE49-F238E27FC236}">
                <a16:creationId xmlns:a16="http://schemas.microsoft.com/office/drawing/2014/main" id="{A8A32923-E36A-0455-C561-253DE9E873C6}"/>
              </a:ext>
            </a:extLst>
          </p:cNvPr>
          <p:cNvSpPr txBox="1"/>
          <p:nvPr/>
        </p:nvSpPr>
        <p:spPr>
          <a:xfrm>
            <a:off x="2471056" y="1319729"/>
            <a:ext cx="3751944" cy="584775"/>
          </a:xfrm>
          <a:prstGeom prst="rect">
            <a:avLst/>
          </a:prstGeom>
          <a:noFill/>
        </p:spPr>
        <p:txBody>
          <a:bodyPr wrap="square" rtlCol="0">
            <a:spAutoFit/>
          </a:bodyPr>
          <a:lstStyle/>
          <a:p>
            <a:r>
              <a:rPr lang="en-US" sz="3200" b="1" dirty="0">
                <a:latin typeface="Arial Narrow" panose="020B0606020202030204" pitchFamily="34" charset="0"/>
              </a:rPr>
              <a:t>PENDIDIKAN POLITIK</a:t>
            </a:r>
            <a:endParaRPr lang="en-ID" sz="3200" b="1" dirty="0">
              <a:latin typeface="Arial Narrow" panose="020B0606020202030204" pitchFamily="34" charset="0"/>
            </a:endParaRPr>
          </a:p>
        </p:txBody>
      </p:sp>
    </p:spTree>
    <p:extLst>
      <p:ext uri="{BB962C8B-B14F-4D97-AF65-F5344CB8AC3E}">
        <p14:creationId xmlns:p14="http://schemas.microsoft.com/office/powerpoint/2010/main" val="1224801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EA571C35-BE17-41A5-A714-C13D641FB4EC}"/>
              </a:ext>
            </a:extLst>
          </p:cNvPr>
          <p:cNvSpPr/>
          <p:nvPr/>
        </p:nvSpPr>
        <p:spPr>
          <a:xfrm>
            <a:off x="3897151" y="3888618"/>
            <a:ext cx="1471330" cy="1410790"/>
          </a:xfrm>
          <a:prstGeom prst="ellipse">
            <a:avLst/>
          </a:prstGeom>
          <a:solidFill>
            <a:srgbClr val="00808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2E3CFCD2-66E8-4D09-A983-35AA74F0EF04}"/>
              </a:ext>
            </a:extLst>
          </p:cNvPr>
          <p:cNvSpPr/>
          <p:nvPr/>
        </p:nvSpPr>
        <p:spPr>
          <a:xfrm>
            <a:off x="1232307" y="1255125"/>
            <a:ext cx="4734272" cy="926525"/>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 name="TextBox 2">
            <a:extLst>
              <a:ext uri="{FF2B5EF4-FFF2-40B4-BE49-F238E27FC236}">
                <a16:creationId xmlns:a16="http://schemas.microsoft.com/office/drawing/2014/main" id="{EF1EFB9C-71C4-4468-8D9F-707740495A8D}"/>
              </a:ext>
            </a:extLst>
          </p:cNvPr>
          <p:cNvSpPr txBox="1"/>
          <p:nvPr/>
        </p:nvSpPr>
        <p:spPr>
          <a:xfrm>
            <a:off x="1335911" y="1324533"/>
            <a:ext cx="4572000" cy="830997"/>
          </a:xfrm>
          <a:prstGeom prst="rect">
            <a:avLst/>
          </a:prstGeom>
          <a:noFill/>
        </p:spPr>
        <p:txBody>
          <a:bodyPr wrap="square">
            <a:spAutoFit/>
          </a:bodyPr>
          <a:lstStyle/>
          <a:p>
            <a:pPr lvl="0" algn="ctr">
              <a:defRPr/>
            </a:pP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SISTEM POLITIK :</a:t>
            </a:r>
          </a:p>
          <a:p>
            <a:pPr lvl="0" algn="ctr">
              <a:defRPr/>
            </a:pP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MEKANISME SEPERANGKAT FUNGSI ATAU PERANAN DALAM STRUKTUR POLITIK DALAM HUBUNGAN SATU SAMA LAIN YANG MENUNJUKKAN SUATU PROSES YANG LANGGENG</a:t>
            </a:r>
          </a:p>
        </p:txBody>
      </p:sp>
      <p:grpSp>
        <p:nvGrpSpPr>
          <p:cNvPr id="16" name="Group 15">
            <a:extLst>
              <a:ext uri="{FF2B5EF4-FFF2-40B4-BE49-F238E27FC236}">
                <a16:creationId xmlns:a16="http://schemas.microsoft.com/office/drawing/2014/main" id="{0DF55A4E-B2F1-4475-A751-F6382ECBAEF6}"/>
              </a:ext>
            </a:extLst>
          </p:cNvPr>
          <p:cNvGrpSpPr/>
          <p:nvPr/>
        </p:nvGrpSpPr>
        <p:grpSpPr>
          <a:xfrm>
            <a:off x="2169594" y="3760951"/>
            <a:ext cx="1790301" cy="2346115"/>
            <a:chOff x="2549777" y="3618293"/>
            <a:chExt cx="1790301" cy="2346115"/>
          </a:xfrm>
        </p:grpSpPr>
        <p:sp>
          <p:nvSpPr>
            <p:cNvPr id="10" name="Freeform: Shape 9">
              <a:extLst>
                <a:ext uri="{FF2B5EF4-FFF2-40B4-BE49-F238E27FC236}">
                  <a16:creationId xmlns:a16="http://schemas.microsoft.com/office/drawing/2014/main" id="{F6F24AF2-4017-4761-A256-7E1A6F1D4680}"/>
                </a:ext>
              </a:extLst>
            </p:cNvPr>
            <p:cNvSpPr/>
            <p:nvPr/>
          </p:nvSpPr>
          <p:spPr>
            <a:xfrm>
              <a:off x="2549777" y="3618293"/>
              <a:ext cx="1413704" cy="1308987"/>
            </a:xfrm>
            <a:custGeom>
              <a:avLst/>
              <a:gdLst>
                <a:gd name="connsiteX0" fmla="*/ 4098 w 257175"/>
                <a:gd name="connsiteY0" fmla="*/ 1483 h 238125"/>
                <a:gd name="connsiteX1" fmla="*/ 53472 w 257175"/>
                <a:gd name="connsiteY1" fmla="*/ 40059 h 238125"/>
                <a:gd name="connsiteX2" fmla="*/ 7002 w 257175"/>
                <a:gd name="connsiteY2" fmla="*/ 129082 h 238125"/>
                <a:gd name="connsiteX3" fmla="*/ 49115 w 257175"/>
                <a:gd name="connsiteY3" fmla="*/ 224036 h 238125"/>
                <a:gd name="connsiteX4" fmla="*/ 149315 w 257175"/>
                <a:gd name="connsiteY4" fmla="*/ 238873 h 238125"/>
                <a:gd name="connsiteX5" fmla="*/ 214663 w 257175"/>
                <a:gd name="connsiteY5" fmla="*/ 132048 h 238125"/>
                <a:gd name="connsiteX6" fmla="*/ 264036 w 257175"/>
                <a:gd name="connsiteY6" fmla="*/ 158755 h 238125"/>
                <a:gd name="connsiteX7" fmla="*/ 178359 w 257175"/>
                <a:gd name="connsiteY7" fmla="*/ 0 h 238125"/>
                <a:gd name="connsiteX8" fmla="*/ 4100 w 257175"/>
                <a:gd name="connsiteY8" fmla="*/ 1483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 h="238125">
                  <a:moveTo>
                    <a:pt x="4098" y="1483"/>
                  </a:moveTo>
                  <a:lnTo>
                    <a:pt x="53472" y="40059"/>
                  </a:lnTo>
                  <a:lnTo>
                    <a:pt x="7002" y="129082"/>
                  </a:lnTo>
                  <a:cubicBezTo>
                    <a:pt x="-16232" y="170131"/>
                    <a:pt x="23683" y="210120"/>
                    <a:pt x="49115" y="224036"/>
                  </a:cubicBezTo>
                  <a:cubicBezTo>
                    <a:pt x="74151" y="237738"/>
                    <a:pt x="113011" y="239368"/>
                    <a:pt x="149315" y="238873"/>
                  </a:cubicBezTo>
                  <a:lnTo>
                    <a:pt x="214663" y="132048"/>
                  </a:lnTo>
                  <a:lnTo>
                    <a:pt x="264036" y="158755"/>
                  </a:lnTo>
                  <a:lnTo>
                    <a:pt x="178359" y="0"/>
                  </a:lnTo>
                  <a:lnTo>
                    <a:pt x="4100" y="1483"/>
                  </a:lnTo>
                  <a:close/>
                </a:path>
              </a:pathLst>
            </a:custGeom>
            <a:solidFill>
              <a:srgbClr val="4CC1EF">
                <a:lumMod val="50000"/>
              </a:srgb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914400">
                <a:defRPr/>
              </a:pPr>
              <a:endParaRPr lang="en-US" sz="1350" kern="0">
                <a:solidFill>
                  <a:prstClr val="black"/>
                </a:solidFill>
              </a:endParaRPr>
            </a:p>
          </p:txBody>
        </p:sp>
        <p:sp>
          <p:nvSpPr>
            <p:cNvPr id="11" name="Freeform: Shape 10">
              <a:extLst>
                <a:ext uri="{FF2B5EF4-FFF2-40B4-BE49-F238E27FC236}">
                  <a16:creationId xmlns:a16="http://schemas.microsoft.com/office/drawing/2014/main" id="{DA609E1F-CDCC-4A21-A169-6D8075ADFFF1}"/>
                </a:ext>
              </a:extLst>
            </p:cNvPr>
            <p:cNvSpPr/>
            <p:nvPr/>
          </p:nvSpPr>
          <p:spPr>
            <a:xfrm>
              <a:off x="2612217" y="4760141"/>
              <a:ext cx="1727861" cy="1204267"/>
            </a:xfrm>
            <a:custGeom>
              <a:avLst/>
              <a:gdLst>
                <a:gd name="connsiteX0" fmla="*/ 0 w 314325"/>
                <a:gd name="connsiteY0" fmla="*/ 1 h 219075"/>
                <a:gd name="connsiteX1" fmla="*/ 106004 w 314325"/>
                <a:gd name="connsiteY1" fmla="*/ 195853 h 219075"/>
                <a:gd name="connsiteX2" fmla="*/ 209110 w 314325"/>
                <a:gd name="connsiteY2" fmla="*/ 228495 h 219075"/>
                <a:gd name="connsiteX3" fmla="*/ 320927 w 314325"/>
                <a:gd name="connsiteY3" fmla="*/ 228495 h 219075"/>
                <a:gd name="connsiteX4" fmla="*/ 320927 w 314325"/>
                <a:gd name="connsiteY4" fmla="*/ 43027 h 219075"/>
                <a:gd name="connsiteX5" fmla="*/ 108910 w 314325"/>
                <a:gd name="connsiteY5" fmla="*/ 41544 h 219075"/>
                <a:gd name="connsiteX6" fmla="*/ 0 w 314325"/>
                <a:gd name="connsiteY6"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325" h="219075">
                  <a:moveTo>
                    <a:pt x="0" y="1"/>
                  </a:moveTo>
                  <a:lnTo>
                    <a:pt x="106004" y="195853"/>
                  </a:lnTo>
                  <a:cubicBezTo>
                    <a:pt x="127302" y="223055"/>
                    <a:pt x="167479" y="229484"/>
                    <a:pt x="209110" y="228495"/>
                  </a:cubicBezTo>
                  <a:lnTo>
                    <a:pt x="320927" y="228495"/>
                  </a:lnTo>
                  <a:lnTo>
                    <a:pt x="320927" y="43027"/>
                  </a:lnTo>
                  <a:lnTo>
                    <a:pt x="108910" y="41544"/>
                  </a:lnTo>
                  <a:cubicBezTo>
                    <a:pt x="75995" y="43522"/>
                    <a:pt x="32914" y="36598"/>
                    <a:pt x="0" y="0"/>
                  </a:cubicBezTo>
                  <a:close/>
                </a:path>
              </a:pathLst>
            </a:custGeom>
            <a:solidFill>
              <a:srgbClr val="4CC1EF"/>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914400">
                <a:defRPr/>
              </a:pPr>
              <a:endParaRPr lang="en-US" sz="1350" kern="0">
                <a:solidFill>
                  <a:prstClr val="black"/>
                </a:solidFill>
              </a:endParaRPr>
            </a:p>
          </p:txBody>
        </p:sp>
        <p:sp>
          <p:nvSpPr>
            <p:cNvPr id="12" name="Freeform: Shape 11">
              <a:extLst>
                <a:ext uri="{FF2B5EF4-FFF2-40B4-BE49-F238E27FC236}">
                  <a16:creationId xmlns:a16="http://schemas.microsoft.com/office/drawing/2014/main" id="{6033BAF0-2133-4195-BAD7-30C16D9382CC}"/>
                </a:ext>
              </a:extLst>
            </p:cNvPr>
            <p:cNvSpPr/>
            <p:nvPr/>
          </p:nvSpPr>
          <p:spPr>
            <a:xfrm>
              <a:off x="3382193" y="5279071"/>
              <a:ext cx="701101" cy="437354"/>
            </a:xfrm>
            <a:custGeom>
              <a:avLst/>
              <a:gdLst>
                <a:gd name="connsiteX0" fmla="*/ 400050 w 800100"/>
                <a:gd name="connsiteY0" fmla="*/ 327660 h 499110"/>
                <a:gd name="connsiteX1" fmla="*/ 470535 w 800100"/>
                <a:gd name="connsiteY1" fmla="*/ 339090 h 499110"/>
                <a:gd name="connsiteX2" fmla="*/ 554355 w 800100"/>
                <a:gd name="connsiteY2" fmla="*/ 379095 h 499110"/>
                <a:gd name="connsiteX3" fmla="*/ 571500 w 800100"/>
                <a:gd name="connsiteY3" fmla="*/ 413385 h 499110"/>
                <a:gd name="connsiteX4" fmla="*/ 571500 w 800100"/>
                <a:gd name="connsiteY4" fmla="*/ 499110 h 499110"/>
                <a:gd name="connsiteX5" fmla="*/ 228600 w 800100"/>
                <a:gd name="connsiteY5" fmla="*/ 499110 h 499110"/>
                <a:gd name="connsiteX6" fmla="*/ 228600 w 800100"/>
                <a:gd name="connsiteY6" fmla="*/ 413385 h 499110"/>
                <a:gd name="connsiteX7" fmla="*/ 245745 w 800100"/>
                <a:gd name="connsiteY7" fmla="*/ 379095 h 499110"/>
                <a:gd name="connsiteX8" fmla="*/ 329565 w 800100"/>
                <a:gd name="connsiteY8" fmla="*/ 339090 h 499110"/>
                <a:gd name="connsiteX9" fmla="*/ 400050 w 800100"/>
                <a:gd name="connsiteY9" fmla="*/ 327660 h 499110"/>
                <a:gd name="connsiteX10" fmla="*/ 628650 w 800100"/>
                <a:gd name="connsiteY10" fmla="*/ 194310 h 499110"/>
                <a:gd name="connsiteX11" fmla="*/ 699135 w 800100"/>
                <a:gd name="connsiteY11" fmla="*/ 205740 h 499110"/>
                <a:gd name="connsiteX12" fmla="*/ 782955 w 800100"/>
                <a:gd name="connsiteY12" fmla="*/ 245745 h 499110"/>
                <a:gd name="connsiteX13" fmla="*/ 800100 w 800100"/>
                <a:gd name="connsiteY13" fmla="*/ 280035 h 499110"/>
                <a:gd name="connsiteX14" fmla="*/ 800100 w 800100"/>
                <a:gd name="connsiteY14" fmla="*/ 365760 h 499110"/>
                <a:gd name="connsiteX15" fmla="*/ 592455 w 800100"/>
                <a:gd name="connsiteY15" fmla="*/ 365760 h 499110"/>
                <a:gd name="connsiteX16" fmla="*/ 577215 w 800100"/>
                <a:gd name="connsiteY16" fmla="*/ 348615 h 499110"/>
                <a:gd name="connsiteX17" fmla="*/ 489585 w 800100"/>
                <a:gd name="connsiteY17" fmla="*/ 304800 h 499110"/>
                <a:gd name="connsiteX18" fmla="*/ 523875 w 800100"/>
                <a:gd name="connsiteY18" fmla="*/ 220980 h 499110"/>
                <a:gd name="connsiteX19" fmla="*/ 523875 w 800100"/>
                <a:gd name="connsiteY19" fmla="*/ 219075 h 499110"/>
                <a:gd name="connsiteX20" fmla="*/ 558165 w 800100"/>
                <a:gd name="connsiteY20" fmla="*/ 205740 h 499110"/>
                <a:gd name="connsiteX21" fmla="*/ 628650 w 800100"/>
                <a:gd name="connsiteY21" fmla="*/ 194310 h 499110"/>
                <a:gd name="connsiteX22" fmla="*/ 171450 w 800100"/>
                <a:gd name="connsiteY22" fmla="*/ 194310 h 499110"/>
                <a:gd name="connsiteX23" fmla="*/ 241935 w 800100"/>
                <a:gd name="connsiteY23" fmla="*/ 205740 h 499110"/>
                <a:gd name="connsiteX24" fmla="*/ 276225 w 800100"/>
                <a:gd name="connsiteY24" fmla="*/ 217170 h 499110"/>
                <a:gd name="connsiteX25" fmla="*/ 276225 w 800100"/>
                <a:gd name="connsiteY25" fmla="*/ 220980 h 499110"/>
                <a:gd name="connsiteX26" fmla="*/ 310515 w 800100"/>
                <a:gd name="connsiteY26" fmla="*/ 304800 h 499110"/>
                <a:gd name="connsiteX27" fmla="*/ 222885 w 800100"/>
                <a:gd name="connsiteY27" fmla="*/ 348615 h 499110"/>
                <a:gd name="connsiteX28" fmla="*/ 205740 w 800100"/>
                <a:gd name="connsiteY28" fmla="*/ 365760 h 499110"/>
                <a:gd name="connsiteX29" fmla="*/ 0 w 800100"/>
                <a:gd name="connsiteY29" fmla="*/ 365760 h 499110"/>
                <a:gd name="connsiteX30" fmla="*/ 0 w 800100"/>
                <a:gd name="connsiteY30" fmla="*/ 280035 h 499110"/>
                <a:gd name="connsiteX31" fmla="*/ 17145 w 800100"/>
                <a:gd name="connsiteY31" fmla="*/ 245745 h 499110"/>
                <a:gd name="connsiteX32" fmla="*/ 100965 w 800100"/>
                <a:gd name="connsiteY32" fmla="*/ 205740 h 499110"/>
                <a:gd name="connsiteX33" fmla="*/ 171450 w 800100"/>
                <a:gd name="connsiteY33" fmla="*/ 194310 h 499110"/>
                <a:gd name="connsiteX34" fmla="*/ 400050 w 800100"/>
                <a:gd name="connsiteY34" fmla="*/ 133350 h 499110"/>
                <a:gd name="connsiteX35" fmla="*/ 485775 w 800100"/>
                <a:gd name="connsiteY35" fmla="*/ 219075 h 499110"/>
                <a:gd name="connsiteX36" fmla="*/ 400050 w 800100"/>
                <a:gd name="connsiteY36" fmla="*/ 304800 h 499110"/>
                <a:gd name="connsiteX37" fmla="*/ 314325 w 800100"/>
                <a:gd name="connsiteY37" fmla="*/ 219075 h 499110"/>
                <a:gd name="connsiteX38" fmla="*/ 400050 w 800100"/>
                <a:gd name="connsiteY38" fmla="*/ 133350 h 499110"/>
                <a:gd name="connsiteX39" fmla="*/ 628650 w 800100"/>
                <a:gd name="connsiteY39" fmla="*/ 0 h 499110"/>
                <a:gd name="connsiteX40" fmla="*/ 714375 w 800100"/>
                <a:gd name="connsiteY40" fmla="*/ 85725 h 499110"/>
                <a:gd name="connsiteX41" fmla="*/ 628650 w 800100"/>
                <a:gd name="connsiteY41" fmla="*/ 171450 h 499110"/>
                <a:gd name="connsiteX42" fmla="*/ 542925 w 800100"/>
                <a:gd name="connsiteY42" fmla="*/ 85725 h 499110"/>
                <a:gd name="connsiteX43" fmla="*/ 628650 w 800100"/>
                <a:gd name="connsiteY43" fmla="*/ 0 h 499110"/>
                <a:gd name="connsiteX44" fmla="*/ 171450 w 800100"/>
                <a:gd name="connsiteY44" fmla="*/ 0 h 499110"/>
                <a:gd name="connsiteX45" fmla="*/ 257175 w 800100"/>
                <a:gd name="connsiteY45" fmla="*/ 85725 h 499110"/>
                <a:gd name="connsiteX46" fmla="*/ 171450 w 800100"/>
                <a:gd name="connsiteY46" fmla="*/ 171450 h 499110"/>
                <a:gd name="connsiteX47" fmla="*/ 85725 w 800100"/>
                <a:gd name="connsiteY47" fmla="*/ 85725 h 499110"/>
                <a:gd name="connsiteX48" fmla="*/ 171450 w 800100"/>
                <a:gd name="connsiteY48" fmla="*/ 0 h 49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00100" h="499110">
                  <a:moveTo>
                    <a:pt x="400050" y="327660"/>
                  </a:moveTo>
                  <a:cubicBezTo>
                    <a:pt x="424815" y="327660"/>
                    <a:pt x="449580" y="333375"/>
                    <a:pt x="470535" y="339090"/>
                  </a:cubicBezTo>
                  <a:cubicBezTo>
                    <a:pt x="501015" y="346710"/>
                    <a:pt x="531495" y="360045"/>
                    <a:pt x="554355" y="379095"/>
                  </a:cubicBezTo>
                  <a:cubicBezTo>
                    <a:pt x="565785" y="386715"/>
                    <a:pt x="571500" y="400050"/>
                    <a:pt x="571500" y="413385"/>
                  </a:cubicBezTo>
                  <a:lnTo>
                    <a:pt x="571500" y="499110"/>
                  </a:lnTo>
                  <a:lnTo>
                    <a:pt x="228600" y="499110"/>
                  </a:lnTo>
                  <a:lnTo>
                    <a:pt x="228600" y="413385"/>
                  </a:lnTo>
                  <a:cubicBezTo>
                    <a:pt x="228600" y="400050"/>
                    <a:pt x="234315" y="388620"/>
                    <a:pt x="245745" y="379095"/>
                  </a:cubicBezTo>
                  <a:cubicBezTo>
                    <a:pt x="270510" y="361950"/>
                    <a:pt x="299085" y="346710"/>
                    <a:pt x="329565" y="339090"/>
                  </a:cubicBezTo>
                  <a:cubicBezTo>
                    <a:pt x="352425" y="331470"/>
                    <a:pt x="377190" y="327660"/>
                    <a:pt x="400050" y="327660"/>
                  </a:cubicBezTo>
                  <a:close/>
                  <a:moveTo>
                    <a:pt x="628650" y="194310"/>
                  </a:moveTo>
                  <a:cubicBezTo>
                    <a:pt x="653415" y="194310"/>
                    <a:pt x="678180" y="200025"/>
                    <a:pt x="699135" y="205740"/>
                  </a:cubicBezTo>
                  <a:cubicBezTo>
                    <a:pt x="729615" y="213360"/>
                    <a:pt x="760095" y="226695"/>
                    <a:pt x="782955" y="245745"/>
                  </a:cubicBezTo>
                  <a:cubicBezTo>
                    <a:pt x="794385" y="253365"/>
                    <a:pt x="800100" y="266700"/>
                    <a:pt x="800100" y="280035"/>
                  </a:cubicBezTo>
                  <a:lnTo>
                    <a:pt x="800100" y="365760"/>
                  </a:lnTo>
                  <a:lnTo>
                    <a:pt x="592455" y="365760"/>
                  </a:lnTo>
                  <a:cubicBezTo>
                    <a:pt x="588645" y="358140"/>
                    <a:pt x="582930" y="354330"/>
                    <a:pt x="577215" y="348615"/>
                  </a:cubicBezTo>
                  <a:cubicBezTo>
                    <a:pt x="554355" y="331470"/>
                    <a:pt x="525780" y="316230"/>
                    <a:pt x="489585" y="304800"/>
                  </a:cubicBezTo>
                  <a:cubicBezTo>
                    <a:pt x="510540" y="283845"/>
                    <a:pt x="523875" y="253365"/>
                    <a:pt x="523875" y="220980"/>
                  </a:cubicBezTo>
                  <a:lnTo>
                    <a:pt x="523875" y="219075"/>
                  </a:lnTo>
                  <a:cubicBezTo>
                    <a:pt x="535305" y="213360"/>
                    <a:pt x="546735" y="209550"/>
                    <a:pt x="558165" y="205740"/>
                  </a:cubicBezTo>
                  <a:cubicBezTo>
                    <a:pt x="581025" y="198120"/>
                    <a:pt x="605790" y="194310"/>
                    <a:pt x="628650" y="194310"/>
                  </a:cubicBezTo>
                  <a:close/>
                  <a:moveTo>
                    <a:pt x="171450" y="194310"/>
                  </a:moveTo>
                  <a:cubicBezTo>
                    <a:pt x="196215" y="194310"/>
                    <a:pt x="220980" y="200025"/>
                    <a:pt x="241935" y="205740"/>
                  </a:cubicBezTo>
                  <a:cubicBezTo>
                    <a:pt x="253365" y="207645"/>
                    <a:pt x="264795" y="213360"/>
                    <a:pt x="276225" y="217170"/>
                  </a:cubicBezTo>
                  <a:cubicBezTo>
                    <a:pt x="276225" y="219075"/>
                    <a:pt x="276225" y="219075"/>
                    <a:pt x="276225" y="220980"/>
                  </a:cubicBezTo>
                  <a:cubicBezTo>
                    <a:pt x="276225" y="253365"/>
                    <a:pt x="289560" y="281940"/>
                    <a:pt x="310515" y="304800"/>
                  </a:cubicBezTo>
                  <a:cubicBezTo>
                    <a:pt x="280035" y="314325"/>
                    <a:pt x="249555" y="329565"/>
                    <a:pt x="222885" y="348615"/>
                  </a:cubicBezTo>
                  <a:cubicBezTo>
                    <a:pt x="215265" y="354330"/>
                    <a:pt x="211455" y="358140"/>
                    <a:pt x="205740" y="365760"/>
                  </a:cubicBezTo>
                  <a:lnTo>
                    <a:pt x="0" y="365760"/>
                  </a:lnTo>
                  <a:lnTo>
                    <a:pt x="0" y="280035"/>
                  </a:lnTo>
                  <a:cubicBezTo>
                    <a:pt x="0" y="266700"/>
                    <a:pt x="5715" y="253365"/>
                    <a:pt x="17145" y="245745"/>
                  </a:cubicBezTo>
                  <a:cubicBezTo>
                    <a:pt x="41910" y="228600"/>
                    <a:pt x="70485" y="215265"/>
                    <a:pt x="100965" y="205740"/>
                  </a:cubicBezTo>
                  <a:cubicBezTo>
                    <a:pt x="123825" y="198120"/>
                    <a:pt x="148590" y="194310"/>
                    <a:pt x="171450" y="194310"/>
                  </a:cubicBezTo>
                  <a:close/>
                  <a:moveTo>
                    <a:pt x="400050" y="133350"/>
                  </a:moveTo>
                  <a:cubicBezTo>
                    <a:pt x="447395" y="133350"/>
                    <a:pt x="485775" y="171730"/>
                    <a:pt x="485775" y="219075"/>
                  </a:cubicBezTo>
                  <a:cubicBezTo>
                    <a:pt x="485775" y="266420"/>
                    <a:pt x="447395" y="304800"/>
                    <a:pt x="400050" y="304800"/>
                  </a:cubicBezTo>
                  <a:cubicBezTo>
                    <a:pt x="352705" y="304800"/>
                    <a:pt x="314325" y="266420"/>
                    <a:pt x="314325" y="219075"/>
                  </a:cubicBezTo>
                  <a:cubicBezTo>
                    <a:pt x="314325" y="171730"/>
                    <a:pt x="352705" y="133350"/>
                    <a:pt x="400050" y="133350"/>
                  </a:cubicBezTo>
                  <a:close/>
                  <a:moveTo>
                    <a:pt x="628650" y="0"/>
                  </a:moveTo>
                  <a:cubicBezTo>
                    <a:pt x="675995" y="0"/>
                    <a:pt x="714375" y="38380"/>
                    <a:pt x="714375" y="85725"/>
                  </a:cubicBezTo>
                  <a:cubicBezTo>
                    <a:pt x="714375" y="133070"/>
                    <a:pt x="675995" y="171450"/>
                    <a:pt x="628650" y="171450"/>
                  </a:cubicBezTo>
                  <a:cubicBezTo>
                    <a:pt x="581305" y="171450"/>
                    <a:pt x="542925" y="133070"/>
                    <a:pt x="542925" y="85725"/>
                  </a:cubicBezTo>
                  <a:cubicBezTo>
                    <a:pt x="542925" y="38380"/>
                    <a:pt x="581305" y="0"/>
                    <a:pt x="628650" y="0"/>
                  </a:cubicBezTo>
                  <a:close/>
                  <a:moveTo>
                    <a:pt x="171450" y="0"/>
                  </a:moveTo>
                  <a:cubicBezTo>
                    <a:pt x="218795" y="0"/>
                    <a:pt x="257175" y="38380"/>
                    <a:pt x="257175" y="85725"/>
                  </a:cubicBezTo>
                  <a:cubicBezTo>
                    <a:pt x="257175" y="133070"/>
                    <a:pt x="218795" y="171450"/>
                    <a:pt x="171450" y="171450"/>
                  </a:cubicBezTo>
                  <a:cubicBezTo>
                    <a:pt x="124105" y="171450"/>
                    <a:pt x="85725" y="133070"/>
                    <a:pt x="85725" y="85725"/>
                  </a:cubicBezTo>
                  <a:cubicBezTo>
                    <a:pt x="85725" y="38380"/>
                    <a:pt x="124105" y="0"/>
                    <a:pt x="171450"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914400">
                <a:defRPr/>
              </a:pPr>
              <a:endParaRPr lang="en-US" sz="1350" kern="0" dirty="0">
                <a:solidFill>
                  <a:prstClr val="black"/>
                </a:solidFill>
              </a:endParaRPr>
            </a:p>
          </p:txBody>
        </p:sp>
      </p:grpSp>
      <p:grpSp>
        <p:nvGrpSpPr>
          <p:cNvPr id="15" name="Group 14">
            <a:extLst>
              <a:ext uri="{FF2B5EF4-FFF2-40B4-BE49-F238E27FC236}">
                <a16:creationId xmlns:a16="http://schemas.microsoft.com/office/drawing/2014/main" id="{4DAB1E40-07D2-4C10-8D54-C35226F204D4}"/>
              </a:ext>
            </a:extLst>
          </p:cNvPr>
          <p:cNvGrpSpPr/>
          <p:nvPr/>
        </p:nvGrpSpPr>
        <p:grpSpPr>
          <a:xfrm>
            <a:off x="5050291" y="3750388"/>
            <a:ext cx="1911315" cy="2701588"/>
            <a:chOff x="4682907" y="3607732"/>
            <a:chExt cx="1911315" cy="2701588"/>
          </a:xfrm>
        </p:grpSpPr>
        <p:sp>
          <p:nvSpPr>
            <p:cNvPr id="6" name="Freeform: Shape 5">
              <a:extLst>
                <a:ext uri="{FF2B5EF4-FFF2-40B4-BE49-F238E27FC236}">
                  <a16:creationId xmlns:a16="http://schemas.microsoft.com/office/drawing/2014/main" id="{710BD98F-2726-4487-B8FC-610789F702C7}"/>
                </a:ext>
              </a:extLst>
            </p:cNvPr>
            <p:cNvSpPr/>
            <p:nvPr/>
          </p:nvSpPr>
          <p:spPr>
            <a:xfrm>
              <a:off x="5337595" y="3607732"/>
              <a:ext cx="1256627" cy="1308987"/>
            </a:xfrm>
            <a:custGeom>
              <a:avLst/>
              <a:gdLst>
                <a:gd name="connsiteX0" fmla="*/ 6 w 228600"/>
                <a:gd name="connsiteY0" fmla="*/ 96525 h 238125"/>
                <a:gd name="connsiteX1" fmla="*/ 158135 w 228600"/>
                <a:gd name="connsiteY1" fmla="*/ 0 h 238125"/>
                <a:gd name="connsiteX2" fmla="*/ 228988 w 228600"/>
                <a:gd name="connsiteY2" fmla="*/ 139539 h 238125"/>
                <a:gd name="connsiteX3" fmla="*/ 77013 w 228600"/>
                <a:gd name="connsiteY3" fmla="*/ 239205 h 238125"/>
                <a:gd name="connsiteX4" fmla="*/ 0 w 228600"/>
                <a:gd name="connsiteY4" fmla="*/ 96525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38125">
                  <a:moveTo>
                    <a:pt x="6" y="96525"/>
                  </a:moveTo>
                  <a:lnTo>
                    <a:pt x="158135" y="0"/>
                  </a:lnTo>
                  <a:lnTo>
                    <a:pt x="228988" y="139539"/>
                  </a:lnTo>
                  <a:cubicBezTo>
                    <a:pt x="246102" y="215776"/>
                    <a:pt x="152317" y="243757"/>
                    <a:pt x="77013" y="239205"/>
                  </a:cubicBezTo>
                  <a:lnTo>
                    <a:pt x="0" y="96525"/>
                  </a:lnTo>
                  <a:close/>
                </a:path>
              </a:pathLst>
            </a:custGeom>
            <a:solidFill>
              <a:srgbClr val="A2B969">
                <a:lumMod val="50000"/>
              </a:srgb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914400">
                <a:defRPr/>
              </a:pPr>
              <a:endParaRPr lang="en-US" sz="1350" kern="0">
                <a:solidFill>
                  <a:prstClr val="black"/>
                </a:solidFill>
              </a:endParaRPr>
            </a:p>
          </p:txBody>
        </p:sp>
        <p:sp>
          <p:nvSpPr>
            <p:cNvPr id="7" name="Freeform: Shape 6">
              <a:extLst>
                <a:ext uri="{FF2B5EF4-FFF2-40B4-BE49-F238E27FC236}">
                  <a16:creationId xmlns:a16="http://schemas.microsoft.com/office/drawing/2014/main" id="{B0F0B860-D8BC-4D68-8EBE-56B6F3FCE10D}"/>
                </a:ext>
              </a:extLst>
            </p:cNvPr>
            <p:cNvSpPr/>
            <p:nvPr/>
          </p:nvSpPr>
          <p:spPr>
            <a:xfrm>
              <a:off x="4682907" y="4686178"/>
              <a:ext cx="1832580" cy="1623142"/>
            </a:xfrm>
            <a:custGeom>
              <a:avLst/>
              <a:gdLst>
                <a:gd name="connsiteX0" fmla="*/ 83173 w 333375"/>
                <a:gd name="connsiteY0" fmla="*/ 5 h 295275"/>
                <a:gd name="connsiteX1" fmla="*/ 0 w 333375"/>
                <a:gd name="connsiteY1" fmla="*/ 150031 h 295275"/>
                <a:gd name="connsiteX2" fmla="*/ 83173 w 333375"/>
                <a:gd name="connsiteY2" fmla="*/ 302155 h 295275"/>
                <a:gd name="connsiteX3" fmla="*/ 85227 w 333375"/>
                <a:gd name="connsiteY3" fmla="*/ 241304 h 295275"/>
                <a:gd name="connsiteX4" fmla="*/ 161214 w 333375"/>
                <a:gd name="connsiteY4" fmla="*/ 241304 h 295275"/>
                <a:gd name="connsiteX5" fmla="*/ 238227 w 333375"/>
                <a:gd name="connsiteY5" fmla="*/ 198290 h 295275"/>
                <a:gd name="connsiteX6" fmla="*/ 335778 w 333375"/>
                <a:gd name="connsiteY6" fmla="*/ 15737 h 295275"/>
                <a:gd name="connsiteX7" fmla="*/ 214614 w 333375"/>
                <a:gd name="connsiteY7" fmla="*/ 56653 h 295275"/>
                <a:gd name="connsiteX8" fmla="*/ 86262 w 333375"/>
                <a:gd name="connsiteY8" fmla="*/ 56653 h 295275"/>
                <a:gd name="connsiteX9" fmla="*/ 83181 w 333375"/>
                <a:gd name="connsiteY9"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375" h="295275">
                  <a:moveTo>
                    <a:pt x="83173" y="5"/>
                  </a:moveTo>
                  <a:lnTo>
                    <a:pt x="0" y="150031"/>
                  </a:lnTo>
                  <a:lnTo>
                    <a:pt x="83173" y="302155"/>
                  </a:lnTo>
                  <a:lnTo>
                    <a:pt x="85227" y="241304"/>
                  </a:lnTo>
                  <a:lnTo>
                    <a:pt x="161214" y="241304"/>
                  </a:lnTo>
                  <a:cubicBezTo>
                    <a:pt x="188938" y="243752"/>
                    <a:pt x="224878" y="225217"/>
                    <a:pt x="238227" y="198290"/>
                  </a:cubicBezTo>
                  <a:lnTo>
                    <a:pt x="335778" y="15737"/>
                  </a:lnTo>
                  <a:cubicBezTo>
                    <a:pt x="303605" y="48260"/>
                    <a:pt x="262233" y="56653"/>
                    <a:pt x="214614" y="56653"/>
                  </a:cubicBezTo>
                  <a:lnTo>
                    <a:pt x="86262" y="56653"/>
                  </a:lnTo>
                  <a:lnTo>
                    <a:pt x="83181" y="0"/>
                  </a:lnTo>
                  <a:close/>
                </a:path>
              </a:pathLst>
            </a:custGeom>
            <a:solidFill>
              <a:srgbClr val="A2B969"/>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914400">
                <a:defRPr/>
              </a:pPr>
              <a:endParaRPr lang="en-US" sz="1350" kern="0">
                <a:solidFill>
                  <a:prstClr val="black"/>
                </a:solidFill>
              </a:endParaRPr>
            </a:p>
          </p:txBody>
        </p:sp>
        <p:sp>
          <p:nvSpPr>
            <p:cNvPr id="13" name="Freeform: Shape 12">
              <a:extLst>
                <a:ext uri="{FF2B5EF4-FFF2-40B4-BE49-F238E27FC236}">
                  <a16:creationId xmlns:a16="http://schemas.microsoft.com/office/drawing/2014/main" id="{8E5BB748-5213-4C5B-BF5B-C24E44EFC3C8}"/>
                </a:ext>
              </a:extLst>
            </p:cNvPr>
            <p:cNvSpPr/>
            <p:nvPr/>
          </p:nvSpPr>
          <p:spPr>
            <a:xfrm>
              <a:off x="5165182" y="5147198"/>
              <a:ext cx="434015" cy="701101"/>
            </a:xfrm>
            <a:custGeom>
              <a:avLst/>
              <a:gdLst>
                <a:gd name="connsiteX0" fmla="*/ 185738 w 495300"/>
                <a:gd name="connsiteY0" fmla="*/ 742950 h 800100"/>
                <a:gd name="connsiteX1" fmla="*/ 309563 w 495300"/>
                <a:gd name="connsiteY1" fmla="*/ 742950 h 800100"/>
                <a:gd name="connsiteX2" fmla="*/ 247651 w 495300"/>
                <a:gd name="connsiteY2" fmla="*/ 800100 h 800100"/>
                <a:gd name="connsiteX3" fmla="*/ 185738 w 495300"/>
                <a:gd name="connsiteY3" fmla="*/ 742950 h 800100"/>
                <a:gd name="connsiteX4" fmla="*/ 152400 w 495300"/>
                <a:gd name="connsiteY4" fmla="*/ 647700 h 800100"/>
                <a:gd name="connsiteX5" fmla="*/ 342900 w 495300"/>
                <a:gd name="connsiteY5" fmla="*/ 647700 h 800100"/>
                <a:gd name="connsiteX6" fmla="*/ 371475 w 495300"/>
                <a:gd name="connsiteY6" fmla="*/ 676275 h 800100"/>
                <a:gd name="connsiteX7" fmla="*/ 342900 w 495300"/>
                <a:gd name="connsiteY7" fmla="*/ 704850 h 800100"/>
                <a:gd name="connsiteX8" fmla="*/ 152400 w 495300"/>
                <a:gd name="connsiteY8" fmla="*/ 704850 h 800100"/>
                <a:gd name="connsiteX9" fmla="*/ 123825 w 495300"/>
                <a:gd name="connsiteY9" fmla="*/ 676275 h 800100"/>
                <a:gd name="connsiteX10" fmla="*/ 152400 w 495300"/>
                <a:gd name="connsiteY10" fmla="*/ 647700 h 800100"/>
                <a:gd name="connsiteX11" fmla="*/ 152400 w 495300"/>
                <a:gd name="connsiteY11" fmla="*/ 552450 h 800100"/>
                <a:gd name="connsiteX12" fmla="*/ 342900 w 495300"/>
                <a:gd name="connsiteY12" fmla="*/ 552450 h 800100"/>
                <a:gd name="connsiteX13" fmla="*/ 371475 w 495300"/>
                <a:gd name="connsiteY13" fmla="*/ 581025 h 800100"/>
                <a:gd name="connsiteX14" fmla="*/ 342900 w 495300"/>
                <a:gd name="connsiteY14" fmla="*/ 609600 h 800100"/>
                <a:gd name="connsiteX15" fmla="*/ 152400 w 495300"/>
                <a:gd name="connsiteY15" fmla="*/ 609600 h 800100"/>
                <a:gd name="connsiteX16" fmla="*/ 123825 w 495300"/>
                <a:gd name="connsiteY16" fmla="*/ 581025 h 800100"/>
                <a:gd name="connsiteX17" fmla="*/ 152400 w 495300"/>
                <a:gd name="connsiteY17" fmla="*/ 552450 h 800100"/>
                <a:gd name="connsiteX18" fmla="*/ 248602 w 495300"/>
                <a:gd name="connsiteY18" fmla="*/ 56197 h 800100"/>
                <a:gd name="connsiteX19" fmla="*/ 58103 w 495300"/>
                <a:gd name="connsiteY19" fmla="*/ 244793 h 800100"/>
                <a:gd name="connsiteX20" fmla="*/ 58103 w 495300"/>
                <a:gd name="connsiteY20" fmla="*/ 252413 h 800100"/>
                <a:gd name="connsiteX21" fmla="*/ 71438 w 495300"/>
                <a:gd name="connsiteY21" fmla="*/ 319088 h 800100"/>
                <a:gd name="connsiteX22" fmla="*/ 103823 w 495300"/>
                <a:gd name="connsiteY22" fmla="*/ 371475 h 800100"/>
                <a:gd name="connsiteX23" fmla="*/ 159068 w 495300"/>
                <a:gd name="connsiteY23" fmla="*/ 457200 h 800100"/>
                <a:gd name="connsiteX24" fmla="*/ 247650 w 495300"/>
                <a:gd name="connsiteY24" fmla="*/ 457200 h 800100"/>
                <a:gd name="connsiteX25" fmla="*/ 337185 w 495300"/>
                <a:gd name="connsiteY25" fmla="*/ 457200 h 800100"/>
                <a:gd name="connsiteX26" fmla="*/ 392430 w 495300"/>
                <a:gd name="connsiteY26" fmla="*/ 371475 h 800100"/>
                <a:gd name="connsiteX27" fmla="*/ 424815 w 495300"/>
                <a:gd name="connsiteY27" fmla="*/ 319088 h 800100"/>
                <a:gd name="connsiteX28" fmla="*/ 438150 w 495300"/>
                <a:gd name="connsiteY28" fmla="*/ 252413 h 800100"/>
                <a:gd name="connsiteX29" fmla="*/ 439103 w 495300"/>
                <a:gd name="connsiteY29" fmla="*/ 252413 h 800100"/>
                <a:gd name="connsiteX30" fmla="*/ 439103 w 495300"/>
                <a:gd name="connsiteY30" fmla="*/ 244793 h 800100"/>
                <a:gd name="connsiteX31" fmla="*/ 248602 w 495300"/>
                <a:gd name="connsiteY31" fmla="*/ 56197 h 800100"/>
                <a:gd name="connsiteX32" fmla="*/ 247650 w 495300"/>
                <a:gd name="connsiteY32" fmla="*/ 0 h 800100"/>
                <a:gd name="connsiteX33" fmla="*/ 495300 w 495300"/>
                <a:gd name="connsiteY33" fmla="*/ 244793 h 800100"/>
                <a:gd name="connsiteX34" fmla="*/ 495300 w 495300"/>
                <a:gd name="connsiteY34" fmla="*/ 253365 h 800100"/>
                <a:gd name="connsiteX35" fmla="*/ 478155 w 495300"/>
                <a:gd name="connsiteY35" fmla="*/ 339090 h 800100"/>
                <a:gd name="connsiteX36" fmla="*/ 435292 w 495300"/>
                <a:gd name="connsiteY36" fmla="*/ 409575 h 800100"/>
                <a:gd name="connsiteX37" fmla="*/ 377190 w 495300"/>
                <a:gd name="connsiteY37" fmla="*/ 503873 h 800100"/>
                <a:gd name="connsiteX38" fmla="*/ 360045 w 495300"/>
                <a:gd name="connsiteY38" fmla="*/ 514350 h 800100"/>
                <a:gd name="connsiteX39" fmla="*/ 135255 w 495300"/>
                <a:gd name="connsiteY39" fmla="*/ 514350 h 800100"/>
                <a:gd name="connsiteX40" fmla="*/ 118110 w 495300"/>
                <a:gd name="connsiteY40" fmla="*/ 503873 h 800100"/>
                <a:gd name="connsiteX41" fmla="*/ 60007 w 495300"/>
                <a:gd name="connsiteY41" fmla="*/ 409575 h 800100"/>
                <a:gd name="connsiteX42" fmla="*/ 17145 w 495300"/>
                <a:gd name="connsiteY42" fmla="*/ 339090 h 800100"/>
                <a:gd name="connsiteX43" fmla="*/ 0 w 495300"/>
                <a:gd name="connsiteY43" fmla="*/ 253365 h 800100"/>
                <a:gd name="connsiteX44" fmla="*/ 0 w 495300"/>
                <a:gd name="connsiteY44" fmla="*/ 244793 h 800100"/>
                <a:gd name="connsiteX45" fmla="*/ 247650 w 495300"/>
                <a:gd name="connsiteY45"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95300" h="800100">
                  <a:moveTo>
                    <a:pt x="185738" y="742950"/>
                  </a:moveTo>
                  <a:lnTo>
                    <a:pt x="309563" y="742950"/>
                  </a:lnTo>
                  <a:cubicBezTo>
                    <a:pt x="306706" y="775335"/>
                    <a:pt x="280036" y="800100"/>
                    <a:pt x="247651" y="800100"/>
                  </a:cubicBezTo>
                  <a:cubicBezTo>
                    <a:pt x="215265" y="800100"/>
                    <a:pt x="188595" y="775335"/>
                    <a:pt x="185738" y="742950"/>
                  </a:cubicBezTo>
                  <a:close/>
                  <a:moveTo>
                    <a:pt x="152400" y="647700"/>
                  </a:moveTo>
                  <a:lnTo>
                    <a:pt x="342900" y="647700"/>
                  </a:lnTo>
                  <a:cubicBezTo>
                    <a:pt x="359093" y="647700"/>
                    <a:pt x="371475" y="660083"/>
                    <a:pt x="371475" y="676275"/>
                  </a:cubicBezTo>
                  <a:cubicBezTo>
                    <a:pt x="371475" y="692467"/>
                    <a:pt x="359093" y="704850"/>
                    <a:pt x="342900" y="704850"/>
                  </a:cubicBezTo>
                  <a:lnTo>
                    <a:pt x="152400" y="704850"/>
                  </a:lnTo>
                  <a:cubicBezTo>
                    <a:pt x="136207" y="704850"/>
                    <a:pt x="123825" y="692467"/>
                    <a:pt x="123825" y="676275"/>
                  </a:cubicBezTo>
                  <a:cubicBezTo>
                    <a:pt x="123825" y="660083"/>
                    <a:pt x="136207" y="647700"/>
                    <a:pt x="152400" y="647700"/>
                  </a:cubicBezTo>
                  <a:close/>
                  <a:moveTo>
                    <a:pt x="152400" y="552450"/>
                  </a:moveTo>
                  <a:lnTo>
                    <a:pt x="342900" y="552450"/>
                  </a:lnTo>
                  <a:cubicBezTo>
                    <a:pt x="359093" y="552450"/>
                    <a:pt x="371475" y="564833"/>
                    <a:pt x="371475" y="581025"/>
                  </a:cubicBezTo>
                  <a:cubicBezTo>
                    <a:pt x="371475" y="597217"/>
                    <a:pt x="359093" y="609600"/>
                    <a:pt x="342900" y="609600"/>
                  </a:cubicBezTo>
                  <a:lnTo>
                    <a:pt x="152400" y="609600"/>
                  </a:lnTo>
                  <a:cubicBezTo>
                    <a:pt x="136207" y="609600"/>
                    <a:pt x="123825" y="597217"/>
                    <a:pt x="123825" y="581025"/>
                  </a:cubicBezTo>
                  <a:cubicBezTo>
                    <a:pt x="123825" y="564833"/>
                    <a:pt x="136207" y="552450"/>
                    <a:pt x="152400" y="552450"/>
                  </a:cubicBezTo>
                  <a:close/>
                  <a:moveTo>
                    <a:pt x="248602" y="56197"/>
                  </a:moveTo>
                  <a:cubicBezTo>
                    <a:pt x="144780" y="57150"/>
                    <a:pt x="60007" y="140970"/>
                    <a:pt x="58103" y="244793"/>
                  </a:cubicBezTo>
                  <a:lnTo>
                    <a:pt x="58103" y="252413"/>
                  </a:lnTo>
                  <a:cubicBezTo>
                    <a:pt x="59055" y="275273"/>
                    <a:pt x="62865" y="298133"/>
                    <a:pt x="71438" y="319088"/>
                  </a:cubicBezTo>
                  <a:cubicBezTo>
                    <a:pt x="79057" y="338138"/>
                    <a:pt x="90488" y="356235"/>
                    <a:pt x="103823" y="371475"/>
                  </a:cubicBezTo>
                  <a:cubicBezTo>
                    <a:pt x="124777" y="398145"/>
                    <a:pt x="143827" y="426720"/>
                    <a:pt x="159068" y="457200"/>
                  </a:cubicBezTo>
                  <a:lnTo>
                    <a:pt x="247650" y="457200"/>
                  </a:lnTo>
                  <a:lnTo>
                    <a:pt x="337185" y="457200"/>
                  </a:lnTo>
                  <a:cubicBezTo>
                    <a:pt x="351473" y="426720"/>
                    <a:pt x="370523" y="398145"/>
                    <a:pt x="392430" y="371475"/>
                  </a:cubicBezTo>
                  <a:cubicBezTo>
                    <a:pt x="406717" y="356235"/>
                    <a:pt x="417195" y="338138"/>
                    <a:pt x="424815" y="319088"/>
                  </a:cubicBezTo>
                  <a:cubicBezTo>
                    <a:pt x="432435" y="298133"/>
                    <a:pt x="437198" y="275273"/>
                    <a:pt x="438150" y="252413"/>
                  </a:cubicBezTo>
                  <a:lnTo>
                    <a:pt x="439103" y="252413"/>
                  </a:lnTo>
                  <a:lnTo>
                    <a:pt x="439103" y="244793"/>
                  </a:lnTo>
                  <a:cubicBezTo>
                    <a:pt x="437198" y="140018"/>
                    <a:pt x="352425" y="57150"/>
                    <a:pt x="248602" y="56197"/>
                  </a:cubicBezTo>
                  <a:close/>
                  <a:moveTo>
                    <a:pt x="247650" y="0"/>
                  </a:moveTo>
                  <a:cubicBezTo>
                    <a:pt x="382905" y="952"/>
                    <a:pt x="492442" y="109538"/>
                    <a:pt x="495300" y="244793"/>
                  </a:cubicBezTo>
                  <a:lnTo>
                    <a:pt x="495300" y="253365"/>
                  </a:lnTo>
                  <a:cubicBezTo>
                    <a:pt x="494348" y="282893"/>
                    <a:pt x="488633" y="311468"/>
                    <a:pt x="478155" y="339090"/>
                  </a:cubicBezTo>
                  <a:cubicBezTo>
                    <a:pt x="468630" y="364808"/>
                    <a:pt x="453390" y="388620"/>
                    <a:pt x="435292" y="409575"/>
                  </a:cubicBezTo>
                  <a:cubicBezTo>
                    <a:pt x="412433" y="434340"/>
                    <a:pt x="387668" y="482918"/>
                    <a:pt x="377190" y="503873"/>
                  </a:cubicBezTo>
                  <a:cubicBezTo>
                    <a:pt x="374333" y="510540"/>
                    <a:pt x="367665" y="514350"/>
                    <a:pt x="360045" y="514350"/>
                  </a:cubicBezTo>
                  <a:lnTo>
                    <a:pt x="135255" y="514350"/>
                  </a:lnTo>
                  <a:cubicBezTo>
                    <a:pt x="127635" y="514350"/>
                    <a:pt x="120968" y="510540"/>
                    <a:pt x="118110" y="503873"/>
                  </a:cubicBezTo>
                  <a:cubicBezTo>
                    <a:pt x="107632" y="482918"/>
                    <a:pt x="82868" y="434340"/>
                    <a:pt x="60007" y="409575"/>
                  </a:cubicBezTo>
                  <a:cubicBezTo>
                    <a:pt x="41910" y="388620"/>
                    <a:pt x="27622" y="364808"/>
                    <a:pt x="17145" y="339090"/>
                  </a:cubicBezTo>
                  <a:cubicBezTo>
                    <a:pt x="6668" y="311468"/>
                    <a:pt x="953" y="282893"/>
                    <a:pt x="0" y="253365"/>
                  </a:cubicBezTo>
                  <a:lnTo>
                    <a:pt x="0" y="244793"/>
                  </a:lnTo>
                  <a:cubicBezTo>
                    <a:pt x="2857" y="109538"/>
                    <a:pt x="112395" y="952"/>
                    <a:pt x="247650"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914400">
                <a:defRPr/>
              </a:pPr>
              <a:endParaRPr lang="en-US" sz="1350" kern="0">
                <a:solidFill>
                  <a:prstClr val="black"/>
                </a:solidFill>
              </a:endParaRPr>
            </a:p>
          </p:txBody>
        </p:sp>
      </p:grpSp>
      <p:grpSp>
        <p:nvGrpSpPr>
          <p:cNvPr id="17" name="Group 16">
            <a:extLst>
              <a:ext uri="{FF2B5EF4-FFF2-40B4-BE49-F238E27FC236}">
                <a16:creationId xmlns:a16="http://schemas.microsoft.com/office/drawing/2014/main" id="{273E67B8-F92A-489B-90FC-DA3914A1CCBC}"/>
              </a:ext>
            </a:extLst>
          </p:cNvPr>
          <p:cNvGrpSpPr/>
          <p:nvPr/>
        </p:nvGrpSpPr>
        <p:grpSpPr>
          <a:xfrm>
            <a:off x="3242608" y="2538691"/>
            <a:ext cx="2830346" cy="1349929"/>
            <a:chOff x="3242608" y="2289309"/>
            <a:chExt cx="2830346" cy="1349929"/>
          </a:xfrm>
        </p:grpSpPr>
        <p:sp>
          <p:nvSpPr>
            <p:cNvPr id="8" name="Freeform: Shape 7">
              <a:extLst>
                <a:ext uri="{FF2B5EF4-FFF2-40B4-BE49-F238E27FC236}">
                  <a16:creationId xmlns:a16="http://schemas.microsoft.com/office/drawing/2014/main" id="{3FF1C5D9-7AAC-487E-A47C-8A33AA81FBFD}"/>
                </a:ext>
              </a:extLst>
            </p:cNvPr>
            <p:cNvSpPr/>
            <p:nvPr/>
          </p:nvSpPr>
          <p:spPr>
            <a:xfrm>
              <a:off x="3242608" y="2330251"/>
              <a:ext cx="1308985" cy="1308987"/>
            </a:xfrm>
            <a:custGeom>
              <a:avLst/>
              <a:gdLst>
                <a:gd name="connsiteX0" fmla="*/ 159347 w 238125"/>
                <a:gd name="connsiteY0" fmla="*/ 243615 h 238125"/>
                <a:gd name="connsiteX1" fmla="*/ 0 w 238125"/>
                <a:gd name="connsiteY1" fmla="*/ 149207 h 238125"/>
                <a:gd name="connsiteX2" fmla="*/ 85012 w 238125"/>
                <a:gd name="connsiteY2" fmla="*/ 18190 h 238125"/>
                <a:gd name="connsiteX3" fmla="*/ 244064 w 238125"/>
                <a:gd name="connsiteY3" fmla="*/ 105568 h 238125"/>
                <a:gd name="connsiteX4" fmla="*/ 159349 w 238125"/>
                <a:gd name="connsiteY4" fmla="*/ 243620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238125">
                  <a:moveTo>
                    <a:pt x="159347" y="243615"/>
                  </a:moveTo>
                  <a:lnTo>
                    <a:pt x="0" y="149207"/>
                  </a:lnTo>
                  <a:lnTo>
                    <a:pt x="85012" y="18190"/>
                  </a:lnTo>
                  <a:cubicBezTo>
                    <a:pt x="141943" y="-34102"/>
                    <a:pt x="211409" y="36095"/>
                    <a:pt x="244064" y="105568"/>
                  </a:cubicBezTo>
                  <a:lnTo>
                    <a:pt x="159349" y="243620"/>
                  </a:lnTo>
                  <a:close/>
                </a:path>
              </a:pathLst>
            </a:custGeom>
            <a:solidFill>
              <a:srgbClr val="F7931F">
                <a:lumMod val="50000"/>
              </a:srgb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914400">
                <a:defRPr/>
              </a:pPr>
              <a:endParaRPr lang="en-US" sz="1350" kern="0">
                <a:solidFill>
                  <a:prstClr val="black"/>
                </a:solidFill>
              </a:endParaRPr>
            </a:p>
          </p:txBody>
        </p:sp>
        <p:sp>
          <p:nvSpPr>
            <p:cNvPr id="9" name="Freeform: Shape 8">
              <a:extLst>
                <a:ext uri="{FF2B5EF4-FFF2-40B4-BE49-F238E27FC236}">
                  <a16:creationId xmlns:a16="http://schemas.microsoft.com/office/drawing/2014/main" id="{9AF5942B-3582-411F-9AD8-351CB075926B}"/>
                </a:ext>
              </a:extLst>
            </p:cNvPr>
            <p:cNvSpPr/>
            <p:nvPr/>
          </p:nvSpPr>
          <p:spPr>
            <a:xfrm>
              <a:off x="4083295" y="2289309"/>
              <a:ext cx="1989659" cy="1256627"/>
            </a:xfrm>
            <a:custGeom>
              <a:avLst/>
              <a:gdLst>
                <a:gd name="connsiteX0" fmla="*/ 109150 w 361950"/>
                <a:gd name="connsiteY0" fmla="*/ 234791 h 228600"/>
                <a:gd name="connsiteX1" fmla="*/ 277900 w 361950"/>
                <a:gd name="connsiteY1" fmla="*/ 236269 h 228600"/>
                <a:gd name="connsiteX2" fmla="*/ 367704 w 361950"/>
                <a:gd name="connsiteY2" fmla="*/ 88133 h 228600"/>
                <a:gd name="connsiteX3" fmla="*/ 314637 w 361950"/>
                <a:gd name="connsiteY3" fmla="*/ 115835 h 228600"/>
                <a:gd name="connsiteX4" fmla="*/ 277754 w 361950"/>
                <a:gd name="connsiteY4" fmla="*/ 47957 h 228600"/>
                <a:gd name="connsiteX5" fmla="*/ 203564 w 361950"/>
                <a:gd name="connsiteY5" fmla="*/ 41 h 228600"/>
                <a:gd name="connsiteX6" fmla="*/ 0 w 361950"/>
                <a:gd name="connsiteY6" fmla="*/ 1508 h 228600"/>
                <a:gd name="connsiteX7" fmla="*/ 93824 w 361950"/>
                <a:gd name="connsiteY7" fmla="*/ 89885 h 228600"/>
                <a:gd name="connsiteX8" fmla="*/ 156125 w 361950"/>
                <a:gd name="connsiteY8" fmla="*/ 204545 h 228600"/>
                <a:gd name="connsiteX9" fmla="*/ 109141 w 361950"/>
                <a:gd name="connsiteY9" fmla="*/ 234796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950" h="228600">
                  <a:moveTo>
                    <a:pt x="109150" y="234791"/>
                  </a:moveTo>
                  <a:lnTo>
                    <a:pt x="277900" y="236269"/>
                  </a:lnTo>
                  <a:lnTo>
                    <a:pt x="367704" y="88133"/>
                  </a:lnTo>
                  <a:lnTo>
                    <a:pt x="314637" y="115835"/>
                  </a:lnTo>
                  <a:lnTo>
                    <a:pt x="277754" y="47957"/>
                  </a:lnTo>
                  <a:cubicBezTo>
                    <a:pt x="266392" y="22003"/>
                    <a:pt x="233086" y="-1105"/>
                    <a:pt x="203564" y="41"/>
                  </a:cubicBezTo>
                  <a:lnTo>
                    <a:pt x="0" y="1508"/>
                  </a:lnTo>
                  <a:cubicBezTo>
                    <a:pt x="43448" y="14463"/>
                    <a:pt x="70711" y="47346"/>
                    <a:pt x="93824" y="89885"/>
                  </a:cubicBezTo>
                  <a:lnTo>
                    <a:pt x="156125" y="204545"/>
                  </a:lnTo>
                  <a:lnTo>
                    <a:pt x="109141" y="234796"/>
                  </a:lnTo>
                  <a:close/>
                </a:path>
              </a:pathLst>
            </a:custGeom>
            <a:solidFill>
              <a:srgbClr val="F7931F"/>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914400">
                <a:defRPr/>
              </a:pPr>
              <a:endParaRPr lang="en-US" sz="1350" kern="0">
                <a:solidFill>
                  <a:prstClr val="black"/>
                </a:solidFill>
              </a:endParaRPr>
            </a:p>
          </p:txBody>
        </p:sp>
        <p:sp>
          <p:nvSpPr>
            <p:cNvPr id="14" name="Freeform: Shape 13">
              <a:extLst>
                <a:ext uri="{FF2B5EF4-FFF2-40B4-BE49-F238E27FC236}">
                  <a16:creationId xmlns:a16="http://schemas.microsoft.com/office/drawing/2014/main" id="{1BD7E752-D727-48D8-A58A-75FC06A2C566}"/>
                </a:ext>
              </a:extLst>
            </p:cNvPr>
            <p:cNvSpPr/>
            <p:nvPr/>
          </p:nvSpPr>
          <p:spPr>
            <a:xfrm>
              <a:off x="4861562" y="2571928"/>
              <a:ext cx="672218" cy="669938"/>
            </a:xfrm>
            <a:custGeom>
              <a:avLst/>
              <a:gdLst>
                <a:gd name="connsiteX0" fmla="*/ 183438 w 767138"/>
                <a:gd name="connsiteY0" fmla="*/ 531959 h 764537"/>
                <a:gd name="connsiteX1" fmla="*/ 201866 w 767138"/>
                <a:gd name="connsiteY1" fmla="*/ 555586 h 764537"/>
                <a:gd name="connsiteX2" fmla="*/ 211391 w 767138"/>
                <a:gd name="connsiteY2" fmla="*/ 600353 h 764537"/>
                <a:gd name="connsiteX3" fmla="*/ 93281 w 767138"/>
                <a:gd name="connsiteY3" fmla="*/ 664171 h 764537"/>
                <a:gd name="connsiteX4" fmla="*/ 157098 w 767138"/>
                <a:gd name="connsiteY4" fmla="*/ 546061 h 764537"/>
                <a:gd name="connsiteX5" fmla="*/ 175211 w 767138"/>
                <a:gd name="connsiteY5" fmla="*/ 532145 h 764537"/>
                <a:gd name="connsiteX6" fmla="*/ 183438 w 767138"/>
                <a:gd name="connsiteY6" fmla="*/ 531959 h 764537"/>
                <a:gd name="connsiteX7" fmla="*/ 484758 w 767138"/>
                <a:gd name="connsiteY7" fmla="*/ 525106 h 764537"/>
                <a:gd name="connsiteX8" fmla="*/ 499998 w 767138"/>
                <a:gd name="connsiteY8" fmla="*/ 564158 h 764537"/>
                <a:gd name="connsiteX9" fmla="*/ 492378 w 767138"/>
                <a:gd name="connsiteY9" fmla="*/ 602258 h 764537"/>
                <a:gd name="connsiteX10" fmla="*/ 340930 w 767138"/>
                <a:gd name="connsiteY10" fmla="*/ 753706 h 764537"/>
                <a:gd name="connsiteX11" fmla="*/ 280923 w 767138"/>
                <a:gd name="connsiteY11" fmla="*/ 721321 h 764537"/>
                <a:gd name="connsiteX12" fmla="*/ 310450 w 767138"/>
                <a:gd name="connsiteY12" fmla="*/ 586066 h 764537"/>
                <a:gd name="connsiteX13" fmla="*/ 484758 w 767138"/>
                <a:gd name="connsiteY13" fmla="*/ 525106 h 764537"/>
                <a:gd name="connsiteX14" fmla="*/ 179839 w 767138"/>
                <a:gd name="connsiteY14" fmla="*/ 262573 h 764537"/>
                <a:gd name="connsiteX15" fmla="*/ 199961 w 767138"/>
                <a:gd name="connsiteY15" fmla="*/ 264121 h 764537"/>
                <a:gd name="connsiteX16" fmla="*/ 232346 w 767138"/>
                <a:gd name="connsiteY16" fmla="*/ 276504 h 764537"/>
                <a:gd name="connsiteX17" fmla="*/ 169481 w 767138"/>
                <a:gd name="connsiteY17" fmla="*/ 454621 h 764537"/>
                <a:gd name="connsiteX18" fmla="*/ 42798 w 767138"/>
                <a:gd name="connsiteY18" fmla="*/ 483196 h 764537"/>
                <a:gd name="connsiteX19" fmla="*/ 10413 w 767138"/>
                <a:gd name="connsiteY19" fmla="*/ 423189 h 764537"/>
                <a:gd name="connsiteX20" fmla="*/ 161861 w 767138"/>
                <a:gd name="connsiteY20" fmla="*/ 271741 h 764537"/>
                <a:gd name="connsiteX21" fmla="*/ 179839 w 767138"/>
                <a:gd name="connsiteY21" fmla="*/ 262573 h 764537"/>
                <a:gd name="connsiteX22" fmla="*/ 548695 w 767138"/>
                <a:gd name="connsiteY22" fmla="*/ 151488 h 764537"/>
                <a:gd name="connsiteX23" fmla="*/ 508571 w 767138"/>
                <a:gd name="connsiteY23" fmla="*/ 167919 h 764537"/>
                <a:gd name="connsiteX24" fmla="*/ 508571 w 767138"/>
                <a:gd name="connsiteY24" fmla="*/ 248881 h 764537"/>
                <a:gd name="connsiteX25" fmla="*/ 589533 w 767138"/>
                <a:gd name="connsiteY25" fmla="*/ 248881 h 764537"/>
                <a:gd name="connsiteX26" fmla="*/ 589533 w 767138"/>
                <a:gd name="connsiteY26" fmla="*/ 167919 h 764537"/>
                <a:gd name="connsiteX27" fmla="*/ 548695 w 767138"/>
                <a:gd name="connsiteY27" fmla="*/ 151488 h 764537"/>
                <a:gd name="connsiteX28" fmla="*/ 540956 w 767138"/>
                <a:gd name="connsiteY28" fmla="*/ 43141 h 764537"/>
                <a:gd name="connsiteX29" fmla="*/ 642873 w 767138"/>
                <a:gd name="connsiteY29" fmla="*/ 113626 h 764537"/>
                <a:gd name="connsiteX30" fmla="*/ 715263 w 767138"/>
                <a:gd name="connsiteY30" fmla="*/ 218401 h 764537"/>
                <a:gd name="connsiteX31" fmla="*/ 591438 w 767138"/>
                <a:gd name="connsiteY31" fmla="*/ 399376 h 764537"/>
                <a:gd name="connsiteX32" fmla="*/ 261873 w 767138"/>
                <a:gd name="connsiteY32" fmla="*/ 554634 h 764537"/>
                <a:gd name="connsiteX33" fmla="*/ 202818 w 767138"/>
                <a:gd name="connsiteY33" fmla="*/ 495579 h 764537"/>
                <a:gd name="connsiteX34" fmla="*/ 359028 w 767138"/>
                <a:gd name="connsiteY34" fmla="*/ 166966 h 764537"/>
                <a:gd name="connsiteX35" fmla="*/ 540956 w 767138"/>
                <a:gd name="connsiteY35" fmla="*/ 43141 h 764537"/>
                <a:gd name="connsiteX36" fmla="*/ 740669 w 767138"/>
                <a:gd name="connsiteY36" fmla="*/ 11 h 764537"/>
                <a:gd name="connsiteX37" fmla="*/ 762889 w 767138"/>
                <a:gd name="connsiteY37" fmla="*/ 5041 h 764537"/>
                <a:gd name="connsiteX38" fmla="*/ 733361 w 767138"/>
                <a:gd name="connsiteY38" fmla="*/ 167919 h 764537"/>
                <a:gd name="connsiteX39" fmla="*/ 670496 w 767138"/>
                <a:gd name="connsiteY39" fmla="*/ 87909 h 764537"/>
                <a:gd name="connsiteX40" fmla="*/ 592391 w 767138"/>
                <a:gd name="connsiteY40" fmla="*/ 25996 h 764537"/>
                <a:gd name="connsiteX41" fmla="*/ 740669 w 767138"/>
                <a:gd name="connsiteY41" fmla="*/ 11 h 76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67138" h="764537">
                  <a:moveTo>
                    <a:pt x="183438" y="531959"/>
                  </a:moveTo>
                  <a:cubicBezTo>
                    <a:pt x="190146" y="535126"/>
                    <a:pt x="193294" y="547014"/>
                    <a:pt x="201866" y="555586"/>
                  </a:cubicBezTo>
                  <a:cubicBezTo>
                    <a:pt x="217106" y="569873"/>
                    <a:pt x="242823" y="567968"/>
                    <a:pt x="211391" y="600353"/>
                  </a:cubicBezTo>
                  <a:cubicBezTo>
                    <a:pt x="179958" y="631786"/>
                    <a:pt x="108521" y="679411"/>
                    <a:pt x="93281" y="664171"/>
                  </a:cubicBezTo>
                  <a:cubicBezTo>
                    <a:pt x="78993" y="648931"/>
                    <a:pt x="125666" y="577493"/>
                    <a:pt x="157098" y="546061"/>
                  </a:cubicBezTo>
                  <a:cubicBezTo>
                    <a:pt x="164956" y="538203"/>
                    <a:pt x="170731" y="533917"/>
                    <a:pt x="175211" y="532145"/>
                  </a:cubicBezTo>
                  <a:cubicBezTo>
                    <a:pt x="178571" y="530817"/>
                    <a:pt x="181202" y="530903"/>
                    <a:pt x="183438" y="531959"/>
                  </a:cubicBezTo>
                  <a:close/>
                  <a:moveTo>
                    <a:pt x="484758" y="525106"/>
                  </a:moveTo>
                  <a:lnTo>
                    <a:pt x="499998" y="564158"/>
                  </a:lnTo>
                  <a:cubicBezTo>
                    <a:pt x="505713" y="577494"/>
                    <a:pt x="501903" y="592733"/>
                    <a:pt x="492378" y="602258"/>
                  </a:cubicBezTo>
                  <a:lnTo>
                    <a:pt x="340930" y="753706"/>
                  </a:lnTo>
                  <a:cubicBezTo>
                    <a:pt x="315213" y="779423"/>
                    <a:pt x="273303" y="755611"/>
                    <a:pt x="280923" y="721321"/>
                  </a:cubicBezTo>
                  <a:lnTo>
                    <a:pt x="310450" y="586066"/>
                  </a:lnTo>
                  <a:cubicBezTo>
                    <a:pt x="359980" y="576541"/>
                    <a:pt x="420940" y="558444"/>
                    <a:pt x="484758" y="525106"/>
                  </a:cubicBezTo>
                  <a:close/>
                  <a:moveTo>
                    <a:pt x="179839" y="262573"/>
                  </a:moveTo>
                  <a:cubicBezTo>
                    <a:pt x="186388" y="261264"/>
                    <a:pt x="193294" y="261740"/>
                    <a:pt x="199961" y="264121"/>
                  </a:cubicBezTo>
                  <a:lnTo>
                    <a:pt x="232346" y="276504"/>
                  </a:lnTo>
                  <a:cubicBezTo>
                    <a:pt x="197103" y="343179"/>
                    <a:pt x="179958" y="406996"/>
                    <a:pt x="169481" y="454621"/>
                  </a:cubicBezTo>
                  <a:lnTo>
                    <a:pt x="42798" y="483196"/>
                  </a:lnTo>
                  <a:cubicBezTo>
                    <a:pt x="8508" y="490816"/>
                    <a:pt x="-14352" y="447954"/>
                    <a:pt x="10413" y="423189"/>
                  </a:cubicBezTo>
                  <a:lnTo>
                    <a:pt x="161861" y="271741"/>
                  </a:lnTo>
                  <a:cubicBezTo>
                    <a:pt x="167100" y="266978"/>
                    <a:pt x="173291" y="263883"/>
                    <a:pt x="179839" y="262573"/>
                  </a:cubicBezTo>
                  <a:close/>
                  <a:moveTo>
                    <a:pt x="548695" y="151488"/>
                  </a:moveTo>
                  <a:cubicBezTo>
                    <a:pt x="534050" y="151488"/>
                    <a:pt x="519525" y="156965"/>
                    <a:pt x="508571" y="167919"/>
                  </a:cubicBezTo>
                  <a:cubicBezTo>
                    <a:pt x="486663" y="190779"/>
                    <a:pt x="486663" y="226974"/>
                    <a:pt x="508571" y="248881"/>
                  </a:cubicBezTo>
                  <a:cubicBezTo>
                    <a:pt x="531431" y="270789"/>
                    <a:pt x="567626" y="270789"/>
                    <a:pt x="589533" y="248881"/>
                  </a:cubicBezTo>
                  <a:cubicBezTo>
                    <a:pt x="611441" y="226974"/>
                    <a:pt x="611441" y="190779"/>
                    <a:pt x="589533" y="167919"/>
                  </a:cubicBezTo>
                  <a:cubicBezTo>
                    <a:pt x="578103" y="156965"/>
                    <a:pt x="563339" y="151488"/>
                    <a:pt x="548695" y="151488"/>
                  </a:cubicBezTo>
                  <a:close/>
                  <a:moveTo>
                    <a:pt x="540956" y="43141"/>
                  </a:moveTo>
                  <a:cubicBezTo>
                    <a:pt x="572388" y="55524"/>
                    <a:pt x="608583" y="80288"/>
                    <a:pt x="642873" y="113626"/>
                  </a:cubicBezTo>
                  <a:cubicBezTo>
                    <a:pt x="678116" y="149821"/>
                    <a:pt x="702881" y="186969"/>
                    <a:pt x="715263" y="218401"/>
                  </a:cubicBezTo>
                  <a:cubicBezTo>
                    <a:pt x="692403" y="274599"/>
                    <a:pt x="653351" y="337464"/>
                    <a:pt x="591438" y="399376"/>
                  </a:cubicBezTo>
                  <a:cubicBezTo>
                    <a:pt x="478091" y="512724"/>
                    <a:pt x="339978" y="545109"/>
                    <a:pt x="261873" y="554634"/>
                  </a:cubicBezTo>
                  <a:lnTo>
                    <a:pt x="202818" y="495579"/>
                  </a:lnTo>
                  <a:cubicBezTo>
                    <a:pt x="212343" y="417474"/>
                    <a:pt x="245681" y="280314"/>
                    <a:pt x="359028" y="166966"/>
                  </a:cubicBezTo>
                  <a:cubicBezTo>
                    <a:pt x="420941" y="105054"/>
                    <a:pt x="484758" y="66001"/>
                    <a:pt x="540956" y="43141"/>
                  </a:cubicBezTo>
                  <a:close/>
                  <a:moveTo>
                    <a:pt x="740669" y="11"/>
                  </a:moveTo>
                  <a:cubicBezTo>
                    <a:pt x="751697" y="159"/>
                    <a:pt x="759555" y="1707"/>
                    <a:pt x="762889" y="5041"/>
                  </a:cubicBezTo>
                  <a:cubicBezTo>
                    <a:pt x="777176" y="18376"/>
                    <a:pt x="752411" y="94576"/>
                    <a:pt x="733361" y="167919"/>
                  </a:cubicBezTo>
                  <a:cubicBezTo>
                    <a:pt x="718121" y="141249"/>
                    <a:pt x="697166" y="114579"/>
                    <a:pt x="670496" y="87909"/>
                  </a:cubicBezTo>
                  <a:cubicBezTo>
                    <a:pt x="644779" y="62191"/>
                    <a:pt x="618108" y="41236"/>
                    <a:pt x="592391" y="25996"/>
                  </a:cubicBezTo>
                  <a:cubicBezTo>
                    <a:pt x="645970" y="11708"/>
                    <a:pt x="707585" y="-436"/>
                    <a:pt x="740669" y="11"/>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914400">
                <a:defRPr/>
              </a:pPr>
              <a:endParaRPr lang="en-US" sz="1350" kern="0">
                <a:solidFill>
                  <a:prstClr val="black"/>
                </a:solidFill>
              </a:endParaRPr>
            </a:p>
          </p:txBody>
        </p:sp>
      </p:grpSp>
      <p:sp>
        <p:nvSpPr>
          <p:cNvPr id="19" name="TextBox 18">
            <a:extLst>
              <a:ext uri="{FF2B5EF4-FFF2-40B4-BE49-F238E27FC236}">
                <a16:creationId xmlns:a16="http://schemas.microsoft.com/office/drawing/2014/main" id="{21469AF8-37EC-46B7-BB1D-EC888F8E4616}"/>
              </a:ext>
            </a:extLst>
          </p:cNvPr>
          <p:cNvSpPr txBox="1"/>
          <p:nvPr/>
        </p:nvSpPr>
        <p:spPr>
          <a:xfrm>
            <a:off x="2268986" y="4243231"/>
            <a:ext cx="982187" cy="307777"/>
          </a:xfrm>
          <a:prstGeom prst="rect">
            <a:avLst/>
          </a:prstGeom>
          <a:noFill/>
        </p:spPr>
        <p:txBody>
          <a:bodyPr wrap="square">
            <a:spAutoFit/>
          </a:bodyPr>
          <a:lstStyle/>
          <a:p>
            <a:pPr algn="ctr" eaLnBrk="1" hangingPunct="1"/>
            <a:r>
              <a:rPr lang="id-ID"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INPUT</a:t>
            </a:r>
            <a:endParaRPr lang="en-GB"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F1B4817F-FF3D-46B5-9FA3-D06A4D335F9D}"/>
              </a:ext>
            </a:extLst>
          </p:cNvPr>
          <p:cNvSpPr txBox="1"/>
          <p:nvPr/>
        </p:nvSpPr>
        <p:spPr>
          <a:xfrm>
            <a:off x="3406008" y="3132990"/>
            <a:ext cx="982187" cy="307777"/>
          </a:xfrm>
          <a:prstGeom prst="rect">
            <a:avLst/>
          </a:prstGeom>
          <a:noFill/>
        </p:spPr>
        <p:txBody>
          <a:bodyPr wrap="square">
            <a:spAutoFit/>
          </a:bodyPr>
          <a:lstStyle/>
          <a:p>
            <a:pPr algn="ctr" eaLnBrk="1" hangingPunct="1"/>
            <a:r>
              <a:rPr lang="en-US"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PROSES</a:t>
            </a:r>
            <a:endParaRPr lang="en-GB"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21" name="TextBox 20">
            <a:extLst>
              <a:ext uri="{FF2B5EF4-FFF2-40B4-BE49-F238E27FC236}">
                <a16:creationId xmlns:a16="http://schemas.microsoft.com/office/drawing/2014/main" id="{2515FDC0-A88F-48BD-B2DB-176D93B0E2B9}"/>
              </a:ext>
            </a:extLst>
          </p:cNvPr>
          <p:cNvSpPr txBox="1"/>
          <p:nvPr/>
        </p:nvSpPr>
        <p:spPr>
          <a:xfrm>
            <a:off x="5804372" y="4177374"/>
            <a:ext cx="982187" cy="307777"/>
          </a:xfrm>
          <a:prstGeom prst="rect">
            <a:avLst/>
          </a:prstGeom>
          <a:noFill/>
        </p:spPr>
        <p:txBody>
          <a:bodyPr wrap="square">
            <a:spAutoFit/>
          </a:bodyPr>
          <a:lstStyle/>
          <a:p>
            <a:pPr algn="ctr" eaLnBrk="1" hangingPunct="1"/>
            <a:r>
              <a:rPr lang="en-US"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OUTPUT</a:t>
            </a:r>
            <a:endParaRPr lang="en-GB"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22" name="TextBox 21">
            <a:extLst>
              <a:ext uri="{FF2B5EF4-FFF2-40B4-BE49-F238E27FC236}">
                <a16:creationId xmlns:a16="http://schemas.microsoft.com/office/drawing/2014/main" id="{A41A0814-2DD1-45ED-86B6-7C8F4A3798A8}"/>
              </a:ext>
            </a:extLst>
          </p:cNvPr>
          <p:cNvSpPr txBox="1"/>
          <p:nvPr/>
        </p:nvSpPr>
        <p:spPr>
          <a:xfrm>
            <a:off x="683568" y="3875820"/>
            <a:ext cx="1486024" cy="738664"/>
          </a:xfrm>
          <a:prstGeom prst="rect">
            <a:avLst/>
          </a:prstGeom>
          <a:noFill/>
        </p:spPr>
        <p:txBody>
          <a:bodyPr wrap="square">
            <a:spAutoFit/>
          </a:bodyPr>
          <a:lstStyle/>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TUNTUTAN</a:t>
            </a:r>
          </a:p>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DUKUNGAN</a:t>
            </a:r>
          </a:p>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SIKAP APATIS</a:t>
            </a:r>
          </a:p>
        </p:txBody>
      </p:sp>
      <p:sp>
        <p:nvSpPr>
          <p:cNvPr id="23" name="TextBox 22">
            <a:extLst>
              <a:ext uri="{FF2B5EF4-FFF2-40B4-BE49-F238E27FC236}">
                <a16:creationId xmlns:a16="http://schemas.microsoft.com/office/drawing/2014/main" id="{D45492CD-A666-47E0-A89E-F0DF33A7CEFB}"/>
              </a:ext>
            </a:extLst>
          </p:cNvPr>
          <p:cNvSpPr txBox="1"/>
          <p:nvPr/>
        </p:nvSpPr>
        <p:spPr>
          <a:xfrm>
            <a:off x="6072954" y="2687320"/>
            <a:ext cx="2261616" cy="1107996"/>
          </a:xfrm>
          <a:prstGeom prst="rect">
            <a:avLst/>
          </a:prstGeom>
          <a:noFill/>
        </p:spPr>
        <p:txBody>
          <a:bodyPr wrap="square">
            <a:spAutoFit/>
          </a:bodyPr>
          <a:lstStyle/>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SERANGKAIAN</a:t>
            </a:r>
            <a:r>
              <a:rPr lang="en-US"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TINDAKAN </a:t>
            </a:r>
          </a:p>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PENGAMBILAN</a:t>
            </a:r>
            <a:r>
              <a:rPr lang="en-US"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KEPUTUSAN </a:t>
            </a:r>
          </a:p>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OLEH LEMBAGA</a:t>
            </a:r>
            <a:r>
              <a:rPr lang="en-US"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POLITIK</a:t>
            </a:r>
          </a:p>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SESUAI FUNGSI</a:t>
            </a:r>
            <a:r>
              <a:rPr lang="en-US"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MASING-MASING</a:t>
            </a:r>
          </a:p>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YANG MEMBENTUK</a:t>
            </a:r>
          </a:p>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STRUKTUR POLITIK</a:t>
            </a:r>
          </a:p>
        </p:txBody>
      </p:sp>
      <p:cxnSp>
        <p:nvCxnSpPr>
          <p:cNvPr id="25" name="Straight Connector 24">
            <a:extLst>
              <a:ext uri="{FF2B5EF4-FFF2-40B4-BE49-F238E27FC236}">
                <a16:creationId xmlns:a16="http://schemas.microsoft.com/office/drawing/2014/main" id="{5AB258FD-EC62-4F29-84A6-2F34C0A43DA4}"/>
              </a:ext>
            </a:extLst>
          </p:cNvPr>
          <p:cNvCxnSpPr>
            <a:cxnSpLocks/>
          </p:cNvCxnSpPr>
          <p:nvPr/>
        </p:nvCxnSpPr>
        <p:spPr>
          <a:xfrm flipV="1">
            <a:off x="898351" y="3836280"/>
            <a:ext cx="1134020" cy="1"/>
          </a:xfrm>
          <a:prstGeom prst="line">
            <a:avLst/>
          </a:prstGeom>
          <a:ln w="38100">
            <a:solidFill>
              <a:srgbClr val="0D6B9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455BD07-3858-4CDD-A333-47EFD23CFC91}"/>
              </a:ext>
            </a:extLst>
          </p:cNvPr>
          <p:cNvCxnSpPr>
            <a:cxnSpLocks/>
          </p:cNvCxnSpPr>
          <p:nvPr/>
        </p:nvCxnSpPr>
        <p:spPr>
          <a:xfrm>
            <a:off x="6516218" y="2654323"/>
            <a:ext cx="1366363" cy="5600"/>
          </a:xfrm>
          <a:prstGeom prst="line">
            <a:avLst/>
          </a:prstGeom>
          <a:ln w="38100">
            <a:solidFill>
              <a:srgbClr val="F7931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D7465A6-FC3B-46D2-82A0-4D9F84BC7F5E}"/>
              </a:ext>
            </a:extLst>
          </p:cNvPr>
          <p:cNvCxnSpPr>
            <a:cxnSpLocks/>
          </p:cNvCxnSpPr>
          <p:nvPr/>
        </p:nvCxnSpPr>
        <p:spPr>
          <a:xfrm flipV="1">
            <a:off x="6934386" y="5147533"/>
            <a:ext cx="1134020" cy="1"/>
          </a:xfrm>
          <a:prstGeom prst="line">
            <a:avLst/>
          </a:prstGeom>
          <a:ln w="38100">
            <a:solidFill>
              <a:srgbClr val="54632E"/>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5789DE6-437B-4038-A2CC-651F684B267B}"/>
              </a:ext>
            </a:extLst>
          </p:cNvPr>
          <p:cNvSpPr txBox="1"/>
          <p:nvPr/>
        </p:nvSpPr>
        <p:spPr>
          <a:xfrm>
            <a:off x="6758384" y="5154186"/>
            <a:ext cx="1486024" cy="954107"/>
          </a:xfrm>
          <a:prstGeom prst="rect">
            <a:avLst/>
          </a:prstGeom>
          <a:noFill/>
        </p:spPr>
        <p:txBody>
          <a:bodyPr wrap="square">
            <a:spAutoFit/>
          </a:bodyPr>
          <a:lstStyle/>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PEMENUHAN</a:t>
            </a:r>
          </a:p>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ATAU</a:t>
            </a:r>
          </a:p>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PENOLAKAN</a:t>
            </a:r>
          </a:p>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ASPIRASI</a:t>
            </a:r>
          </a:p>
        </p:txBody>
      </p:sp>
      <p:sp>
        <p:nvSpPr>
          <p:cNvPr id="32" name="TextBox 31">
            <a:extLst>
              <a:ext uri="{FF2B5EF4-FFF2-40B4-BE49-F238E27FC236}">
                <a16:creationId xmlns:a16="http://schemas.microsoft.com/office/drawing/2014/main" id="{1C7BE947-77B7-48A7-A263-0EF9708ED4AF}"/>
              </a:ext>
            </a:extLst>
          </p:cNvPr>
          <p:cNvSpPr txBox="1"/>
          <p:nvPr/>
        </p:nvSpPr>
        <p:spPr>
          <a:xfrm>
            <a:off x="3823481" y="4274343"/>
            <a:ext cx="1627857" cy="584775"/>
          </a:xfrm>
          <a:prstGeom prst="rect">
            <a:avLst/>
          </a:prstGeom>
          <a:noFill/>
        </p:spPr>
        <p:txBody>
          <a:bodyPr wrap="square">
            <a:spAutoFit/>
          </a:bodyPr>
          <a:lstStyle/>
          <a:p>
            <a:pPr algn="ctr" eaLnBrk="1" hangingPunct="1"/>
            <a:r>
              <a:rPr lang="id-ID" altLang="en-US" sz="16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BAGAN SISTEM POLITIK</a:t>
            </a:r>
          </a:p>
        </p:txBody>
      </p:sp>
      <p:sp>
        <p:nvSpPr>
          <p:cNvPr id="34" name="TextBox 33">
            <a:extLst>
              <a:ext uri="{FF2B5EF4-FFF2-40B4-BE49-F238E27FC236}">
                <a16:creationId xmlns:a16="http://schemas.microsoft.com/office/drawing/2014/main" id="{BCEA2565-B3CA-4F3E-9EAA-3C01B7473F09}"/>
              </a:ext>
            </a:extLst>
          </p:cNvPr>
          <p:cNvSpPr txBox="1"/>
          <p:nvPr/>
        </p:nvSpPr>
        <p:spPr>
          <a:xfrm>
            <a:off x="3968668" y="5515048"/>
            <a:ext cx="1081623" cy="307777"/>
          </a:xfrm>
          <a:prstGeom prst="rect">
            <a:avLst/>
          </a:prstGeom>
          <a:noFill/>
        </p:spPr>
        <p:txBody>
          <a:bodyPr wrap="square">
            <a:spAutoFit/>
          </a:bodyPr>
          <a:lstStyle/>
          <a:p>
            <a:pPr algn="ctr" eaLnBrk="1" hangingPunct="1"/>
            <a:r>
              <a:rPr lang="en-US" altLang="en-US" sz="1400" b="1" dirty="0">
                <a:solidFill>
                  <a:schemeClr val="tx2">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FEEDBACK</a:t>
            </a:r>
            <a:endParaRPr lang="en-GB" altLang="en-US" sz="1400" b="1" dirty="0">
              <a:solidFill>
                <a:schemeClr val="tx2">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65175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E3CFCD2-66E8-4D09-A983-35AA74F0EF04}"/>
              </a:ext>
            </a:extLst>
          </p:cNvPr>
          <p:cNvSpPr/>
          <p:nvPr/>
        </p:nvSpPr>
        <p:spPr>
          <a:xfrm>
            <a:off x="2286000" y="1183928"/>
            <a:ext cx="4572000" cy="559681"/>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 name="TextBox 2">
            <a:extLst>
              <a:ext uri="{FF2B5EF4-FFF2-40B4-BE49-F238E27FC236}">
                <a16:creationId xmlns:a16="http://schemas.microsoft.com/office/drawing/2014/main" id="{EF1EFB9C-71C4-4468-8D9F-707740495A8D}"/>
              </a:ext>
            </a:extLst>
          </p:cNvPr>
          <p:cNvSpPr txBox="1"/>
          <p:nvPr/>
        </p:nvSpPr>
        <p:spPr>
          <a:xfrm>
            <a:off x="2286000" y="1279100"/>
            <a:ext cx="4572000" cy="369332"/>
          </a:xfrm>
          <a:prstGeom prst="rect">
            <a:avLst/>
          </a:prstGeom>
          <a:noFill/>
        </p:spPr>
        <p:txBody>
          <a:bodyPr wrap="square">
            <a:spAutoFit/>
          </a:bodyPr>
          <a:lstStyle/>
          <a:p>
            <a:pPr lvl="0" algn="ctr">
              <a:defRPr/>
            </a:pPr>
            <a:r>
              <a:rPr lang="en-US"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SUPRASTRUKTUR  POLITIK</a:t>
            </a:r>
          </a:p>
        </p:txBody>
      </p:sp>
      <p:grpSp>
        <p:nvGrpSpPr>
          <p:cNvPr id="12" name="Group 11">
            <a:extLst>
              <a:ext uri="{FF2B5EF4-FFF2-40B4-BE49-F238E27FC236}">
                <a16:creationId xmlns:a16="http://schemas.microsoft.com/office/drawing/2014/main" id="{D12AAEC3-811D-47B8-8DB5-91EF20D7EC96}"/>
              </a:ext>
            </a:extLst>
          </p:cNvPr>
          <p:cNvGrpSpPr/>
          <p:nvPr/>
        </p:nvGrpSpPr>
        <p:grpSpPr>
          <a:xfrm>
            <a:off x="4880655" y="1920599"/>
            <a:ext cx="3507771" cy="4689237"/>
            <a:chOff x="3152486" y="1491270"/>
            <a:chExt cx="2671518" cy="2945375"/>
          </a:xfrm>
        </p:grpSpPr>
        <p:sp>
          <p:nvSpPr>
            <p:cNvPr id="13" name="Shape">
              <a:extLst>
                <a:ext uri="{FF2B5EF4-FFF2-40B4-BE49-F238E27FC236}">
                  <a16:creationId xmlns:a16="http://schemas.microsoft.com/office/drawing/2014/main" id="{94B63299-B8BF-4FB7-86D2-037A19D33E90}"/>
                </a:ext>
              </a:extLst>
            </p:cNvPr>
            <p:cNvSpPr/>
            <p:nvPr/>
          </p:nvSpPr>
          <p:spPr>
            <a:xfrm>
              <a:off x="3152488" y="1491273"/>
              <a:ext cx="2662292" cy="2936149"/>
            </a:xfrm>
            <a:custGeom>
              <a:avLst/>
              <a:gdLst/>
              <a:ahLst/>
              <a:cxnLst>
                <a:cxn ang="0">
                  <a:pos x="wd2" y="hd2"/>
                </a:cxn>
                <a:cxn ang="5400000">
                  <a:pos x="wd2" y="hd2"/>
                </a:cxn>
                <a:cxn ang="10800000">
                  <a:pos x="wd2" y="hd2"/>
                </a:cxn>
                <a:cxn ang="16200000">
                  <a:pos x="wd2" y="hd2"/>
                </a:cxn>
              </a:cxnLst>
              <a:rect l="0" t="0" r="r" b="b"/>
              <a:pathLst>
                <a:path w="21600" h="21600" extrusionOk="0">
                  <a:moveTo>
                    <a:pt x="20063" y="21600"/>
                  </a:moveTo>
                  <a:lnTo>
                    <a:pt x="1537" y="21600"/>
                  </a:lnTo>
                  <a:cubicBezTo>
                    <a:pt x="688" y="21600"/>
                    <a:pt x="0" y="20976"/>
                    <a:pt x="0" y="20206"/>
                  </a:cubicBezTo>
                  <a:lnTo>
                    <a:pt x="0" y="1394"/>
                  </a:lnTo>
                  <a:cubicBezTo>
                    <a:pt x="0" y="624"/>
                    <a:pt x="688" y="0"/>
                    <a:pt x="1537" y="0"/>
                  </a:cubicBezTo>
                  <a:lnTo>
                    <a:pt x="20063" y="0"/>
                  </a:lnTo>
                  <a:cubicBezTo>
                    <a:pt x="20912" y="0"/>
                    <a:pt x="21600" y="624"/>
                    <a:pt x="21600" y="1394"/>
                  </a:cubicBezTo>
                  <a:lnTo>
                    <a:pt x="21600" y="20206"/>
                  </a:lnTo>
                  <a:cubicBezTo>
                    <a:pt x="21600" y="20976"/>
                    <a:pt x="20912" y="21600"/>
                    <a:pt x="20063" y="21600"/>
                  </a:cubicBezTo>
                  <a:close/>
                </a:path>
              </a:pathLst>
            </a:custGeom>
            <a:solidFill>
              <a:srgbClr val="F5F5F5"/>
            </a:solidFill>
            <a:ln w="12700">
              <a:miter lim="400000"/>
            </a:ln>
          </p:spPr>
          <p:txBody>
            <a:bodyPr lIns="822960" tIns="180000" rIns="182880" bIns="18000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200"/>
                </a:spcAft>
                <a:defRPr sz="3000">
                  <a:solidFill>
                    <a:srgbClr val="FFFFFF"/>
                  </a:solidFill>
                </a:defRPr>
              </a:pPr>
              <a:endParaRPr lang="en-US" sz="1050" noProof="1">
                <a:solidFill>
                  <a:prstClr val="black">
                    <a:lumMod val="95000"/>
                    <a:lumOff val="5000"/>
                  </a:prstClr>
                </a:solidFill>
                <a:latin typeface="Calibri" panose="020F0502020204030204"/>
              </a:endParaRPr>
            </a:p>
          </p:txBody>
        </p:sp>
        <p:sp>
          <p:nvSpPr>
            <p:cNvPr id="14" name="Rectangle">
              <a:extLst>
                <a:ext uri="{FF2B5EF4-FFF2-40B4-BE49-F238E27FC236}">
                  <a16:creationId xmlns:a16="http://schemas.microsoft.com/office/drawing/2014/main" id="{549F934C-4EEA-4F04-9DFB-B2D2B0709013}"/>
                </a:ext>
              </a:extLst>
            </p:cNvPr>
            <p:cNvSpPr/>
            <p:nvPr/>
          </p:nvSpPr>
          <p:spPr>
            <a:xfrm>
              <a:off x="3329857" y="1491273"/>
              <a:ext cx="514368" cy="2936155"/>
            </a:xfrm>
            <a:prstGeom prst="rect">
              <a:avLst/>
            </a:prstGeom>
            <a:solidFill>
              <a:srgbClr val="00CC9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15" name="Shape">
              <a:extLst>
                <a:ext uri="{FF2B5EF4-FFF2-40B4-BE49-F238E27FC236}">
                  <a16:creationId xmlns:a16="http://schemas.microsoft.com/office/drawing/2014/main" id="{AE6455D9-4A25-4B35-86BC-CE534A1140A1}"/>
                </a:ext>
              </a:extLst>
            </p:cNvPr>
            <p:cNvSpPr/>
            <p:nvPr/>
          </p:nvSpPr>
          <p:spPr>
            <a:xfrm>
              <a:off x="3152488" y="1491273"/>
              <a:ext cx="500890" cy="29361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8169" y="21600"/>
                  </a:lnTo>
                  <a:cubicBezTo>
                    <a:pt x="3656" y="21600"/>
                    <a:pt x="0" y="20976"/>
                    <a:pt x="0" y="20206"/>
                  </a:cubicBezTo>
                  <a:lnTo>
                    <a:pt x="0" y="1394"/>
                  </a:lnTo>
                  <a:cubicBezTo>
                    <a:pt x="0" y="624"/>
                    <a:pt x="3656" y="0"/>
                    <a:pt x="8169" y="0"/>
                  </a:cubicBezTo>
                  <a:lnTo>
                    <a:pt x="21600" y="0"/>
                  </a:lnTo>
                  <a:lnTo>
                    <a:pt x="21600"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16" name="Shape">
              <a:extLst>
                <a:ext uri="{FF2B5EF4-FFF2-40B4-BE49-F238E27FC236}">
                  <a16:creationId xmlns:a16="http://schemas.microsoft.com/office/drawing/2014/main" id="{A5E8EB18-CD50-4048-8414-C946C324DAA6}"/>
                </a:ext>
              </a:extLst>
            </p:cNvPr>
            <p:cNvSpPr/>
            <p:nvPr/>
          </p:nvSpPr>
          <p:spPr>
            <a:xfrm>
              <a:off x="3354858" y="1704114"/>
              <a:ext cx="551444" cy="590988"/>
            </a:xfrm>
            <a:custGeom>
              <a:avLst/>
              <a:gdLst/>
              <a:ahLst/>
              <a:cxnLst>
                <a:cxn ang="0">
                  <a:pos x="wd2" y="hd2"/>
                </a:cxn>
                <a:cxn ang="5400000">
                  <a:pos x="wd2" y="hd2"/>
                </a:cxn>
                <a:cxn ang="10800000">
                  <a:pos x="wd2" y="hd2"/>
                </a:cxn>
                <a:cxn ang="16200000">
                  <a:pos x="wd2" y="hd2"/>
                </a:cxn>
              </a:cxnLst>
              <a:rect l="0" t="0" r="r" b="b"/>
              <a:pathLst>
                <a:path w="21238" h="21600" extrusionOk="0">
                  <a:moveTo>
                    <a:pt x="11381" y="21600"/>
                  </a:moveTo>
                  <a:lnTo>
                    <a:pt x="0" y="10800"/>
                  </a:lnTo>
                  <a:lnTo>
                    <a:pt x="11381" y="0"/>
                  </a:lnTo>
                  <a:lnTo>
                    <a:pt x="20152" y="8324"/>
                  </a:lnTo>
                  <a:cubicBezTo>
                    <a:pt x="21600" y="9698"/>
                    <a:pt x="21600" y="11915"/>
                    <a:pt x="20152" y="13289"/>
                  </a:cubicBezTo>
                  <a:lnTo>
                    <a:pt x="11381"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17" name="TextBox 43">
              <a:extLst>
                <a:ext uri="{FF2B5EF4-FFF2-40B4-BE49-F238E27FC236}">
                  <a16:creationId xmlns:a16="http://schemas.microsoft.com/office/drawing/2014/main" id="{2D07FD2F-04A6-47B8-A9A2-01983A28B1F1}"/>
                </a:ext>
              </a:extLst>
            </p:cNvPr>
            <p:cNvSpPr txBox="1"/>
            <p:nvPr/>
          </p:nvSpPr>
          <p:spPr>
            <a:xfrm>
              <a:off x="3238216" y="1578901"/>
              <a:ext cx="318885" cy="231983"/>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dirty="0">
                  <a:solidFill>
                    <a:prstClr val="white"/>
                  </a:solidFill>
                  <a:latin typeface="Calibri" panose="020F0502020204030204"/>
                </a:rPr>
                <a:t>02</a:t>
              </a:r>
            </a:p>
          </p:txBody>
        </p:sp>
        <p:sp>
          <p:nvSpPr>
            <p:cNvPr id="18" name="Shape">
              <a:extLst>
                <a:ext uri="{FF2B5EF4-FFF2-40B4-BE49-F238E27FC236}">
                  <a16:creationId xmlns:a16="http://schemas.microsoft.com/office/drawing/2014/main" id="{572B1985-C384-46BE-A6D9-E873F08B7225}"/>
                </a:ext>
              </a:extLst>
            </p:cNvPr>
            <p:cNvSpPr/>
            <p:nvPr/>
          </p:nvSpPr>
          <p:spPr>
            <a:xfrm>
              <a:off x="3152486" y="1491270"/>
              <a:ext cx="2671518" cy="2945375"/>
            </a:xfrm>
            <a:custGeom>
              <a:avLst/>
              <a:gdLst/>
              <a:ahLst/>
              <a:cxnLst>
                <a:cxn ang="0">
                  <a:pos x="wd2" y="hd2"/>
                </a:cxn>
                <a:cxn ang="5400000">
                  <a:pos x="wd2" y="hd2"/>
                </a:cxn>
                <a:cxn ang="10800000">
                  <a:pos x="wd2" y="hd2"/>
                </a:cxn>
                <a:cxn ang="16200000">
                  <a:pos x="wd2" y="hd2"/>
                </a:cxn>
              </a:cxnLst>
              <a:rect l="0" t="0" r="r" b="b"/>
              <a:pathLst>
                <a:path w="21600" h="21600" extrusionOk="0">
                  <a:moveTo>
                    <a:pt x="20031" y="21600"/>
                  </a:moveTo>
                  <a:lnTo>
                    <a:pt x="1569" y="21600"/>
                  </a:lnTo>
                  <a:cubicBezTo>
                    <a:pt x="706" y="21600"/>
                    <a:pt x="0" y="20963"/>
                    <a:pt x="0" y="20177"/>
                  </a:cubicBezTo>
                  <a:lnTo>
                    <a:pt x="0" y="1423"/>
                  </a:lnTo>
                  <a:cubicBezTo>
                    <a:pt x="0" y="640"/>
                    <a:pt x="703" y="0"/>
                    <a:pt x="1569" y="0"/>
                  </a:cubicBezTo>
                  <a:lnTo>
                    <a:pt x="20031" y="0"/>
                  </a:lnTo>
                  <a:cubicBezTo>
                    <a:pt x="20894" y="0"/>
                    <a:pt x="21600" y="637"/>
                    <a:pt x="21600" y="1423"/>
                  </a:cubicBezTo>
                  <a:lnTo>
                    <a:pt x="21600" y="20177"/>
                  </a:lnTo>
                  <a:cubicBezTo>
                    <a:pt x="21597" y="20963"/>
                    <a:pt x="20894" y="21600"/>
                    <a:pt x="20031" y="21600"/>
                  </a:cubicBezTo>
                  <a:close/>
                  <a:moveTo>
                    <a:pt x="1569" y="70"/>
                  </a:moveTo>
                  <a:cubicBezTo>
                    <a:pt x="743" y="70"/>
                    <a:pt x="72" y="679"/>
                    <a:pt x="72" y="1428"/>
                  </a:cubicBezTo>
                  <a:lnTo>
                    <a:pt x="72" y="20182"/>
                  </a:lnTo>
                  <a:cubicBezTo>
                    <a:pt x="72" y="20931"/>
                    <a:pt x="743" y="21540"/>
                    <a:pt x="1569" y="21540"/>
                  </a:cubicBezTo>
                  <a:lnTo>
                    <a:pt x="20031" y="21540"/>
                  </a:lnTo>
                  <a:cubicBezTo>
                    <a:pt x="20857" y="21540"/>
                    <a:pt x="21528" y="20931"/>
                    <a:pt x="21528" y="20182"/>
                  </a:cubicBezTo>
                  <a:lnTo>
                    <a:pt x="21528" y="1428"/>
                  </a:lnTo>
                  <a:cubicBezTo>
                    <a:pt x="21528" y="679"/>
                    <a:pt x="20857" y="70"/>
                    <a:pt x="20031" y="70"/>
                  </a:cubicBezTo>
                  <a:lnTo>
                    <a:pt x="1569" y="7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19" name="Freeform: Shape 18">
              <a:extLst>
                <a:ext uri="{FF2B5EF4-FFF2-40B4-BE49-F238E27FC236}">
                  <a16:creationId xmlns:a16="http://schemas.microsoft.com/office/drawing/2014/main" id="{07E0BAA6-5DC7-40CB-A9F7-5596059A226B}"/>
                </a:ext>
              </a:extLst>
            </p:cNvPr>
            <p:cNvSpPr/>
            <p:nvPr/>
          </p:nvSpPr>
          <p:spPr>
            <a:xfrm>
              <a:off x="3261864" y="1939683"/>
              <a:ext cx="300720" cy="300721"/>
            </a:xfrm>
            <a:custGeom>
              <a:avLst/>
              <a:gdLst>
                <a:gd name="connsiteX0" fmla="*/ 171871 w 357311"/>
                <a:gd name="connsiteY0" fmla="*/ 76889 h 357312"/>
                <a:gd name="connsiteX1" fmla="*/ 222980 w 357311"/>
                <a:gd name="connsiteY1" fmla="*/ 89553 h 357312"/>
                <a:gd name="connsiteX2" fmla="*/ 202627 w 357311"/>
                <a:gd name="connsiteY2" fmla="*/ 109906 h 357312"/>
                <a:gd name="connsiteX3" fmla="*/ 171871 w 357311"/>
                <a:gd name="connsiteY3" fmla="*/ 104027 h 357312"/>
                <a:gd name="connsiteX4" fmla="*/ 90459 w 357311"/>
                <a:gd name="connsiteY4" fmla="*/ 185439 h 357312"/>
                <a:gd name="connsiteX5" fmla="*/ 171871 w 357311"/>
                <a:gd name="connsiteY5" fmla="*/ 266852 h 357312"/>
                <a:gd name="connsiteX6" fmla="*/ 253284 w 357311"/>
                <a:gd name="connsiteY6" fmla="*/ 185439 h 357312"/>
                <a:gd name="connsiteX7" fmla="*/ 247404 w 357311"/>
                <a:gd name="connsiteY7" fmla="*/ 154683 h 357312"/>
                <a:gd name="connsiteX8" fmla="*/ 267757 w 357311"/>
                <a:gd name="connsiteY8" fmla="*/ 134330 h 357312"/>
                <a:gd name="connsiteX9" fmla="*/ 280421 w 357311"/>
                <a:gd name="connsiteY9" fmla="*/ 185439 h 357312"/>
                <a:gd name="connsiteX10" fmla="*/ 171871 w 357311"/>
                <a:gd name="connsiteY10" fmla="*/ 293989 h 357312"/>
                <a:gd name="connsiteX11" fmla="*/ 63321 w 357311"/>
                <a:gd name="connsiteY11" fmla="*/ 185439 h 357312"/>
                <a:gd name="connsiteX12" fmla="*/ 171871 w 357311"/>
                <a:gd name="connsiteY12" fmla="*/ 76889 h 357312"/>
                <a:gd name="connsiteX13" fmla="*/ 171872 w 357311"/>
                <a:gd name="connsiteY13" fmla="*/ 13569 h 357312"/>
                <a:gd name="connsiteX14" fmla="*/ 252832 w 357311"/>
                <a:gd name="connsiteY14" fmla="*/ 33470 h 357312"/>
                <a:gd name="connsiteX15" fmla="*/ 249666 w 357311"/>
                <a:gd name="connsiteY15" fmla="*/ 36636 h 357312"/>
                <a:gd name="connsiteX16" fmla="*/ 243334 w 357311"/>
                <a:gd name="connsiteY16" fmla="*/ 42968 h 357312"/>
                <a:gd name="connsiteX17" fmla="*/ 244691 w 357311"/>
                <a:gd name="connsiteY17" fmla="*/ 52014 h 357312"/>
                <a:gd name="connsiteX18" fmla="*/ 245595 w 357311"/>
                <a:gd name="connsiteY18" fmla="*/ 61060 h 357312"/>
                <a:gd name="connsiteX19" fmla="*/ 171872 w 357311"/>
                <a:gd name="connsiteY19" fmla="*/ 40707 h 357312"/>
                <a:gd name="connsiteX20" fmla="*/ 27138 w 357311"/>
                <a:gd name="connsiteY20" fmla="*/ 185441 h 357312"/>
                <a:gd name="connsiteX21" fmla="*/ 171872 w 357311"/>
                <a:gd name="connsiteY21" fmla="*/ 330174 h 357312"/>
                <a:gd name="connsiteX22" fmla="*/ 316605 w 357311"/>
                <a:gd name="connsiteY22" fmla="*/ 185441 h 357312"/>
                <a:gd name="connsiteX23" fmla="*/ 296252 w 357311"/>
                <a:gd name="connsiteY23" fmla="*/ 111716 h 357312"/>
                <a:gd name="connsiteX24" fmla="*/ 305750 w 357311"/>
                <a:gd name="connsiteY24" fmla="*/ 113073 h 357312"/>
                <a:gd name="connsiteX25" fmla="*/ 314344 w 357311"/>
                <a:gd name="connsiteY25" fmla="*/ 113978 h 357312"/>
                <a:gd name="connsiteX26" fmla="*/ 320224 w 357311"/>
                <a:gd name="connsiteY26" fmla="*/ 107646 h 357312"/>
                <a:gd name="connsiteX27" fmla="*/ 323390 w 357311"/>
                <a:gd name="connsiteY27" fmla="*/ 104932 h 357312"/>
                <a:gd name="connsiteX28" fmla="*/ 343743 w 357311"/>
                <a:gd name="connsiteY28" fmla="*/ 185441 h 357312"/>
                <a:gd name="connsiteX29" fmla="*/ 171872 w 357311"/>
                <a:gd name="connsiteY29" fmla="*/ 357312 h 357312"/>
                <a:gd name="connsiteX30" fmla="*/ 0 w 357311"/>
                <a:gd name="connsiteY30" fmla="*/ 185441 h 357312"/>
                <a:gd name="connsiteX31" fmla="*/ 171872 w 357311"/>
                <a:gd name="connsiteY31" fmla="*/ 13569 h 357312"/>
                <a:gd name="connsiteX32" fmla="*/ 312082 w 357311"/>
                <a:gd name="connsiteY32" fmla="*/ 0 h 357312"/>
                <a:gd name="connsiteX33" fmla="*/ 316605 w 357311"/>
                <a:gd name="connsiteY33" fmla="*/ 40706 h 357312"/>
                <a:gd name="connsiteX34" fmla="*/ 357311 w 357311"/>
                <a:gd name="connsiteY34" fmla="*/ 45229 h 357312"/>
                <a:gd name="connsiteX35" fmla="*/ 307559 w 357311"/>
                <a:gd name="connsiteY35" fmla="*/ 94981 h 357312"/>
                <a:gd name="connsiteX36" fmla="*/ 284040 w 357311"/>
                <a:gd name="connsiteY36" fmla="*/ 92268 h 357312"/>
                <a:gd name="connsiteX37" fmla="*/ 211673 w 357311"/>
                <a:gd name="connsiteY37" fmla="*/ 164635 h 357312"/>
                <a:gd name="connsiteX38" fmla="*/ 216648 w 357311"/>
                <a:gd name="connsiteY38" fmla="*/ 185441 h 357312"/>
                <a:gd name="connsiteX39" fmla="*/ 171418 w 357311"/>
                <a:gd name="connsiteY39" fmla="*/ 230670 h 357312"/>
                <a:gd name="connsiteX40" fmla="*/ 126189 w 357311"/>
                <a:gd name="connsiteY40" fmla="*/ 185441 h 357312"/>
                <a:gd name="connsiteX41" fmla="*/ 171418 w 357311"/>
                <a:gd name="connsiteY41" fmla="*/ 140211 h 357312"/>
                <a:gd name="connsiteX42" fmla="*/ 192677 w 357311"/>
                <a:gd name="connsiteY42" fmla="*/ 145639 h 357312"/>
                <a:gd name="connsiteX43" fmla="*/ 265044 w 357311"/>
                <a:gd name="connsiteY43" fmla="*/ 73271 h 357312"/>
                <a:gd name="connsiteX44" fmla="*/ 262330 w 357311"/>
                <a:gd name="connsiteY44" fmla="*/ 49752 h 35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57311" h="357312">
                  <a:moveTo>
                    <a:pt x="171871" y="76889"/>
                  </a:moveTo>
                  <a:cubicBezTo>
                    <a:pt x="190415" y="76889"/>
                    <a:pt x="207602" y="81412"/>
                    <a:pt x="222980" y="89553"/>
                  </a:cubicBezTo>
                  <a:lnTo>
                    <a:pt x="202627" y="109906"/>
                  </a:lnTo>
                  <a:cubicBezTo>
                    <a:pt x="193129" y="106288"/>
                    <a:pt x="182726" y="104027"/>
                    <a:pt x="171871" y="104027"/>
                  </a:cubicBezTo>
                  <a:cubicBezTo>
                    <a:pt x="127094" y="104027"/>
                    <a:pt x="90459" y="140662"/>
                    <a:pt x="90459" y="185439"/>
                  </a:cubicBezTo>
                  <a:cubicBezTo>
                    <a:pt x="90459" y="230216"/>
                    <a:pt x="127094" y="266852"/>
                    <a:pt x="171871" y="266852"/>
                  </a:cubicBezTo>
                  <a:cubicBezTo>
                    <a:pt x="216648" y="266852"/>
                    <a:pt x="253284" y="230216"/>
                    <a:pt x="253284" y="185439"/>
                  </a:cubicBezTo>
                  <a:cubicBezTo>
                    <a:pt x="253284" y="174584"/>
                    <a:pt x="251474" y="164181"/>
                    <a:pt x="247404" y="154683"/>
                  </a:cubicBezTo>
                  <a:lnTo>
                    <a:pt x="267757" y="134330"/>
                  </a:lnTo>
                  <a:cubicBezTo>
                    <a:pt x="275898" y="149708"/>
                    <a:pt x="280421" y="166895"/>
                    <a:pt x="280421" y="185439"/>
                  </a:cubicBezTo>
                  <a:cubicBezTo>
                    <a:pt x="280421" y="245142"/>
                    <a:pt x="231574" y="293989"/>
                    <a:pt x="171871" y="293989"/>
                  </a:cubicBezTo>
                  <a:cubicBezTo>
                    <a:pt x="112168" y="293989"/>
                    <a:pt x="63321" y="245142"/>
                    <a:pt x="63321" y="185439"/>
                  </a:cubicBezTo>
                  <a:cubicBezTo>
                    <a:pt x="63321" y="125736"/>
                    <a:pt x="112168" y="76889"/>
                    <a:pt x="171871" y="76889"/>
                  </a:cubicBezTo>
                  <a:close/>
                  <a:moveTo>
                    <a:pt x="171872" y="13569"/>
                  </a:moveTo>
                  <a:cubicBezTo>
                    <a:pt x="201271" y="13569"/>
                    <a:pt x="228408" y="20806"/>
                    <a:pt x="252832" y="33470"/>
                  </a:cubicBezTo>
                  <a:lnTo>
                    <a:pt x="249666" y="36636"/>
                  </a:lnTo>
                  <a:lnTo>
                    <a:pt x="243334" y="42968"/>
                  </a:lnTo>
                  <a:lnTo>
                    <a:pt x="244691" y="52014"/>
                  </a:lnTo>
                  <a:lnTo>
                    <a:pt x="245595" y="61060"/>
                  </a:lnTo>
                  <a:cubicBezTo>
                    <a:pt x="223885" y="47943"/>
                    <a:pt x="198557" y="40707"/>
                    <a:pt x="171872" y="40707"/>
                  </a:cubicBezTo>
                  <a:cubicBezTo>
                    <a:pt x="92269" y="40707"/>
                    <a:pt x="27138" y="105837"/>
                    <a:pt x="27138" y="185441"/>
                  </a:cubicBezTo>
                  <a:cubicBezTo>
                    <a:pt x="27138" y="265044"/>
                    <a:pt x="92269" y="330174"/>
                    <a:pt x="171872" y="330174"/>
                  </a:cubicBezTo>
                  <a:cubicBezTo>
                    <a:pt x="251475" y="330174"/>
                    <a:pt x="316605" y="265044"/>
                    <a:pt x="316605" y="185441"/>
                  </a:cubicBezTo>
                  <a:cubicBezTo>
                    <a:pt x="316605" y="158302"/>
                    <a:pt x="308916" y="133426"/>
                    <a:pt x="296252" y="111716"/>
                  </a:cubicBezTo>
                  <a:lnTo>
                    <a:pt x="305750" y="113073"/>
                  </a:lnTo>
                  <a:lnTo>
                    <a:pt x="314344" y="113978"/>
                  </a:lnTo>
                  <a:lnTo>
                    <a:pt x="320224" y="107646"/>
                  </a:lnTo>
                  <a:lnTo>
                    <a:pt x="323390" y="104932"/>
                  </a:lnTo>
                  <a:cubicBezTo>
                    <a:pt x="336506" y="128903"/>
                    <a:pt x="343743" y="156041"/>
                    <a:pt x="343743" y="185441"/>
                  </a:cubicBezTo>
                  <a:cubicBezTo>
                    <a:pt x="343743" y="280422"/>
                    <a:pt x="266853" y="357312"/>
                    <a:pt x="171872" y="357312"/>
                  </a:cubicBezTo>
                  <a:cubicBezTo>
                    <a:pt x="76890" y="357312"/>
                    <a:pt x="0" y="280422"/>
                    <a:pt x="0" y="185441"/>
                  </a:cubicBezTo>
                  <a:cubicBezTo>
                    <a:pt x="0" y="90459"/>
                    <a:pt x="76890" y="13569"/>
                    <a:pt x="171872" y="13569"/>
                  </a:cubicBezTo>
                  <a:close/>
                  <a:moveTo>
                    <a:pt x="312082" y="0"/>
                  </a:moveTo>
                  <a:lnTo>
                    <a:pt x="316605" y="40706"/>
                  </a:lnTo>
                  <a:lnTo>
                    <a:pt x="357311" y="45229"/>
                  </a:lnTo>
                  <a:lnTo>
                    <a:pt x="307559" y="94981"/>
                  </a:lnTo>
                  <a:lnTo>
                    <a:pt x="284040" y="92268"/>
                  </a:lnTo>
                  <a:lnTo>
                    <a:pt x="211673" y="164635"/>
                  </a:lnTo>
                  <a:cubicBezTo>
                    <a:pt x="214839" y="170967"/>
                    <a:pt x="216648" y="177752"/>
                    <a:pt x="216648" y="185441"/>
                  </a:cubicBezTo>
                  <a:cubicBezTo>
                    <a:pt x="216648" y="210317"/>
                    <a:pt x="196295" y="230670"/>
                    <a:pt x="171418" y="230670"/>
                  </a:cubicBezTo>
                  <a:cubicBezTo>
                    <a:pt x="146542" y="230670"/>
                    <a:pt x="126189" y="210317"/>
                    <a:pt x="126189" y="185441"/>
                  </a:cubicBezTo>
                  <a:cubicBezTo>
                    <a:pt x="126189" y="160565"/>
                    <a:pt x="146542" y="140211"/>
                    <a:pt x="171418" y="140211"/>
                  </a:cubicBezTo>
                  <a:cubicBezTo>
                    <a:pt x="179107" y="140211"/>
                    <a:pt x="186345" y="142473"/>
                    <a:pt x="192677" y="145639"/>
                  </a:cubicBezTo>
                  <a:lnTo>
                    <a:pt x="265044" y="73271"/>
                  </a:lnTo>
                  <a:lnTo>
                    <a:pt x="262330" y="49752"/>
                  </a:lnTo>
                  <a:close/>
                </a:path>
              </a:pathLst>
            </a:custGeom>
            <a:solidFill>
              <a:sysClr val="window" lastClr="FFFFFF"/>
            </a:solidFill>
            <a:ln w="4465" cap="flat">
              <a:noFill/>
              <a:prstDash val="solid"/>
              <a:miter/>
            </a:ln>
          </p:spPr>
          <p:txBody>
            <a:bodyPr rtlCol="0" anchor="ctr"/>
            <a:lstStyle/>
            <a:p>
              <a:pPr defTabSz="914400">
                <a:defRPr/>
              </a:pPr>
              <a:endParaRPr lang="en-US" sz="1400" kern="0">
                <a:solidFill>
                  <a:prstClr val="black"/>
                </a:solidFill>
              </a:endParaRPr>
            </a:p>
          </p:txBody>
        </p:sp>
      </p:grpSp>
      <p:grpSp>
        <p:nvGrpSpPr>
          <p:cNvPr id="20" name="Group 19">
            <a:extLst>
              <a:ext uri="{FF2B5EF4-FFF2-40B4-BE49-F238E27FC236}">
                <a16:creationId xmlns:a16="http://schemas.microsoft.com/office/drawing/2014/main" id="{E191C15C-A1BE-4415-8890-6BCFCF194488}"/>
              </a:ext>
            </a:extLst>
          </p:cNvPr>
          <p:cNvGrpSpPr/>
          <p:nvPr/>
        </p:nvGrpSpPr>
        <p:grpSpPr>
          <a:xfrm>
            <a:off x="899594" y="1920599"/>
            <a:ext cx="3507771" cy="4689237"/>
            <a:chOff x="314596" y="1491270"/>
            <a:chExt cx="2671518" cy="2945375"/>
          </a:xfrm>
        </p:grpSpPr>
        <p:sp>
          <p:nvSpPr>
            <p:cNvPr id="21" name="Shape">
              <a:extLst>
                <a:ext uri="{FF2B5EF4-FFF2-40B4-BE49-F238E27FC236}">
                  <a16:creationId xmlns:a16="http://schemas.microsoft.com/office/drawing/2014/main" id="{1441FFDB-8F0D-460D-ADA8-AF5DC8A860E2}"/>
                </a:ext>
              </a:extLst>
            </p:cNvPr>
            <p:cNvSpPr/>
            <p:nvPr/>
          </p:nvSpPr>
          <p:spPr>
            <a:xfrm>
              <a:off x="314599" y="1491273"/>
              <a:ext cx="2662292" cy="2936149"/>
            </a:xfrm>
            <a:custGeom>
              <a:avLst/>
              <a:gdLst/>
              <a:ahLst/>
              <a:cxnLst>
                <a:cxn ang="0">
                  <a:pos x="wd2" y="hd2"/>
                </a:cxn>
                <a:cxn ang="5400000">
                  <a:pos x="wd2" y="hd2"/>
                </a:cxn>
                <a:cxn ang="10800000">
                  <a:pos x="wd2" y="hd2"/>
                </a:cxn>
                <a:cxn ang="16200000">
                  <a:pos x="wd2" y="hd2"/>
                </a:cxn>
              </a:cxnLst>
              <a:rect l="0" t="0" r="r" b="b"/>
              <a:pathLst>
                <a:path w="21600" h="21600" extrusionOk="0">
                  <a:moveTo>
                    <a:pt x="20063" y="21600"/>
                  </a:moveTo>
                  <a:lnTo>
                    <a:pt x="1537" y="21600"/>
                  </a:lnTo>
                  <a:cubicBezTo>
                    <a:pt x="688" y="21600"/>
                    <a:pt x="0" y="20976"/>
                    <a:pt x="0" y="20206"/>
                  </a:cubicBezTo>
                  <a:lnTo>
                    <a:pt x="0" y="1394"/>
                  </a:lnTo>
                  <a:cubicBezTo>
                    <a:pt x="0" y="624"/>
                    <a:pt x="688" y="0"/>
                    <a:pt x="1537" y="0"/>
                  </a:cubicBezTo>
                  <a:lnTo>
                    <a:pt x="20063" y="0"/>
                  </a:lnTo>
                  <a:cubicBezTo>
                    <a:pt x="20912" y="0"/>
                    <a:pt x="21600" y="624"/>
                    <a:pt x="21600" y="1394"/>
                  </a:cubicBezTo>
                  <a:lnTo>
                    <a:pt x="21600" y="20206"/>
                  </a:lnTo>
                  <a:cubicBezTo>
                    <a:pt x="21600" y="20976"/>
                    <a:pt x="20912" y="21600"/>
                    <a:pt x="20063" y="21600"/>
                  </a:cubicBezTo>
                  <a:close/>
                </a:path>
              </a:pathLst>
            </a:custGeom>
            <a:solidFill>
              <a:srgbClr val="F5F5F5"/>
            </a:solidFill>
            <a:ln w="12700">
              <a:miter lim="400000"/>
            </a:ln>
          </p:spPr>
          <p:txBody>
            <a:bodyPr lIns="822960" tIns="180000" rIns="182880" bIns="18000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200"/>
                </a:spcAft>
                <a:defRPr/>
              </a:pPr>
              <a:endParaRPr lang="en-US" sz="1050" noProof="1">
                <a:solidFill>
                  <a:prstClr val="black">
                    <a:lumMod val="65000"/>
                    <a:lumOff val="35000"/>
                  </a:prstClr>
                </a:solidFill>
                <a:latin typeface="Calibri" panose="020F0502020204030204"/>
              </a:endParaRPr>
            </a:p>
          </p:txBody>
        </p:sp>
        <p:sp>
          <p:nvSpPr>
            <p:cNvPr id="22" name="Rectangle">
              <a:extLst>
                <a:ext uri="{FF2B5EF4-FFF2-40B4-BE49-F238E27FC236}">
                  <a16:creationId xmlns:a16="http://schemas.microsoft.com/office/drawing/2014/main" id="{40738E5D-EB27-44D2-B05B-82581ACC1C48}"/>
                </a:ext>
              </a:extLst>
            </p:cNvPr>
            <p:cNvSpPr/>
            <p:nvPr/>
          </p:nvSpPr>
          <p:spPr>
            <a:xfrm>
              <a:off x="491967" y="1491273"/>
              <a:ext cx="514368" cy="2936155"/>
            </a:xfrm>
            <a:prstGeom prst="rect">
              <a:avLst/>
            </a:prstGeom>
            <a:solidFill>
              <a:srgbClr val="00B0F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23" name="Shape">
              <a:extLst>
                <a:ext uri="{FF2B5EF4-FFF2-40B4-BE49-F238E27FC236}">
                  <a16:creationId xmlns:a16="http://schemas.microsoft.com/office/drawing/2014/main" id="{7B3610DD-924B-4BE4-94EC-E92AF2973755}"/>
                </a:ext>
              </a:extLst>
            </p:cNvPr>
            <p:cNvSpPr/>
            <p:nvPr/>
          </p:nvSpPr>
          <p:spPr>
            <a:xfrm>
              <a:off x="314599" y="1491273"/>
              <a:ext cx="500890" cy="29361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8169" y="21600"/>
                  </a:lnTo>
                  <a:cubicBezTo>
                    <a:pt x="3656" y="21600"/>
                    <a:pt x="0" y="20976"/>
                    <a:pt x="0" y="20206"/>
                  </a:cubicBezTo>
                  <a:lnTo>
                    <a:pt x="0" y="1394"/>
                  </a:lnTo>
                  <a:cubicBezTo>
                    <a:pt x="0" y="624"/>
                    <a:pt x="3656" y="0"/>
                    <a:pt x="8169" y="0"/>
                  </a:cubicBezTo>
                  <a:lnTo>
                    <a:pt x="21600" y="0"/>
                  </a:lnTo>
                  <a:lnTo>
                    <a:pt x="21600"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24" name="Shape">
              <a:extLst>
                <a:ext uri="{FF2B5EF4-FFF2-40B4-BE49-F238E27FC236}">
                  <a16:creationId xmlns:a16="http://schemas.microsoft.com/office/drawing/2014/main" id="{EB5CAE1E-833B-4CC4-B9B7-99DA9612FAE5}"/>
                </a:ext>
              </a:extLst>
            </p:cNvPr>
            <p:cNvSpPr/>
            <p:nvPr/>
          </p:nvSpPr>
          <p:spPr>
            <a:xfrm>
              <a:off x="516968" y="1704114"/>
              <a:ext cx="551444" cy="590988"/>
            </a:xfrm>
            <a:custGeom>
              <a:avLst/>
              <a:gdLst/>
              <a:ahLst/>
              <a:cxnLst>
                <a:cxn ang="0">
                  <a:pos x="wd2" y="hd2"/>
                </a:cxn>
                <a:cxn ang="5400000">
                  <a:pos x="wd2" y="hd2"/>
                </a:cxn>
                <a:cxn ang="10800000">
                  <a:pos x="wd2" y="hd2"/>
                </a:cxn>
                <a:cxn ang="16200000">
                  <a:pos x="wd2" y="hd2"/>
                </a:cxn>
              </a:cxnLst>
              <a:rect l="0" t="0" r="r" b="b"/>
              <a:pathLst>
                <a:path w="21238" h="21600" extrusionOk="0">
                  <a:moveTo>
                    <a:pt x="11381" y="21600"/>
                  </a:moveTo>
                  <a:lnTo>
                    <a:pt x="0" y="10800"/>
                  </a:lnTo>
                  <a:lnTo>
                    <a:pt x="11381" y="0"/>
                  </a:lnTo>
                  <a:lnTo>
                    <a:pt x="20152" y="8324"/>
                  </a:lnTo>
                  <a:cubicBezTo>
                    <a:pt x="21600" y="9698"/>
                    <a:pt x="21600" y="11915"/>
                    <a:pt x="20152" y="13289"/>
                  </a:cubicBezTo>
                  <a:lnTo>
                    <a:pt x="11381"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25" name="TextBox 2">
              <a:extLst>
                <a:ext uri="{FF2B5EF4-FFF2-40B4-BE49-F238E27FC236}">
                  <a16:creationId xmlns:a16="http://schemas.microsoft.com/office/drawing/2014/main" id="{8BA6CC24-C34B-4525-84E5-BA0627AD7B46}"/>
                </a:ext>
              </a:extLst>
            </p:cNvPr>
            <p:cNvSpPr txBox="1"/>
            <p:nvPr/>
          </p:nvSpPr>
          <p:spPr>
            <a:xfrm>
              <a:off x="413513" y="1578901"/>
              <a:ext cx="318885" cy="231983"/>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dirty="0">
                  <a:solidFill>
                    <a:prstClr val="white"/>
                  </a:solidFill>
                  <a:latin typeface="Calibri" panose="020F0502020204030204"/>
                </a:rPr>
                <a:t>01</a:t>
              </a:r>
            </a:p>
          </p:txBody>
        </p:sp>
        <p:sp>
          <p:nvSpPr>
            <p:cNvPr id="26" name="Shape">
              <a:extLst>
                <a:ext uri="{FF2B5EF4-FFF2-40B4-BE49-F238E27FC236}">
                  <a16:creationId xmlns:a16="http://schemas.microsoft.com/office/drawing/2014/main" id="{D02E1829-0B8E-4855-91AD-2EF520522C8F}"/>
                </a:ext>
              </a:extLst>
            </p:cNvPr>
            <p:cNvSpPr/>
            <p:nvPr/>
          </p:nvSpPr>
          <p:spPr>
            <a:xfrm>
              <a:off x="314596" y="1491270"/>
              <a:ext cx="2671518" cy="2945375"/>
            </a:xfrm>
            <a:custGeom>
              <a:avLst/>
              <a:gdLst/>
              <a:ahLst/>
              <a:cxnLst>
                <a:cxn ang="0">
                  <a:pos x="wd2" y="hd2"/>
                </a:cxn>
                <a:cxn ang="5400000">
                  <a:pos x="wd2" y="hd2"/>
                </a:cxn>
                <a:cxn ang="10800000">
                  <a:pos x="wd2" y="hd2"/>
                </a:cxn>
                <a:cxn ang="16200000">
                  <a:pos x="wd2" y="hd2"/>
                </a:cxn>
              </a:cxnLst>
              <a:rect l="0" t="0" r="r" b="b"/>
              <a:pathLst>
                <a:path w="21600" h="21600" extrusionOk="0">
                  <a:moveTo>
                    <a:pt x="20031" y="21600"/>
                  </a:moveTo>
                  <a:lnTo>
                    <a:pt x="1569" y="21600"/>
                  </a:lnTo>
                  <a:cubicBezTo>
                    <a:pt x="706" y="21600"/>
                    <a:pt x="0" y="20963"/>
                    <a:pt x="0" y="20177"/>
                  </a:cubicBezTo>
                  <a:lnTo>
                    <a:pt x="0" y="1423"/>
                  </a:lnTo>
                  <a:cubicBezTo>
                    <a:pt x="0" y="640"/>
                    <a:pt x="703" y="0"/>
                    <a:pt x="1569" y="0"/>
                  </a:cubicBezTo>
                  <a:lnTo>
                    <a:pt x="20031" y="0"/>
                  </a:lnTo>
                  <a:cubicBezTo>
                    <a:pt x="20894" y="0"/>
                    <a:pt x="21600" y="637"/>
                    <a:pt x="21600" y="1423"/>
                  </a:cubicBezTo>
                  <a:lnTo>
                    <a:pt x="21600" y="20177"/>
                  </a:lnTo>
                  <a:cubicBezTo>
                    <a:pt x="21597" y="20963"/>
                    <a:pt x="20894" y="21600"/>
                    <a:pt x="20031" y="21600"/>
                  </a:cubicBezTo>
                  <a:close/>
                  <a:moveTo>
                    <a:pt x="1569" y="70"/>
                  </a:moveTo>
                  <a:cubicBezTo>
                    <a:pt x="743" y="70"/>
                    <a:pt x="72" y="679"/>
                    <a:pt x="72" y="1428"/>
                  </a:cubicBezTo>
                  <a:lnTo>
                    <a:pt x="72" y="20182"/>
                  </a:lnTo>
                  <a:cubicBezTo>
                    <a:pt x="72" y="20931"/>
                    <a:pt x="743" y="21540"/>
                    <a:pt x="1569" y="21540"/>
                  </a:cubicBezTo>
                  <a:lnTo>
                    <a:pt x="20031" y="21540"/>
                  </a:lnTo>
                  <a:cubicBezTo>
                    <a:pt x="20857" y="21540"/>
                    <a:pt x="21528" y="20931"/>
                    <a:pt x="21528" y="20182"/>
                  </a:cubicBezTo>
                  <a:lnTo>
                    <a:pt x="21528" y="1428"/>
                  </a:lnTo>
                  <a:cubicBezTo>
                    <a:pt x="21528" y="679"/>
                    <a:pt x="20857" y="70"/>
                    <a:pt x="20031" y="70"/>
                  </a:cubicBezTo>
                  <a:lnTo>
                    <a:pt x="1569" y="7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27" name="Graphic 6" descr="Hourglass">
              <a:extLst>
                <a:ext uri="{FF2B5EF4-FFF2-40B4-BE49-F238E27FC236}">
                  <a16:creationId xmlns:a16="http://schemas.microsoft.com/office/drawing/2014/main" id="{994ED155-F71D-490C-A634-F83868C7FE34}"/>
                </a:ext>
              </a:extLst>
            </p:cNvPr>
            <p:cNvSpPr/>
            <p:nvPr/>
          </p:nvSpPr>
          <p:spPr>
            <a:xfrm>
              <a:off x="466372" y="1967889"/>
              <a:ext cx="213168" cy="304526"/>
            </a:xfrm>
            <a:custGeom>
              <a:avLst/>
              <a:gdLst>
                <a:gd name="connsiteX0" fmla="*/ 151970 w 253283"/>
                <a:gd name="connsiteY0" fmla="*/ 204888 h 361833"/>
                <a:gd name="connsiteX1" fmla="*/ 192676 w 253283"/>
                <a:gd name="connsiteY1" fmla="*/ 262329 h 361833"/>
                <a:gd name="connsiteX2" fmla="*/ 60607 w 253283"/>
                <a:gd name="connsiteY2" fmla="*/ 262329 h 361833"/>
                <a:gd name="connsiteX3" fmla="*/ 101313 w 253283"/>
                <a:gd name="connsiteY3" fmla="*/ 204888 h 361833"/>
                <a:gd name="connsiteX4" fmla="*/ 113073 w 253283"/>
                <a:gd name="connsiteY4" fmla="*/ 180917 h 361833"/>
                <a:gd name="connsiteX5" fmla="*/ 101313 w 253283"/>
                <a:gd name="connsiteY5" fmla="*/ 156945 h 361833"/>
                <a:gd name="connsiteX6" fmla="*/ 39349 w 253283"/>
                <a:gd name="connsiteY6" fmla="*/ 27138 h 361833"/>
                <a:gd name="connsiteX7" fmla="*/ 214386 w 253283"/>
                <a:gd name="connsiteY7" fmla="*/ 27138 h 361833"/>
                <a:gd name="connsiteX8" fmla="*/ 152422 w 253283"/>
                <a:gd name="connsiteY8" fmla="*/ 156945 h 361833"/>
                <a:gd name="connsiteX9" fmla="*/ 140210 w 253283"/>
                <a:gd name="connsiteY9" fmla="*/ 180917 h 361833"/>
                <a:gd name="connsiteX10" fmla="*/ 151970 w 253283"/>
                <a:gd name="connsiteY10" fmla="*/ 204888 h 361833"/>
                <a:gd name="connsiteX11" fmla="*/ 241071 w 253283"/>
                <a:gd name="connsiteY11" fmla="*/ 27138 h 361833"/>
                <a:gd name="connsiteX12" fmla="*/ 253283 w 253283"/>
                <a:gd name="connsiteY12" fmla="*/ 27138 h 361833"/>
                <a:gd name="connsiteX13" fmla="*/ 253283 w 253283"/>
                <a:gd name="connsiteY13" fmla="*/ 0 h 361833"/>
                <a:gd name="connsiteX14" fmla="*/ 0 w 253283"/>
                <a:gd name="connsiteY14" fmla="*/ 0 h 361833"/>
                <a:gd name="connsiteX15" fmla="*/ 0 w 253283"/>
                <a:gd name="connsiteY15" fmla="*/ 27138 h 361833"/>
                <a:gd name="connsiteX16" fmla="*/ 11760 w 253283"/>
                <a:gd name="connsiteY16" fmla="*/ 27138 h 361833"/>
                <a:gd name="connsiteX17" fmla="*/ 87745 w 253283"/>
                <a:gd name="connsiteY17" fmla="*/ 180917 h 361833"/>
                <a:gd name="connsiteX18" fmla="*/ 11760 w 253283"/>
                <a:gd name="connsiteY18" fmla="*/ 334696 h 361833"/>
                <a:gd name="connsiteX19" fmla="*/ 0 w 253283"/>
                <a:gd name="connsiteY19" fmla="*/ 334696 h 361833"/>
                <a:gd name="connsiteX20" fmla="*/ 0 w 253283"/>
                <a:gd name="connsiteY20" fmla="*/ 361833 h 361833"/>
                <a:gd name="connsiteX21" fmla="*/ 253283 w 253283"/>
                <a:gd name="connsiteY21" fmla="*/ 361833 h 361833"/>
                <a:gd name="connsiteX22" fmla="*/ 253283 w 253283"/>
                <a:gd name="connsiteY22" fmla="*/ 334696 h 361833"/>
                <a:gd name="connsiteX23" fmla="*/ 241071 w 253283"/>
                <a:gd name="connsiteY23" fmla="*/ 334696 h 361833"/>
                <a:gd name="connsiteX24" fmla="*/ 165086 w 253283"/>
                <a:gd name="connsiteY24" fmla="*/ 180917 h 361833"/>
                <a:gd name="connsiteX25" fmla="*/ 241071 w 253283"/>
                <a:gd name="connsiteY25" fmla="*/ 27138 h 36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53283" h="361833">
                  <a:moveTo>
                    <a:pt x="151970" y="204888"/>
                  </a:moveTo>
                  <a:cubicBezTo>
                    <a:pt x="167348" y="217100"/>
                    <a:pt x="181821" y="238358"/>
                    <a:pt x="192676" y="262329"/>
                  </a:cubicBezTo>
                  <a:lnTo>
                    <a:pt x="60607" y="262329"/>
                  </a:lnTo>
                  <a:cubicBezTo>
                    <a:pt x="71914" y="238358"/>
                    <a:pt x="85935" y="216648"/>
                    <a:pt x="101313" y="204888"/>
                  </a:cubicBezTo>
                  <a:cubicBezTo>
                    <a:pt x="108550" y="199008"/>
                    <a:pt x="113073" y="190415"/>
                    <a:pt x="113073" y="180917"/>
                  </a:cubicBezTo>
                  <a:cubicBezTo>
                    <a:pt x="113073" y="171419"/>
                    <a:pt x="108550" y="162825"/>
                    <a:pt x="101313" y="156945"/>
                  </a:cubicBezTo>
                  <a:cubicBezTo>
                    <a:pt x="70557" y="132974"/>
                    <a:pt x="43872" y="71462"/>
                    <a:pt x="39349" y="27138"/>
                  </a:cubicBezTo>
                  <a:lnTo>
                    <a:pt x="214386" y="27138"/>
                  </a:lnTo>
                  <a:cubicBezTo>
                    <a:pt x="209411" y="71462"/>
                    <a:pt x="183178" y="132974"/>
                    <a:pt x="152422" y="156945"/>
                  </a:cubicBezTo>
                  <a:cubicBezTo>
                    <a:pt x="144733" y="162825"/>
                    <a:pt x="140210" y="171419"/>
                    <a:pt x="140210" y="180917"/>
                  </a:cubicBezTo>
                  <a:cubicBezTo>
                    <a:pt x="140210" y="190415"/>
                    <a:pt x="144733" y="199008"/>
                    <a:pt x="151970" y="204888"/>
                  </a:cubicBezTo>
                  <a:close/>
                  <a:moveTo>
                    <a:pt x="241071" y="27138"/>
                  </a:moveTo>
                  <a:lnTo>
                    <a:pt x="253283" y="27138"/>
                  </a:lnTo>
                  <a:lnTo>
                    <a:pt x="253283" y="0"/>
                  </a:lnTo>
                  <a:lnTo>
                    <a:pt x="0" y="0"/>
                  </a:lnTo>
                  <a:lnTo>
                    <a:pt x="0" y="27138"/>
                  </a:lnTo>
                  <a:lnTo>
                    <a:pt x="11760" y="27138"/>
                  </a:lnTo>
                  <a:cubicBezTo>
                    <a:pt x="16735" y="77342"/>
                    <a:pt x="45681" y="150613"/>
                    <a:pt x="87745" y="180917"/>
                  </a:cubicBezTo>
                  <a:cubicBezTo>
                    <a:pt x="45681" y="211220"/>
                    <a:pt x="16283" y="284491"/>
                    <a:pt x="11760" y="334696"/>
                  </a:cubicBezTo>
                  <a:lnTo>
                    <a:pt x="0" y="334696"/>
                  </a:lnTo>
                  <a:lnTo>
                    <a:pt x="0" y="361833"/>
                  </a:lnTo>
                  <a:lnTo>
                    <a:pt x="253283" y="361833"/>
                  </a:lnTo>
                  <a:lnTo>
                    <a:pt x="253283" y="334696"/>
                  </a:lnTo>
                  <a:lnTo>
                    <a:pt x="241071" y="334696"/>
                  </a:lnTo>
                  <a:cubicBezTo>
                    <a:pt x="236549" y="284491"/>
                    <a:pt x="207150" y="211220"/>
                    <a:pt x="165086" y="180917"/>
                  </a:cubicBezTo>
                  <a:cubicBezTo>
                    <a:pt x="207150" y="150613"/>
                    <a:pt x="236549" y="77342"/>
                    <a:pt x="241071" y="27138"/>
                  </a:cubicBezTo>
                  <a:close/>
                </a:path>
              </a:pathLst>
            </a:custGeom>
            <a:solidFill>
              <a:sysClr val="window" lastClr="FFFFFF"/>
            </a:solidFill>
            <a:ln w="4465" cap="flat">
              <a:noFill/>
              <a:prstDash val="solid"/>
              <a:miter/>
            </a:ln>
          </p:spPr>
          <p:txBody>
            <a:bodyPr rtlCol="0" anchor="ctr"/>
            <a:lstStyle/>
            <a:p>
              <a:pPr defTabSz="914400">
                <a:defRPr/>
              </a:pPr>
              <a:endParaRPr lang="en-US" sz="1400" kern="0">
                <a:solidFill>
                  <a:prstClr val="black"/>
                </a:solidFill>
              </a:endParaRPr>
            </a:p>
          </p:txBody>
        </p:sp>
      </p:grpSp>
      <p:sp>
        <p:nvSpPr>
          <p:cNvPr id="29" name="TextBox 28">
            <a:extLst>
              <a:ext uri="{FF2B5EF4-FFF2-40B4-BE49-F238E27FC236}">
                <a16:creationId xmlns:a16="http://schemas.microsoft.com/office/drawing/2014/main" id="{07881588-EC2F-45D6-94D7-46305693B5FB}"/>
              </a:ext>
            </a:extLst>
          </p:cNvPr>
          <p:cNvSpPr txBox="1"/>
          <p:nvPr/>
        </p:nvSpPr>
        <p:spPr>
          <a:xfrm>
            <a:off x="1920155" y="2283712"/>
            <a:ext cx="2605087" cy="2862322"/>
          </a:xfrm>
          <a:prstGeom prst="rect">
            <a:avLst/>
          </a:prstGeom>
          <a:noFill/>
        </p:spPr>
        <p:txBody>
          <a:bodyPr wrap="square">
            <a:spAutoFit/>
          </a:bodyPr>
          <a:lstStyle/>
          <a:p>
            <a:pPr>
              <a:defRPr/>
            </a:pPr>
            <a:r>
              <a:rPr lang="id-ID" sz="1400" b="1" dirty="0">
                <a:latin typeface="Cambria" panose="02040503050406030204" pitchFamily="18" charset="0"/>
                <a:ea typeface="Cambria" panose="02040503050406030204" pitchFamily="18" charset="0"/>
              </a:rPr>
              <a:t>STRUKTUR POLITIK DALAM </a:t>
            </a:r>
            <a:endParaRPr lang="en-US" sz="1400" b="1" dirty="0">
              <a:latin typeface="Cambria" panose="02040503050406030204" pitchFamily="18" charset="0"/>
              <a:ea typeface="Cambria" panose="02040503050406030204" pitchFamily="18" charset="0"/>
            </a:endParaRPr>
          </a:p>
          <a:p>
            <a:pPr>
              <a:defRPr/>
            </a:pPr>
            <a:r>
              <a:rPr lang="id-ID" sz="1400" b="1" dirty="0">
                <a:latin typeface="Cambria" panose="02040503050406030204" pitchFamily="18" charset="0"/>
                <a:ea typeface="Cambria" panose="02040503050406030204" pitchFamily="18" charset="0"/>
              </a:rPr>
              <a:t>SUASANA PEMERINTAHAN</a:t>
            </a:r>
            <a:endParaRPr lang="en-US" sz="1400" b="1" dirty="0">
              <a:latin typeface="Cambria" panose="02040503050406030204" pitchFamily="18" charset="0"/>
              <a:ea typeface="Cambria" panose="02040503050406030204" pitchFamily="18" charset="0"/>
            </a:endParaRPr>
          </a:p>
          <a:p>
            <a:pPr>
              <a:defRPr/>
            </a:pPr>
            <a:r>
              <a:rPr lang="id-ID" sz="1400" b="1" dirty="0">
                <a:latin typeface="Cambria" panose="02040503050406030204" pitchFamily="18" charset="0"/>
                <a:ea typeface="Cambria" panose="02040503050406030204" pitchFamily="18" charset="0"/>
              </a:rPr>
              <a:t>(LEMBAGA NEGARA)</a:t>
            </a:r>
            <a:endParaRPr lang="en-US" sz="1400" b="1" dirty="0">
              <a:latin typeface="Cambria" panose="02040503050406030204" pitchFamily="18" charset="0"/>
              <a:ea typeface="Cambria" panose="02040503050406030204" pitchFamily="18" charset="0"/>
            </a:endParaRPr>
          </a:p>
          <a:p>
            <a:pPr>
              <a:defRPr/>
            </a:pPr>
            <a:endParaRPr lang="id-ID" sz="300" b="1" dirty="0">
              <a:latin typeface="Cambria" panose="02040503050406030204" pitchFamily="18" charset="0"/>
              <a:ea typeface="Cambria" panose="02040503050406030204" pitchFamily="18" charset="0"/>
            </a:endParaRPr>
          </a:p>
          <a:p>
            <a:pPr eaLnBrk="1" hangingPunct="1">
              <a:buNone/>
              <a:defRPr/>
            </a:pPr>
            <a:r>
              <a:rPr lang="id-ID" sz="1400" b="1" i="1" dirty="0">
                <a:latin typeface="Cambria" panose="02040503050406030204" pitchFamily="18" charset="0"/>
                <a:ea typeface="Cambria" panose="02040503050406030204" pitchFamily="18" charset="0"/>
              </a:rPr>
              <a:t>CONTOH:</a:t>
            </a:r>
            <a:endParaRPr lang="en-US" sz="1400" b="1" i="1" dirty="0">
              <a:latin typeface="Cambria" panose="02040503050406030204" pitchFamily="18" charset="0"/>
              <a:ea typeface="Cambria" panose="02040503050406030204" pitchFamily="18" charset="0"/>
            </a:endParaRPr>
          </a:p>
          <a:p>
            <a:pPr eaLnBrk="1" hangingPunct="1">
              <a:buNone/>
              <a:defRPr/>
            </a:pPr>
            <a:endParaRPr lang="id-ID" sz="700" b="1" i="1" dirty="0">
              <a:latin typeface="Cambria" panose="02040503050406030204" pitchFamily="18" charset="0"/>
              <a:ea typeface="Cambria" panose="02040503050406030204" pitchFamily="18" charset="0"/>
            </a:endParaRP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MPR</a:t>
            </a:r>
          </a:p>
          <a:p>
            <a:pPr marL="285750" indent="-285750">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DPR</a:t>
            </a:r>
          </a:p>
          <a:p>
            <a:pPr marL="285750" indent="-285750">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DPD</a:t>
            </a:r>
          </a:p>
          <a:p>
            <a:pPr marL="285750" indent="-285750">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PRESIDEN</a:t>
            </a:r>
          </a:p>
          <a:p>
            <a:pPr marL="285750" indent="-285750">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MA</a:t>
            </a:r>
          </a:p>
          <a:p>
            <a:pPr marL="285750" indent="-285750">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MK</a:t>
            </a:r>
          </a:p>
          <a:p>
            <a:pPr marL="285750" indent="-285750">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KY</a:t>
            </a:r>
          </a:p>
          <a:p>
            <a:pPr marL="285750" indent="-285750">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BPK</a:t>
            </a:r>
          </a:p>
        </p:txBody>
      </p:sp>
      <p:sp>
        <p:nvSpPr>
          <p:cNvPr id="30" name="TextBox 29">
            <a:extLst>
              <a:ext uri="{FF2B5EF4-FFF2-40B4-BE49-F238E27FC236}">
                <a16:creationId xmlns:a16="http://schemas.microsoft.com/office/drawing/2014/main" id="{24C3DC62-B268-40FC-B5BF-FDE056D47BBC}"/>
              </a:ext>
            </a:extLst>
          </p:cNvPr>
          <p:cNvSpPr txBox="1"/>
          <p:nvPr/>
        </p:nvSpPr>
        <p:spPr>
          <a:xfrm>
            <a:off x="5824093" y="2208631"/>
            <a:ext cx="2605087" cy="4401205"/>
          </a:xfrm>
          <a:prstGeom prst="rect">
            <a:avLst/>
          </a:prstGeom>
          <a:noFill/>
        </p:spPr>
        <p:txBody>
          <a:bodyPr wrap="square">
            <a:spAutoFit/>
          </a:bodyPr>
          <a:lstStyle/>
          <a:p>
            <a:pPr>
              <a:defRPr/>
            </a:pPr>
            <a:r>
              <a:rPr lang="id-ID" sz="1400" b="1" dirty="0">
                <a:latin typeface="Cambria" panose="02040503050406030204" pitchFamily="18" charset="0"/>
                <a:ea typeface="Cambria" panose="02040503050406030204" pitchFamily="18" charset="0"/>
              </a:rPr>
              <a:t>Suprastruktur Politik Menjalankan Fungsi Output Yaitu:</a:t>
            </a: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Fungsi Pengambilan Keputusan (Decision Atau Rule Making), Yang Dijalankan Oleh Lembaga Legislatif dan Atau Eksekutif.</a:t>
            </a: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Fungsi Pelaksanaan Keputusan (Rule Aplication), Dijalankan Oleh Aparat Birokrasi dan Eksekutif.</a:t>
            </a: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Fungsi Pengawasan Keputusan (Rule Adjudication), </a:t>
            </a:r>
            <a:r>
              <a:rPr lang="en-US" sz="1400" b="1" dirty="0">
                <a:latin typeface="Cambria" panose="02040503050406030204" pitchFamily="18" charset="0"/>
                <a:ea typeface="Cambria" panose="02040503050406030204" pitchFamily="18" charset="0"/>
              </a:rPr>
              <a:t>yang </a:t>
            </a:r>
            <a:r>
              <a:rPr lang="id-ID" sz="1400" b="1" dirty="0">
                <a:latin typeface="Cambria" panose="02040503050406030204" pitchFamily="18" charset="0"/>
                <a:ea typeface="Cambria" panose="02040503050406030204" pitchFamily="18" charset="0"/>
              </a:rPr>
              <a:t>dijalankan Oleh Badan-badan Kehakiman (Yudikatif)</a:t>
            </a:r>
          </a:p>
        </p:txBody>
      </p:sp>
    </p:spTree>
    <p:extLst>
      <p:ext uri="{BB962C8B-B14F-4D97-AF65-F5344CB8AC3E}">
        <p14:creationId xmlns:p14="http://schemas.microsoft.com/office/powerpoint/2010/main" val="3341839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E3CFCD2-66E8-4D09-A983-35AA74F0EF04}"/>
              </a:ext>
            </a:extLst>
          </p:cNvPr>
          <p:cNvSpPr/>
          <p:nvPr/>
        </p:nvSpPr>
        <p:spPr>
          <a:xfrm>
            <a:off x="2286000" y="1248583"/>
            <a:ext cx="4572000" cy="559681"/>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 name="TextBox 2">
            <a:extLst>
              <a:ext uri="{FF2B5EF4-FFF2-40B4-BE49-F238E27FC236}">
                <a16:creationId xmlns:a16="http://schemas.microsoft.com/office/drawing/2014/main" id="{EF1EFB9C-71C4-4468-8D9F-707740495A8D}"/>
              </a:ext>
            </a:extLst>
          </p:cNvPr>
          <p:cNvSpPr txBox="1"/>
          <p:nvPr/>
        </p:nvSpPr>
        <p:spPr>
          <a:xfrm>
            <a:off x="2286000" y="1343755"/>
            <a:ext cx="4572000" cy="369332"/>
          </a:xfrm>
          <a:prstGeom prst="rect">
            <a:avLst/>
          </a:prstGeom>
          <a:noFill/>
        </p:spPr>
        <p:txBody>
          <a:bodyPr wrap="square">
            <a:spAutoFit/>
          </a:bodyPr>
          <a:lstStyle/>
          <a:p>
            <a:pPr lvl="0" algn="ctr">
              <a:defRPr/>
            </a:pPr>
            <a:r>
              <a:rPr lang="en-US"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INFRASTRUKTUR POLITIK</a:t>
            </a:r>
          </a:p>
        </p:txBody>
      </p:sp>
      <p:grpSp>
        <p:nvGrpSpPr>
          <p:cNvPr id="6" name="Group 5">
            <a:extLst>
              <a:ext uri="{FF2B5EF4-FFF2-40B4-BE49-F238E27FC236}">
                <a16:creationId xmlns:a16="http://schemas.microsoft.com/office/drawing/2014/main" id="{B0C2D7CD-83D1-47E1-B6AC-B99985D602DE}"/>
              </a:ext>
            </a:extLst>
          </p:cNvPr>
          <p:cNvGrpSpPr/>
          <p:nvPr/>
        </p:nvGrpSpPr>
        <p:grpSpPr>
          <a:xfrm>
            <a:off x="4880655" y="1948308"/>
            <a:ext cx="3507771" cy="4689237"/>
            <a:chOff x="3152486" y="1491270"/>
            <a:chExt cx="2671518" cy="2945375"/>
          </a:xfrm>
        </p:grpSpPr>
        <p:sp>
          <p:nvSpPr>
            <p:cNvPr id="7" name="Shape">
              <a:extLst>
                <a:ext uri="{FF2B5EF4-FFF2-40B4-BE49-F238E27FC236}">
                  <a16:creationId xmlns:a16="http://schemas.microsoft.com/office/drawing/2014/main" id="{5AAE07FF-0317-4E77-88E9-0F57C11C478B}"/>
                </a:ext>
              </a:extLst>
            </p:cNvPr>
            <p:cNvSpPr/>
            <p:nvPr/>
          </p:nvSpPr>
          <p:spPr>
            <a:xfrm>
              <a:off x="3152488" y="1491273"/>
              <a:ext cx="2662292" cy="2936149"/>
            </a:xfrm>
            <a:custGeom>
              <a:avLst/>
              <a:gdLst/>
              <a:ahLst/>
              <a:cxnLst>
                <a:cxn ang="0">
                  <a:pos x="wd2" y="hd2"/>
                </a:cxn>
                <a:cxn ang="5400000">
                  <a:pos x="wd2" y="hd2"/>
                </a:cxn>
                <a:cxn ang="10800000">
                  <a:pos x="wd2" y="hd2"/>
                </a:cxn>
                <a:cxn ang="16200000">
                  <a:pos x="wd2" y="hd2"/>
                </a:cxn>
              </a:cxnLst>
              <a:rect l="0" t="0" r="r" b="b"/>
              <a:pathLst>
                <a:path w="21600" h="21600" extrusionOk="0">
                  <a:moveTo>
                    <a:pt x="20063" y="21600"/>
                  </a:moveTo>
                  <a:lnTo>
                    <a:pt x="1537" y="21600"/>
                  </a:lnTo>
                  <a:cubicBezTo>
                    <a:pt x="688" y="21600"/>
                    <a:pt x="0" y="20976"/>
                    <a:pt x="0" y="20206"/>
                  </a:cubicBezTo>
                  <a:lnTo>
                    <a:pt x="0" y="1394"/>
                  </a:lnTo>
                  <a:cubicBezTo>
                    <a:pt x="0" y="624"/>
                    <a:pt x="688" y="0"/>
                    <a:pt x="1537" y="0"/>
                  </a:cubicBezTo>
                  <a:lnTo>
                    <a:pt x="20063" y="0"/>
                  </a:lnTo>
                  <a:cubicBezTo>
                    <a:pt x="20912" y="0"/>
                    <a:pt x="21600" y="624"/>
                    <a:pt x="21600" y="1394"/>
                  </a:cubicBezTo>
                  <a:lnTo>
                    <a:pt x="21600" y="20206"/>
                  </a:lnTo>
                  <a:cubicBezTo>
                    <a:pt x="21600" y="20976"/>
                    <a:pt x="20912" y="21600"/>
                    <a:pt x="20063" y="21600"/>
                  </a:cubicBezTo>
                  <a:close/>
                </a:path>
              </a:pathLst>
            </a:custGeom>
            <a:solidFill>
              <a:srgbClr val="F5F5F5"/>
            </a:solidFill>
            <a:ln w="12700">
              <a:miter lim="400000"/>
            </a:ln>
          </p:spPr>
          <p:txBody>
            <a:bodyPr lIns="822960" tIns="180000" rIns="182880" bIns="18000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200"/>
                </a:spcAft>
                <a:defRPr sz="3000">
                  <a:solidFill>
                    <a:srgbClr val="FFFFFF"/>
                  </a:solidFill>
                </a:defRPr>
              </a:pPr>
              <a:endParaRPr lang="en-US" sz="1050" noProof="1">
                <a:solidFill>
                  <a:prstClr val="black">
                    <a:lumMod val="95000"/>
                    <a:lumOff val="5000"/>
                  </a:prstClr>
                </a:solidFill>
                <a:latin typeface="Calibri" panose="020F0502020204030204"/>
              </a:endParaRPr>
            </a:p>
          </p:txBody>
        </p:sp>
        <p:sp>
          <p:nvSpPr>
            <p:cNvPr id="8" name="Rectangle">
              <a:extLst>
                <a:ext uri="{FF2B5EF4-FFF2-40B4-BE49-F238E27FC236}">
                  <a16:creationId xmlns:a16="http://schemas.microsoft.com/office/drawing/2014/main" id="{5E7D1048-D195-476A-8429-998C83DBB6FB}"/>
                </a:ext>
              </a:extLst>
            </p:cNvPr>
            <p:cNvSpPr/>
            <p:nvPr/>
          </p:nvSpPr>
          <p:spPr>
            <a:xfrm>
              <a:off x="3329857" y="1491273"/>
              <a:ext cx="514368" cy="2936155"/>
            </a:xfrm>
            <a:prstGeom prst="rect">
              <a:avLst/>
            </a:prstGeom>
            <a:solidFill>
              <a:srgbClr val="FFC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9" name="Shape">
              <a:extLst>
                <a:ext uri="{FF2B5EF4-FFF2-40B4-BE49-F238E27FC236}">
                  <a16:creationId xmlns:a16="http://schemas.microsoft.com/office/drawing/2014/main" id="{7DA94AC3-620C-4145-930E-A58553DF3E12}"/>
                </a:ext>
              </a:extLst>
            </p:cNvPr>
            <p:cNvSpPr/>
            <p:nvPr/>
          </p:nvSpPr>
          <p:spPr>
            <a:xfrm>
              <a:off x="3152488" y="1491273"/>
              <a:ext cx="500890" cy="29361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8169" y="21600"/>
                  </a:lnTo>
                  <a:cubicBezTo>
                    <a:pt x="3656" y="21600"/>
                    <a:pt x="0" y="20976"/>
                    <a:pt x="0" y="20206"/>
                  </a:cubicBezTo>
                  <a:lnTo>
                    <a:pt x="0" y="1394"/>
                  </a:lnTo>
                  <a:cubicBezTo>
                    <a:pt x="0" y="624"/>
                    <a:pt x="3656" y="0"/>
                    <a:pt x="8169" y="0"/>
                  </a:cubicBezTo>
                  <a:lnTo>
                    <a:pt x="21600" y="0"/>
                  </a:lnTo>
                  <a:lnTo>
                    <a:pt x="21600"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10" name="Shape">
              <a:extLst>
                <a:ext uri="{FF2B5EF4-FFF2-40B4-BE49-F238E27FC236}">
                  <a16:creationId xmlns:a16="http://schemas.microsoft.com/office/drawing/2014/main" id="{D65D4F65-E755-4AE0-BC86-EF568E44A37E}"/>
                </a:ext>
              </a:extLst>
            </p:cNvPr>
            <p:cNvSpPr/>
            <p:nvPr/>
          </p:nvSpPr>
          <p:spPr>
            <a:xfrm>
              <a:off x="3354858" y="1704114"/>
              <a:ext cx="551444" cy="590988"/>
            </a:xfrm>
            <a:custGeom>
              <a:avLst/>
              <a:gdLst/>
              <a:ahLst/>
              <a:cxnLst>
                <a:cxn ang="0">
                  <a:pos x="wd2" y="hd2"/>
                </a:cxn>
                <a:cxn ang="5400000">
                  <a:pos x="wd2" y="hd2"/>
                </a:cxn>
                <a:cxn ang="10800000">
                  <a:pos x="wd2" y="hd2"/>
                </a:cxn>
                <a:cxn ang="16200000">
                  <a:pos x="wd2" y="hd2"/>
                </a:cxn>
              </a:cxnLst>
              <a:rect l="0" t="0" r="r" b="b"/>
              <a:pathLst>
                <a:path w="21238" h="21600" extrusionOk="0">
                  <a:moveTo>
                    <a:pt x="11381" y="21600"/>
                  </a:moveTo>
                  <a:lnTo>
                    <a:pt x="0" y="10800"/>
                  </a:lnTo>
                  <a:lnTo>
                    <a:pt x="11381" y="0"/>
                  </a:lnTo>
                  <a:lnTo>
                    <a:pt x="20152" y="8324"/>
                  </a:lnTo>
                  <a:cubicBezTo>
                    <a:pt x="21600" y="9698"/>
                    <a:pt x="21600" y="11915"/>
                    <a:pt x="20152" y="13289"/>
                  </a:cubicBezTo>
                  <a:lnTo>
                    <a:pt x="11381"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11" name="TextBox 43">
              <a:extLst>
                <a:ext uri="{FF2B5EF4-FFF2-40B4-BE49-F238E27FC236}">
                  <a16:creationId xmlns:a16="http://schemas.microsoft.com/office/drawing/2014/main" id="{DB2F7D0C-E68E-4518-A87F-EAFE4F4838EC}"/>
                </a:ext>
              </a:extLst>
            </p:cNvPr>
            <p:cNvSpPr txBox="1"/>
            <p:nvPr/>
          </p:nvSpPr>
          <p:spPr>
            <a:xfrm>
              <a:off x="3238216" y="1578901"/>
              <a:ext cx="318885" cy="231983"/>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dirty="0">
                  <a:solidFill>
                    <a:prstClr val="white"/>
                  </a:solidFill>
                  <a:latin typeface="Calibri" panose="020F0502020204030204"/>
                </a:rPr>
                <a:t>02</a:t>
              </a:r>
            </a:p>
          </p:txBody>
        </p:sp>
        <p:sp>
          <p:nvSpPr>
            <p:cNvPr id="12" name="Shape">
              <a:extLst>
                <a:ext uri="{FF2B5EF4-FFF2-40B4-BE49-F238E27FC236}">
                  <a16:creationId xmlns:a16="http://schemas.microsoft.com/office/drawing/2014/main" id="{78E0629F-8A6E-4DEA-B035-F76BA3E2AC58}"/>
                </a:ext>
              </a:extLst>
            </p:cNvPr>
            <p:cNvSpPr/>
            <p:nvPr/>
          </p:nvSpPr>
          <p:spPr>
            <a:xfrm>
              <a:off x="3152486" y="1491270"/>
              <a:ext cx="2671518" cy="2945375"/>
            </a:xfrm>
            <a:custGeom>
              <a:avLst/>
              <a:gdLst/>
              <a:ahLst/>
              <a:cxnLst>
                <a:cxn ang="0">
                  <a:pos x="wd2" y="hd2"/>
                </a:cxn>
                <a:cxn ang="5400000">
                  <a:pos x="wd2" y="hd2"/>
                </a:cxn>
                <a:cxn ang="10800000">
                  <a:pos x="wd2" y="hd2"/>
                </a:cxn>
                <a:cxn ang="16200000">
                  <a:pos x="wd2" y="hd2"/>
                </a:cxn>
              </a:cxnLst>
              <a:rect l="0" t="0" r="r" b="b"/>
              <a:pathLst>
                <a:path w="21600" h="21600" extrusionOk="0">
                  <a:moveTo>
                    <a:pt x="20031" y="21600"/>
                  </a:moveTo>
                  <a:lnTo>
                    <a:pt x="1569" y="21600"/>
                  </a:lnTo>
                  <a:cubicBezTo>
                    <a:pt x="706" y="21600"/>
                    <a:pt x="0" y="20963"/>
                    <a:pt x="0" y="20177"/>
                  </a:cubicBezTo>
                  <a:lnTo>
                    <a:pt x="0" y="1423"/>
                  </a:lnTo>
                  <a:cubicBezTo>
                    <a:pt x="0" y="640"/>
                    <a:pt x="703" y="0"/>
                    <a:pt x="1569" y="0"/>
                  </a:cubicBezTo>
                  <a:lnTo>
                    <a:pt x="20031" y="0"/>
                  </a:lnTo>
                  <a:cubicBezTo>
                    <a:pt x="20894" y="0"/>
                    <a:pt x="21600" y="637"/>
                    <a:pt x="21600" y="1423"/>
                  </a:cubicBezTo>
                  <a:lnTo>
                    <a:pt x="21600" y="20177"/>
                  </a:lnTo>
                  <a:cubicBezTo>
                    <a:pt x="21597" y="20963"/>
                    <a:pt x="20894" y="21600"/>
                    <a:pt x="20031" y="21600"/>
                  </a:cubicBezTo>
                  <a:close/>
                  <a:moveTo>
                    <a:pt x="1569" y="70"/>
                  </a:moveTo>
                  <a:cubicBezTo>
                    <a:pt x="743" y="70"/>
                    <a:pt x="72" y="679"/>
                    <a:pt x="72" y="1428"/>
                  </a:cubicBezTo>
                  <a:lnTo>
                    <a:pt x="72" y="20182"/>
                  </a:lnTo>
                  <a:cubicBezTo>
                    <a:pt x="72" y="20931"/>
                    <a:pt x="743" y="21540"/>
                    <a:pt x="1569" y="21540"/>
                  </a:cubicBezTo>
                  <a:lnTo>
                    <a:pt x="20031" y="21540"/>
                  </a:lnTo>
                  <a:cubicBezTo>
                    <a:pt x="20857" y="21540"/>
                    <a:pt x="21528" y="20931"/>
                    <a:pt x="21528" y="20182"/>
                  </a:cubicBezTo>
                  <a:lnTo>
                    <a:pt x="21528" y="1428"/>
                  </a:lnTo>
                  <a:cubicBezTo>
                    <a:pt x="21528" y="679"/>
                    <a:pt x="20857" y="70"/>
                    <a:pt x="20031" y="70"/>
                  </a:cubicBezTo>
                  <a:lnTo>
                    <a:pt x="1569" y="7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grpSp>
      <p:grpSp>
        <p:nvGrpSpPr>
          <p:cNvPr id="14" name="Group 13">
            <a:extLst>
              <a:ext uri="{FF2B5EF4-FFF2-40B4-BE49-F238E27FC236}">
                <a16:creationId xmlns:a16="http://schemas.microsoft.com/office/drawing/2014/main" id="{7D40A3A8-78B6-4517-BD56-830AF17F58BC}"/>
              </a:ext>
            </a:extLst>
          </p:cNvPr>
          <p:cNvGrpSpPr/>
          <p:nvPr/>
        </p:nvGrpSpPr>
        <p:grpSpPr>
          <a:xfrm>
            <a:off x="899594" y="1948308"/>
            <a:ext cx="3507771" cy="4689237"/>
            <a:chOff x="314596" y="1491270"/>
            <a:chExt cx="2671518" cy="2945375"/>
          </a:xfrm>
        </p:grpSpPr>
        <p:sp>
          <p:nvSpPr>
            <p:cNvPr id="15" name="Shape">
              <a:extLst>
                <a:ext uri="{FF2B5EF4-FFF2-40B4-BE49-F238E27FC236}">
                  <a16:creationId xmlns:a16="http://schemas.microsoft.com/office/drawing/2014/main" id="{75D7DCA2-BF49-4A03-B181-9D9DF8CC4306}"/>
                </a:ext>
              </a:extLst>
            </p:cNvPr>
            <p:cNvSpPr/>
            <p:nvPr/>
          </p:nvSpPr>
          <p:spPr>
            <a:xfrm>
              <a:off x="314599" y="1491273"/>
              <a:ext cx="2662292" cy="2936149"/>
            </a:xfrm>
            <a:custGeom>
              <a:avLst/>
              <a:gdLst/>
              <a:ahLst/>
              <a:cxnLst>
                <a:cxn ang="0">
                  <a:pos x="wd2" y="hd2"/>
                </a:cxn>
                <a:cxn ang="5400000">
                  <a:pos x="wd2" y="hd2"/>
                </a:cxn>
                <a:cxn ang="10800000">
                  <a:pos x="wd2" y="hd2"/>
                </a:cxn>
                <a:cxn ang="16200000">
                  <a:pos x="wd2" y="hd2"/>
                </a:cxn>
              </a:cxnLst>
              <a:rect l="0" t="0" r="r" b="b"/>
              <a:pathLst>
                <a:path w="21600" h="21600" extrusionOk="0">
                  <a:moveTo>
                    <a:pt x="20063" y="21600"/>
                  </a:moveTo>
                  <a:lnTo>
                    <a:pt x="1537" y="21600"/>
                  </a:lnTo>
                  <a:cubicBezTo>
                    <a:pt x="688" y="21600"/>
                    <a:pt x="0" y="20976"/>
                    <a:pt x="0" y="20206"/>
                  </a:cubicBezTo>
                  <a:lnTo>
                    <a:pt x="0" y="1394"/>
                  </a:lnTo>
                  <a:cubicBezTo>
                    <a:pt x="0" y="624"/>
                    <a:pt x="688" y="0"/>
                    <a:pt x="1537" y="0"/>
                  </a:cubicBezTo>
                  <a:lnTo>
                    <a:pt x="20063" y="0"/>
                  </a:lnTo>
                  <a:cubicBezTo>
                    <a:pt x="20912" y="0"/>
                    <a:pt x="21600" y="624"/>
                    <a:pt x="21600" y="1394"/>
                  </a:cubicBezTo>
                  <a:lnTo>
                    <a:pt x="21600" y="20206"/>
                  </a:lnTo>
                  <a:cubicBezTo>
                    <a:pt x="21600" y="20976"/>
                    <a:pt x="20912" y="21600"/>
                    <a:pt x="20063" y="21600"/>
                  </a:cubicBezTo>
                  <a:close/>
                </a:path>
              </a:pathLst>
            </a:custGeom>
            <a:solidFill>
              <a:srgbClr val="F5F5F5"/>
            </a:solidFill>
            <a:ln w="12700">
              <a:miter lim="400000"/>
            </a:ln>
          </p:spPr>
          <p:txBody>
            <a:bodyPr lIns="822960" tIns="180000" rIns="182880" bIns="18000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200"/>
                </a:spcAft>
                <a:defRPr/>
              </a:pPr>
              <a:endParaRPr lang="en-US" sz="1050" noProof="1">
                <a:solidFill>
                  <a:prstClr val="black">
                    <a:lumMod val="65000"/>
                    <a:lumOff val="35000"/>
                  </a:prstClr>
                </a:solidFill>
                <a:latin typeface="Calibri" panose="020F0502020204030204"/>
              </a:endParaRPr>
            </a:p>
          </p:txBody>
        </p:sp>
        <p:sp>
          <p:nvSpPr>
            <p:cNvPr id="16" name="Rectangle">
              <a:extLst>
                <a:ext uri="{FF2B5EF4-FFF2-40B4-BE49-F238E27FC236}">
                  <a16:creationId xmlns:a16="http://schemas.microsoft.com/office/drawing/2014/main" id="{5FE0124E-9F79-4699-B5DE-583A5F2569B5}"/>
                </a:ext>
              </a:extLst>
            </p:cNvPr>
            <p:cNvSpPr/>
            <p:nvPr/>
          </p:nvSpPr>
          <p:spPr>
            <a:xfrm>
              <a:off x="491967" y="1491273"/>
              <a:ext cx="514368" cy="2936155"/>
            </a:xfrm>
            <a:prstGeom prst="rect">
              <a:avLst/>
            </a:prstGeom>
            <a:solidFill>
              <a:srgbClr val="FF4F2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17" name="Shape">
              <a:extLst>
                <a:ext uri="{FF2B5EF4-FFF2-40B4-BE49-F238E27FC236}">
                  <a16:creationId xmlns:a16="http://schemas.microsoft.com/office/drawing/2014/main" id="{FC6087A3-8399-4062-B26A-EEDC008EB707}"/>
                </a:ext>
              </a:extLst>
            </p:cNvPr>
            <p:cNvSpPr/>
            <p:nvPr/>
          </p:nvSpPr>
          <p:spPr>
            <a:xfrm>
              <a:off x="314599" y="1491273"/>
              <a:ext cx="500890" cy="29361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8169" y="21600"/>
                  </a:lnTo>
                  <a:cubicBezTo>
                    <a:pt x="3656" y="21600"/>
                    <a:pt x="0" y="20976"/>
                    <a:pt x="0" y="20206"/>
                  </a:cubicBezTo>
                  <a:lnTo>
                    <a:pt x="0" y="1394"/>
                  </a:lnTo>
                  <a:cubicBezTo>
                    <a:pt x="0" y="624"/>
                    <a:pt x="3656" y="0"/>
                    <a:pt x="8169" y="0"/>
                  </a:cubicBezTo>
                  <a:lnTo>
                    <a:pt x="21600" y="0"/>
                  </a:lnTo>
                  <a:lnTo>
                    <a:pt x="21600"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18" name="Shape">
              <a:extLst>
                <a:ext uri="{FF2B5EF4-FFF2-40B4-BE49-F238E27FC236}">
                  <a16:creationId xmlns:a16="http://schemas.microsoft.com/office/drawing/2014/main" id="{2CF56AF6-9BA8-48EE-B3B8-8C4777CF36B1}"/>
                </a:ext>
              </a:extLst>
            </p:cNvPr>
            <p:cNvSpPr/>
            <p:nvPr/>
          </p:nvSpPr>
          <p:spPr>
            <a:xfrm>
              <a:off x="516968" y="1704114"/>
              <a:ext cx="551444" cy="590988"/>
            </a:xfrm>
            <a:custGeom>
              <a:avLst/>
              <a:gdLst/>
              <a:ahLst/>
              <a:cxnLst>
                <a:cxn ang="0">
                  <a:pos x="wd2" y="hd2"/>
                </a:cxn>
                <a:cxn ang="5400000">
                  <a:pos x="wd2" y="hd2"/>
                </a:cxn>
                <a:cxn ang="10800000">
                  <a:pos x="wd2" y="hd2"/>
                </a:cxn>
                <a:cxn ang="16200000">
                  <a:pos x="wd2" y="hd2"/>
                </a:cxn>
              </a:cxnLst>
              <a:rect l="0" t="0" r="r" b="b"/>
              <a:pathLst>
                <a:path w="21238" h="21600" extrusionOk="0">
                  <a:moveTo>
                    <a:pt x="11381" y="21600"/>
                  </a:moveTo>
                  <a:lnTo>
                    <a:pt x="0" y="10800"/>
                  </a:lnTo>
                  <a:lnTo>
                    <a:pt x="11381" y="0"/>
                  </a:lnTo>
                  <a:lnTo>
                    <a:pt x="20152" y="8324"/>
                  </a:lnTo>
                  <a:cubicBezTo>
                    <a:pt x="21600" y="9698"/>
                    <a:pt x="21600" y="11915"/>
                    <a:pt x="20152" y="13289"/>
                  </a:cubicBezTo>
                  <a:lnTo>
                    <a:pt x="11381"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sp>
          <p:nvSpPr>
            <p:cNvPr id="19" name="TextBox 2">
              <a:extLst>
                <a:ext uri="{FF2B5EF4-FFF2-40B4-BE49-F238E27FC236}">
                  <a16:creationId xmlns:a16="http://schemas.microsoft.com/office/drawing/2014/main" id="{DB48350A-2155-4B2B-BCAE-A4420B3DFCA0}"/>
                </a:ext>
              </a:extLst>
            </p:cNvPr>
            <p:cNvSpPr txBox="1"/>
            <p:nvPr/>
          </p:nvSpPr>
          <p:spPr>
            <a:xfrm>
              <a:off x="413513" y="1578901"/>
              <a:ext cx="318885" cy="231983"/>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dirty="0">
                  <a:solidFill>
                    <a:prstClr val="white"/>
                  </a:solidFill>
                  <a:latin typeface="Calibri" panose="020F0502020204030204"/>
                </a:rPr>
                <a:t>01</a:t>
              </a:r>
            </a:p>
          </p:txBody>
        </p:sp>
        <p:sp>
          <p:nvSpPr>
            <p:cNvPr id="20" name="Shape">
              <a:extLst>
                <a:ext uri="{FF2B5EF4-FFF2-40B4-BE49-F238E27FC236}">
                  <a16:creationId xmlns:a16="http://schemas.microsoft.com/office/drawing/2014/main" id="{B481CC1F-943F-4342-90EE-A51B756EDA42}"/>
                </a:ext>
              </a:extLst>
            </p:cNvPr>
            <p:cNvSpPr/>
            <p:nvPr/>
          </p:nvSpPr>
          <p:spPr>
            <a:xfrm>
              <a:off x="314596" y="1491270"/>
              <a:ext cx="2671518" cy="2945375"/>
            </a:xfrm>
            <a:custGeom>
              <a:avLst/>
              <a:gdLst/>
              <a:ahLst/>
              <a:cxnLst>
                <a:cxn ang="0">
                  <a:pos x="wd2" y="hd2"/>
                </a:cxn>
                <a:cxn ang="5400000">
                  <a:pos x="wd2" y="hd2"/>
                </a:cxn>
                <a:cxn ang="10800000">
                  <a:pos x="wd2" y="hd2"/>
                </a:cxn>
                <a:cxn ang="16200000">
                  <a:pos x="wd2" y="hd2"/>
                </a:cxn>
              </a:cxnLst>
              <a:rect l="0" t="0" r="r" b="b"/>
              <a:pathLst>
                <a:path w="21600" h="21600" extrusionOk="0">
                  <a:moveTo>
                    <a:pt x="20031" y="21600"/>
                  </a:moveTo>
                  <a:lnTo>
                    <a:pt x="1569" y="21600"/>
                  </a:lnTo>
                  <a:cubicBezTo>
                    <a:pt x="706" y="21600"/>
                    <a:pt x="0" y="20963"/>
                    <a:pt x="0" y="20177"/>
                  </a:cubicBezTo>
                  <a:lnTo>
                    <a:pt x="0" y="1423"/>
                  </a:lnTo>
                  <a:cubicBezTo>
                    <a:pt x="0" y="640"/>
                    <a:pt x="703" y="0"/>
                    <a:pt x="1569" y="0"/>
                  </a:cubicBezTo>
                  <a:lnTo>
                    <a:pt x="20031" y="0"/>
                  </a:lnTo>
                  <a:cubicBezTo>
                    <a:pt x="20894" y="0"/>
                    <a:pt x="21600" y="637"/>
                    <a:pt x="21600" y="1423"/>
                  </a:cubicBezTo>
                  <a:lnTo>
                    <a:pt x="21600" y="20177"/>
                  </a:lnTo>
                  <a:cubicBezTo>
                    <a:pt x="21597" y="20963"/>
                    <a:pt x="20894" y="21600"/>
                    <a:pt x="20031" y="21600"/>
                  </a:cubicBezTo>
                  <a:close/>
                  <a:moveTo>
                    <a:pt x="1569" y="70"/>
                  </a:moveTo>
                  <a:cubicBezTo>
                    <a:pt x="743" y="70"/>
                    <a:pt x="72" y="679"/>
                    <a:pt x="72" y="1428"/>
                  </a:cubicBezTo>
                  <a:lnTo>
                    <a:pt x="72" y="20182"/>
                  </a:lnTo>
                  <a:cubicBezTo>
                    <a:pt x="72" y="20931"/>
                    <a:pt x="743" y="21540"/>
                    <a:pt x="1569" y="21540"/>
                  </a:cubicBezTo>
                  <a:lnTo>
                    <a:pt x="20031" y="21540"/>
                  </a:lnTo>
                  <a:cubicBezTo>
                    <a:pt x="20857" y="21540"/>
                    <a:pt x="21528" y="20931"/>
                    <a:pt x="21528" y="20182"/>
                  </a:cubicBezTo>
                  <a:lnTo>
                    <a:pt x="21528" y="1428"/>
                  </a:lnTo>
                  <a:cubicBezTo>
                    <a:pt x="21528" y="679"/>
                    <a:pt x="20857" y="70"/>
                    <a:pt x="20031" y="70"/>
                  </a:cubicBezTo>
                  <a:lnTo>
                    <a:pt x="1569" y="7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lang="en-US" sz="1050" noProof="1">
                <a:solidFill>
                  <a:srgbClr val="FFFFFF"/>
                </a:solidFill>
                <a:latin typeface="Calibri" panose="020F0502020204030204"/>
              </a:endParaRPr>
            </a:p>
          </p:txBody>
        </p:sp>
      </p:grpSp>
      <p:sp>
        <p:nvSpPr>
          <p:cNvPr id="22" name="TextBox 21">
            <a:extLst>
              <a:ext uri="{FF2B5EF4-FFF2-40B4-BE49-F238E27FC236}">
                <a16:creationId xmlns:a16="http://schemas.microsoft.com/office/drawing/2014/main" id="{3C8EFA4F-0983-4CB1-8D4F-C67564A13F62}"/>
              </a:ext>
            </a:extLst>
          </p:cNvPr>
          <p:cNvSpPr txBox="1"/>
          <p:nvPr/>
        </p:nvSpPr>
        <p:spPr>
          <a:xfrm>
            <a:off x="1920155" y="2444401"/>
            <a:ext cx="2605087" cy="2400657"/>
          </a:xfrm>
          <a:prstGeom prst="rect">
            <a:avLst/>
          </a:prstGeom>
          <a:noFill/>
        </p:spPr>
        <p:txBody>
          <a:bodyPr wrap="square">
            <a:spAutoFit/>
          </a:bodyPr>
          <a:lstStyle/>
          <a:p>
            <a:pPr>
              <a:defRPr/>
            </a:pPr>
            <a:r>
              <a:rPr lang="id-ID" sz="1400" b="1" dirty="0">
                <a:latin typeface="Cambria" panose="02040503050406030204" pitchFamily="18" charset="0"/>
                <a:ea typeface="Cambria" panose="02040503050406030204" pitchFamily="18" charset="0"/>
              </a:rPr>
              <a:t>STRUKTUR POLITIK DALAM SUASANA MASYARAKAT</a:t>
            </a:r>
            <a:endParaRPr lang="en-US" sz="1400" b="1" dirty="0">
              <a:latin typeface="Cambria" panose="02040503050406030204" pitchFamily="18" charset="0"/>
              <a:ea typeface="Cambria" panose="02040503050406030204" pitchFamily="18" charset="0"/>
            </a:endParaRPr>
          </a:p>
          <a:p>
            <a:pPr>
              <a:defRPr/>
            </a:pPr>
            <a:endParaRPr lang="id-ID" sz="500" b="1" dirty="0">
              <a:latin typeface="Cambria" panose="02040503050406030204" pitchFamily="18" charset="0"/>
              <a:ea typeface="Cambria" panose="02040503050406030204" pitchFamily="18" charset="0"/>
            </a:endParaRPr>
          </a:p>
          <a:p>
            <a:pPr>
              <a:defRPr/>
            </a:pPr>
            <a:r>
              <a:rPr lang="id-ID" sz="1400" b="1" dirty="0">
                <a:latin typeface="Cambria" panose="02040503050406030204" pitchFamily="18" charset="0"/>
                <a:ea typeface="Cambria" panose="02040503050406030204" pitchFamily="18" charset="0"/>
              </a:rPr>
              <a:t>CONTOH:</a:t>
            </a:r>
            <a:endParaRPr lang="en-US" sz="1400" b="1" dirty="0">
              <a:latin typeface="Cambria" panose="02040503050406030204" pitchFamily="18" charset="0"/>
              <a:ea typeface="Cambria" panose="02040503050406030204" pitchFamily="18" charset="0"/>
            </a:endParaRPr>
          </a:p>
          <a:p>
            <a:pPr>
              <a:defRPr/>
            </a:pPr>
            <a:endParaRPr lang="id-ID" sz="500" b="1" dirty="0">
              <a:latin typeface="Cambria" panose="02040503050406030204" pitchFamily="18" charset="0"/>
              <a:ea typeface="Cambria" panose="02040503050406030204" pitchFamily="18" charset="0"/>
            </a:endParaRP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PARTAI POLITIK</a:t>
            </a: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KELOMPOK KEPENTINGAN</a:t>
            </a: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KELOMPOK PENEKAN</a:t>
            </a: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MEDIA MASSA</a:t>
            </a: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ELIT POLITIK</a:t>
            </a: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MAHASISWA</a:t>
            </a:r>
          </a:p>
        </p:txBody>
      </p:sp>
      <p:sp>
        <p:nvSpPr>
          <p:cNvPr id="23" name="TextBox 22">
            <a:extLst>
              <a:ext uri="{FF2B5EF4-FFF2-40B4-BE49-F238E27FC236}">
                <a16:creationId xmlns:a16="http://schemas.microsoft.com/office/drawing/2014/main" id="{1C5FCA36-71BD-48A8-AA67-F57CBB50DDDB}"/>
              </a:ext>
            </a:extLst>
          </p:cNvPr>
          <p:cNvSpPr txBox="1"/>
          <p:nvPr/>
        </p:nvSpPr>
        <p:spPr>
          <a:xfrm>
            <a:off x="5824093" y="2369316"/>
            <a:ext cx="2605087" cy="3539430"/>
          </a:xfrm>
          <a:prstGeom prst="rect">
            <a:avLst/>
          </a:prstGeom>
          <a:noFill/>
        </p:spPr>
        <p:txBody>
          <a:bodyPr wrap="square">
            <a:spAutoFit/>
          </a:bodyPr>
          <a:lstStyle/>
          <a:p>
            <a:pPr>
              <a:defRPr/>
            </a:pPr>
            <a:r>
              <a:rPr lang="id-ID" sz="1400" b="1" dirty="0">
                <a:latin typeface="Cambria" panose="02040503050406030204" pitchFamily="18" charset="0"/>
                <a:ea typeface="Cambria" panose="02040503050406030204" pitchFamily="18" charset="0"/>
              </a:rPr>
              <a:t>InfraStruktur Politik menjalankan fungsi input</a:t>
            </a:r>
            <a:endParaRPr lang="en-US" sz="1400" b="1" dirty="0">
              <a:latin typeface="Cambria" panose="02040503050406030204" pitchFamily="18" charset="0"/>
              <a:ea typeface="Cambria" panose="02040503050406030204" pitchFamily="18" charset="0"/>
            </a:endParaRPr>
          </a:p>
          <a:p>
            <a:pPr>
              <a:defRPr/>
            </a:pPr>
            <a:r>
              <a:rPr lang="id-ID" sz="1400" b="1" dirty="0">
                <a:latin typeface="Cambria" panose="02040503050406030204" pitchFamily="18" charset="0"/>
                <a:ea typeface="Cambria" panose="02040503050406030204" pitchFamily="18" charset="0"/>
              </a:rPr>
              <a:t>yaitu:</a:t>
            </a: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Fungsi perumusan dan pengajuan kepentingan (interst articulation), dijalankan oleh Kelompok Kepentingan, Kelompok Penekan, LSM/NGo/Ornop,  Media Massa, Mahasiswa, dll.</a:t>
            </a:r>
          </a:p>
          <a:p>
            <a:pPr marL="285750" indent="-285750">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Fungsi pemaduan dan pengajuan kepentingan(interest agregation), oleh Partai Politik dan Elit Politik.</a:t>
            </a:r>
          </a:p>
        </p:txBody>
      </p:sp>
      <p:sp>
        <p:nvSpPr>
          <p:cNvPr id="25" name="Freeform: Shape 24">
            <a:extLst>
              <a:ext uri="{FF2B5EF4-FFF2-40B4-BE49-F238E27FC236}">
                <a16:creationId xmlns:a16="http://schemas.microsoft.com/office/drawing/2014/main" id="{7A2D9156-B4A0-4D0A-8CDC-5C4E9D89360C}"/>
              </a:ext>
            </a:extLst>
          </p:cNvPr>
          <p:cNvSpPr/>
          <p:nvPr/>
        </p:nvSpPr>
        <p:spPr>
          <a:xfrm>
            <a:off x="971098" y="2535909"/>
            <a:ext cx="561880" cy="678525"/>
          </a:xfrm>
          <a:custGeom>
            <a:avLst/>
            <a:gdLst>
              <a:gd name="connsiteX0" fmla="*/ 400050 w 800100"/>
              <a:gd name="connsiteY0" fmla="*/ 327660 h 499110"/>
              <a:gd name="connsiteX1" fmla="*/ 470535 w 800100"/>
              <a:gd name="connsiteY1" fmla="*/ 339090 h 499110"/>
              <a:gd name="connsiteX2" fmla="*/ 554355 w 800100"/>
              <a:gd name="connsiteY2" fmla="*/ 379095 h 499110"/>
              <a:gd name="connsiteX3" fmla="*/ 571500 w 800100"/>
              <a:gd name="connsiteY3" fmla="*/ 413385 h 499110"/>
              <a:gd name="connsiteX4" fmla="*/ 571500 w 800100"/>
              <a:gd name="connsiteY4" fmla="*/ 499110 h 499110"/>
              <a:gd name="connsiteX5" fmla="*/ 228600 w 800100"/>
              <a:gd name="connsiteY5" fmla="*/ 499110 h 499110"/>
              <a:gd name="connsiteX6" fmla="*/ 228600 w 800100"/>
              <a:gd name="connsiteY6" fmla="*/ 413385 h 499110"/>
              <a:gd name="connsiteX7" fmla="*/ 245745 w 800100"/>
              <a:gd name="connsiteY7" fmla="*/ 379095 h 499110"/>
              <a:gd name="connsiteX8" fmla="*/ 329565 w 800100"/>
              <a:gd name="connsiteY8" fmla="*/ 339090 h 499110"/>
              <a:gd name="connsiteX9" fmla="*/ 400050 w 800100"/>
              <a:gd name="connsiteY9" fmla="*/ 327660 h 499110"/>
              <a:gd name="connsiteX10" fmla="*/ 628650 w 800100"/>
              <a:gd name="connsiteY10" fmla="*/ 194310 h 499110"/>
              <a:gd name="connsiteX11" fmla="*/ 699135 w 800100"/>
              <a:gd name="connsiteY11" fmla="*/ 205740 h 499110"/>
              <a:gd name="connsiteX12" fmla="*/ 782955 w 800100"/>
              <a:gd name="connsiteY12" fmla="*/ 245745 h 499110"/>
              <a:gd name="connsiteX13" fmla="*/ 800100 w 800100"/>
              <a:gd name="connsiteY13" fmla="*/ 280035 h 499110"/>
              <a:gd name="connsiteX14" fmla="*/ 800100 w 800100"/>
              <a:gd name="connsiteY14" fmla="*/ 365760 h 499110"/>
              <a:gd name="connsiteX15" fmla="*/ 592455 w 800100"/>
              <a:gd name="connsiteY15" fmla="*/ 365760 h 499110"/>
              <a:gd name="connsiteX16" fmla="*/ 577215 w 800100"/>
              <a:gd name="connsiteY16" fmla="*/ 348615 h 499110"/>
              <a:gd name="connsiteX17" fmla="*/ 489585 w 800100"/>
              <a:gd name="connsiteY17" fmla="*/ 304800 h 499110"/>
              <a:gd name="connsiteX18" fmla="*/ 523875 w 800100"/>
              <a:gd name="connsiteY18" fmla="*/ 220980 h 499110"/>
              <a:gd name="connsiteX19" fmla="*/ 523875 w 800100"/>
              <a:gd name="connsiteY19" fmla="*/ 219075 h 499110"/>
              <a:gd name="connsiteX20" fmla="*/ 558165 w 800100"/>
              <a:gd name="connsiteY20" fmla="*/ 205740 h 499110"/>
              <a:gd name="connsiteX21" fmla="*/ 628650 w 800100"/>
              <a:gd name="connsiteY21" fmla="*/ 194310 h 499110"/>
              <a:gd name="connsiteX22" fmla="*/ 171450 w 800100"/>
              <a:gd name="connsiteY22" fmla="*/ 194310 h 499110"/>
              <a:gd name="connsiteX23" fmla="*/ 241935 w 800100"/>
              <a:gd name="connsiteY23" fmla="*/ 205740 h 499110"/>
              <a:gd name="connsiteX24" fmla="*/ 276225 w 800100"/>
              <a:gd name="connsiteY24" fmla="*/ 217170 h 499110"/>
              <a:gd name="connsiteX25" fmla="*/ 276225 w 800100"/>
              <a:gd name="connsiteY25" fmla="*/ 220980 h 499110"/>
              <a:gd name="connsiteX26" fmla="*/ 310515 w 800100"/>
              <a:gd name="connsiteY26" fmla="*/ 304800 h 499110"/>
              <a:gd name="connsiteX27" fmla="*/ 222885 w 800100"/>
              <a:gd name="connsiteY27" fmla="*/ 348615 h 499110"/>
              <a:gd name="connsiteX28" fmla="*/ 205740 w 800100"/>
              <a:gd name="connsiteY28" fmla="*/ 365760 h 499110"/>
              <a:gd name="connsiteX29" fmla="*/ 0 w 800100"/>
              <a:gd name="connsiteY29" fmla="*/ 365760 h 499110"/>
              <a:gd name="connsiteX30" fmla="*/ 0 w 800100"/>
              <a:gd name="connsiteY30" fmla="*/ 280035 h 499110"/>
              <a:gd name="connsiteX31" fmla="*/ 17145 w 800100"/>
              <a:gd name="connsiteY31" fmla="*/ 245745 h 499110"/>
              <a:gd name="connsiteX32" fmla="*/ 100965 w 800100"/>
              <a:gd name="connsiteY32" fmla="*/ 205740 h 499110"/>
              <a:gd name="connsiteX33" fmla="*/ 171450 w 800100"/>
              <a:gd name="connsiteY33" fmla="*/ 194310 h 499110"/>
              <a:gd name="connsiteX34" fmla="*/ 400050 w 800100"/>
              <a:gd name="connsiteY34" fmla="*/ 133350 h 499110"/>
              <a:gd name="connsiteX35" fmla="*/ 485775 w 800100"/>
              <a:gd name="connsiteY35" fmla="*/ 219075 h 499110"/>
              <a:gd name="connsiteX36" fmla="*/ 400050 w 800100"/>
              <a:gd name="connsiteY36" fmla="*/ 304800 h 499110"/>
              <a:gd name="connsiteX37" fmla="*/ 314325 w 800100"/>
              <a:gd name="connsiteY37" fmla="*/ 219075 h 499110"/>
              <a:gd name="connsiteX38" fmla="*/ 400050 w 800100"/>
              <a:gd name="connsiteY38" fmla="*/ 133350 h 499110"/>
              <a:gd name="connsiteX39" fmla="*/ 628650 w 800100"/>
              <a:gd name="connsiteY39" fmla="*/ 0 h 499110"/>
              <a:gd name="connsiteX40" fmla="*/ 714375 w 800100"/>
              <a:gd name="connsiteY40" fmla="*/ 85725 h 499110"/>
              <a:gd name="connsiteX41" fmla="*/ 628650 w 800100"/>
              <a:gd name="connsiteY41" fmla="*/ 171450 h 499110"/>
              <a:gd name="connsiteX42" fmla="*/ 542925 w 800100"/>
              <a:gd name="connsiteY42" fmla="*/ 85725 h 499110"/>
              <a:gd name="connsiteX43" fmla="*/ 628650 w 800100"/>
              <a:gd name="connsiteY43" fmla="*/ 0 h 499110"/>
              <a:gd name="connsiteX44" fmla="*/ 171450 w 800100"/>
              <a:gd name="connsiteY44" fmla="*/ 0 h 499110"/>
              <a:gd name="connsiteX45" fmla="*/ 257175 w 800100"/>
              <a:gd name="connsiteY45" fmla="*/ 85725 h 499110"/>
              <a:gd name="connsiteX46" fmla="*/ 171450 w 800100"/>
              <a:gd name="connsiteY46" fmla="*/ 171450 h 499110"/>
              <a:gd name="connsiteX47" fmla="*/ 85725 w 800100"/>
              <a:gd name="connsiteY47" fmla="*/ 85725 h 499110"/>
              <a:gd name="connsiteX48" fmla="*/ 171450 w 800100"/>
              <a:gd name="connsiteY48" fmla="*/ 0 h 49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00100" h="499110">
                <a:moveTo>
                  <a:pt x="400050" y="327660"/>
                </a:moveTo>
                <a:cubicBezTo>
                  <a:pt x="424815" y="327660"/>
                  <a:pt x="449580" y="333375"/>
                  <a:pt x="470535" y="339090"/>
                </a:cubicBezTo>
                <a:cubicBezTo>
                  <a:pt x="501015" y="346710"/>
                  <a:pt x="531495" y="360045"/>
                  <a:pt x="554355" y="379095"/>
                </a:cubicBezTo>
                <a:cubicBezTo>
                  <a:pt x="565785" y="386715"/>
                  <a:pt x="571500" y="400050"/>
                  <a:pt x="571500" y="413385"/>
                </a:cubicBezTo>
                <a:lnTo>
                  <a:pt x="571500" y="499110"/>
                </a:lnTo>
                <a:lnTo>
                  <a:pt x="228600" y="499110"/>
                </a:lnTo>
                <a:lnTo>
                  <a:pt x="228600" y="413385"/>
                </a:lnTo>
                <a:cubicBezTo>
                  <a:pt x="228600" y="400050"/>
                  <a:pt x="234315" y="388620"/>
                  <a:pt x="245745" y="379095"/>
                </a:cubicBezTo>
                <a:cubicBezTo>
                  <a:pt x="270510" y="361950"/>
                  <a:pt x="299085" y="346710"/>
                  <a:pt x="329565" y="339090"/>
                </a:cubicBezTo>
                <a:cubicBezTo>
                  <a:pt x="352425" y="331470"/>
                  <a:pt x="377190" y="327660"/>
                  <a:pt x="400050" y="327660"/>
                </a:cubicBezTo>
                <a:close/>
                <a:moveTo>
                  <a:pt x="628650" y="194310"/>
                </a:moveTo>
                <a:cubicBezTo>
                  <a:pt x="653415" y="194310"/>
                  <a:pt x="678180" y="200025"/>
                  <a:pt x="699135" y="205740"/>
                </a:cubicBezTo>
                <a:cubicBezTo>
                  <a:pt x="729615" y="213360"/>
                  <a:pt x="760095" y="226695"/>
                  <a:pt x="782955" y="245745"/>
                </a:cubicBezTo>
                <a:cubicBezTo>
                  <a:pt x="794385" y="253365"/>
                  <a:pt x="800100" y="266700"/>
                  <a:pt x="800100" y="280035"/>
                </a:cubicBezTo>
                <a:lnTo>
                  <a:pt x="800100" y="365760"/>
                </a:lnTo>
                <a:lnTo>
                  <a:pt x="592455" y="365760"/>
                </a:lnTo>
                <a:cubicBezTo>
                  <a:pt x="588645" y="358140"/>
                  <a:pt x="582930" y="354330"/>
                  <a:pt x="577215" y="348615"/>
                </a:cubicBezTo>
                <a:cubicBezTo>
                  <a:pt x="554355" y="331470"/>
                  <a:pt x="525780" y="316230"/>
                  <a:pt x="489585" y="304800"/>
                </a:cubicBezTo>
                <a:cubicBezTo>
                  <a:pt x="510540" y="283845"/>
                  <a:pt x="523875" y="253365"/>
                  <a:pt x="523875" y="220980"/>
                </a:cubicBezTo>
                <a:lnTo>
                  <a:pt x="523875" y="219075"/>
                </a:lnTo>
                <a:cubicBezTo>
                  <a:pt x="535305" y="213360"/>
                  <a:pt x="546735" y="209550"/>
                  <a:pt x="558165" y="205740"/>
                </a:cubicBezTo>
                <a:cubicBezTo>
                  <a:pt x="581025" y="198120"/>
                  <a:pt x="605790" y="194310"/>
                  <a:pt x="628650" y="194310"/>
                </a:cubicBezTo>
                <a:close/>
                <a:moveTo>
                  <a:pt x="171450" y="194310"/>
                </a:moveTo>
                <a:cubicBezTo>
                  <a:pt x="196215" y="194310"/>
                  <a:pt x="220980" y="200025"/>
                  <a:pt x="241935" y="205740"/>
                </a:cubicBezTo>
                <a:cubicBezTo>
                  <a:pt x="253365" y="207645"/>
                  <a:pt x="264795" y="213360"/>
                  <a:pt x="276225" y="217170"/>
                </a:cubicBezTo>
                <a:cubicBezTo>
                  <a:pt x="276225" y="219075"/>
                  <a:pt x="276225" y="219075"/>
                  <a:pt x="276225" y="220980"/>
                </a:cubicBezTo>
                <a:cubicBezTo>
                  <a:pt x="276225" y="253365"/>
                  <a:pt x="289560" y="281940"/>
                  <a:pt x="310515" y="304800"/>
                </a:cubicBezTo>
                <a:cubicBezTo>
                  <a:pt x="280035" y="314325"/>
                  <a:pt x="249555" y="329565"/>
                  <a:pt x="222885" y="348615"/>
                </a:cubicBezTo>
                <a:cubicBezTo>
                  <a:pt x="215265" y="354330"/>
                  <a:pt x="211455" y="358140"/>
                  <a:pt x="205740" y="365760"/>
                </a:cubicBezTo>
                <a:lnTo>
                  <a:pt x="0" y="365760"/>
                </a:lnTo>
                <a:lnTo>
                  <a:pt x="0" y="280035"/>
                </a:lnTo>
                <a:cubicBezTo>
                  <a:pt x="0" y="266700"/>
                  <a:pt x="5715" y="253365"/>
                  <a:pt x="17145" y="245745"/>
                </a:cubicBezTo>
                <a:cubicBezTo>
                  <a:pt x="41910" y="228600"/>
                  <a:pt x="70485" y="215265"/>
                  <a:pt x="100965" y="205740"/>
                </a:cubicBezTo>
                <a:cubicBezTo>
                  <a:pt x="123825" y="198120"/>
                  <a:pt x="148590" y="194310"/>
                  <a:pt x="171450" y="194310"/>
                </a:cubicBezTo>
                <a:close/>
                <a:moveTo>
                  <a:pt x="400050" y="133350"/>
                </a:moveTo>
                <a:cubicBezTo>
                  <a:pt x="447395" y="133350"/>
                  <a:pt x="485775" y="171730"/>
                  <a:pt x="485775" y="219075"/>
                </a:cubicBezTo>
                <a:cubicBezTo>
                  <a:pt x="485775" y="266420"/>
                  <a:pt x="447395" y="304800"/>
                  <a:pt x="400050" y="304800"/>
                </a:cubicBezTo>
                <a:cubicBezTo>
                  <a:pt x="352705" y="304800"/>
                  <a:pt x="314325" y="266420"/>
                  <a:pt x="314325" y="219075"/>
                </a:cubicBezTo>
                <a:cubicBezTo>
                  <a:pt x="314325" y="171730"/>
                  <a:pt x="352705" y="133350"/>
                  <a:pt x="400050" y="133350"/>
                </a:cubicBezTo>
                <a:close/>
                <a:moveTo>
                  <a:pt x="628650" y="0"/>
                </a:moveTo>
                <a:cubicBezTo>
                  <a:pt x="675995" y="0"/>
                  <a:pt x="714375" y="38380"/>
                  <a:pt x="714375" y="85725"/>
                </a:cubicBezTo>
                <a:cubicBezTo>
                  <a:pt x="714375" y="133070"/>
                  <a:pt x="675995" y="171450"/>
                  <a:pt x="628650" y="171450"/>
                </a:cubicBezTo>
                <a:cubicBezTo>
                  <a:pt x="581305" y="171450"/>
                  <a:pt x="542925" y="133070"/>
                  <a:pt x="542925" y="85725"/>
                </a:cubicBezTo>
                <a:cubicBezTo>
                  <a:pt x="542925" y="38380"/>
                  <a:pt x="581305" y="0"/>
                  <a:pt x="628650" y="0"/>
                </a:cubicBezTo>
                <a:close/>
                <a:moveTo>
                  <a:pt x="171450" y="0"/>
                </a:moveTo>
                <a:cubicBezTo>
                  <a:pt x="218795" y="0"/>
                  <a:pt x="257175" y="38380"/>
                  <a:pt x="257175" y="85725"/>
                </a:cubicBezTo>
                <a:cubicBezTo>
                  <a:pt x="257175" y="133070"/>
                  <a:pt x="218795" y="171450"/>
                  <a:pt x="171450" y="171450"/>
                </a:cubicBezTo>
                <a:cubicBezTo>
                  <a:pt x="124105" y="171450"/>
                  <a:pt x="85725" y="133070"/>
                  <a:pt x="85725" y="85725"/>
                </a:cubicBezTo>
                <a:cubicBezTo>
                  <a:pt x="85725" y="38380"/>
                  <a:pt x="124105" y="0"/>
                  <a:pt x="171450" y="0"/>
                </a:cubicBezTo>
                <a:close/>
              </a:path>
            </a:pathLst>
          </a:custGeom>
          <a:solidFill>
            <a:schemeClr val="bg1"/>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914400">
              <a:defRPr/>
            </a:pPr>
            <a:endParaRPr lang="en-US" sz="1350" kern="0" dirty="0">
              <a:solidFill>
                <a:prstClr val="black"/>
              </a:solidFill>
            </a:endParaRPr>
          </a:p>
        </p:txBody>
      </p:sp>
      <p:pic>
        <p:nvPicPr>
          <p:cNvPr id="27" name="Picture 30" descr="Related image">
            <a:extLst>
              <a:ext uri="{FF2B5EF4-FFF2-40B4-BE49-F238E27FC236}">
                <a16:creationId xmlns:a16="http://schemas.microsoft.com/office/drawing/2014/main" id="{4CB94B86-1C06-40BD-9135-9C9B61A5F047}"/>
              </a:ext>
            </a:extLst>
          </p:cNvPr>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4927687" y="2463615"/>
            <a:ext cx="748250" cy="750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300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9045CDA-48A1-4799-B497-5F2B48AB2AB3}"/>
              </a:ext>
            </a:extLst>
          </p:cNvPr>
          <p:cNvGrpSpPr/>
          <p:nvPr/>
        </p:nvGrpSpPr>
        <p:grpSpPr>
          <a:xfrm flipH="1" flipV="1">
            <a:off x="1171561" y="5992865"/>
            <a:ext cx="8309568" cy="763534"/>
            <a:chOff x="1625945" y="5535823"/>
            <a:chExt cx="6720481" cy="1349619"/>
          </a:xfrm>
        </p:grpSpPr>
        <p:sp>
          <p:nvSpPr>
            <p:cNvPr id="26" name="Chevron 10">
              <a:extLst>
                <a:ext uri="{FF2B5EF4-FFF2-40B4-BE49-F238E27FC236}">
                  <a16:creationId xmlns:a16="http://schemas.microsoft.com/office/drawing/2014/main" id="{8937630A-2AF8-4B69-AE6A-7C91E2F7772F}"/>
                </a:ext>
              </a:extLst>
            </p:cNvPr>
            <p:cNvSpPr/>
            <p:nvPr/>
          </p:nvSpPr>
          <p:spPr>
            <a:xfrm rot="4144168">
              <a:off x="7480266" y="5959924"/>
              <a:ext cx="913368" cy="818952"/>
            </a:xfrm>
            <a:prstGeom prst="chevron">
              <a:avLst>
                <a:gd name="adj" fmla="val 71468"/>
              </a:avLst>
            </a:prstGeom>
            <a:solidFill>
              <a:srgbClr val="774E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black"/>
                </a:solidFill>
                <a:latin typeface="Calibri" panose="020F0502020204030204"/>
              </a:endParaRPr>
            </a:p>
          </p:txBody>
        </p:sp>
        <p:sp>
          <p:nvSpPr>
            <p:cNvPr id="28" name="Parallelogram 27">
              <a:extLst>
                <a:ext uri="{FF2B5EF4-FFF2-40B4-BE49-F238E27FC236}">
                  <a16:creationId xmlns:a16="http://schemas.microsoft.com/office/drawing/2014/main" id="{EEDD2B21-0C55-402B-A32B-207D7EF9130A}"/>
                </a:ext>
              </a:extLst>
            </p:cNvPr>
            <p:cNvSpPr/>
            <p:nvPr/>
          </p:nvSpPr>
          <p:spPr>
            <a:xfrm>
              <a:off x="1778344" y="5535823"/>
              <a:ext cx="6477000" cy="1349619"/>
            </a:xfrm>
            <a:prstGeom prst="parallelogram">
              <a:avLst/>
            </a:prstGeom>
            <a:solidFill>
              <a:srgbClr val="063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29" name="Parallelogram 28">
              <a:extLst>
                <a:ext uri="{FF2B5EF4-FFF2-40B4-BE49-F238E27FC236}">
                  <a16:creationId xmlns:a16="http://schemas.microsoft.com/office/drawing/2014/main" id="{A7389741-9D8B-4531-98AC-40859FE2394B}"/>
                </a:ext>
              </a:extLst>
            </p:cNvPr>
            <p:cNvSpPr/>
            <p:nvPr/>
          </p:nvSpPr>
          <p:spPr>
            <a:xfrm>
              <a:off x="1625945" y="5869378"/>
              <a:ext cx="6663891" cy="662668"/>
            </a:xfrm>
            <a:prstGeom prst="parallelogram">
              <a:avLst/>
            </a:prstGeom>
            <a:solidFill>
              <a:srgbClr val="F8A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grpSp>
      <p:sp>
        <p:nvSpPr>
          <p:cNvPr id="30" name="TextBox 29">
            <a:extLst>
              <a:ext uri="{FF2B5EF4-FFF2-40B4-BE49-F238E27FC236}">
                <a16:creationId xmlns:a16="http://schemas.microsoft.com/office/drawing/2014/main" id="{96A15104-67E2-44B0-9608-4BEEC7CB0A5A}"/>
              </a:ext>
            </a:extLst>
          </p:cNvPr>
          <p:cNvSpPr txBox="1"/>
          <p:nvPr/>
        </p:nvSpPr>
        <p:spPr>
          <a:xfrm>
            <a:off x="-58607" y="1293884"/>
            <a:ext cx="7052419" cy="404598"/>
          </a:xfrm>
          <a:prstGeom prst="rect">
            <a:avLst/>
          </a:prstGeom>
          <a:noFill/>
        </p:spPr>
        <p:txBody>
          <a:bodyPr wrap="square" rtlCol="0">
            <a:spAutoFit/>
          </a:bodyPr>
          <a:lstStyle/>
          <a:p>
            <a:pPr algn="ctr" eaLnBrk="1" hangingPunct="1">
              <a:lnSpc>
                <a:spcPct val="110000"/>
              </a:lnSpc>
              <a:defRPr/>
            </a:pPr>
            <a:r>
              <a:rPr lang="id-ID" altLang="en-US" sz="20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SISTEM POLITIK SEBAGAI SISTEM YANG DEMOKRATIS</a:t>
            </a:r>
            <a:endParaRPr lang="en-US" altLang="en-US" sz="20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2" name="Picture 7">
            <a:extLst>
              <a:ext uri="{FF2B5EF4-FFF2-40B4-BE49-F238E27FC236}">
                <a16:creationId xmlns:a16="http://schemas.microsoft.com/office/drawing/2014/main" id="{CE3BF272-D67B-4B54-A9CD-C3645AEDD0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0930" y="4241801"/>
            <a:ext cx="1168520" cy="13427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3" name="Picture 67">
            <a:extLst>
              <a:ext uri="{FF2B5EF4-FFF2-40B4-BE49-F238E27FC236}">
                <a16:creationId xmlns:a16="http://schemas.microsoft.com/office/drawing/2014/main" id="{49A2FFCB-913C-4722-9782-1CB58B8942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5669" y="5034034"/>
            <a:ext cx="1204228" cy="11712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4" name="Picture 61">
            <a:extLst>
              <a:ext uri="{FF2B5EF4-FFF2-40B4-BE49-F238E27FC236}">
                <a16:creationId xmlns:a16="http://schemas.microsoft.com/office/drawing/2014/main" id="{73F08FB6-8072-4A71-B1E9-BD61500244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0556" y="4956344"/>
            <a:ext cx="1380567" cy="13427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5" name="Picture 12">
            <a:extLst>
              <a:ext uri="{FF2B5EF4-FFF2-40B4-BE49-F238E27FC236}">
                <a16:creationId xmlns:a16="http://schemas.microsoft.com/office/drawing/2014/main" id="{8A066866-017A-41F3-BB9B-D7CD159159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1288" y="2193419"/>
            <a:ext cx="1122841" cy="109205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6" name="Picture 13">
            <a:extLst>
              <a:ext uri="{FF2B5EF4-FFF2-40B4-BE49-F238E27FC236}">
                <a16:creationId xmlns:a16="http://schemas.microsoft.com/office/drawing/2014/main" id="{25442EFA-B265-4D6E-BDC8-E3A1BA52FF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224" y="2197814"/>
            <a:ext cx="1110784" cy="10817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7" name="Picture 26">
            <a:extLst>
              <a:ext uri="{FF2B5EF4-FFF2-40B4-BE49-F238E27FC236}">
                <a16:creationId xmlns:a16="http://schemas.microsoft.com/office/drawing/2014/main" id="{FFA0BB3E-4722-4D61-9824-6B54C122AA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6293" y="2193419"/>
            <a:ext cx="1118320" cy="108618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8" name="Picture 27">
            <a:extLst>
              <a:ext uri="{FF2B5EF4-FFF2-40B4-BE49-F238E27FC236}">
                <a16:creationId xmlns:a16="http://schemas.microsoft.com/office/drawing/2014/main" id="{463D922D-B7CE-4F2E-8AF8-E1BF47089A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6793" y="2167032"/>
            <a:ext cx="1112291" cy="10817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9" name="Picture 28">
            <a:extLst>
              <a:ext uri="{FF2B5EF4-FFF2-40B4-BE49-F238E27FC236}">
                <a16:creationId xmlns:a16="http://schemas.microsoft.com/office/drawing/2014/main" id="{BE87EF37-8148-4C26-B620-85417028F65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52743" y="2196349"/>
            <a:ext cx="1107770" cy="10788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40" name="Right Arrow 107">
            <a:extLst>
              <a:ext uri="{FF2B5EF4-FFF2-40B4-BE49-F238E27FC236}">
                <a16:creationId xmlns:a16="http://schemas.microsoft.com/office/drawing/2014/main" id="{AB706FA2-E9BE-46A0-8CF0-5DAF138945D6}"/>
              </a:ext>
            </a:extLst>
          </p:cNvPr>
          <p:cNvSpPr>
            <a:spLocks noChangeArrowheads="1"/>
          </p:cNvSpPr>
          <p:nvPr/>
        </p:nvSpPr>
        <p:spPr bwMode="auto">
          <a:xfrm>
            <a:off x="310984" y="2886760"/>
            <a:ext cx="3832733" cy="1474638"/>
          </a:xfrm>
          <a:prstGeom prst="rightArrow">
            <a:avLst>
              <a:gd name="adj1" fmla="val 50000"/>
              <a:gd name="adj2" fmla="val 71971"/>
            </a:avLst>
          </a:prstGeom>
          <a:pattFill prst="diagBrick">
            <a:fgClr>
              <a:schemeClr val="bg1">
                <a:lumMod val="85000"/>
              </a:schemeClr>
            </a:fgClr>
            <a:bgClr>
              <a:schemeClr val="bg1"/>
            </a:bgClr>
          </a:pattFill>
          <a:ln w="19050" algn="ctr">
            <a:solidFill>
              <a:srgbClr val="C00000"/>
            </a:solidFill>
            <a:miter lim="800000"/>
            <a:headEnd/>
            <a:tailEnd/>
          </a:ln>
        </p:spPr>
        <p:txBody>
          <a:bodyPr anchor="ctr"/>
          <a:lstStyle/>
          <a:p>
            <a:pPr algn="ctr" eaLnBrk="1" hangingPunct="1">
              <a:defRPr/>
            </a:pPr>
            <a:endParaRPr lang="en-US" sz="1600">
              <a:solidFill>
                <a:srgbClr val="FFFFFF"/>
              </a:solidFill>
              <a:latin typeface="Arial" charset="0"/>
              <a:cs typeface="Arial" panose="020B0604020202020204" pitchFamily="34" charset="0"/>
            </a:endParaRPr>
          </a:p>
        </p:txBody>
      </p:sp>
      <p:sp>
        <p:nvSpPr>
          <p:cNvPr id="41" name="TextBox 75">
            <a:extLst>
              <a:ext uri="{FF2B5EF4-FFF2-40B4-BE49-F238E27FC236}">
                <a16:creationId xmlns:a16="http://schemas.microsoft.com/office/drawing/2014/main" id="{E4A66080-8316-487D-8419-2454768E090D}"/>
              </a:ext>
            </a:extLst>
          </p:cNvPr>
          <p:cNvSpPr txBox="1">
            <a:spLocks noChangeArrowheads="1"/>
          </p:cNvSpPr>
          <p:nvPr/>
        </p:nvSpPr>
        <p:spPr bwMode="auto">
          <a:xfrm>
            <a:off x="4291419" y="1815009"/>
            <a:ext cx="4162803" cy="461665"/>
          </a:xfrm>
          <a:prstGeom prst="rect">
            <a:avLst/>
          </a:prstGeom>
          <a:solidFill>
            <a:srgbClr val="063A69"/>
          </a:solidFill>
          <a:ln w="19050">
            <a:no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id-ID" altLang="en-US" sz="2400" b="1" dirty="0">
                <a:solidFill>
                  <a:prstClr val="white"/>
                </a:solidFill>
                <a:effectLst>
                  <a:outerShdw blurRad="38100" dist="38100" dir="2700000" algn="tl">
                    <a:srgbClr val="000000">
                      <a:alpha val="43137"/>
                    </a:srgbClr>
                  </a:outerShdw>
                </a:effectLst>
              </a:rPr>
              <a:t>PARTISIPASI</a:t>
            </a:r>
            <a:endParaRPr lang="en-US" altLang="en-US" sz="2400" b="1" dirty="0">
              <a:solidFill>
                <a:prstClr val="white"/>
              </a:solidFill>
              <a:effectLst>
                <a:outerShdw blurRad="38100" dist="38100" dir="2700000" algn="tl">
                  <a:srgbClr val="000000">
                    <a:alpha val="43137"/>
                  </a:srgbClr>
                </a:outerShdw>
              </a:effectLst>
            </a:endParaRPr>
          </a:p>
        </p:txBody>
      </p:sp>
      <p:sp>
        <p:nvSpPr>
          <p:cNvPr id="42" name="Rectangle 6">
            <a:extLst>
              <a:ext uri="{FF2B5EF4-FFF2-40B4-BE49-F238E27FC236}">
                <a16:creationId xmlns:a16="http://schemas.microsoft.com/office/drawing/2014/main" id="{D822CE9D-1D08-4ACA-B627-7689FE90C528}"/>
              </a:ext>
            </a:extLst>
          </p:cNvPr>
          <p:cNvSpPr>
            <a:spLocks noChangeArrowheads="1"/>
          </p:cNvSpPr>
          <p:nvPr/>
        </p:nvSpPr>
        <p:spPr bwMode="auto">
          <a:xfrm>
            <a:off x="-120069" y="3031881"/>
            <a:ext cx="3772446" cy="1200525"/>
          </a:xfrm>
          <a:prstGeom prst="ellipse">
            <a:avLst/>
          </a:prstGeom>
          <a:noFill/>
          <a:ln w="19050">
            <a:no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id-ID" altLang="en-US" sz="1600" b="1"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TERWUJUDNYA PRINSIP KEDAULATAN RAKYAT</a:t>
            </a:r>
            <a:endParaRPr lang="en-US" altLang="en-US" sz="1600" b="1"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43" name="TextBox 75">
            <a:extLst>
              <a:ext uri="{FF2B5EF4-FFF2-40B4-BE49-F238E27FC236}">
                <a16:creationId xmlns:a16="http://schemas.microsoft.com/office/drawing/2014/main" id="{765A6738-8A35-40BE-9C73-1FAD6D465E55}"/>
              </a:ext>
            </a:extLst>
          </p:cNvPr>
          <p:cNvSpPr txBox="1">
            <a:spLocks noChangeArrowheads="1"/>
          </p:cNvSpPr>
          <p:nvPr/>
        </p:nvSpPr>
        <p:spPr bwMode="auto">
          <a:xfrm>
            <a:off x="4286895" y="2795819"/>
            <a:ext cx="4167326" cy="149983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ct val="110000"/>
              </a:lnSpc>
            </a:pPr>
            <a:r>
              <a:rPr lang="id-ID" altLang="en-US" sz="1200" b="1" dirty="0">
                <a:solidFill>
                  <a:srgbClr val="000000"/>
                </a:solidFill>
                <a:latin typeface="Bookman Old Style" panose="02050604050505020204" pitchFamily="18" charset="0"/>
                <a:ea typeface="Tahoma" panose="020B0604030504040204" pitchFamily="34" charset="0"/>
                <a:cs typeface="Tahoma" panose="020B0604030504040204" pitchFamily="34" charset="0"/>
              </a:rPr>
              <a:t>UUD 1945, PEMILU UNTUK MEMILIH ANGGOTA DEWAN PERWAKILAN RAKYAT, DEWAN PERWAKILAN DAERAH, </a:t>
            </a:r>
            <a:r>
              <a:rPr lang="en-US" altLang="en-US" sz="1200" b="1" dirty="0">
                <a:solidFill>
                  <a:srgbClr val="000000"/>
                </a:solidFill>
                <a:latin typeface="Bookman Old Style" panose="02050604050505020204" pitchFamily="18" charset="0"/>
                <a:ea typeface="Tahoma" panose="020B0604030504040204" pitchFamily="34" charset="0"/>
                <a:cs typeface="Tahoma" panose="020B0604030504040204" pitchFamily="34" charset="0"/>
              </a:rPr>
              <a:t>PRESIDEN dan WAKIL PRESIDEN, dan</a:t>
            </a:r>
            <a:r>
              <a:rPr lang="id-ID" altLang="en-US" sz="1200" b="1" dirty="0">
                <a:solidFill>
                  <a:srgbClr val="000000"/>
                </a:solidFill>
                <a:latin typeface="Bookman Old Style" panose="02050604050505020204" pitchFamily="18" charset="0"/>
                <a:ea typeface="Tahoma" panose="020B0604030504040204" pitchFamily="34" charset="0"/>
                <a:cs typeface="Tahoma" panose="020B0604030504040204" pitchFamily="34" charset="0"/>
              </a:rPr>
              <a:t> DEWAN PERWAKILAN RAKYAT DAERAH DISELENGGARAKAN BERLANDASKAN ASAS LANGSUNG, UMUM, BEBAS, RAHASIA, JUJUR, DAN ADIL SETIAP LIMA TAHUN SEKALI </a:t>
            </a:r>
            <a:endParaRPr lang="en-US" altLang="en-US" sz="1200" b="1" dirty="0">
              <a:solidFill>
                <a:srgbClr val="000000"/>
              </a:solidFill>
              <a:latin typeface="Bookman Old Style" panose="02050604050505020204" pitchFamily="18" charset="0"/>
              <a:ea typeface="Tahoma" panose="020B0604030504040204" pitchFamily="34" charset="0"/>
              <a:cs typeface="Tahoma" panose="020B0604030504040204" pitchFamily="34" charset="0"/>
            </a:endParaRPr>
          </a:p>
        </p:txBody>
      </p:sp>
      <p:sp>
        <p:nvSpPr>
          <p:cNvPr id="44" name="TextBox 75">
            <a:extLst>
              <a:ext uri="{FF2B5EF4-FFF2-40B4-BE49-F238E27FC236}">
                <a16:creationId xmlns:a16="http://schemas.microsoft.com/office/drawing/2014/main" id="{3ED545F6-4466-4D43-82EF-973A0B1EE90E}"/>
              </a:ext>
            </a:extLst>
          </p:cNvPr>
          <p:cNvSpPr txBox="1">
            <a:spLocks noChangeArrowheads="1"/>
          </p:cNvSpPr>
          <p:nvPr/>
        </p:nvSpPr>
        <p:spPr bwMode="auto">
          <a:xfrm>
            <a:off x="4286897" y="2250400"/>
            <a:ext cx="4167325" cy="584775"/>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id-ID"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rPr>
              <a:t>PENGAKUAN TERHADAP HAK-HAK DASAR WARGA NEGARA</a:t>
            </a:r>
            <a:endParaRPr lang="en-US" altLang="en-US" sz="16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cxnSp>
        <p:nvCxnSpPr>
          <p:cNvPr id="45" name="Straight Connector 44">
            <a:extLst>
              <a:ext uri="{FF2B5EF4-FFF2-40B4-BE49-F238E27FC236}">
                <a16:creationId xmlns:a16="http://schemas.microsoft.com/office/drawing/2014/main" id="{1F5A1021-9AB5-42A3-B822-8B5B7957D3FF}"/>
              </a:ext>
            </a:extLst>
          </p:cNvPr>
          <p:cNvCxnSpPr/>
          <p:nvPr/>
        </p:nvCxnSpPr>
        <p:spPr>
          <a:xfrm flipV="1">
            <a:off x="4595866" y="2867520"/>
            <a:ext cx="3553906" cy="24919"/>
          </a:xfrm>
          <a:prstGeom prst="line">
            <a:avLst/>
          </a:prstGeom>
          <a:ln>
            <a:noFill/>
          </a:ln>
        </p:spPr>
        <p:style>
          <a:lnRef idx="3">
            <a:schemeClr val="dk1"/>
          </a:lnRef>
          <a:fillRef idx="0">
            <a:schemeClr val="dk1"/>
          </a:fillRef>
          <a:effectRef idx="2">
            <a:schemeClr val="dk1"/>
          </a:effectRef>
          <a:fontRef idx="minor">
            <a:schemeClr val="tx1"/>
          </a:fontRef>
        </p:style>
      </p:cxnSp>
      <p:sp>
        <p:nvSpPr>
          <p:cNvPr id="46" name="Rectangle 3">
            <a:extLst>
              <a:ext uri="{FF2B5EF4-FFF2-40B4-BE49-F238E27FC236}">
                <a16:creationId xmlns:a16="http://schemas.microsoft.com/office/drawing/2014/main" id="{EA9514F5-1B2D-40CD-A0F2-89660CEC6CA8}"/>
              </a:ext>
            </a:extLst>
          </p:cNvPr>
          <p:cNvSpPr>
            <a:spLocks noChangeArrowheads="1"/>
          </p:cNvSpPr>
          <p:nvPr/>
        </p:nvSpPr>
        <p:spPr bwMode="auto">
          <a:xfrm>
            <a:off x="-31146" y="4361947"/>
            <a:ext cx="6039230" cy="34214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ct val="110000"/>
              </a:lnSpc>
            </a:pPr>
            <a:r>
              <a:rPr lang="id-ID" altLang="en-US" sz="1600" b="1" dirty="0">
                <a:solidFill>
                  <a:srgbClr val="FF0000"/>
                </a:solidFill>
                <a:latin typeface="Cambria" panose="02040503050406030204" pitchFamily="18" charset="0"/>
                <a:ea typeface="Cambria" panose="02040503050406030204" pitchFamily="18" charset="0"/>
                <a:cs typeface="Arial" panose="020B0604020202020204" pitchFamily="34" charset="0"/>
              </a:rPr>
              <a:t>(LANDASAN TERWUJUDNYA</a:t>
            </a:r>
            <a:r>
              <a:rPr lang="en-ID" altLang="en-US" sz="16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id-ID" altLang="en-US" sz="1600" b="1" dirty="0">
                <a:solidFill>
                  <a:srgbClr val="FF0000"/>
                </a:solidFill>
                <a:latin typeface="Cambria" panose="02040503050406030204" pitchFamily="18" charset="0"/>
                <a:ea typeface="Cambria" panose="02040503050406030204" pitchFamily="18" charset="0"/>
                <a:cs typeface="Arial" panose="020B0604020202020204" pitchFamily="34" charset="0"/>
              </a:rPr>
              <a:t>PRINSIP KEDAULATAN</a:t>
            </a:r>
            <a:r>
              <a:rPr lang="en-ID" altLang="en-US" sz="16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id-ID" altLang="en-US" sz="1600" b="1" dirty="0">
                <a:solidFill>
                  <a:srgbClr val="FF0000"/>
                </a:solidFill>
                <a:latin typeface="Cambria" panose="02040503050406030204" pitchFamily="18" charset="0"/>
                <a:ea typeface="Cambria" panose="02040503050406030204" pitchFamily="18" charset="0"/>
                <a:cs typeface="Arial" panose="020B0604020202020204" pitchFamily="34" charset="0"/>
              </a:rPr>
              <a:t>RAKYAT)</a:t>
            </a:r>
            <a:endParaRPr lang="en-US" altLang="en-US" sz="1600" b="1" i="1" dirty="0">
              <a:solidFill>
                <a:srgbClr val="FF0000"/>
              </a:solidFill>
              <a:latin typeface="Cambria" panose="02040503050406030204" pitchFamily="18" charset="0"/>
              <a:ea typeface="Cambria" panose="02040503050406030204" pitchFamily="18" charset="0"/>
              <a:cs typeface="Arial" panose="020B0604020202020204" pitchFamily="34" charset="0"/>
            </a:endParaRPr>
          </a:p>
        </p:txBody>
      </p:sp>
      <p:pic>
        <p:nvPicPr>
          <p:cNvPr id="47" name="Picture 34">
            <a:extLst>
              <a:ext uri="{FF2B5EF4-FFF2-40B4-BE49-F238E27FC236}">
                <a16:creationId xmlns:a16="http://schemas.microsoft.com/office/drawing/2014/main" id="{6E72B7A3-16BB-4FEF-86DF-E45581DB65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37525" y="5056021"/>
            <a:ext cx="944996" cy="9176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48" name="Picture 40">
            <a:extLst>
              <a:ext uri="{FF2B5EF4-FFF2-40B4-BE49-F238E27FC236}">
                <a16:creationId xmlns:a16="http://schemas.microsoft.com/office/drawing/2014/main" id="{FAA80087-58FF-4B03-818B-A87384B8E8B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34206" y="4874257"/>
            <a:ext cx="1403175" cy="13661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49" name="Picture 41">
            <a:extLst>
              <a:ext uri="{FF2B5EF4-FFF2-40B4-BE49-F238E27FC236}">
                <a16:creationId xmlns:a16="http://schemas.microsoft.com/office/drawing/2014/main" id="{9A1DFCC2-02AF-4D86-B603-D35B5BCBFC0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94871" y="5709789"/>
            <a:ext cx="987196" cy="96159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0" name="Picture 42">
            <a:extLst>
              <a:ext uri="{FF2B5EF4-FFF2-40B4-BE49-F238E27FC236}">
                <a16:creationId xmlns:a16="http://schemas.microsoft.com/office/drawing/2014/main" id="{8DED89E4-F82D-413C-AF58-DE65BEDA42D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51455" y="4754060"/>
            <a:ext cx="1391118" cy="135297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1" name="Picture 43">
            <a:extLst>
              <a:ext uri="{FF2B5EF4-FFF2-40B4-BE49-F238E27FC236}">
                <a16:creationId xmlns:a16="http://schemas.microsoft.com/office/drawing/2014/main" id="{C40EC4B3-9D97-4E55-98A1-83D63B1560D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95180" y="4749661"/>
            <a:ext cx="1258487" cy="122397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2" name="Picture 44">
            <a:extLst>
              <a:ext uri="{FF2B5EF4-FFF2-40B4-BE49-F238E27FC236}">
                <a16:creationId xmlns:a16="http://schemas.microsoft.com/office/drawing/2014/main" id="{2E1ACE97-1F3D-4D4C-9820-7102BDEED42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56885" y="5371180"/>
            <a:ext cx="1350424" cy="131339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3" name="Picture 45">
            <a:extLst>
              <a:ext uri="{FF2B5EF4-FFF2-40B4-BE49-F238E27FC236}">
                <a16:creationId xmlns:a16="http://schemas.microsoft.com/office/drawing/2014/main" id="{439C40BD-AEBF-4D17-AE12-B817BF1BDA1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37454" y="5431279"/>
            <a:ext cx="1282601" cy="12474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4" name="Picture 46">
            <a:extLst>
              <a:ext uri="{FF2B5EF4-FFF2-40B4-BE49-F238E27FC236}">
                <a16:creationId xmlns:a16="http://schemas.microsoft.com/office/drawing/2014/main" id="{79AC12C0-1800-4136-9C34-64E7652444E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214" y="4789240"/>
            <a:ext cx="979661" cy="9513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5" name="Picture 47">
            <a:extLst>
              <a:ext uri="{FF2B5EF4-FFF2-40B4-BE49-F238E27FC236}">
                <a16:creationId xmlns:a16="http://schemas.microsoft.com/office/drawing/2014/main" id="{600A3D09-30B5-4D70-AD0D-C1391796F07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3136" y="5135179"/>
            <a:ext cx="1216286" cy="118440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6" name="Picture 49">
            <a:extLst>
              <a:ext uri="{FF2B5EF4-FFF2-40B4-BE49-F238E27FC236}">
                <a16:creationId xmlns:a16="http://schemas.microsoft.com/office/drawing/2014/main" id="{F2E85666-E300-4BD3-995D-0258AEC2EF7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319279" y="5700992"/>
            <a:ext cx="1041454" cy="101289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7" name="Picture 50">
            <a:extLst>
              <a:ext uri="{FF2B5EF4-FFF2-40B4-BE49-F238E27FC236}">
                <a16:creationId xmlns:a16="http://schemas.microsoft.com/office/drawing/2014/main" id="{FCC561F1-F238-448F-899B-FC6088E3758D}"/>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99307" y="4858133"/>
            <a:ext cx="1112291" cy="10817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8" name="Picture 51">
            <a:extLst>
              <a:ext uri="{FF2B5EF4-FFF2-40B4-BE49-F238E27FC236}">
                <a16:creationId xmlns:a16="http://schemas.microsoft.com/office/drawing/2014/main" id="{B3037F39-31F4-4131-966F-19FCE6EBFC9E}"/>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464758" y="5265639"/>
            <a:ext cx="1083655" cy="105394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9" name="Picture 52">
            <a:extLst>
              <a:ext uri="{FF2B5EF4-FFF2-40B4-BE49-F238E27FC236}">
                <a16:creationId xmlns:a16="http://schemas.microsoft.com/office/drawing/2014/main" id="{EABDCFEC-8A2C-43B5-869D-6D20E782A58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163307" y="4950483"/>
            <a:ext cx="1067076" cy="103781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0" name="Picture 53">
            <a:extLst>
              <a:ext uri="{FF2B5EF4-FFF2-40B4-BE49-F238E27FC236}">
                <a16:creationId xmlns:a16="http://schemas.microsoft.com/office/drawing/2014/main" id="{1714C68D-6AE5-45FD-9F7D-6AED7A93097F}"/>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79712" y="5778682"/>
            <a:ext cx="957052" cy="9308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1" name="Picture 54">
            <a:extLst>
              <a:ext uri="{FF2B5EF4-FFF2-40B4-BE49-F238E27FC236}">
                <a16:creationId xmlns:a16="http://schemas.microsoft.com/office/drawing/2014/main" id="{8EB5E4EB-A692-4060-8C8B-FD18A5906C56}"/>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9142" y="5577861"/>
            <a:ext cx="1186143" cy="115508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2" name="Picture 55">
            <a:extLst>
              <a:ext uri="{FF2B5EF4-FFF2-40B4-BE49-F238E27FC236}">
                <a16:creationId xmlns:a16="http://schemas.microsoft.com/office/drawing/2014/main" id="{0BA3FDF4-139A-4C21-8B24-E74695C0DF82}"/>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375088" y="5303751"/>
            <a:ext cx="1124349" cy="109351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3" name="Picture 56">
            <a:extLst>
              <a:ext uri="{FF2B5EF4-FFF2-40B4-BE49-F238E27FC236}">
                <a16:creationId xmlns:a16="http://schemas.microsoft.com/office/drawing/2014/main" id="{6F7FC7D9-DAA1-4E23-9189-8F19E280E9AD}"/>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607162" y="5406360"/>
            <a:ext cx="1317266" cy="128114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4" name="Picture 57">
            <a:extLst>
              <a:ext uri="{FF2B5EF4-FFF2-40B4-BE49-F238E27FC236}">
                <a16:creationId xmlns:a16="http://schemas.microsoft.com/office/drawing/2014/main" id="{CF88C643-9A15-4ECD-BAFD-B53779F069AD}"/>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051807" y="5764024"/>
            <a:ext cx="972125" cy="9454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5" name="Picture 58">
            <a:extLst>
              <a:ext uri="{FF2B5EF4-FFF2-40B4-BE49-F238E27FC236}">
                <a16:creationId xmlns:a16="http://schemas.microsoft.com/office/drawing/2014/main" id="{163E074A-EEF4-478A-A5B7-4CE58AE60231}"/>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286895" y="5514831"/>
            <a:ext cx="836480" cy="8135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6" name="Picture 59">
            <a:extLst>
              <a:ext uri="{FF2B5EF4-FFF2-40B4-BE49-F238E27FC236}">
                <a16:creationId xmlns:a16="http://schemas.microsoft.com/office/drawing/2014/main" id="{0DD96627-B10C-47AA-8254-9C7EDD140704}"/>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525028" y="5567603"/>
            <a:ext cx="1154492" cy="112136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7" name="Picture 60">
            <a:extLst>
              <a:ext uri="{FF2B5EF4-FFF2-40B4-BE49-F238E27FC236}">
                <a16:creationId xmlns:a16="http://schemas.microsoft.com/office/drawing/2014/main" id="{41B50AA6-0734-402D-B1BF-752BC178E302}"/>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206271" y="5472323"/>
            <a:ext cx="1240401" cy="120638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8" name="Picture 62">
            <a:extLst>
              <a:ext uri="{FF2B5EF4-FFF2-40B4-BE49-F238E27FC236}">
                <a16:creationId xmlns:a16="http://schemas.microsoft.com/office/drawing/2014/main" id="{A61C5C19-6D36-457B-B137-F40DC72AE92B}"/>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879976" y="5491377"/>
            <a:ext cx="1184635" cy="11536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9" name="Picture 63">
            <a:extLst>
              <a:ext uri="{FF2B5EF4-FFF2-40B4-BE49-F238E27FC236}">
                <a16:creationId xmlns:a16="http://schemas.microsoft.com/office/drawing/2014/main" id="{685FB3C2-7819-46F1-A3F9-7FF0EA6E69F1}"/>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6395428" y="5747899"/>
            <a:ext cx="1038439" cy="10085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70" name="Picture 65">
            <a:extLst>
              <a:ext uri="{FF2B5EF4-FFF2-40B4-BE49-F238E27FC236}">
                <a16:creationId xmlns:a16="http://schemas.microsoft.com/office/drawing/2014/main" id="{F9446250-7479-4C1C-8EB2-30193068FD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9921" y="5544147"/>
            <a:ext cx="1204228" cy="11712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625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6D3A40-D3AA-4DA2-AC38-7BCA3084B006}"/>
              </a:ext>
            </a:extLst>
          </p:cNvPr>
          <p:cNvSpPr txBox="1"/>
          <p:nvPr/>
        </p:nvSpPr>
        <p:spPr>
          <a:xfrm>
            <a:off x="408373" y="2157075"/>
            <a:ext cx="8327254" cy="3269741"/>
          </a:xfrm>
          <a:prstGeom prst="rect">
            <a:avLst/>
          </a:prstGeom>
          <a:noFill/>
        </p:spPr>
        <p:txBody>
          <a:bodyPr wrap="square">
            <a:spAutoFit/>
          </a:bodyPr>
          <a:lstStyle/>
          <a:p>
            <a:pPr algn="just">
              <a:lnSpc>
                <a:spcPct val="125000"/>
              </a:lnSpc>
            </a:pPr>
            <a:r>
              <a:rPr lang="fi-FI" sz="2800" b="0" i="0" dirty="0">
                <a:solidFill>
                  <a:srgbClr val="202124"/>
                </a:solidFill>
                <a:effectLst/>
                <a:latin typeface="arial" panose="020B0604020202020204" pitchFamily="34" charset="0"/>
              </a:rPr>
              <a:t>Pemilu adalah sarana pelaksanaan kedaulatan rakyat untuk memilih Anggota DPR, Anggota DPD, Presiden dan Wakil Presiden, dan Anggota DPRD yang dilaksanakan secara lansung, umum, bebas, rahasia, jujur, dan adil di dalam NKRI berdasarkan Pancasila dan UUD 1945. (UU No.7/2017)</a:t>
            </a:r>
            <a:endParaRPr lang="en-ID" sz="2800" dirty="0"/>
          </a:p>
        </p:txBody>
      </p:sp>
      <p:sp>
        <p:nvSpPr>
          <p:cNvPr id="4" name="TextBox 3">
            <a:extLst>
              <a:ext uri="{FF2B5EF4-FFF2-40B4-BE49-F238E27FC236}">
                <a16:creationId xmlns:a16="http://schemas.microsoft.com/office/drawing/2014/main" id="{2BD27972-FA25-4F47-898F-BC2ED9C25992}"/>
              </a:ext>
            </a:extLst>
          </p:cNvPr>
          <p:cNvSpPr txBox="1"/>
          <p:nvPr/>
        </p:nvSpPr>
        <p:spPr>
          <a:xfrm>
            <a:off x="2346960" y="1341120"/>
            <a:ext cx="4643120" cy="646331"/>
          </a:xfrm>
          <a:prstGeom prst="rect">
            <a:avLst/>
          </a:prstGeom>
          <a:noFill/>
        </p:spPr>
        <p:txBody>
          <a:bodyPr wrap="square" rtlCol="0">
            <a:spAutoFit/>
          </a:bodyPr>
          <a:lstStyle/>
          <a:p>
            <a:r>
              <a:rPr lang="en-US" sz="3600" dirty="0">
                <a:solidFill>
                  <a:srgbClr val="841619"/>
                </a:solidFill>
                <a:latin typeface="Arial Rounded MT Bold" panose="020F0704030504030204" pitchFamily="34" charset="0"/>
              </a:rPr>
              <a:t>PEMILIHAN UMUM</a:t>
            </a:r>
            <a:endParaRPr lang="en-ID" sz="3600" dirty="0">
              <a:solidFill>
                <a:srgbClr val="841619"/>
              </a:solidFill>
              <a:latin typeface="Arial Rounded MT Bold" panose="020F0704030504030204" pitchFamily="34" charset="0"/>
            </a:endParaRPr>
          </a:p>
        </p:txBody>
      </p:sp>
    </p:spTree>
    <p:extLst>
      <p:ext uri="{BB962C8B-B14F-4D97-AF65-F5344CB8AC3E}">
        <p14:creationId xmlns:p14="http://schemas.microsoft.com/office/powerpoint/2010/main" val="425719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0" name="Straight Connector 109">
            <a:extLst>
              <a:ext uri="{FF2B5EF4-FFF2-40B4-BE49-F238E27FC236}">
                <a16:creationId xmlns:a16="http://schemas.microsoft.com/office/drawing/2014/main" id="{377B2961-11BA-407A-9057-36AD47AEA7B0}"/>
              </a:ext>
            </a:extLst>
          </p:cNvPr>
          <p:cNvCxnSpPr>
            <a:cxnSpLocks/>
          </p:cNvCxnSpPr>
          <p:nvPr/>
        </p:nvCxnSpPr>
        <p:spPr>
          <a:xfrm flipV="1">
            <a:off x="240556" y="4403721"/>
            <a:ext cx="8640960" cy="18749"/>
          </a:xfrm>
          <a:prstGeom prst="line">
            <a:avLst/>
          </a:prstGeom>
          <a:ln w="28575">
            <a:solidFill>
              <a:schemeClr val="tx1">
                <a:lumMod val="65000"/>
                <a:lumOff val="35000"/>
              </a:schemeClr>
            </a:solidFill>
            <a:prstDash val="dash"/>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B0219E4-138D-48F5-A331-E77C651CFCE4}"/>
              </a:ext>
            </a:extLst>
          </p:cNvPr>
          <p:cNvCxnSpPr/>
          <p:nvPr/>
        </p:nvCxnSpPr>
        <p:spPr>
          <a:xfrm>
            <a:off x="4381001" y="5604214"/>
            <a:ext cx="0" cy="395417"/>
          </a:xfrm>
          <a:prstGeom prst="line">
            <a:avLst/>
          </a:prstGeom>
          <a:ln w="28575">
            <a:solidFill>
              <a:schemeClr val="tx1">
                <a:lumMod val="65000"/>
                <a:lumOff val="3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B80F8504-4A55-4DE5-A248-C263B9E5F776}"/>
              </a:ext>
            </a:extLst>
          </p:cNvPr>
          <p:cNvCxnSpPr>
            <a:cxnSpLocks/>
          </p:cNvCxnSpPr>
          <p:nvPr/>
        </p:nvCxnSpPr>
        <p:spPr>
          <a:xfrm>
            <a:off x="8604448" y="3566252"/>
            <a:ext cx="0" cy="1391631"/>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B2EE55F5-1A5A-49B1-B47B-EC306AAB9A01}"/>
              </a:ext>
            </a:extLst>
          </p:cNvPr>
          <p:cNvCxnSpPr>
            <a:cxnSpLocks/>
          </p:cNvCxnSpPr>
          <p:nvPr/>
        </p:nvCxnSpPr>
        <p:spPr>
          <a:xfrm>
            <a:off x="6450437" y="3577827"/>
            <a:ext cx="0" cy="1182819"/>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F9CDE9C1-AA77-4361-A623-DE2A382CC377}"/>
              </a:ext>
            </a:extLst>
          </p:cNvPr>
          <p:cNvCxnSpPr>
            <a:cxnSpLocks/>
          </p:cNvCxnSpPr>
          <p:nvPr/>
        </p:nvCxnSpPr>
        <p:spPr>
          <a:xfrm>
            <a:off x="4374802" y="3847946"/>
            <a:ext cx="6214" cy="1149049"/>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82D2353A-D5AE-44E7-B5F5-37E8EC004340}"/>
              </a:ext>
            </a:extLst>
          </p:cNvPr>
          <p:cNvCxnSpPr/>
          <p:nvPr/>
        </p:nvCxnSpPr>
        <p:spPr>
          <a:xfrm>
            <a:off x="4397374" y="2509030"/>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7710DEA3-B5B0-410E-808A-0BF9C9FD76F3}"/>
              </a:ext>
            </a:extLst>
          </p:cNvPr>
          <p:cNvGrpSpPr/>
          <p:nvPr/>
        </p:nvGrpSpPr>
        <p:grpSpPr>
          <a:xfrm>
            <a:off x="4466765" y="4012521"/>
            <a:ext cx="1769344" cy="619801"/>
            <a:chOff x="4753254" y="3485204"/>
            <a:chExt cx="1292052" cy="619801"/>
          </a:xfrm>
        </p:grpSpPr>
        <p:sp>
          <p:nvSpPr>
            <p:cNvPr id="50" name="Rectangle: Diagonal Corners Rounded 49">
              <a:extLst>
                <a:ext uri="{FF2B5EF4-FFF2-40B4-BE49-F238E27FC236}">
                  <a16:creationId xmlns:a16="http://schemas.microsoft.com/office/drawing/2014/main" id="{BE049940-4EF0-468C-8A0C-15CCCAF1AB7A}"/>
                </a:ext>
              </a:extLst>
            </p:cNvPr>
            <p:cNvSpPr/>
            <p:nvPr/>
          </p:nvSpPr>
          <p:spPr>
            <a:xfrm>
              <a:off x="4788715" y="3485204"/>
              <a:ext cx="1223445" cy="619801"/>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a:extLst>
                <a:ext uri="{FF2B5EF4-FFF2-40B4-BE49-F238E27FC236}">
                  <a16:creationId xmlns:a16="http://schemas.microsoft.com/office/drawing/2014/main" id="{1D04B688-1F25-416A-B433-E6ABFC079523}"/>
                </a:ext>
              </a:extLst>
            </p:cNvPr>
            <p:cNvSpPr txBox="1"/>
            <p:nvPr/>
          </p:nvSpPr>
          <p:spPr>
            <a:xfrm>
              <a:off x="4753254" y="3553251"/>
              <a:ext cx="1292052" cy="507831"/>
            </a:xfrm>
            <a:prstGeom prst="rect">
              <a:avLst/>
            </a:prstGeom>
            <a:noFill/>
          </p:spPr>
          <p:txBody>
            <a:bodyPr wrap="square">
              <a:spAutoFit/>
            </a:bodyPr>
            <a:lstStyle/>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KEMENTERIAN NEGARA</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DEWAN PERTIMBANGAN</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TNI/POLRI</a:t>
              </a:r>
            </a:p>
          </p:txBody>
        </p:sp>
      </p:grpSp>
      <p:sp>
        <p:nvSpPr>
          <p:cNvPr id="2" name="Rectangle: Rounded Corners 1">
            <a:extLst>
              <a:ext uri="{FF2B5EF4-FFF2-40B4-BE49-F238E27FC236}">
                <a16:creationId xmlns:a16="http://schemas.microsoft.com/office/drawing/2014/main" id="{AD6A7E7F-C47D-4542-A102-80A57D8043A9}"/>
              </a:ext>
            </a:extLst>
          </p:cNvPr>
          <p:cNvSpPr/>
          <p:nvPr/>
        </p:nvSpPr>
        <p:spPr>
          <a:xfrm>
            <a:off x="1979712" y="1336972"/>
            <a:ext cx="5166320" cy="559681"/>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6" name="TextBox 85">
            <a:extLst>
              <a:ext uri="{FF2B5EF4-FFF2-40B4-BE49-F238E27FC236}">
                <a16:creationId xmlns:a16="http://schemas.microsoft.com/office/drawing/2014/main" id="{31283D70-7E6E-4E73-A360-D89D6F9CA0AE}"/>
              </a:ext>
            </a:extLst>
          </p:cNvPr>
          <p:cNvSpPr txBox="1"/>
          <p:nvPr/>
        </p:nvSpPr>
        <p:spPr>
          <a:xfrm>
            <a:off x="1988840" y="1342653"/>
            <a:ext cx="5166320" cy="553998"/>
          </a:xfrm>
          <a:prstGeom prst="rect">
            <a:avLst/>
          </a:prstGeom>
          <a:noFill/>
        </p:spPr>
        <p:txBody>
          <a:bodyPr wrap="square">
            <a:spAutoFit/>
          </a:bodyPr>
          <a:lstStyle/>
          <a:p>
            <a:pPr algn="ctr"/>
            <a:r>
              <a:rPr lang="en-US" sz="15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LEMBAGA-LEMBAGA DALAM SISTEM  KETATANEGARAAN</a:t>
            </a:r>
          </a:p>
          <a:p>
            <a:pPr algn="ctr"/>
            <a:r>
              <a:rPr lang="en-US" sz="15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MENURUT  UUD TAHUN 1945</a:t>
            </a:r>
          </a:p>
        </p:txBody>
      </p:sp>
      <p:grpSp>
        <p:nvGrpSpPr>
          <p:cNvPr id="7" name="Group 6">
            <a:extLst>
              <a:ext uri="{FF2B5EF4-FFF2-40B4-BE49-F238E27FC236}">
                <a16:creationId xmlns:a16="http://schemas.microsoft.com/office/drawing/2014/main" id="{22546204-23A6-4A72-B4BB-B76AC899FC82}"/>
              </a:ext>
            </a:extLst>
          </p:cNvPr>
          <p:cNvGrpSpPr/>
          <p:nvPr/>
        </p:nvGrpSpPr>
        <p:grpSpPr>
          <a:xfrm>
            <a:off x="3896408" y="2158861"/>
            <a:ext cx="1050462" cy="432048"/>
            <a:chOff x="3896408" y="2060848"/>
            <a:chExt cx="1050462" cy="432048"/>
          </a:xfrm>
        </p:grpSpPr>
        <p:sp>
          <p:nvSpPr>
            <p:cNvPr id="3" name="Rectangle: Diagonal Corners Rounded 2">
              <a:extLst>
                <a:ext uri="{FF2B5EF4-FFF2-40B4-BE49-F238E27FC236}">
                  <a16:creationId xmlns:a16="http://schemas.microsoft.com/office/drawing/2014/main" id="{BD091D4D-36B1-4FC8-8928-BFAD4FBDCE26}"/>
                </a:ext>
              </a:extLst>
            </p:cNvPr>
            <p:cNvSpPr/>
            <p:nvPr/>
          </p:nvSpPr>
          <p:spPr>
            <a:xfrm>
              <a:off x="3896408" y="2060848"/>
              <a:ext cx="1050462" cy="432048"/>
            </a:xfrm>
            <a:prstGeom prst="round2DiagRect">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B2BF3B0C-87FF-4900-AAD9-F4DA70A032D3}"/>
                </a:ext>
              </a:extLst>
            </p:cNvPr>
            <p:cNvSpPr txBox="1"/>
            <p:nvPr/>
          </p:nvSpPr>
          <p:spPr>
            <a:xfrm>
              <a:off x="3896408" y="2122983"/>
              <a:ext cx="1050462"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UUD 1945</a:t>
              </a:r>
            </a:p>
          </p:txBody>
        </p:sp>
      </p:grpSp>
      <p:grpSp>
        <p:nvGrpSpPr>
          <p:cNvPr id="8" name="Group 7">
            <a:extLst>
              <a:ext uri="{FF2B5EF4-FFF2-40B4-BE49-F238E27FC236}">
                <a16:creationId xmlns:a16="http://schemas.microsoft.com/office/drawing/2014/main" id="{781736CD-AAB4-46D2-8DB9-A9FD1C0F0582}"/>
              </a:ext>
            </a:extLst>
          </p:cNvPr>
          <p:cNvGrpSpPr/>
          <p:nvPr/>
        </p:nvGrpSpPr>
        <p:grpSpPr>
          <a:xfrm>
            <a:off x="5947598" y="2191737"/>
            <a:ext cx="864096" cy="369913"/>
            <a:chOff x="5652120" y="2122982"/>
            <a:chExt cx="864096" cy="369913"/>
          </a:xfrm>
          <a:solidFill>
            <a:srgbClr val="FF5050"/>
          </a:solidFill>
        </p:grpSpPr>
        <p:sp>
          <p:nvSpPr>
            <p:cNvPr id="10" name="Rectangle: Diagonal Corners Rounded 9">
              <a:extLst>
                <a:ext uri="{FF2B5EF4-FFF2-40B4-BE49-F238E27FC236}">
                  <a16:creationId xmlns:a16="http://schemas.microsoft.com/office/drawing/2014/main" id="{27FE90F9-D9F3-460E-A358-A10956EF8C0F}"/>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E740CEF6-56D4-40EA-AD53-07BE49E82069}"/>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PUSAT</a:t>
              </a:r>
            </a:p>
          </p:txBody>
        </p:sp>
      </p:grpSp>
      <p:grpSp>
        <p:nvGrpSpPr>
          <p:cNvPr id="13" name="Group 12">
            <a:extLst>
              <a:ext uri="{FF2B5EF4-FFF2-40B4-BE49-F238E27FC236}">
                <a16:creationId xmlns:a16="http://schemas.microsoft.com/office/drawing/2014/main" id="{8CDE89B0-663F-4C5F-847A-BF9F161BD8FA}"/>
              </a:ext>
            </a:extLst>
          </p:cNvPr>
          <p:cNvGrpSpPr/>
          <p:nvPr/>
        </p:nvGrpSpPr>
        <p:grpSpPr>
          <a:xfrm>
            <a:off x="395536" y="3248939"/>
            <a:ext cx="607658" cy="369913"/>
            <a:chOff x="5652120" y="2122982"/>
            <a:chExt cx="864096" cy="369913"/>
          </a:xfrm>
          <a:solidFill>
            <a:srgbClr val="92D050"/>
          </a:solidFill>
        </p:grpSpPr>
        <p:sp>
          <p:nvSpPr>
            <p:cNvPr id="14" name="Rectangle: Diagonal Corners Rounded 13">
              <a:extLst>
                <a:ext uri="{FF2B5EF4-FFF2-40B4-BE49-F238E27FC236}">
                  <a16:creationId xmlns:a16="http://schemas.microsoft.com/office/drawing/2014/main" id="{7F7E96F0-C927-4AF1-874E-1230C50224D7}"/>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09C1CDBA-AFC7-4185-8ADF-1DD226121591}"/>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KPU</a:t>
              </a:r>
            </a:p>
          </p:txBody>
        </p:sp>
      </p:grpSp>
      <p:grpSp>
        <p:nvGrpSpPr>
          <p:cNvPr id="16" name="Group 15">
            <a:extLst>
              <a:ext uri="{FF2B5EF4-FFF2-40B4-BE49-F238E27FC236}">
                <a16:creationId xmlns:a16="http://schemas.microsoft.com/office/drawing/2014/main" id="{22C065C8-152F-49D6-854A-276634463749}"/>
              </a:ext>
            </a:extLst>
          </p:cNvPr>
          <p:cNvGrpSpPr/>
          <p:nvPr/>
        </p:nvGrpSpPr>
        <p:grpSpPr>
          <a:xfrm>
            <a:off x="1108251" y="3248939"/>
            <a:ext cx="962940" cy="663253"/>
            <a:chOff x="5652120" y="2122982"/>
            <a:chExt cx="864096" cy="369913"/>
          </a:xfrm>
          <a:solidFill>
            <a:srgbClr val="92D050"/>
          </a:solidFill>
        </p:grpSpPr>
        <p:sp>
          <p:nvSpPr>
            <p:cNvPr id="17" name="Rectangle: Diagonal Corners Rounded 16">
              <a:extLst>
                <a:ext uri="{FF2B5EF4-FFF2-40B4-BE49-F238E27FC236}">
                  <a16:creationId xmlns:a16="http://schemas.microsoft.com/office/drawing/2014/main" id="{EEA655D2-D0A9-4C60-AC99-F407D4D2F070}"/>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2EB71315-07D6-479B-B569-EE4AFE3A7721}"/>
                </a:ext>
              </a:extLst>
            </p:cNvPr>
            <p:cNvSpPr txBox="1"/>
            <p:nvPr/>
          </p:nvSpPr>
          <p:spPr>
            <a:xfrm>
              <a:off x="5652120" y="2154049"/>
              <a:ext cx="864096" cy="291813"/>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BANK SENTRAL</a:t>
              </a:r>
            </a:p>
          </p:txBody>
        </p:sp>
      </p:grpSp>
      <p:grpSp>
        <p:nvGrpSpPr>
          <p:cNvPr id="19" name="Group 18">
            <a:extLst>
              <a:ext uri="{FF2B5EF4-FFF2-40B4-BE49-F238E27FC236}">
                <a16:creationId xmlns:a16="http://schemas.microsoft.com/office/drawing/2014/main" id="{A332EC32-F3DC-44B8-B232-191123394251}"/>
              </a:ext>
            </a:extLst>
          </p:cNvPr>
          <p:cNvGrpSpPr/>
          <p:nvPr/>
        </p:nvGrpSpPr>
        <p:grpSpPr>
          <a:xfrm>
            <a:off x="2175405" y="3248939"/>
            <a:ext cx="607658" cy="369913"/>
            <a:chOff x="5652120" y="2122982"/>
            <a:chExt cx="864096" cy="369913"/>
          </a:xfrm>
          <a:solidFill>
            <a:srgbClr val="FF5050"/>
          </a:solidFill>
        </p:grpSpPr>
        <p:sp>
          <p:nvSpPr>
            <p:cNvPr id="20" name="Rectangle: Diagonal Corners Rounded 19">
              <a:extLst>
                <a:ext uri="{FF2B5EF4-FFF2-40B4-BE49-F238E27FC236}">
                  <a16:creationId xmlns:a16="http://schemas.microsoft.com/office/drawing/2014/main" id="{9BC28C26-3888-4AFE-9B34-70E1675EB33C}"/>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31D9B107-2292-48A2-A023-EB121518D9BB}"/>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DPR</a:t>
              </a:r>
            </a:p>
          </p:txBody>
        </p:sp>
      </p:grpSp>
      <p:grpSp>
        <p:nvGrpSpPr>
          <p:cNvPr id="22" name="Group 21">
            <a:extLst>
              <a:ext uri="{FF2B5EF4-FFF2-40B4-BE49-F238E27FC236}">
                <a16:creationId xmlns:a16="http://schemas.microsoft.com/office/drawing/2014/main" id="{B63AA9B8-51E9-432F-BB19-81CE67070D69}"/>
              </a:ext>
            </a:extLst>
          </p:cNvPr>
          <p:cNvGrpSpPr/>
          <p:nvPr/>
        </p:nvGrpSpPr>
        <p:grpSpPr>
          <a:xfrm>
            <a:off x="2887277" y="3248939"/>
            <a:ext cx="607658" cy="369913"/>
            <a:chOff x="5652120" y="2122982"/>
            <a:chExt cx="864096" cy="369913"/>
          </a:xfrm>
          <a:solidFill>
            <a:srgbClr val="FF5050"/>
          </a:solidFill>
        </p:grpSpPr>
        <p:sp>
          <p:nvSpPr>
            <p:cNvPr id="23" name="Rectangle: Diagonal Corners Rounded 22">
              <a:extLst>
                <a:ext uri="{FF2B5EF4-FFF2-40B4-BE49-F238E27FC236}">
                  <a16:creationId xmlns:a16="http://schemas.microsoft.com/office/drawing/2014/main" id="{305741B2-48F6-4124-BAB2-10C024F16C50}"/>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EC87A6FE-087F-456C-9C39-C4370B297F52}"/>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MPR</a:t>
              </a:r>
            </a:p>
          </p:txBody>
        </p:sp>
      </p:grpSp>
      <p:grpSp>
        <p:nvGrpSpPr>
          <p:cNvPr id="25" name="Group 24">
            <a:extLst>
              <a:ext uri="{FF2B5EF4-FFF2-40B4-BE49-F238E27FC236}">
                <a16:creationId xmlns:a16="http://schemas.microsoft.com/office/drawing/2014/main" id="{21E946B1-5719-4459-914D-5A95E3E1F47E}"/>
              </a:ext>
            </a:extLst>
          </p:cNvPr>
          <p:cNvGrpSpPr/>
          <p:nvPr/>
        </p:nvGrpSpPr>
        <p:grpSpPr>
          <a:xfrm>
            <a:off x="3592579" y="3248939"/>
            <a:ext cx="607658" cy="369913"/>
            <a:chOff x="5652120" y="2122982"/>
            <a:chExt cx="864096" cy="369913"/>
          </a:xfrm>
          <a:solidFill>
            <a:srgbClr val="FF5050"/>
          </a:solidFill>
        </p:grpSpPr>
        <p:sp>
          <p:nvSpPr>
            <p:cNvPr id="26" name="Rectangle: Diagonal Corners Rounded 25">
              <a:extLst>
                <a:ext uri="{FF2B5EF4-FFF2-40B4-BE49-F238E27FC236}">
                  <a16:creationId xmlns:a16="http://schemas.microsoft.com/office/drawing/2014/main" id="{4D17211C-F122-42D2-9D59-BA1D51124E12}"/>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C3435D76-2861-4AB9-8746-377A3BEF608D}"/>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DPD</a:t>
              </a:r>
            </a:p>
          </p:txBody>
        </p:sp>
      </p:grpSp>
      <p:sp>
        <p:nvSpPr>
          <p:cNvPr id="29" name="Rectangle: Diagonal Corners Rounded 28">
            <a:extLst>
              <a:ext uri="{FF2B5EF4-FFF2-40B4-BE49-F238E27FC236}">
                <a16:creationId xmlns:a16="http://schemas.microsoft.com/office/drawing/2014/main" id="{AD956568-5506-4B81-AE55-449AD7ECC9AB}"/>
              </a:ext>
            </a:extLst>
          </p:cNvPr>
          <p:cNvSpPr/>
          <p:nvPr/>
        </p:nvSpPr>
        <p:spPr>
          <a:xfrm>
            <a:off x="4297883" y="3248939"/>
            <a:ext cx="1101399" cy="663253"/>
          </a:xfrm>
          <a:prstGeom prst="round2DiagRect">
            <a:avLst/>
          </a:prstGeom>
          <a:solidFill>
            <a:srgbClr val="FF5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4B23E4C0-297B-4E63-A1AF-DD35E7F339DA}"/>
              </a:ext>
            </a:extLst>
          </p:cNvPr>
          <p:cNvGrpSpPr/>
          <p:nvPr/>
        </p:nvGrpSpPr>
        <p:grpSpPr>
          <a:xfrm>
            <a:off x="5947598" y="3248939"/>
            <a:ext cx="607658" cy="369913"/>
            <a:chOff x="5652120" y="2122982"/>
            <a:chExt cx="864096" cy="369913"/>
          </a:xfrm>
          <a:solidFill>
            <a:srgbClr val="FF5050"/>
          </a:solidFill>
        </p:grpSpPr>
        <p:sp>
          <p:nvSpPr>
            <p:cNvPr id="32" name="Rectangle: Diagonal Corners Rounded 31">
              <a:extLst>
                <a:ext uri="{FF2B5EF4-FFF2-40B4-BE49-F238E27FC236}">
                  <a16:creationId xmlns:a16="http://schemas.microsoft.com/office/drawing/2014/main" id="{EFBD242D-FEC8-4A67-A590-C642B2829407}"/>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BA4A2DB1-2B6A-4EA5-A9B2-1970A37E81D1}"/>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MA</a:t>
              </a:r>
            </a:p>
          </p:txBody>
        </p:sp>
      </p:grpSp>
      <p:grpSp>
        <p:nvGrpSpPr>
          <p:cNvPr id="34" name="Group 33">
            <a:extLst>
              <a:ext uri="{FF2B5EF4-FFF2-40B4-BE49-F238E27FC236}">
                <a16:creationId xmlns:a16="http://schemas.microsoft.com/office/drawing/2014/main" id="{6D9BDFCB-FAB2-4D52-8186-E06E8234E136}"/>
              </a:ext>
            </a:extLst>
          </p:cNvPr>
          <p:cNvGrpSpPr/>
          <p:nvPr/>
        </p:nvGrpSpPr>
        <p:grpSpPr>
          <a:xfrm>
            <a:off x="6664766" y="3248939"/>
            <a:ext cx="607658" cy="369913"/>
            <a:chOff x="5652120" y="2122982"/>
            <a:chExt cx="864096" cy="369913"/>
          </a:xfrm>
          <a:solidFill>
            <a:srgbClr val="FF5050"/>
          </a:solidFill>
        </p:grpSpPr>
        <p:sp>
          <p:nvSpPr>
            <p:cNvPr id="35" name="Rectangle: Diagonal Corners Rounded 34">
              <a:extLst>
                <a:ext uri="{FF2B5EF4-FFF2-40B4-BE49-F238E27FC236}">
                  <a16:creationId xmlns:a16="http://schemas.microsoft.com/office/drawing/2014/main" id="{9FF41B71-95DF-4910-9F50-97B21D1AF94B}"/>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2FC3CB62-3D87-40F8-A3FD-4377DE0F40F0}"/>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MK</a:t>
              </a:r>
            </a:p>
          </p:txBody>
        </p:sp>
      </p:grpSp>
      <p:grpSp>
        <p:nvGrpSpPr>
          <p:cNvPr id="37" name="Group 36">
            <a:extLst>
              <a:ext uri="{FF2B5EF4-FFF2-40B4-BE49-F238E27FC236}">
                <a16:creationId xmlns:a16="http://schemas.microsoft.com/office/drawing/2014/main" id="{11FE8CBA-BC0E-48A1-B8FB-5ECA76979474}"/>
              </a:ext>
            </a:extLst>
          </p:cNvPr>
          <p:cNvGrpSpPr/>
          <p:nvPr/>
        </p:nvGrpSpPr>
        <p:grpSpPr>
          <a:xfrm>
            <a:off x="7381934" y="3248939"/>
            <a:ext cx="607658" cy="369913"/>
            <a:chOff x="5652120" y="2122982"/>
            <a:chExt cx="864096" cy="369913"/>
          </a:xfrm>
          <a:solidFill>
            <a:srgbClr val="92D050"/>
          </a:solidFill>
        </p:grpSpPr>
        <p:sp>
          <p:nvSpPr>
            <p:cNvPr id="38" name="Rectangle: Diagonal Corners Rounded 37">
              <a:extLst>
                <a:ext uri="{FF2B5EF4-FFF2-40B4-BE49-F238E27FC236}">
                  <a16:creationId xmlns:a16="http://schemas.microsoft.com/office/drawing/2014/main" id="{6C1858C8-7498-476E-92B2-3EA8D0AA6202}"/>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BFFABDFB-9203-43F7-98DA-E5DE899305A3}"/>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KY</a:t>
              </a:r>
            </a:p>
          </p:txBody>
        </p:sp>
      </p:grpSp>
      <p:grpSp>
        <p:nvGrpSpPr>
          <p:cNvPr id="40" name="Group 39">
            <a:extLst>
              <a:ext uri="{FF2B5EF4-FFF2-40B4-BE49-F238E27FC236}">
                <a16:creationId xmlns:a16="http://schemas.microsoft.com/office/drawing/2014/main" id="{B3AFF811-2025-4EEF-8D99-25C64FEDDA04}"/>
              </a:ext>
            </a:extLst>
          </p:cNvPr>
          <p:cNvGrpSpPr/>
          <p:nvPr/>
        </p:nvGrpSpPr>
        <p:grpSpPr>
          <a:xfrm>
            <a:off x="8107351" y="3238983"/>
            <a:ext cx="607658" cy="369913"/>
            <a:chOff x="5652120" y="2122982"/>
            <a:chExt cx="864096" cy="369913"/>
          </a:xfrm>
          <a:solidFill>
            <a:srgbClr val="FF5050"/>
          </a:solidFill>
        </p:grpSpPr>
        <p:sp>
          <p:nvSpPr>
            <p:cNvPr id="41" name="Rectangle: Diagonal Corners Rounded 40">
              <a:extLst>
                <a:ext uri="{FF2B5EF4-FFF2-40B4-BE49-F238E27FC236}">
                  <a16:creationId xmlns:a16="http://schemas.microsoft.com/office/drawing/2014/main" id="{0C38A364-3507-4242-A305-F94B46C4EABA}"/>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BB837E7A-513D-46BA-8137-B63D7E249AF7}"/>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BPK</a:t>
              </a:r>
            </a:p>
          </p:txBody>
        </p:sp>
      </p:grpSp>
      <p:sp>
        <p:nvSpPr>
          <p:cNvPr id="47" name="TextBox 46">
            <a:extLst>
              <a:ext uri="{FF2B5EF4-FFF2-40B4-BE49-F238E27FC236}">
                <a16:creationId xmlns:a16="http://schemas.microsoft.com/office/drawing/2014/main" id="{981CCD77-596A-4678-8601-60A6207C408F}"/>
              </a:ext>
            </a:extLst>
          </p:cNvPr>
          <p:cNvSpPr txBox="1"/>
          <p:nvPr/>
        </p:nvSpPr>
        <p:spPr>
          <a:xfrm>
            <a:off x="4340731" y="3304640"/>
            <a:ext cx="1015701" cy="523220"/>
          </a:xfrm>
          <a:prstGeom prst="rect">
            <a:avLst/>
          </a:prstGeom>
          <a:noFill/>
        </p:spPr>
        <p:txBody>
          <a:bodyPr wrap="square">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PRESIDEN/WAPRES</a:t>
            </a:r>
          </a:p>
        </p:txBody>
      </p:sp>
      <p:grpSp>
        <p:nvGrpSpPr>
          <p:cNvPr id="53" name="Group 52">
            <a:extLst>
              <a:ext uri="{FF2B5EF4-FFF2-40B4-BE49-F238E27FC236}">
                <a16:creationId xmlns:a16="http://schemas.microsoft.com/office/drawing/2014/main" id="{BA1D991B-20E5-4792-9773-0445F51F0190}"/>
              </a:ext>
            </a:extLst>
          </p:cNvPr>
          <p:cNvGrpSpPr/>
          <p:nvPr/>
        </p:nvGrpSpPr>
        <p:grpSpPr>
          <a:xfrm>
            <a:off x="1749412" y="5021164"/>
            <a:ext cx="1011286" cy="369913"/>
            <a:chOff x="5652120" y="2122982"/>
            <a:chExt cx="864096" cy="369913"/>
          </a:xfrm>
          <a:solidFill>
            <a:srgbClr val="FF5050"/>
          </a:solidFill>
        </p:grpSpPr>
        <p:sp>
          <p:nvSpPr>
            <p:cNvPr id="54" name="Rectangle: Diagonal Corners Rounded 53">
              <a:extLst>
                <a:ext uri="{FF2B5EF4-FFF2-40B4-BE49-F238E27FC236}">
                  <a16:creationId xmlns:a16="http://schemas.microsoft.com/office/drawing/2014/main" id="{96A8B64D-99A7-4875-820C-42530CF3B566}"/>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Box 54">
              <a:extLst>
                <a:ext uri="{FF2B5EF4-FFF2-40B4-BE49-F238E27FC236}">
                  <a16:creationId xmlns:a16="http://schemas.microsoft.com/office/drawing/2014/main" id="{552E9E48-5455-4DFE-B3EE-F06B075BFE93}"/>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DAERAH</a:t>
              </a:r>
            </a:p>
          </p:txBody>
        </p:sp>
      </p:grpSp>
      <p:sp>
        <p:nvSpPr>
          <p:cNvPr id="57" name="Rectangle: Diagonal Corners Rounded 56">
            <a:extLst>
              <a:ext uri="{FF2B5EF4-FFF2-40B4-BE49-F238E27FC236}">
                <a16:creationId xmlns:a16="http://schemas.microsoft.com/office/drawing/2014/main" id="{B972E992-47FA-469B-8B3A-AE5109A69357}"/>
              </a:ext>
            </a:extLst>
          </p:cNvPr>
          <p:cNvSpPr/>
          <p:nvPr/>
        </p:nvSpPr>
        <p:spPr>
          <a:xfrm>
            <a:off x="3635896" y="4996995"/>
            <a:ext cx="1512168" cy="663253"/>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a:extLst>
              <a:ext uri="{FF2B5EF4-FFF2-40B4-BE49-F238E27FC236}">
                <a16:creationId xmlns:a16="http://schemas.microsoft.com/office/drawing/2014/main" id="{C53C8B90-AADE-46CF-9879-68C1420DEBF7}"/>
              </a:ext>
            </a:extLst>
          </p:cNvPr>
          <p:cNvSpPr txBox="1"/>
          <p:nvPr/>
        </p:nvSpPr>
        <p:spPr>
          <a:xfrm>
            <a:off x="3833512" y="5052231"/>
            <a:ext cx="1116936" cy="276999"/>
          </a:xfrm>
          <a:prstGeom prst="rect">
            <a:avLst/>
          </a:prstGeom>
          <a:noFill/>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PROVINSI</a:t>
            </a:r>
          </a:p>
        </p:txBody>
      </p:sp>
      <p:sp>
        <p:nvSpPr>
          <p:cNvPr id="60" name="TextBox 59">
            <a:extLst>
              <a:ext uri="{FF2B5EF4-FFF2-40B4-BE49-F238E27FC236}">
                <a16:creationId xmlns:a16="http://schemas.microsoft.com/office/drawing/2014/main" id="{A50DAC95-1D7C-47D9-B821-FEF081E91612}"/>
              </a:ext>
            </a:extLst>
          </p:cNvPr>
          <p:cNvSpPr txBox="1"/>
          <p:nvPr/>
        </p:nvSpPr>
        <p:spPr>
          <a:xfrm>
            <a:off x="3676752" y="5327215"/>
            <a:ext cx="734237" cy="276999"/>
          </a:xfrm>
          <a:prstGeom prst="rect">
            <a:avLst/>
          </a:prstGeom>
          <a:noFill/>
          <a:ln>
            <a:noFill/>
          </a:ln>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PEMDA</a:t>
            </a:r>
          </a:p>
        </p:txBody>
      </p:sp>
      <p:sp>
        <p:nvSpPr>
          <p:cNvPr id="65" name="TextBox 64">
            <a:extLst>
              <a:ext uri="{FF2B5EF4-FFF2-40B4-BE49-F238E27FC236}">
                <a16:creationId xmlns:a16="http://schemas.microsoft.com/office/drawing/2014/main" id="{0DC882BE-4786-4124-810C-9BD53CFD808C}"/>
              </a:ext>
            </a:extLst>
          </p:cNvPr>
          <p:cNvSpPr txBox="1"/>
          <p:nvPr/>
        </p:nvSpPr>
        <p:spPr>
          <a:xfrm>
            <a:off x="4355432" y="5327215"/>
            <a:ext cx="734237" cy="276999"/>
          </a:xfrm>
          <a:prstGeom prst="rect">
            <a:avLst/>
          </a:prstGeom>
          <a:noFill/>
          <a:ln>
            <a:noFill/>
          </a:ln>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DPRD</a:t>
            </a:r>
          </a:p>
        </p:txBody>
      </p:sp>
      <p:sp>
        <p:nvSpPr>
          <p:cNvPr id="66" name="Rectangle: Diagonal Corners Rounded 65">
            <a:extLst>
              <a:ext uri="{FF2B5EF4-FFF2-40B4-BE49-F238E27FC236}">
                <a16:creationId xmlns:a16="http://schemas.microsoft.com/office/drawing/2014/main" id="{A8C6B36F-A4A2-431C-8CFA-2E2367A07A0B}"/>
              </a:ext>
            </a:extLst>
          </p:cNvPr>
          <p:cNvSpPr/>
          <p:nvPr/>
        </p:nvSpPr>
        <p:spPr>
          <a:xfrm>
            <a:off x="3635896" y="5893322"/>
            <a:ext cx="1499740" cy="290975"/>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Diagonal Corners Rounded 66">
            <a:extLst>
              <a:ext uri="{FF2B5EF4-FFF2-40B4-BE49-F238E27FC236}">
                <a16:creationId xmlns:a16="http://schemas.microsoft.com/office/drawing/2014/main" id="{7E72425C-3A33-4295-8982-798DE86451F6}"/>
              </a:ext>
            </a:extLst>
          </p:cNvPr>
          <p:cNvSpPr/>
          <p:nvPr/>
        </p:nvSpPr>
        <p:spPr>
          <a:xfrm>
            <a:off x="3648324" y="6263319"/>
            <a:ext cx="1499740" cy="300355"/>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TextBox 67">
            <a:extLst>
              <a:ext uri="{FF2B5EF4-FFF2-40B4-BE49-F238E27FC236}">
                <a16:creationId xmlns:a16="http://schemas.microsoft.com/office/drawing/2014/main" id="{FD244692-9769-46DD-A168-3F24A9462950}"/>
              </a:ext>
            </a:extLst>
          </p:cNvPr>
          <p:cNvSpPr txBox="1"/>
          <p:nvPr/>
        </p:nvSpPr>
        <p:spPr>
          <a:xfrm>
            <a:off x="3833512" y="5907298"/>
            <a:ext cx="1116936" cy="276999"/>
          </a:xfrm>
          <a:prstGeom prst="rect">
            <a:avLst/>
          </a:prstGeom>
          <a:noFill/>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KAB/KOTA</a:t>
            </a:r>
          </a:p>
        </p:txBody>
      </p:sp>
      <p:sp>
        <p:nvSpPr>
          <p:cNvPr id="63" name="TextBox 62">
            <a:extLst>
              <a:ext uri="{FF2B5EF4-FFF2-40B4-BE49-F238E27FC236}">
                <a16:creationId xmlns:a16="http://schemas.microsoft.com/office/drawing/2014/main" id="{10B17383-B270-40F8-9F39-F6380CA9B85A}"/>
              </a:ext>
            </a:extLst>
          </p:cNvPr>
          <p:cNvSpPr txBox="1"/>
          <p:nvPr/>
        </p:nvSpPr>
        <p:spPr>
          <a:xfrm>
            <a:off x="3718076" y="6275935"/>
            <a:ext cx="734237" cy="276999"/>
          </a:xfrm>
          <a:prstGeom prst="rect">
            <a:avLst/>
          </a:prstGeom>
          <a:noFill/>
          <a:ln>
            <a:noFill/>
          </a:ln>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PEMDA</a:t>
            </a:r>
          </a:p>
        </p:txBody>
      </p:sp>
      <p:sp>
        <p:nvSpPr>
          <p:cNvPr id="70" name="TextBox 69">
            <a:extLst>
              <a:ext uri="{FF2B5EF4-FFF2-40B4-BE49-F238E27FC236}">
                <a16:creationId xmlns:a16="http://schemas.microsoft.com/office/drawing/2014/main" id="{864D5388-52A7-4DF6-A057-CD4CDF4FDC7D}"/>
              </a:ext>
            </a:extLst>
          </p:cNvPr>
          <p:cNvSpPr txBox="1"/>
          <p:nvPr/>
        </p:nvSpPr>
        <p:spPr>
          <a:xfrm>
            <a:off x="4396756" y="6275935"/>
            <a:ext cx="734237" cy="276999"/>
          </a:xfrm>
          <a:prstGeom prst="rect">
            <a:avLst/>
          </a:prstGeom>
          <a:noFill/>
          <a:ln>
            <a:noFill/>
          </a:ln>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DPRD</a:t>
            </a:r>
          </a:p>
        </p:txBody>
      </p:sp>
      <p:sp>
        <p:nvSpPr>
          <p:cNvPr id="73" name="Rectangle: Diagonal Corners Rounded 72">
            <a:extLst>
              <a:ext uri="{FF2B5EF4-FFF2-40B4-BE49-F238E27FC236}">
                <a16:creationId xmlns:a16="http://schemas.microsoft.com/office/drawing/2014/main" id="{24149D28-BBF4-4B8A-A5C4-F01A5CF42F44}"/>
              </a:ext>
            </a:extLst>
          </p:cNvPr>
          <p:cNvSpPr/>
          <p:nvPr/>
        </p:nvSpPr>
        <p:spPr>
          <a:xfrm>
            <a:off x="7845814" y="4957881"/>
            <a:ext cx="902650" cy="369332"/>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Box 74">
            <a:extLst>
              <a:ext uri="{FF2B5EF4-FFF2-40B4-BE49-F238E27FC236}">
                <a16:creationId xmlns:a16="http://schemas.microsoft.com/office/drawing/2014/main" id="{71EEB3F9-6876-40B2-BEA5-937FE874EF4D}"/>
              </a:ext>
            </a:extLst>
          </p:cNvPr>
          <p:cNvSpPr txBox="1"/>
          <p:nvPr/>
        </p:nvSpPr>
        <p:spPr>
          <a:xfrm>
            <a:off x="7821904" y="4972716"/>
            <a:ext cx="950470" cy="369332"/>
          </a:xfrm>
          <a:prstGeom prst="rect">
            <a:avLst/>
          </a:prstGeom>
          <a:noFill/>
        </p:spPr>
        <p:txBody>
          <a:bodyPr wrap="square">
            <a:spAutoFit/>
          </a:bodyPr>
          <a:lstStyle/>
          <a:p>
            <a:pPr algn="ct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PERWAKILAN BPK PROV</a:t>
            </a:r>
          </a:p>
        </p:txBody>
      </p:sp>
      <p:grpSp>
        <p:nvGrpSpPr>
          <p:cNvPr id="78" name="Group 77">
            <a:extLst>
              <a:ext uri="{FF2B5EF4-FFF2-40B4-BE49-F238E27FC236}">
                <a16:creationId xmlns:a16="http://schemas.microsoft.com/office/drawing/2014/main" id="{7E5DA619-582C-48BE-833F-FC8BF150BEAC}"/>
              </a:ext>
            </a:extLst>
          </p:cNvPr>
          <p:cNvGrpSpPr/>
          <p:nvPr/>
        </p:nvGrpSpPr>
        <p:grpSpPr>
          <a:xfrm>
            <a:off x="6112078" y="4796134"/>
            <a:ext cx="1292052" cy="1028234"/>
            <a:chOff x="6112078" y="4338081"/>
            <a:chExt cx="1292052" cy="1028234"/>
          </a:xfrm>
        </p:grpSpPr>
        <p:sp>
          <p:nvSpPr>
            <p:cNvPr id="76" name="Rectangle: Diagonal Corners Rounded 75">
              <a:extLst>
                <a:ext uri="{FF2B5EF4-FFF2-40B4-BE49-F238E27FC236}">
                  <a16:creationId xmlns:a16="http://schemas.microsoft.com/office/drawing/2014/main" id="{7764379B-30DC-448E-991B-4C4839B69351}"/>
                </a:ext>
              </a:extLst>
            </p:cNvPr>
            <p:cNvSpPr/>
            <p:nvPr/>
          </p:nvSpPr>
          <p:spPr>
            <a:xfrm>
              <a:off x="6112078" y="4338081"/>
              <a:ext cx="1292052" cy="1028234"/>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TextBox 76">
              <a:extLst>
                <a:ext uri="{FF2B5EF4-FFF2-40B4-BE49-F238E27FC236}">
                  <a16:creationId xmlns:a16="http://schemas.microsoft.com/office/drawing/2014/main" id="{D108CBDF-5036-4978-AFFD-1931C52145C6}"/>
                </a:ext>
              </a:extLst>
            </p:cNvPr>
            <p:cNvSpPr txBox="1"/>
            <p:nvPr/>
          </p:nvSpPr>
          <p:spPr>
            <a:xfrm>
              <a:off x="6191831" y="4407495"/>
              <a:ext cx="1110121" cy="923330"/>
            </a:xfrm>
            <a:prstGeom prst="rect">
              <a:avLst/>
            </a:prstGeom>
            <a:noFill/>
          </p:spPr>
          <p:txBody>
            <a:bodyPr wrap="square">
              <a:spAutoFit/>
            </a:bodyPr>
            <a:lstStyle/>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LINGKUNGAN PERADILAN</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UMUM</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AGAMA</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MILITER</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TUN</a:t>
              </a:r>
            </a:p>
          </p:txBody>
        </p:sp>
      </p:grpSp>
      <p:cxnSp>
        <p:nvCxnSpPr>
          <p:cNvPr id="80" name="Straight Connector 79">
            <a:extLst>
              <a:ext uri="{FF2B5EF4-FFF2-40B4-BE49-F238E27FC236}">
                <a16:creationId xmlns:a16="http://schemas.microsoft.com/office/drawing/2014/main" id="{B4E1EF30-0FDF-462A-930B-C4239B02F106}"/>
              </a:ext>
            </a:extLst>
          </p:cNvPr>
          <p:cNvCxnSpPr/>
          <p:nvPr/>
        </p:nvCxnSpPr>
        <p:spPr>
          <a:xfrm>
            <a:off x="613518" y="2878941"/>
            <a:ext cx="7803101" cy="0"/>
          </a:xfrm>
          <a:prstGeom prst="line">
            <a:avLst/>
          </a:prstGeom>
          <a:ln w="28575">
            <a:solidFill>
              <a:schemeClr val="tx1">
                <a:lumMod val="65000"/>
                <a:lumOff val="3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E1DBCF32-7FBD-4634-AF40-9BBBBB2F0D1C}"/>
              </a:ext>
            </a:extLst>
          </p:cNvPr>
          <p:cNvCxnSpPr>
            <a:cxnSpLocks/>
          </p:cNvCxnSpPr>
          <p:nvPr/>
        </p:nvCxnSpPr>
        <p:spPr>
          <a:xfrm>
            <a:off x="622506" y="2869070"/>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52F39182-9C66-4CE4-A294-0FE2C9F4179A}"/>
              </a:ext>
            </a:extLst>
          </p:cNvPr>
          <p:cNvCxnSpPr>
            <a:cxnSpLocks/>
          </p:cNvCxnSpPr>
          <p:nvPr/>
        </p:nvCxnSpPr>
        <p:spPr>
          <a:xfrm>
            <a:off x="1576731" y="2869070"/>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087E29F6-86D6-4B21-B79F-B4ADD9C5FB01}"/>
              </a:ext>
            </a:extLst>
          </p:cNvPr>
          <p:cNvCxnSpPr>
            <a:cxnSpLocks/>
          </p:cNvCxnSpPr>
          <p:nvPr/>
        </p:nvCxnSpPr>
        <p:spPr>
          <a:xfrm>
            <a:off x="2472804" y="2869070"/>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0F8FDB66-303C-4889-B48F-35053C7CEC92}"/>
              </a:ext>
            </a:extLst>
          </p:cNvPr>
          <p:cNvCxnSpPr>
            <a:cxnSpLocks/>
          </p:cNvCxnSpPr>
          <p:nvPr/>
        </p:nvCxnSpPr>
        <p:spPr>
          <a:xfrm>
            <a:off x="3192884" y="2869070"/>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7AEE14DB-D6A2-4F42-87B7-E104EFECD75E}"/>
              </a:ext>
            </a:extLst>
          </p:cNvPr>
          <p:cNvCxnSpPr>
            <a:cxnSpLocks/>
          </p:cNvCxnSpPr>
          <p:nvPr/>
        </p:nvCxnSpPr>
        <p:spPr>
          <a:xfrm>
            <a:off x="3850085" y="2869070"/>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3DE4324A-90DB-491B-B04E-E8318ABD9F49}"/>
              </a:ext>
            </a:extLst>
          </p:cNvPr>
          <p:cNvCxnSpPr>
            <a:cxnSpLocks/>
          </p:cNvCxnSpPr>
          <p:nvPr/>
        </p:nvCxnSpPr>
        <p:spPr>
          <a:xfrm>
            <a:off x="4849068" y="2869070"/>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C0FE4B1D-97B3-489D-9FE7-88EFA4A48017}"/>
              </a:ext>
            </a:extLst>
          </p:cNvPr>
          <p:cNvCxnSpPr>
            <a:cxnSpLocks/>
          </p:cNvCxnSpPr>
          <p:nvPr/>
        </p:nvCxnSpPr>
        <p:spPr>
          <a:xfrm>
            <a:off x="6217220" y="2869070"/>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4093353E-A6AB-4DCA-83EB-C22BBEA63354}"/>
              </a:ext>
            </a:extLst>
          </p:cNvPr>
          <p:cNvCxnSpPr>
            <a:cxnSpLocks/>
          </p:cNvCxnSpPr>
          <p:nvPr/>
        </p:nvCxnSpPr>
        <p:spPr>
          <a:xfrm>
            <a:off x="6956545" y="2869070"/>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6603AEB9-4728-41B2-AD64-68D9FD44B4A3}"/>
              </a:ext>
            </a:extLst>
          </p:cNvPr>
          <p:cNvCxnSpPr>
            <a:cxnSpLocks/>
          </p:cNvCxnSpPr>
          <p:nvPr/>
        </p:nvCxnSpPr>
        <p:spPr>
          <a:xfrm>
            <a:off x="7695870" y="2869070"/>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6FEFA96A-C145-47B5-B538-C1D90AA7CF20}"/>
              </a:ext>
            </a:extLst>
          </p:cNvPr>
          <p:cNvCxnSpPr>
            <a:cxnSpLocks/>
          </p:cNvCxnSpPr>
          <p:nvPr/>
        </p:nvCxnSpPr>
        <p:spPr>
          <a:xfrm>
            <a:off x="8411180" y="2869070"/>
            <a:ext cx="0" cy="369913"/>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0228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rrow: Left-Right 28">
            <a:extLst>
              <a:ext uri="{FF2B5EF4-FFF2-40B4-BE49-F238E27FC236}">
                <a16:creationId xmlns:a16="http://schemas.microsoft.com/office/drawing/2014/main" id="{314C907A-3EBF-49BB-BEFF-5F514160022C}"/>
              </a:ext>
            </a:extLst>
          </p:cNvPr>
          <p:cNvSpPr/>
          <p:nvPr/>
        </p:nvSpPr>
        <p:spPr>
          <a:xfrm>
            <a:off x="2363456" y="4437029"/>
            <a:ext cx="4409964" cy="696216"/>
          </a:xfrm>
          <a:prstGeom prst="leftRightArrow">
            <a:avLst/>
          </a:prstGeom>
          <a:solidFill>
            <a:srgbClr val="59595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Diagonal Corners Snipped 6">
            <a:extLst>
              <a:ext uri="{FF2B5EF4-FFF2-40B4-BE49-F238E27FC236}">
                <a16:creationId xmlns:a16="http://schemas.microsoft.com/office/drawing/2014/main" id="{70D056C0-A931-48A5-A741-FCAB0C8CF272}"/>
              </a:ext>
            </a:extLst>
          </p:cNvPr>
          <p:cNvSpPr/>
          <p:nvPr/>
        </p:nvSpPr>
        <p:spPr>
          <a:xfrm>
            <a:off x="356336" y="3737869"/>
            <a:ext cx="1944216" cy="1755416"/>
          </a:xfrm>
          <a:prstGeom prst="snip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Diagonal Corners Snipped 8">
            <a:extLst>
              <a:ext uri="{FF2B5EF4-FFF2-40B4-BE49-F238E27FC236}">
                <a16:creationId xmlns:a16="http://schemas.microsoft.com/office/drawing/2014/main" id="{B0D9FAEA-7AF4-4540-86FF-F02C1DAE3EBE}"/>
              </a:ext>
            </a:extLst>
          </p:cNvPr>
          <p:cNvSpPr/>
          <p:nvPr/>
        </p:nvSpPr>
        <p:spPr>
          <a:xfrm>
            <a:off x="6780545" y="3737869"/>
            <a:ext cx="1944216" cy="1755416"/>
          </a:xfrm>
          <a:prstGeom prst="snip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Diagonal Corners Rounded 2">
            <a:extLst>
              <a:ext uri="{FF2B5EF4-FFF2-40B4-BE49-F238E27FC236}">
                <a16:creationId xmlns:a16="http://schemas.microsoft.com/office/drawing/2014/main" id="{AE6C8911-E2B6-401F-8DB0-08BB4A4DFE1C}"/>
              </a:ext>
            </a:extLst>
          </p:cNvPr>
          <p:cNvSpPr/>
          <p:nvPr/>
        </p:nvSpPr>
        <p:spPr>
          <a:xfrm>
            <a:off x="1979712" y="1211687"/>
            <a:ext cx="5184576" cy="1384995"/>
          </a:xfrm>
          <a:prstGeom prst="round2DiagRect">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31283D70-7E6E-4E73-A360-D89D6F9CA0AE}"/>
              </a:ext>
            </a:extLst>
          </p:cNvPr>
          <p:cNvSpPr txBox="1"/>
          <p:nvPr/>
        </p:nvSpPr>
        <p:spPr>
          <a:xfrm>
            <a:off x="1916834" y="1211687"/>
            <a:ext cx="5260145" cy="1384995"/>
          </a:xfrm>
          <a:prstGeom prst="rect">
            <a:avLst/>
          </a:prstGeom>
          <a:noFill/>
        </p:spPr>
        <p:txBody>
          <a:bodyPr wrap="square">
            <a:spAutoFit/>
          </a:bodyPr>
          <a:lstStyle/>
          <a:p>
            <a:pPr algn="ct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Negara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Kesatuan</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Republik</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Indonesia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dibagi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atas</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daerah-daerah</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provinsi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daerah</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provinsi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itu</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dibagi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atas</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kabupaten</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kota</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yang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tiap-tiap</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provinsi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kabupaten</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kota</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itu</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mempunyai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pemerintahan</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daerah</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yang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diatur</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dengan</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undang-undang</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dasar</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1945</a:t>
            </a:r>
          </a:p>
          <a:p>
            <a:pPr algn="ct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18 (1)**]</a:t>
            </a:r>
          </a:p>
        </p:txBody>
      </p:sp>
      <p:sp>
        <p:nvSpPr>
          <p:cNvPr id="6" name="Rectangle: Top Corners Rounded 5">
            <a:extLst>
              <a:ext uri="{FF2B5EF4-FFF2-40B4-BE49-F238E27FC236}">
                <a16:creationId xmlns:a16="http://schemas.microsoft.com/office/drawing/2014/main" id="{A96A6A19-9738-4BA2-B26B-A3ED08205A40}"/>
              </a:ext>
            </a:extLst>
          </p:cNvPr>
          <p:cNvSpPr/>
          <p:nvPr/>
        </p:nvSpPr>
        <p:spPr>
          <a:xfrm>
            <a:off x="2844887" y="3045013"/>
            <a:ext cx="3448972" cy="3600400"/>
          </a:xfrm>
          <a:prstGeom prst="round2Same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54870E7-9DA5-4CC9-A958-F91743774F5F}"/>
              </a:ext>
            </a:extLst>
          </p:cNvPr>
          <p:cNvSpPr txBox="1"/>
          <p:nvPr/>
        </p:nvSpPr>
        <p:spPr>
          <a:xfrm>
            <a:off x="251522" y="4625829"/>
            <a:ext cx="2135639" cy="696216"/>
          </a:xfrm>
          <a:prstGeom prst="rect">
            <a:avLst/>
          </a:prstGeom>
          <a:noFill/>
        </p:spPr>
        <p:txBody>
          <a:bodyPr wrap="square">
            <a:spAutoFit/>
          </a:bodyPr>
          <a:lstStyle/>
          <a:p>
            <a:pPr algn="ctr">
              <a:lnSpc>
                <a:spcPct val="112000"/>
              </a:lnSpc>
            </a:pP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Gubernur, Bupati, Walikota dipilih secara demokratis</a:t>
            </a:r>
          </a:p>
          <a:p>
            <a:pPr algn="ctr">
              <a:lnSpc>
                <a:spcPct val="112000"/>
              </a:lnSpc>
            </a:pP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 18 (4)**]</a:t>
            </a:r>
          </a:p>
        </p:txBody>
      </p:sp>
      <p:sp>
        <p:nvSpPr>
          <p:cNvPr id="12" name="TextBox 11">
            <a:extLst>
              <a:ext uri="{FF2B5EF4-FFF2-40B4-BE49-F238E27FC236}">
                <a16:creationId xmlns:a16="http://schemas.microsoft.com/office/drawing/2014/main" id="{9AD3C58C-9A2B-4B5E-AC80-7B9A3133E38A}"/>
              </a:ext>
            </a:extLst>
          </p:cNvPr>
          <p:cNvSpPr txBox="1"/>
          <p:nvPr/>
        </p:nvSpPr>
        <p:spPr>
          <a:xfrm>
            <a:off x="6684835" y="4625829"/>
            <a:ext cx="2135639" cy="696216"/>
          </a:xfrm>
          <a:prstGeom prst="rect">
            <a:avLst/>
          </a:prstGeom>
          <a:noFill/>
        </p:spPr>
        <p:txBody>
          <a:bodyPr wrap="square">
            <a:spAutoFit/>
          </a:bodyPr>
          <a:lstStyle/>
          <a:p>
            <a:pPr algn="ctr">
              <a:lnSpc>
                <a:spcPct val="112000"/>
              </a:lnSpc>
            </a:pP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Anggota DPRD dipilih melalui pemilu</a:t>
            </a:r>
          </a:p>
          <a:p>
            <a:pPr algn="ctr">
              <a:lnSpc>
                <a:spcPct val="112000"/>
              </a:lnSpc>
            </a:pP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 18 (3) **]</a:t>
            </a:r>
          </a:p>
        </p:txBody>
      </p:sp>
      <p:sp>
        <p:nvSpPr>
          <p:cNvPr id="14" name="TextBox 13">
            <a:extLst>
              <a:ext uri="{FF2B5EF4-FFF2-40B4-BE49-F238E27FC236}">
                <a16:creationId xmlns:a16="http://schemas.microsoft.com/office/drawing/2014/main" id="{0415C820-2CF0-49BB-9221-5B3038EAF5AF}"/>
              </a:ext>
            </a:extLst>
          </p:cNvPr>
          <p:cNvSpPr txBox="1"/>
          <p:nvPr/>
        </p:nvSpPr>
        <p:spPr>
          <a:xfrm>
            <a:off x="3429000" y="3241294"/>
            <a:ext cx="2286000" cy="307777"/>
          </a:xfrm>
          <a:prstGeom prst="rect">
            <a:avLst/>
          </a:prstGeom>
          <a:noFill/>
        </p:spPr>
        <p:txBody>
          <a:bodyPr wrap="square">
            <a:spAutoFit/>
          </a:bodyPr>
          <a:lstStyle/>
          <a:p>
            <a:pPr algn="ctr"/>
            <a:r>
              <a:rPr lang="id-ID"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PEMERINTAHAN DAERAH</a:t>
            </a:r>
            <a:endParaRPr lang="id-ID" sz="1600"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1026" name="Picture 2" descr="Daftar Kepala Daerah yang Melawan Partai dan Mendukung Joko Widodo ...">
            <a:extLst>
              <a:ext uri="{FF2B5EF4-FFF2-40B4-BE49-F238E27FC236}">
                <a16:creationId xmlns:a16="http://schemas.microsoft.com/office/drawing/2014/main" id="{F0493D7E-7367-487F-9060-29859AA4860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730" b="97924" l="1172" r="61719">
                        <a14:foregroundMark x1="40430" y1="73010" x2="50586" y2="69204"/>
                        <a14:foregroundMark x1="6836" y1="79585" x2="10938" y2="92734"/>
                        <a14:foregroundMark x1="5078" y1="76125" x2="7617" y2="95156"/>
                        <a14:foregroundMark x1="14063" y1="92388" x2="37109" y2="92734"/>
                        <a14:foregroundMark x1="2930" y1="92042" x2="2539" y2="85813"/>
                        <a14:backgroundMark x1="22656" y1="78201" x2="23047" y2="80277"/>
                        <a14:backgroundMark x1="50586" y1="90311" x2="51758" y2="91349"/>
                        <a14:backgroundMark x1="21484" y1="78893" x2="20898" y2="78201"/>
                        <a14:backgroundMark x1="49414" y1="90657" x2="49609" y2="89965"/>
                      </a14:backgroundRemoval>
                    </a14:imgEffect>
                  </a14:imgLayer>
                </a14:imgProps>
              </a:ext>
              <a:ext uri="{28A0092B-C50C-407E-A947-70E740481C1C}">
                <a14:useLocalDpi xmlns:a14="http://schemas.microsoft.com/office/drawing/2010/main" val="0"/>
              </a:ext>
            </a:extLst>
          </a:blip>
          <a:srcRect l="1747" t="2914" r="38714" b="2914"/>
          <a:stretch/>
        </p:blipFill>
        <p:spPr bwMode="auto">
          <a:xfrm>
            <a:off x="742055" y="3631909"/>
            <a:ext cx="1158418" cy="10171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lkada 2020, Belum Ada Pendaftar Jalur Perorangan – Sumsel Update">
            <a:extLst>
              <a:ext uri="{FF2B5EF4-FFF2-40B4-BE49-F238E27FC236}">
                <a16:creationId xmlns:a16="http://schemas.microsoft.com/office/drawing/2014/main" id="{0D63B698-34E5-4A8A-8187-FBB53C35208B}"/>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8667" l="7826" r="90000"/>
                    </a14:imgEffect>
                  </a14:imgLayer>
                </a14:imgProps>
              </a:ext>
              <a:ext uri="{28A0092B-C50C-407E-A947-70E740481C1C}">
                <a14:useLocalDpi xmlns:a14="http://schemas.microsoft.com/office/drawing/2010/main" val="0"/>
              </a:ext>
            </a:extLst>
          </a:blip>
          <a:srcRect/>
          <a:stretch>
            <a:fillRect/>
          </a:stretch>
        </p:blipFill>
        <p:spPr bwMode="auto">
          <a:xfrm>
            <a:off x="7000914" y="3631911"/>
            <a:ext cx="1598471" cy="104248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703368C1-8681-41E4-867F-0F609B047335}"/>
              </a:ext>
            </a:extLst>
          </p:cNvPr>
          <p:cNvSpPr txBox="1"/>
          <p:nvPr/>
        </p:nvSpPr>
        <p:spPr>
          <a:xfrm>
            <a:off x="2843810" y="3694248"/>
            <a:ext cx="1888851" cy="430887"/>
          </a:xfrm>
          <a:prstGeom prst="rect">
            <a:avLst/>
          </a:prstGeom>
          <a:noFill/>
        </p:spPr>
        <p:txBody>
          <a:bodyPr wrap="square">
            <a:spAutoFit/>
          </a:bodyPr>
          <a:lstStyle/>
          <a:p>
            <a:pPr algn="ctr"/>
            <a:r>
              <a:rPr 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KEPALA</a:t>
            </a:r>
          </a:p>
          <a:p>
            <a:pPr algn="ctr"/>
            <a:r>
              <a:rPr lang="id-ID"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PEMERINTAHAN DAERAH</a:t>
            </a:r>
            <a:endParaRPr lang="id-ID" sz="1200"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F7E1DBAD-0018-4464-8F6E-E3705D107468}"/>
              </a:ext>
            </a:extLst>
          </p:cNvPr>
          <p:cNvSpPr txBox="1"/>
          <p:nvPr/>
        </p:nvSpPr>
        <p:spPr>
          <a:xfrm>
            <a:off x="4583906" y="3762774"/>
            <a:ext cx="1888851" cy="307777"/>
          </a:xfrm>
          <a:prstGeom prst="rect">
            <a:avLst/>
          </a:prstGeom>
          <a:noFill/>
        </p:spPr>
        <p:txBody>
          <a:bodyPr wrap="square">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DPRD</a:t>
            </a:r>
            <a:endParaRPr lang="id-ID" sz="1600"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3" name="Rectangle: Rounded Corners 12">
            <a:extLst>
              <a:ext uri="{FF2B5EF4-FFF2-40B4-BE49-F238E27FC236}">
                <a16:creationId xmlns:a16="http://schemas.microsoft.com/office/drawing/2014/main" id="{4A12D479-582F-41C6-936A-AA2ACEC40A9B}"/>
              </a:ext>
            </a:extLst>
          </p:cNvPr>
          <p:cNvSpPr/>
          <p:nvPr/>
        </p:nvSpPr>
        <p:spPr>
          <a:xfrm>
            <a:off x="3227659" y="3245913"/>
            <a:ext cx="2712495" cy="303156"/>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C7025F8C-B07B-47FA-B50A-E061B1404882}"/>
              </a:ext>
            </a:extLst>
          </p:cNvPr>
          <p:cNvSpPr/>
          <p:nvPr/>
        </p:nvSpPr>
        <p:spPr>
          <a:xfrm>
            <a:off x="2888358" y="3701218"/>
            <a:ext cx="3339826" cy="430886"/>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79B798A5-7919-41DC-A94D-77AC827B65BF}"/>
              </a:ext>
            </a:extLst>
          </p:cNvPr>
          <p:cNvCxnSpPr>
            <a:cxnSpLocks/>
          </p:cNvCxnSpPr>
          <p:nvPr/>
        </p:nvCxnSpPr>
        <p:spPr>
          <a:xfrm>
            <a:off x="4732023" y="3701218"/>
            <a:ext cx="0" cy="437858"/>
          </a:xfrm>
          <a:prstGeom prst="line">
            <a:avLst/>
          </a:prstGeom>
          <a:ln w="19050">
            <a:solidFill>
              <a:schemeClr val="bg1"/>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4E803C77-E139-4BF1-B542-B9A3AE7105F3}"/>
              </a:ext>
            </a:extLst>
          </p:cNvPr>
          <p:cNvSpPr/>
          <p:nvPr/>
        </p:nvSpPr>
        <p:spPr>
          <a:xfrm>
            <a:off x="2888358" y="4197141"/>
            <a:ext cx="3339826" cy="696216"/>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Down 24">
            <a:extLst>
              <a:ext uri="{FF2B5EF4-FFF2-40B4-BE49-F238E27FC236}">
                <a16:creationId xmlns:a16="http://schemas.microsoft.com/office/drawing/2014/main" id="{FE92A29E-D81F-482B-B1D4-B6CEED89979C}"/>
              </a:ext>
            </a:extLst>
          </p:cNvPr>
          <p:cNvSpPr/>
          <p:nvPr/>
        </p:nvSpPr>
        <p:spPr>
          <a:xfrm>
            <a:off x="4227062" y="2682516"/>
            <a:ext cx="689876" cy="324460"/>
          </a:xfrm>
          <a:prstGeom prst="downArrow">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C50FD637-BB2F-470B-86D7-E2C1986CE108}"/>
              </a:ext>
            </a:extLst>
          </p:cNvPr>
          <p:cNvSpPr/>
          <p:nvPr/>
        </p:nvSpPr>
        <p:spPr>
          <a:xfrm>
            <a:off x="2888358" y="5013093"/>
            <a:ext cx="3339826" cy="696216"/>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88A8FF04-956D-40CA-8346-AFBC6C792D25}"/>
              </a:ext>
            </a:extLst>
          </p:cNvPr>
          <p:cNvSpPr/>
          <p:nvPr/>
        </p:nvSpPr>
        <p:spPr>
          <a:xfrm>
            <a:off x="2888358" y="5805181"/>
            <a:ext cx="3339826" cy="696216"/>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279E7E4B-4C17-4E4C-A268-9305B8D9F043}"/>
              </a:ext>
            </a:extLst>
          </p:cNvPr>
          <p:cNvSpPr txBox="1"/>
          <p:nvPr/>
        </p:nvSpPr>
        <p:spPr>
          <a:xfrm>
            <a:off x="3016189" y="4218975"/>
            <a:ext cx="3150096" cy="646331"/>
          </a:xfrm>
          <a:prstGeom prst="rect">
            <a:avLst/>
          </a:prstGeom>
          <a:noFill/>
        </p:spPr>
        <p:txBody>
          <a:bodyPr wrap="square">
            <a:spAutoFit/>
          </a:bodyPr>
          <a:lstStyle/>
          <a:p>
            <a:pPr algn="ct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a:t>
            </a: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engatur dan mengurus sendiri urusan pemerintahan menurut asas otonomi dan tugas pembantuan [Pasal 18 (2)**]</a:t>
            </a:r>
          </a:p>
        </p:txBody>
      </p:sp>
      <p:sp>
        <p:nvSpPr>
          <p:cNvPr id="39" name="TextBox 38">
            <a:extLst>
              <a:ext uri="{FF2B5EF4-FFF2-40B4-BE49-F238E27FC236}">
                <a16:creationId xmlns:a16="http://schemas.microsoft.com/office/drawing/2014/main" id="{786ACDFD-4661-4235-A46E-761574452366}"/>
              </a:ext>
            </a:extLst>
          </p:cNvPr>
          <p:cNvSpPr txBox="1"/>
          <p:nvPr/>
        </p:nvSpPr>
        <p:spPr>
          <a:xfrm>
            <a:off x="3099756" y="4981969"/>
            <a:ext cx="2968296" cy="738664"/>
          </a:xfrm>
          <a:prstGeom prst="rect">
            <a:avLst/>
          </a:prstGeom>
          <a:noFill/>
        </p:spPr>
        <p:txBody>
          <a:bodyPr wrap="square">
            <a:spAutoFit/>
          </a:bodyPr>
          <a:lstStyle/>
          <a:p>
            <a:pPr algn="ctr"/>
            <a:r>
              <a:rPr lang="id-ID"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menjalankan otonomi seluas-luasnya, kecuali urusan pemerintahan yang oleh UU ditentukan sebagai urusan Pemerintah Pusat [Pasal 18 (5) **]</a:t>
            </a:r>
          </a:p>
        </p:txBody>
      </p:sp>
      <p:sp>
        <p:nvSpPr>
          <p:cNvPr id="40" name="TextBox 39">
            <a:extLst>
              <a:ext uri="{FF2B5EF4-FFF2-40B4-BE49-F238E27FC236}">
                <a16:creationId xmlns:a16="http://schemas.microsoft.com/office/drawing/2014/main" id="{20CCE28A-E678-42D6-BA56-5D5AC2BB10CD}"/>
              </a:ext>
            </a:extLst>
          </p:cNvPr>
          <p:cNvSpPr txBox="1"/>
          <p:nvPr/>
        </p:nvSpPr>
        <p:spPr>
          <a:xfrm>
            <a:off x="2863536" y="5783957"/>
            <a:ext cx="3409807" cy="738664"/>
          </a:xfrm>
          <a:prstGeom prst="rect">
            <a:avLst/>
          </a:prstGeom>
          <a:noFill/>
        </p:spPr>
        <p:txBody>
          <a:bodyPr wrap="square">
            <a:spAutoFit/>
          </a:bodyPr>
          <a:lstStyle/>
          <a:p>
            <a:pPr algn="ctr"/>
            <a:r>
              <a:rPr lang="id-ID"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berhak</a:t>
            </a:r>
            <a:r>
              <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menetapkan</a:t>
            </a:r>
            <a:r>
              <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peraturan</a:t>
            </a:r>
            <a:r>
              <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daerah</a:t>
            </a:r>
            <a:r>
              <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a:t>
            </a:r>
            <a:r>
              <a:rPr lang="en-US" sz="105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peraturan-peraturan</a:t>
            </a:r>
            <a:r>
              <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lain </a:t>
            </a:r>
            <a:r>
              <a:rPr lang="en-US" sz="105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untuk</a:t>
            </a:r>
            <a:r>
              <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melaksanakan</a:t>
            </a:r>
            <a:r>
              <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otonomi</a:t>
            </a:r>
            <a:r>
              <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a:t>
            </a:r>
            <a:r>
              <a:rPr lang="en-US" sz="105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tugas</a:t>
            </a:r>
            <a:r>
              <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pembantuan</a:t>
            </a:r>
            <a:endPar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a:p>
            <a:pPr algn="ctr"/>
            <a:r>
              <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a:t>
            </a:r>
            <a:r>
              <a:rPr lang="en-US" sz="105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18 (6)**]</a:t>
            </a:r>
          </a:p>
        </p:txBody>
      </p:sp>
    </p:spTree>
    <p:extLst>
      <p:ext uri="{BB962C8B-B14F-4D97-AF65-F5344CB8AC3E}">
        <p14:creationId xmlns:p14="http://schemas.microsoft.com/office/powerpoint/2010/main" val="3045458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9" name="Straight Arrow Connector 398">
            <a:extLst>
              <a:ext uri="{FF2B5EF4-FFF2-40B4-BE49-F238E27FC236}">
                <a16:creationId xmlns:a16="http://schemas.microsoft.com/office/drawing/2014/main" id="{2398974C-DEE2-482A-A699-B8A7674A6804}"/>
              </a:ext>
            </a:extLst>
          </p:cNvPr>
          <p:cNvCxnSpPr>
            <a:cxnSpLocks/>
          </p:cNvCxnSpPr>
          <p:nvPr/>
        </p:nvCxnSpPr>
        <p:spPr>
          <a:xfrm>
            <a:off x="2045348" y="4042704"/>
            <a:ext cx="0" cy="436329"/>
          </a:xfrm>
          <a:prstGeom prst="straightConnector1">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72" name="Straight Arrow Connector 371">
            <a:extLst>
              <a:ext uri="{FF2B5EF4-FFF2-40B4-BE49-F238E27FC236}">
                <a16:creationId xmlns:a16="http://schemas.microsoft.com/office/drawing/2014/main" id="{7F6A86D8-CD9F-4480-9D83-15C066CA6C94}"/>
              </a:ext>
            </a:extLst>
          </p:cNvPr>
          <p:cNvCxnSpPr>
            <a:cxnSpLocks/>
          </p:cNvCxnSpPr>
          <p:nvPr/>
        </p:nvCxnSpPr>
        <p:spPr>
          <a:xfrm>
            <a:off x="2047817" y="2763627"/>
            <a:ext cx="0" cy="590550"/>
          </a:xfrm>
          <a:prstGeom prst="straightConnector1">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71" name="Straight Arrow Connector 370">
            <a:extLst>
              <a:ext uri="{FF2B5EF4-FFF2-40B4-BE49-F238E27FC236}">
                <a16:creationId xmlns:a16="http://schemas.microsoft.com/office/drawing/2014/main" id="{37EEBD12-83E6-415D-BA23-7C39636033AE}"/>
              </a:ext>
            </a:extLst>
          </p:cNvPr>
          <p:cNvCxnSpPr>
            <a:cxnSpLocks/>
            <a:stCxn id="347" idx="3"/>
            <a:endCxn id="349" idx="1"/>
          </p:cNvCxnSpPr>
          <p:nvPr/>
        </p:nvCxnSpPr>
        <p:spPr>
          <a:xfrm>
            <a:off x="6050779" y="3712504"/>
            <a:ext cx="1086635" cy="11007"/>
          </a:xfrm>
          <a:prstGeom prst="straightConnector1">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45" name="Rectangle: Diagonal Corners Rounded 344">
            <a:extLst>
              <a:ext uri="{FF2B5EF4-FFF2-40B4-BE49-F238E27FC236}">
                <a16:creationId xmlns:a16="http://schemas.microsoft.com/office/drawing/2014/main" id="{49D7C638-FBAC-4119-94B8-CC32E07BBE52}"/>
              </a:ext>
            </a:extLst>
          </p:cNvPr>
          <p:cNvSpPr/>
          <p:nvPr/>
        </p:nvSpPr>
        <p:spPr>
          <a:xfrm>
            <a:off x="1792976" y="2113856"/>
            <a:ext cx="5731352" cy="830997"/>
          </a:xfrm>
          <a:prstGeom prst="round2DiagRect">
            <a:avLst/>
          </a:prstGeom>
          <a:solidFill>
            <a:srgbClr val="FF5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7BC26109-8046-4B05-8153-460F2B055D3C}"/>
              </a:ext>
            </a:extLst>
          </p:cNvPr>
          <p:cNvGrpSpPr/>
          <p:nvPr/>
        </p:nvGrpSpPr>
        <p:grpSpPr>
          <a:xfrm>
            <a:off x="2261937" y="1158100"/>
            <a:ext cx="4643100" cy="901151"/>
            <a:chOff x="2261937" y="1047710"/>
            <a:chExt cx="4643100" cy="901151"/>
          </a:xfrm>
        </p:grpSpPr>
        <p:sp>
          <p:nvSpPr>
            <p:cNvPr id="2" name="Rectangle: Rounded Corners 1">
              <a:extLst>
                <a:ext uri="{FF2B5EF4-FFF2-40B4-BE49-F238E27FC236}">
                  <a16:creationId xmlns:a16="http://schemas.microsoft.com/office/drawing/2014/main" id="{E10280F9-A35C-454E-941A-B183468F8829}"/>
                </a:ext>
              </a:extLst>
            </p:cNvPr>
            <p:cNvSpPr/>
            <p:nvPr/>
          </p:nvSpPr>
          <p:spPr>
            <a:xfrm>
              <a:off x="2333037" y="1047710"/>
              <a:ext cx="4572000" cy="901151"/>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6582C87-C440-4FA7-9952-BF4E0C66D396}"/>
                </a:ext>
              </a:extLst>
            </p:cNvPr>
            <p:cNvSpPr txBox="1"/>
            <p:nvPr/>
          </p:nvSpPr>
          <p:spPr>
            <a:xfrm>
              <a:off x="2261937" y="1087812"/>
              <a:ext cx="4596063" cy="830997"/>
            </a:xfrm>
            <a:prstGeom prst="rect">
              <a:avLst/>
            </a:prstGeom>
            <a:noFill/>
          </p:spPr>
          <p:txBody>
            <a:bodyPr wrap="square">
              <a:spAutoFit/>
            </a:bodyPr>
            <a:lstStyle/>
            <a:p>
              <a:pPr algn="ctr" defTabSz="914400">
                <a:defRPr/>
              </a:pP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KEKUASAAN PEMERINTAHAN NEGARA </a:t>
              </a:r>
            </a:p>
            <a:p>
              <a:pPr algn="ctr" defTabSz="914400">
                <a:defRPr/>
              </a:pPr>
              <a:r>
                <a:rPr lang="en-US" sz="16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Pemilihan</a:t>
              </a: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6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a:t>
              </a: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Wakil </a:t>
              </a:r>
              <a:r>
                <a:rPr lang="en-US" sz="16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a:t>
              </a: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6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Berdasarkan</a:t>
              </a: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UUD1945</a:t>
              </a:r>
            </a:p>
          </p:txBody>
        </p:sp>
      </p:grpSp>
      <p:sp>
        <p:nvSpPr>
          <p:cNvPr id="339" name="Rectangle: Folded Corner 338">
            <a:extLst>
              <a:ext uri="{FF2B5EF4-FFF2-40B4-BE49-F238E27FC236}">
                <a16:creationId xmlns:a16="http://schemas.microsoft.com/office/drawing/2014/main" id="{02741FDF-86D8-4E62-ABE8-0C2768FA246F}"/>
              </a:ext>
            </a:extLst>
          </p:cNvPr>
          <p:cNvSpPr/>
          <p:nvPr/>
        </p:nvSpPr>
        <p:spPr>
          <a:xfrm>
            <a:off x="3607069" y="3028426"/>
            <a:ext cx="2376264" cy="1368152"/>
          </a:xfrm>
          <a:prstGeom prst="foldedCorner">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Rectangle: Folded Corner 339">
            <a:extLst>
              <a:ext uri="{FF2B5EF4-FFF2-40B4-BE49-F238E27FC236}">
                <a16:creationId xmlns:a16="http://schemas.microsoft.com/office/drawing/2014/main" id="{917B98F8-5C19-4538-8887-6D205CF7570B}"/>
              </a:ext>
            </a:extLst>
          </p:cNvPr>
          <p:cNvSpPr/>
          <p:nvPr/>
        </p:nvSpPr>
        <p:spPr>
          <a:xfrm>
            <a:off x="7236296" y="3184010"/>
            <a:ext cx="1224136" cy="1080120"/>
          </a:xfrm>
          <a:prstGeom prst="foldedCorner">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Rectangle: Single Corner Snipped 340">
            <a:extLst>
              <a:ext uri="{FF2B5EF4-FFF2-40B4-BE49-F238E27FC236}">
                <a16:creationId xmlns:a16="http://schemas.microsoft.com/office/drawing/2014/main" id="{76007A35-D67D-4AAA-9310-D03644196263}"/>
              </a:ext>
            </a:extLst>
          </p:cNvPr>
          <p:cNvSpPr/>
          <p:nvPr/>
        </p:nvSpPr>
        <p:spPr>
          <a:xfrm>
            <a:off x="1507758" y="3407162"/>
            <a:ext cx="1080120" cy="684076"/>
          </a:xfrm>
          <a:prstGeom prst="snip1Rect">
            <a:avLst/>
          </a:prstGeom>
          <a:solidFill>
            <a:srgbClr val="00CC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TextBox 341">
            <a:extLst>
              <a:ext uri="{FF2B5EF4-FFF2-40B4-BE49-F238E27FC236}">
                <a16:creationId xmlns:a16="http://schemas.microsoft.com/office/drawing/2014/main" id="{1729A3FA-9350-44F9-A907-46A410820762}"/>
              </a:ext>
            </a:extLst>
          </p:cNvPr>
          <p:cNvSpPr txBox="1"/>
          <p:nvPr/>
        </p:nvSpPr>
        <p:spPr>
          <a:xfrm>
            <a:off x="1586283" y="3608668"/>
            <a:ext cx="923073" cy="338554"/>
          </a:xfrm>
          <a:prstGeom prst="rect">
            <a:avLst/>
          </a:prstGeom>
          <a:noFill/>
        </p:spPr>
        <p:txBody>
          <a:bodyPr wrap="none" rtlCol="0">
            <a:spAutoFit/>
          </a:bodyPr>
          <a:lstStyle/>
          <a:p>
            <a:pPr algn="ct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PEMILU</a:t>
            </a:r>
          </a:p>
        </p:txBody>
      </p:sp>
      <p:sp>
        <p:nvSpPr>
          <p:cNvPr id="344" name="TextBox 343">
            <a:extLst>
              <a:ext uri="{FF2B5EF4-FFF2-40B4-BE49-F238E27FC236}">
                <a16:creationId xmlns:a16="http://schemas.microsoft.com/office/drawing/2014/main" id="{281B666F-800F-48F6-91C6-6ABBD7CD36CD}"/>
              </a:ext>
            </a:extLst>
          </p:cNvPr>
          <p:cNvSpPr txBox="1"/>
          <p:nvPr/>
        </p:nvSpPr>
        <p:spPr>
          <a:xfrm>
            <a:off x="2047818" y="2109147"/>
            <a:ext cx="5382344" cy="830997"/>
          </a:xfrm>
          <a:prstGeom prst="rect">
            <a:avLst/>
          </a:prstGeom>
          <a:noFill/>
        </p:spPr>
        <p:txBody>
          <a:bodyPr wrap="square">
            <a:spAutoFit/>
          </a:bodyPr>
          <a:lstStyle/>
          <a:p>
            <a:pPr marL="285750" indent="-285750">
              <a:buFont typeface="Wingdings" panose="05000000000000000000" pitchFamily="2" charset="2"/>
              <a:buChar char="v"/>
            </a:pPr>
            <a:r>
              <a:rPr lang="id-ID"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 dan Wakil Presiden dipilih dalam satu pasangan secara langsung oleh rakyat</a:t>
            </a:r>
          </a:p>
          <a:p>
            <a:pPr marL="285750" indent="-285750">
              <a:buFont typeface="Wingdings" panose="05000000000000000000" pitchFamily="2" charset="2"/>
              <a:buChar char="v"/>
            </a:pPr>
            <a:r>
              <a:rPr lang="id-ID"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diusulkan partai politik atau gabungan partai politik peserta pemilu sebelum pemilu</a:t>
            </a:r>
          </a:p>
        </p:txBody>
      </p:sp>
      <p:sp>
        <p:nvSpPr>
          <p:cNvPr id="347" name="TextBox 346">
            <a:extLst>
              <a:ext uri="{FF2B5EF4-FFF2-40B4-BE49-F238E27FC236}">
                <a16:creationId xmlns:a16="http://schemas.microsoft.com/office/drawing/2014/main" id="{7461C88F-4974-4C96-AD85-3A481C21C9D4}"/>
              </a:ext>
            </a:extLst>
          </p:cNvPr>
          <p:cNvSpPr txBox="1"/>
          <p:nvPr/>
        </p:nvSpPr>
        <p:spPr>
          <a:xfrm>
            <a:off x="3539625" y="3112339"/>
            <a:ext cx="2511152" cy="1200329"/>
          </a:xfrm>
          <a:prstGeom prst="rect">
            <a:avLst/>
          </a:prstGeom>
          <a:noFill/>
        </p:spPr>
        <p:txBody>
          <a:bodyPr wrap="square">
            <a:spAutoFit/>
          </a:bodyPr>
          <a:lstStyle/>
          <a:p>
            <a:pPr algn="ct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mendapatkan suara &gt;50% jumlah suara dalam pemilu dengan sedikitnya 20% di setiap provinsi yang tersebar di lebih dari 1/2 jumlah provinsi</a:t>
            </a:r>
          </a:p>
          <a:p>
            <a:pPr algn="ct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 6A (3)***]</a:t>
            </a:r>
          </a:p>
        </p:txBody>
      </p:sp>
      <p:sp>
        <p:nvSpPr>
          <p:cNvPr id="349" name="TextBox 348">
            <a:extLst>
              <a:ext uri="{FF2B5EF4-FFF2-40B4-BE49-F238E27FC236}">
                <a16:creationId xmlns:a16="http://schemas.microsoft.com/office/drawing/2014/main" id="{98062509-D31C-46A0-8181-99DC057A934C}"/>
              </a:ext>
            </a:extLst>
          </p:cNvPr>
          <p:cNvSpPr txBox="1"/>
          <p:nvPr/>
        </p:nvSpPr>
        <p:spPr>
          <a:xfrm>
            <a:off x="7137412" y="3354177"/>
            <a:ext cx="1421904" cy="738664"/>
          </a:xfrm>
          <a:prstGeom prst="rect">
            <a:avLst/>
          </a:prstGeom>
          <a:noFill/>
        </p:spPr>
        <p:txBody>
          <a:bodyPr wrap="square">
            <a:spAutoFit/>
          </a:bodyPr>
          <a:lstStyle/>
          <a:p>
            <a:pPr algn="ctr"/>
            <a:r>
              <a:rPr lang="id-ID"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a:t>
            </a:r>
          </a:p>
          <a:p>
            <a:pPr algn="ctr"/>
            <a:r>
              <a:rPr lang="id-ID"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DAN</a:t>
            </a:r>
          </a:p>
          <a:p>
            <a:pPr algn="ctr"/>
            <a:r>
              <a:rPr lang="id-ID"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WAPRES</a:t>
            </a:r>
          </a:p>
        </p:txBody>
      </p:sp>
      <p:sp>
        <p:nvSpPr>
          <p:cNvPr id="350" name="Rectangle: Rounded Corners 349">
            <a:extLst>
              <a:ext uri="{FF2B5EF4-FFF2-40B4-BE49-F238E27FC236}">
                <a16:creationId xmlns:a16="http://schemas.microsoft.com/office/drawing/2014/main" id="{71B8FB89-6333-41A8-8C8F-859C6423E43E}"/>
              </a:ext>
            </a:extLst>
          </p:cNvPr>
          <p:cNvSpPr/>
          <p:nvPr/>
        </p:nvSpPr>
        <p:spPr>
          <a:xfrm>
            <a:off x="683568" y="4479031"/>
            <a:ext cx="6134526" cy="2184874"/>
          </a:xfrm>
          <a:prstGeom prst="round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Rectangle: Rounded Corners 353">
            <a:extLst>
              <a:ext uri="{FF2B5EF4-FFF2-40B4-BE49-F238E27FC236}">
                <a16:creationId xmlns:a16="http://schemas.microsoft.com/office/drawing/2014/main" id="{A44DADE9-D787-470B-89C7-ECE73D5965B5}"/>
              </a:ext>
            </a:extLst>
          </p:cNvPr>
          <p:cNvSpPr/>
          <p:nvPr/>
        </p:nvSpPr>
        <p:spPr>
          <a:xfrm>
            <a:off x="827584" y="4933155"/>
            <a:ext cx="2664296" cy="777097"/>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Rectangle: Rounded Corners 355">
            <a:extLst>
              <a:ext uri="{FF2B5EF4-FFF2-40B4-BE49-F238E27FC236}">
                <a16:creationId xmlns:a16="http://schemas.microsoft.com/office/drawing/2014/main" id="{A60C88A3-B899-46C0-9897-099842CDECB5}"/>
              </a:ext>
            </a:extLst>
          </p:cNvPr>
          <p:cNvSpPr/>
          <p:nvPr/>
        </p:nvSpPr>
        <p:spPr>
          <a:xfrm>
            <a:off x="827584" y="5779723"/>
            <a:ext cx="2664296" cy="777097"/>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TextBox 357">
            <a:extLst>
              <a:ext uri="{FF2B5EF4-FFF2-40B4-BE49-F238E27FC236}">
                <a16:creationId xmlns:a16="http://schemas.microsoft.com/office/drawing/2014/main" id="{82AFD1CA-4ED1-4F22-98BE-E9EB919C1F9F}"/>
              </a:ext>
            </a:extLst>
          </p:cNvPr>
          <p:cNvSpPr txBox="1"/>
          <p:nvPr/>
        </p:nvSpPr>
        <p:spPr>
          <a:xfrm>
            <a:off x="608079" y="4569654"/>
            <a:ext cx="5958408" cy="261610"/>
          </a:xfrm>
          <a:prstGeom prst="rect">
            <a:avLst/>
          </a:prstGeom>
          <a:noFill/>
        </p:spPr>
        <p:txBody>
          <a:bodyPr wrap="square">
            <a:spAutoFit/>
          </a:bodyPr>
          <a:lstStyle/>
          <a:p>
            <a:pPr algn="ctr"/>
            <a:r>
              <a:rPr lang="id-ID" sz="1100" b="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DALAM HAL TIDAK ADA PASANGAN CALON </a:t>
            </a:r>
            <a:r>
              <a:rPr lang="en-US" sz="1100" b="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 DAN WAKIL PRESIDEN </a:t>
            </a:r>
            <a:r>
              <a:rPr lang="id-ID" sz="1100" b="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TERPILIH</a:t>
            </a:r>
            <a:endParaRPr lang="en-US" sz="1100"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360" name="TextBox 359">
            <a:extLst>
              <a:ext uri="{FF2B5EF4-FFF2-40B4-BE49-F238E27FC236}">
                <a16:creationId xmlns:a16="http://schemas.microsoft.com/office/drawing/2014/main" id="{19874C61-8D45-42C2-98AE-6EE6AB3B3B29}"/>
              </a:ext>
            </a:extLst>
          </p:cNvPr>
          <p:cNvSpPr txBox="1"/>
          <p:nvPr/>
        </p:nvSpPr>
        <p:spPr>
          <a:xfrm>
            <a:off x="884112" y="4997631"/>
            <a:ext cx="2463752" cy="646331"/>
          </a:xfrm>
          <a:prstGeom prst="rect">
            <a:avLst/>
          </a:prstGeom>
          <a:noFill/>
        </p:spPr>
        <p:txBody>
          <a:bodyPr wrap="square">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t>
            </a: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asangan calon yang memperoleh suara terbanyak pertama dalam pemilu</a:t>
            </a:r>
          </a:p>
        </p:txBody>
      </p:sp>
      <p:sp>
        <p:nvSpPr>
          <p:cNvPr id="361" name="TextBox 360">
            <a:extLst>
              <a:ext uri="{FF2B5EF4-FFF2-40B4-BE49-F238E27FC236}">
                <a16:creationId xmlns:a16="http://schemas.microsoft.com/office/drawing/2014/main" id="{16201E6A-ED01-4323-AA27-1BEA2B5E7BC3}"/>
              </a:ext>
            </a:extLst>
          </p:cNvPr>
          <p:cNvSpPr txBox="1"/>
          <p:nvPr/>
        </p:nvSpPr>
        <p:spPr>
          <a:xfrm>
            <a:off x="887923" y="5810327"/>
            <a:ext cx="2463752" cy="646331"/>
          </a:xfrm>
          <a:prstGeom prst="rect">
            <a:avLst/>
          </a:prstGeom>
          <a:noFill/>
        </p:spPr>
        <p:txBody>
          <a:bodyPr wrap="square">
            <a:spAutoFit/>
          </a:bodyPr>
          <a:lstStyle/>
          <a:p>
            <a:pPr algn="ct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pasangan</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calon</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yang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memperoleh</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suara</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terbanyak</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kedua</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dalam</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pemilu</a:t>
            </a:r>
            <a:endPar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363" name="Rectangle: Top Corners Snipped 362">
            <a:extLst>
              <a:ext uri="{FF2B5EF4-FFF2-40B4-BE49-F238E27FC236}">
                <a16:creationId xmlns:a16="http://schemas.microsoft.com/office/drawing/2014/main" id="{D50D91C0-72E4-4092-B046-D78D1E88B01D}"/>
              </a:ext>
            </a:extLst>
          </p:cNvPr>
          <p:cNvSpPr/>
          <p:nvPr/>
        </p:nvSpPr>
        <p:spPr>
          <a:xfrm>
            <a:off x="3923928" y="5464241"/>
            <a:ext cx="1008112" cy="471001"/>
          </a:xfrm>
          <a:prstGeom prst="snip2SameRect">
            <a:avLst/>
          </a:prstGeom>
          <a:solidFill>
            <a:srgbClr val="00CC99"/>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TextBox 363">
            <a:extLst>
              <a:ext uri="{FF2B5EF4-FFF2-40B4-BE49-F238E27FC236}">
                <a16:creationId xmlns:a16="http://schemas.microsoft.com/office/drawing/2014/main" id="{E5DE6E42-4BE9-41AA-ACCF-853F4D9E7159}"/>
              </a:ext>
            </a:extLst>
          </p:cNvPr>
          <p:cNvSpPr txBox="1"/>
          <p:nvPr/>
        </p:nvSpPr>
        <p:spPr>
          <a:xfrm>
            <a:off x="3966449" y="5540973"/>
            <a:ext cx="923073" cy="338554"/>
          </a:xfrm>
          <a:prstGeom prst="rect">
            <a:avLst/>
          </a:prstGeom>
          <a:noFill/>
        </p:spPr>
        <p:txBody>
          <a:bodyPr wrap="none" rtlCol="0">
            <a:spAutoFit/>
          </a:bodyPr>
          <a:lstStyle/>
          <a:p>
            <a:pPr algn="ct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PEMILU</a:t>
            </a:r>
          </a:p>
        </p:txBody>
      </p:sp>
      <p:sp>
        <p:nvSpPr>
          <p:cNvPr id="366" name="TextBox 365">
            <a:extLst>
              <a:ext uri="{FF2B5EF4-FFF2-40B4-BE49-F238E27FC236}">
                <a16:creationId xmlns:a16="http://schemas.microsoft.com/office/drawing/2014/main" id="{6ECB6B05-1B9B-42FB-ACF5-E6738A4C3A3D}"/>
              </a:ext>
            </a:extLst>
          </p:cNvPr>
          <p:cNvSpPr txBox="1"/>
          <p:nvPr/>
        </p:nvSpPr>
        <p:spPr>
          <a:xfrm>
            <a:off x="5357899" y="6433709"/>
            <a:ext cx="1292663" cy="246221"/>
          </a:xfrm>
          <a:prstGeom prst="rect">
            <a:avLst/>
          </a:prstGeom>
          <a:noFill/>
        </p:spPr>
        <p:txBody>
          <a:bodyPr wrap="square">
            <a:spAutoFit/>
          </a:bodyPr>
          <a:lstStyle/>
          <a:p>
            <a:pPr algn="ctr"/>
            <a:r>
              <a:rPr lang="id-ID" sz="1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 6A (4)****]</a:t>
            </a:r>
          </a:p>
        </p:txBody>
      </p:sp>
      <p:sp>
        <p:nvSpPr>
          <p:cNvPr id="369" name="Flowchart: Document 368">
            <a:extLst>
              <a:ext uri="{FF2B5EF4-FFF2-40B4-BE49-F238E27FC236}">
                <a16:creationId xmlns:a16="http://schemas.microsoft.com/office/drawing/2014/main" id="{44CEB8A2-3411-4F78-B8E9-D71CDE41A717}"/>
              </a:ext>
            </a:extLst>
          </p:cNvPr>
          <p:cNvSpPr/>
          <p:nvPr/>
        </p:nvSpPr>
        <p:spPr>
          <a:xfrm>
            <a:off x="5327549" y="5260676"/>
            <a:ext cx="1404693" cy="992623"/>
          </a:xfrm>
          <a:prstGeom prst="flowChartDocument">
            <a:avLst/>
          </a:prstGeom>
          <a:solidFill>
            <a:srgbClr val="FF4F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TextBox 367">
            <a:extLst>
              <a:ext uri="{FF2B5EF4-FFF2-40B4-BE49-F238E27FC236}">
                <a16:creationId xmlns:a16="http://schemas.microsoft.com/office/drawing/2014/main" id="{A697C470-52A0-4C11-9E3B-FF74AE3EF17B}"/>
              </a:ext>
            </a:extLst>
          </p:cNvPr>
          <p:cNvSpPr txBox="1"/>
          <p:nvPr/>
        </p:nvSpPr>
        <p:spPr>
          <a:xfrm>
            <a:off x="5264913" y="5340918"/>
            <a:ext cx="1516725" cy="738664"/>
          </a:xfrm>
          <a:prstGeom prst="rect">
            <a:avLst/>
          </a:prstGeom>
          <a:noFill/>
        </p:spPr>
        <p:txBody>
          <a:bodyPr wrap="square">
            <a:spAutoFit/>
          </a:bodyPr>
          <a:lstStyle/>
          <a:p>
            <a:pPr algn="ctr"/>
            <a:r>
              <a:rPr lang="en-US"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t>
            </a:r>
            <a:r>
              <a:rPr lang="id-ID"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asangan yang memperoleh suara terbanyak</a:t>
            </a:r>
          </a:p>
        </p:txBody>
      </p:sp>
      <p:cxnSp>
        <p:nvCxnSpPr>
          <p:cNvPr id="374" name="Straight Arrow Connector 373">
            <a:extLst>
              <a:ext uri="{FF2B5EF4-FFF2-40B4-BE49-F238E27FC236}">
                <a16:creationId xmlns:a16="http://schemas.microsoft.com/office/drawing/2014/main" id="{4CF8FDD8-B014-4B17-AA2B-DD946625C50F}"/>
              </a:ext>
            </a:extLst>
          </p:cNvPr>
          <p:cNvCxnSpPr>
            <a:cxnSpLocks/>
          </p:cNvCxnSpPr>
          <p:nvPr/>
        </p:nvCxnSpPr>
        <p:spPr>
          <a:xfrm>
            <a:off x="4932040" y="5731336"/>
            <a:ext cx="359378" cy="0"/>
          </a:xfrm>
          <a:prstGeom prst="straightConnector1">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2" name="Connector: Elbow 381">
            <a:extLst>
              <a:ext uri="{FF2B5EF4-FFF2-40B4-BE49-F238E27FC236}">
                <a16:creationId xmlns:a16="http://schemas.microsoft.com/office/drawing/2014/main" id="{A02AF6CE-0060-4BFD-AEBE-7947299F483A}"/>
              </a:ext>
            </a:extLst>
          </p:cNvPr>
          <p:cNvCxnSpPr>
            <a:stCxn id="356" idx="3"/>
            <a:endCxn id="363" idx="1"/>
          </p:cNvCxnSpPr>
          <p:nvPr/>
        </p:nvCxnSpPr>
        <p:spPr>
          <a:xfrm flipV="1">
            <a:off x="3491880" y="5935240"/>
            <a:ext cx="936104" cy="233030"/>
          </a:xfrm>
          <a:prstGeom prst="bentConnector2">
            <a:avLst/>
          </a:prstGeom>
          <a:ln w="38100">
            <a:solidFill>
              <a:schemeClr val="tx1">
                <a:lumMod val="65000"/>
                <a:lumOff val="35000"/>
              </a:schemeClr>
            </a:solidFill>
            <a:tailEnd type="triangle"/>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9" name="Connector: Elbow 388">
            <a:extLst>
              <a:ext uri="{FF2B5EF4-FFF2-40B4-BE49-F238E27FC236}">
                <a16:creationId xmlns:a16="http://schemas.microsoft.com/office/drawing/2014/main" id="{2A710E2A-A5F1-4821-A85D-74AED83B4340}"/>
              </a:ext>
            </a:extLst>
          </p:cNvPr>
          <p:cNvCxnSpPr>
            <a:cxnSpLocks/>
          </p:cNvCxnSpPr>
          <p:nvPr/>
        </p:nvCxnSpPr>
        <p:spPr>
          <a:xfrm>
            <a:off x="3505000" y="5174589"/>
            <a:ext cx="936104" cy="233030"/>
          </a:xfrm>
          <a:prstGeom prst="bentConnector2">
            <a:avLst/>
          </a:prstGeom>
          <a:ln w="38100">
            <a:solidFill>
              <a:schemeClr val="tx1">
                <a:lumMod val="65000"/>
                <a:lumOff val="35000"/>
              </a:schemeClr>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1" name="Connector: Elbow 390">
            <a:extLst>
              <a:ext uri="{FF2B5EF4-FFF2-40B4-BE49-F238E27FC236}">
                <a16:creationId xmlns:a16="http://schemas.microsoft.com/office/drawing/2014/main" id="{E673EA65-DA5E-40AA-9A00-124DAD723DBD}"/>
              </a:ext>
            </a:extLst>
          </p:cNvPr>
          <p:cNvCxnSpPr>
            <a:cxnSpLocks/>
            <a:stCxn id="368" idx="3"/>
            <a:endCxn id="340" idx="2"/>
          </p:cNvCxnSpPr>
          <p:nvPr/>
        </p:nvCxnSpPr>
        <p:spPr>
          <a:xfrm flipV="1">
            <a:off x="6781636" y="4264130"/>
            <a:ext cx="1066728" cy="1446120"/>
          </a:xfrm>
          <a:prstGeom prst="bentConnector2">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4" name="Straight Arrow Connector 393">
            <a:extLst>
              <a:ext uri="{FF2B5EF4-FFF2-40B4-BE49-F238E27FC236}">
                <a16:creationId xmlns:a16="http://schemas.microsoft.com/office/drawing/2014/main" id="{816B361A-27D9-4865-BF84-5370C63A8A23}"/>
              </a:ext>
            </a:extLst>
          </p:cNvPr>
          <p:cNvCxnSpPr>
            <a:cxnSpLocks/>
          </p:cNvCxnSpPr>
          <p:nvPr/>
        </p:nvCxnSpPr>
        <p:spPr>
          <a:xfrm>
            <a:off x="2609460" y="3723509"/>
            <a:ext cx="997611" cy="0"/>
          </a:xfrm>
          <a:prstGeom prst="straightConnector1">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497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a:extLst>
              <a:ext uri="{FF2B5EF4-FFF2-40B4-BE49-F238E27FC236}">
                <a16:creationId xmlns:a16="http://schemas.microsoft.com/office/drawing/2014/main" id="{CA378C27-8049-414C-B917-6350EA7DCE0C}"/>
              </a:ext>
            </a:extLst>
          </p:cNvPr>
          <p:cNvCxnSpPr>
            <a:cxnSpLocks/>
          </p:cNvCxnSpPr>
          <p:nvPr/>
        </p:nvCxnSpPr>
        <p:spPr>
          <a:xfrm>
            <a:off x="5021655" y="3638752"/>
            <a:ext cx="0" cy="389592"/>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55146EA-D710-440D-AA8B-5419F5371E9B}"/>
              </a:ext>
            </a:extLst>
          </p:cNvPr>
          <p:cNvCxnSpPr>
            <a:cxnSpLocks/>
          </p:cNvCxnSpPr>
          <p:nvPr/>
        </p:nvCxnSpPr>
        <p:spPr>
          <a:xfrm>
            <a:off x="4263803" y="4961525"/>
            <a:ext cx="0" cy="1152128"/>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F727CA9-72E9-44EF-B6A2-C0F01F4A2AF9}"/>
              </a:ext>
            </a:extLst>
          </p:cNvPr>
          <p:cNvCxnSpPr>
            <a:cxnSpLocks/>
          </p:cNvCxnSpPr>
          <p:nvPr/>
        </p:nvCxnSpPr>
        <p:spPr>
          <a:xfrm>
            <a:off x="2123728" y="4961525"/>
            <a:ext cx="0" cy="1152128"/>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741F6F8-7B73-45B6-AD24-65630248C01F}"/>
              </a:ext>
            </a:extLst>
          </p:cNvPr>
          <p:cNvCxnSpPr>
            <a:cxnSpLocks/>
          </p:cNvCxnSpPr>
          <p:nvPr/>
        </p:nvCxnSpPr>
        <p:spPr>
          <a:xfrm>
            <a:off x="2123730" y="4961525"/>
            <a:ext cx="2140075" cy="0"/>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E455A7-A6D5-4F2E-9351-4CECA4F22337}"/>
              </a:ext>
            </a:extLst>
          </p:cNvPr>
          <p:cNvCxnSpPr>
            <a:cxnSpLocks/>
          </p:cNvCxnSpPr>
          <p:nvPr/>
        </p:nvCxnSpPr>
        <p:spPr>
          <a:xfrm>
            <a:off x="6213925" y="4045348"/>
            <a:ext cx="0" cy="1348227"/>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4213845-FB4D-4DFE-AA6A-F13DCAF92F41}"/>
              </a:ext>
            </a:extLst>
          </p:cNvPr>
          <p:cNvCxnSpPr>
            <a:cxnSpLocks/>
            <a:endCxn id="370" idx="0"/>
          </p:cNvCxnSpPr>
          <p:nvPr/>
        </p:nvCxnSpPr>
        <p:spPr>
          <a:xfrm>
            <a:off x="3195328" y="4053105"/>
            <a:ext cx="2073" cy="501905"/>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7133F8A-656B-4BC6-936A-24C97E54A717}"/>
              </a:ext>
            </a:extLst>
          </p:cNvPr>
          <p:cNvCxnSpPr>
            <a:cxnSpLocks/>
          </p:cNvCxnSpPr>
          <p:nvPr/>
        </p:nvCxnSpPr>
        <p:spPr>
          <a:xfrm>
            <a:off x="3184364" y="4045346"/>
            <a:ext cx="3043820" cy="0"/>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E635D39-C381-422A-8A84-759CC4466EE0}"/>
              </a:ext>
            </a:extLst>
          </p:cNvPr>
          <p:cNvCxnSpPr>
            <a:cxnSpLocks/>
          </p:cNvCxnSpPr>
          <p:nvPr/>
        </p:nvCxnSpPr>
        <p:spPr>
          <a:xfrm>
            <a:off x="6490182" y="2993052"/>
            <a:ext cx="11616" cy="656965"/>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722598E-22DE-4334-A81A-EEAD58CAAD86}"/>
              </a:ext>
            </a:extLst>
          </p:cNvPr>
          <p:cNvCxnSpPr>
            <a:cxnSpLocks/>
          </p:cNvCxnSpPr>
          <p:nvPr/>
        </p:nvCxnSpPr>
        <p:spPr>
          <a:xfrm>
            <a:off x="3210138" y="2993050"/>
            <a:ext cx="0" cy="389592"/>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42046AC-4F15-422E-977C-6B3F002EED60}"/>
              </a:ext>
            </a:extLst>
          </p:cNvPr>
          <p:cNvCxnSpPr>
            <a:cxnSpLocks/>
          </p:cNvCxnSpPr>
          <p:nvPr/>
        </p:nvCxnSpPr>
        <p:spPr>
          <a:xfrm>
            <a:off x="7736525" y="2042029"/>
            <a:ext cx="0" cy="1750724"/>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09C10A9-65C4-4350-8777-BD07ECD37A00}"/>
              </a:ext>
            </a:extLst>
          </p:cNvPr>
          <p:cNvCxnSpPr>
            <a:cxnSpLocks/>
          </p:cNvCxnSpPr>
          <p:nvPr/>
        </p:nvCxnSpPr>
        <p:spPr>
          <a:xfrm>
            <a:off x="1272764" y="2024802"/>
            <a:ext cx="1" cy="1313221"/>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6436C27-2224-472F-B9A3-80297C3F5AB2}"/>
              </a:ext>
            </a:extLst>
          </p:cNvPr>
          <p:cNvCxnSpPr>
            <a:cxnSpLocks/>
          </p:cNvCxnSpPr>
          <p:nvPr/>
        </p:nvCxnSpPr>
        <p:spPr>
          <a:xfrm>
            <a:off x="4772425" y="1909069"/>
            <a:ext cx="0" cy="1740901"/>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E10280F9-A35C-454E-941A-B183468F8829}"/>
              </a:ext>
            </a:extLst>
          </p:cNvPr>
          <p:cNvSpPr/>
          <p:nvPr/>
        </p:nvSpPr>
        <p:spPr>
          <a:xfrm>
            <a:off x="2411762" y="1248581"/>
            <a:ext cx="4596063" cy="665987"/>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6582C87-C440-4FA7-9952-BF4E0C66D396}"/>
              </a:ext>
            </a:extLst>
          </p:cNvPr>
          <p:cNvSpPr txBox="1"/>
          <p:nvPr/>
        </p:nvSpPr>
        <p:spPr>
          <a:xfrm>
            <a:off x="2411761" y="1289186"/>
            <a:ext cx="4596063" cy="584775"/>
          </a:xfrm>
          <a:prstGeom prst="rect">
            <a:avLst/>
          </a:prstGeom>
          <a:noFill/>
        </p:spPr>
        <p:txBody>
          <a:bodyPr wrap="square">
            <a:spAutoFit/>
          </a:bodyPr>
          <a:lstStyle/>
          <a:p>
            <a:pPr algn="ctr" defTabSz="914400">
              <a:defRPr/>
            </a:pPr>
            <a:r>
              <a:rPr lang="es-E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PARADIGMA BARU URUSAN PEMERINTAHAN BERDASARKAN UU NO. 23 TAHUN 2014</a:t>
            </a:r>
          </a:p>
        </p:txBody>
      </p:sp>
      <p:sp>
        <p:nvSpPr>
          <p:cNvPr id="339" name="Rounded Rectangle 17">
            <a:extLst>
              <a:ext uri="{FF2B5EF4-FFF2-40B4-BE49-F238E27FC236}">
                <a16:creationId xmlns:a16="http://schemas.microsoft.com/office/drawing/2014/main" id="{E2540A13-4749-4124-A721-283043C000F9}"/>
              </a:ext>
            </a:extLst>
          </p:cNvPr>
          <p:cNvSpPr/>
          <p:nvPr/>
        </p:nvSpPr>
        <p:spPr>
          <a:xfrm>
            <a:off x="325749" y="2242060"/>
            <a:ext cx="1952290" cy="590339"/>
          </a:xfrm>
          <a:prstGeom prst="roundRect">
            <a:avLst/>
          </a:prstGeom>
          <a:solidFill>
            <a:schemeClr val="accent3"/>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id-ID" sz="1200" b="1" dirty="0">
                <a:solidFill>
                  <a:schemeClr val="tx1"/>
                </a:solidFill>
                <a:latin typeface="Cambria" panose="02040503050406030204" pitchFamily="18" charset="0"/>
                <a:ea typeface="Cambria" panose="02040503050406030204" pitchFamily="18" charset="0"/>
              </a:rPr>
              <a:t>ABSOLUT</a:t>
            </a:r>
            <a:endParaRPr lang="en-US" sz="1200" b="1" dirty="0">
              <a:solidFill>
                <a:schemeClr val="tx1"/>
              </a:solidFill>
              <a:latin typeface="Cambria" panose="02040503050406030204" pitchFamily="18" charset="0"/>
              <a:ea typeface="Cambria" panose="02040503050406030204" pitchFamily="18" charset="0"/>
            </a:endParaRPr>
          </a:p>
        </p:txBody>
      </p:sp>
      <p:sp>
        <p:nvSpPr>
          <p:cNvPr id="340" name="Rounded Rectangle 18">
            <a:extLst>
              <a:ext uri="{FF2B5EF4-FFF2-40B4-BE49-F238E27FC236}">
                <a16:creationId xmlns:a16="http://schemas.microsoft.com/office/drawing/2014/main" id="{21D694F3-1A76-437F-AAB6-BF4AC24B3915}"/>
              </a:ext>
            </a:extLst>
          </p:cNvPr>
          <p:cNvSpPr/>
          <p:nvPr/>
        </p:nvSpPr>
        <p:spPr>
          <a:xfrm>
            <a:off x="310804" y="3305343"/>
            <a:ext cx="1967234" cy="1494953"/>
          </a:xfrm>
          <a:prstGeom prst="roundRect">
            <a:avLst/>
          </a:prstGeom>
          <a:solidFill>
            <a:schemeClr val="accent3"/>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indent="265113" eaLnBrk="0" hangingPunct="0">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PERTAHANAN</a:t>
            </a:r>
          </a:p>
          <a:p>
            <a:pPr indent="265113" eaLnBrk="0" hangingPunct="0">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KEAMANAN</a:t>
            </a:r>
          </a:p>
          <a:p>
            <a:pPr indent="265113" eaLnBrk="0" hangingPunct="0">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AGAMA</a:t>
            </a:r>
          </a:p>
          <a:p>
            <a:pPr indent="265113" eaLnBrk="0" hangingPunct="0">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YUSTISI</a:t>
            </a:r>
          </a:p>
          <a:p>
            <a:pPr marL="273050" indent="-273050" eaLnBrk="0" hangingPunct="0">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POLITIK LUAR NEGERI</a:t>
            </a:r>
          </a:p>
          <a:p>
            <a:pPr marL="273050" indent="-273050" eaLnBrk="0" hangingPunct="0">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MONETER &amp; FISKAL</a:t>
            </a:r>
            <a:r>
              <a:rPr lang="en-US" sz="1100" b="1" dirty="0">
                <a:solidFill>
                  <a:schemeClr val="tx1"/>
                </a:solidFill>
                <a:latin typeface="Cambria" panose="02040503050406030204" pitchFamily="18" charset="0"/>
                <a:ea typeface="Cambria" panose="02040503050406030204" pitchFamily="18" charset="0"/>
              </a:rPr>
              <a:t> NASIONAL</a:t>
            </a:r>
            <a:endParaRPr lang="th-TH" sz="1100" b="1" dirty="0">
              <a:solidFill>
                <a:schemeClr val="tx1"/>
              </a:solidFill>
              <a:latin typeface="Cambria" panose="02040503050406030204" pitchFamily="18" charset="0"/>
              <a:ea typeface="Cambria" panose="02040503050406030204" pitchFamily="18" charset="0"/>
            </a:endParaRPr>
          </a:p>
        </p:txBody>
      </p:sp>
      <p:sp>
        <p:nvSpPr>
          <p:cNvPr id="341" name="Rounded Rectangle 19">
            <a:extLst>
              <a:ext uri="{FF2B5EF4-FFF2-40B4-BE49-F238E27FC236}">
                <a16:creationId xmlns:a16="http://schemas.microsoft.com/office/drawing/2014/main" id="{679ECFC1-E8CD-45E1-B1A6-A94750DC0C2B}"/>
              </a:ext>
            </a:extLst>
          </p:cNvPr>
          <p:cNvSpPr/>
          <p:nvPr/>
        </p:nvSpPr>
        <p:spPr>
          <a:xfrm>
            <a:off x="571474" y="6124868"/>
            <a:ext cx="2505081"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id-ID" sz="1200" b="1" dirty="0">
                <a:solidFill>
                  <a:schemeClr val="tx1"/>
                </a:solidFill>
                <a:latin typeface="Cambria" panose="02040503050406030204" pitchFamily="18" charset="0"/>
                <a:ea typeface="Cambria" panose="02040503050406030204" pitchFamily="18" charset="0"/>
              </a:rPr>
              <a:t>Kesehatan, Pendidikan, Pekerjaan Umum, dll.</a:t>
            </a:r>
            <a:endParaRPr lang="th-TH" sz="1200" b="1" dirty="0">
              <a:solidFill>
                <a:schemeClr val="tx1"/>
              </a:solidFill>
              <a:latin typeface="Cambria" panose="02040503050406030204" pitchFamily="18" charset="0"/>
              <a:ea typeface="Cambria" panose="02040503050406030204" pitchFamily="18" charset="0"/>
            </a:endParaRPr>
          </a:p>
        </p:txBody>
      </p:sp>
      <p:sp>
        <p:nvSpPr>
          <p:cNvPr id="342" name="Rounded Rectangle 21">
            <a:extLst>
              <a:ext uri="{FF2B5EF4-FFF2-40B4-BE49-F238E27FC236}">
                <a16:creationId xmlns:a16="http://schemas.microsoft.com/office/drawing/2014/main" id="{706BA03B-4D36-4479-A050-412E59AE1065}"/>
              </a:ext>
            </a:extLst>
          </p:cNvPr>
          <p:cNvSpPr/>
          <p:nvPr/>
        </p:nvSpPr>
        <p:spPr>
          <a:xfrm>
            <a:off x="6565585" y="2242060"/>
            <a:ext cx="2252666" cy="590339"/>
          </a:xfrm>
          <a:prstGeom prst="roundRect">
            <a:avLst/>
          </a:prstGeom>
          <a:solidFill>
            <a:srgbClr val="FF505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en-US"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URUSAN </a:t>
            </a:r>
          </a:p>
          <a:p>
            <a:pPr algn="ctr" eaLnBrk="0" hangingPunct="0">
              <a:defRPr/>
            </a:pPr>
            <a:r>
              <a:rPr lang="en-US"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PEMERINTAHAN UMUM</a:t>
            </a:r>
          </a:p>
        </p:txBody>
      </p:sp>
      <p:sp>
        <p:nvSpPr>
          <p:cNvPr id="350" name="Rounded Rectangle 29">
            <a:extLst>
              <a:ext uri="{FF2B5EF4-FFF2-40B4-BE49-F238E27FC236}">
                <a16:creationId xmlns:a16="http://schemas.microsoft.com/office/drawing/2014/main" id="{6EFAB3AB-6EB8-4530-AF2A-48A02594FBA0}"/>
              </a:ext>
            </a:extLst>
          </p:cNvPr>
          <p:cNvSpPr/>
          <p:nvPr/>
        </p:nvSpPr>
        <p:spPr>
          <a:xfrm>
            <a:off x="3889056" y="2259114"/>
            <a:ext cx="1728787" cy="573284"/>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id-ID" sz="1200" b="1" dirty="0">
                <a:solidFill>
                  <a:schemeClr val="tx1"/>
                </a:solidFill>
                <a:latin typeface="Cambria" panose="02040503050406030204" pitchFamily="18" charset="0"/>
                <a:ea typeface="Cambria" panose="02040503050406030204" pitchFamily="18" charset="0"/>
              </a:rPr>
              <a:t>KONKUREN</a:t>
            </a:r>
            <a:endParaRPr lang="th-TH" sz="1200" b="1" dirty="0">
              <a:solidFill>
                <a:schemeClr val="tx1"/>
              </a:solidFill>
              <a:latin typeface="Cambria" panose="02040503050406030204" pitchFamily="18" charset="0"/>
              <a:ea typeface="Cambria" panose="02040503050406030204" pitchFamily="18" charset="0"/>
            </a:endParaRPr>
          </a:p>
        </p:txBody>
      </p:sp>
      <p:sp>
        <p:nvSpPr>
          <p:cNvPr id="353" name="Rounded Rectangle 32">
            <a:extLst>
              <a:ext uri="{FF2B5EF4-FFF2-40B4-BE49-F238E27FC236}">
                <a16:creationId xmlns:a16="http://schemas.microsoft.com/office/drawing/2014/main" id="{0301C7C2-367F-402F-AB0D-06F2A17E25F2}"/>
              </a:ext>
            </a:extLst>
          </p:cNvPr>
          <p:cNvSpPr/>
          <p:nvPr/>
        </p:nvSpPr>
        <p:spPr>
          <a:xfrm>
            <a:off x="2732430" y="3222288"/>
            <a:ext cx="927100" cy="26035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en-SG" sz="1200" b="1" dirty="0" err="1">
                <a:solidFill>
                  <a:schemeClr val="tx1"/>
                </a:solidFill>
                <a:latin typeface="Cambria" panose="02040503050406030204" pitchFamily="18" charset="0"/>
                <a:ea typeface="Cambria" panose="02040503050406030204" pitchFamily="18" charset="0"/>
              </a:rPr>
              <a:t>Pusat</a:t>
            </a:r>
            <a:endParaRPr lang="th-TH" sz="1200" b="1" dirty="0">
              <a:solidFill>
                <a:schemeClr val="tx1"/>
              </a:solidFill>
              <a:latin typeface="Cambria" panose="02040503050406030204" pitchFamily="18" charset="0"/>
              <a:ea typeface="Cambria" panose="02040503050406030204" pitchFamily="18" charset="0"/>
            </a:endParaRPr>
          </a:p>
        </p:txBody>
      </p:sp>
      <p:sp>
        <p:nvSpPr>
          <p:cNvPr id="358" name="Rounded Rectangle 37">
            <a:extLst>
              <a:ext uri="{FF2B5EF4-FFF2-40B4-BE49-F238E27FC236}">
                <a16:creationId xmlns:a16="http://schemas.microsoft.com/office/drawing/2014/main" id="{8122F5E1-85B9-4AE0-BD17-D13BD1D6C961}"/>
              </a:ext>
            </a:extLst>
          </p:cNvPr>
          <p:cNvSpPr/>
          <p:nvPr/>
        </p:nvSpPr>
        <p:spPr>
          <a:xfrm>
            <a:off x="5796136" y="3222288"/>
            <a:ext cx="1295400" cy="26035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en-SG" sz="1200" b="1" dirty="0" err="1">
                <a:solidFill>
                  <a:schemeClr val="tx1"/>
                </a:solidFill>
                <a:latin typeface="Cambria" panose="02040503050406030204" pitchFamily="18" charset="0"/>
                <a:ea typeface="Cambria" panose="02040503050406030204" pitchFamily="18" charset="0"/>
              </a:rPr>
              <a:t>Kab</a:t>
            </a:r>
            <a:r>
              <a:rPr lang="en-SG" sz="1200" b="1" dirty="0">
                <a:solidFill>
                  <a:schemeClr val="tx1"/>
                </a:solidFill>
                <a:latin typeface="Cambria" panose="02040503050406030204" pitchFamily="18" charset="0"/>
                <a:ea typeface="Cambria" panose="02040503050406030204" pitchFamily="18" charset="0"/>
              </a:rPr>
              <a:t>/Kota</a:t>
            </a:r>
            <a:endParaRPr lang="th-TH" sz="1200" b="1" dirty="0">
              <a:solidFill>
                <a:schemeClr val="tx1"/>
              </a:solidFill>
              <a:latin typeface="Cambria" panose="02040503050406030204" pitchFamily="18" charset="0"/>
              <a:ea typeface="Cambria" panose="02040503050406030204" pitchFamily="18" charset="0"/>
            </a:endParaRPr>
          </a:p>
        </p:txBody>
      </p:sp>
      <p:sp>
        <p:nvSpPr>
          <p:cNvPr id="359" name="Rounded Rectangle 38">
            <a:extLst>
              <a:ext uri="{FF2B5EF4-FFF2-40B4-BE49-F238E27FC236}">
                <a16:creationId xmlns:a16="http://schemas.microsoft.com/office/drawing/2014/main" id="{19B47FFE-F20F-4B7D-810D-49073566F77B}"/>
              </a:ext>
            </a:extLst>
          </p:cNvPr>
          <p:cNvSpPr/>
          <p:nvPr/>
        </p:nvSpPr>
        <p:spPr>
          <a:xfrm>
            <a:off x="4181878" y="3222288"/>
            <a:ext cx="1181099" cy="26035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en-SG" sz="1200" b="1" dirty="0" err="1">
                <a:solidFill>
                  <a:schemeClr val="tx1"/>
                </a:solidFill>
                <a:latin typeface="Cambria" panose="02040503050406030204" pitchFamily="18" charset="0"/>
                <a:ea typeface="Cambria" panose="02040503050406030204" pitchFamily="18" charset="0"/>
              </a:rPr>
              <a:t>Provinsi</a:t>
            </a:r>
            <a:endParaRPr lang="th-TH" sz="1200" b="1" dirty="0">
              <a:solidFill>
                <a:schemeClr val="tx1"/>
              </a:solidFill>
              <a:latin typeface="Cambria" panose="02040503050406030204" pitchFamily="18" charset="0"/>
              <a:ea typeface="Cambria" panose="02040503050406030204" pitchFamily="18" charset="0"/>
            </a:endParaRPr>
          </a:p>
        </p:txBody>
      </p:sp>
      <p:sp>
        <p:nvSpPr>
          <p:cNvPr id="366" name="Rounded Rectangle 45">
            <a:extLst>
              <a:ext uri="{FF2B5EF4-FFF2-40B4-BE49-F238E27FC236}">
                <a16:creationId xmlns:a16="http://schemas.microsoft.com/office/drawing/2014/main" id="{CE504AA3-75B3-4EE4-97E3-55D3C279E27D}"/>
              </a:ext>
            </a:extLst>
          </p:cNvPr>
          <p:cNvSpPr/>
          <p:nvPr/>
        </p:nvSpPr>
        <p:spPr>
          <a:xfrm>
            <a:off x="3915251" y="3792753"/>
            <a:ext cx="1676399"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en-SG" sz="1200" b="1" dirty="0" err="1">
                <a:solidFill>
                  <a:schemeClr val="tx1"/>
                </a:solidFill>
                <a:latin typeface="Cambria" panose="02040503050406030204" pitchFamily="18" charset="0"/>
                <a:ea typeface="Cambria" panose="02040503050406030204" pitchFamily="18" charset="0"/>
              </a:rPr>
              <a:t>Otonomi</a:t>
            </a:r>
            <a:r>
              <a:rPr lang="en-SG" sz="1200" b="1" dirty="0">
                <a:solidFill>
                  <a:schemeClr val="tx1"/>
                </a:solidFill>
                <a:latin typeface="Cambria" panose="02040503050406030204" pitchFamily="18" charset="0"/>
                <a:ea typeface="Cambria" panose="02040503050406030204" pitchFamily="18" charset="0"/>
              </a:rPr>
              <a:t> Daerah</a:t>
            </a:r>
            <a:endParaRPr lang="th-TH" sz="1200" b="1" dirty="0">
              <a:solidFill>
                <a:schemeClr val="tx1"/>
              </a:solidFill>
              <a:latin typeface="Cambria" panose="02040503050406030204" pitchFamily="18" charset="0"/>
              <a:ea typeface="Cambria" panose="02040503050406030204" pitchFamily="18" charset="0"/>
            </a:endParaRPr>
          </a:p>
        </p:txBody>
      </p:sp>
      <p:sp>
        <p:nvSpPr>
          <p:cNvPr id="369" name="Rounded Rectangle 48">
            <a:extLst>
              <a:ext uri="{FF2B5EF4-FFF2-40B4-BE49-F238E27FC236}">
                <a16:creationId xmlns:a16="http://schemas.microsoft.com/office/drawing/2014/main" id="{29997523-0EA6-44FD-B08A-91DFC66F2A06}"/>
              </a:ext>
            </a:extLst>
          </p:cNvPr>
          <p:cNvSpPr/>
          <p:nvPr/>
        </p:nvSpPr>
        <p:spPr>
          <a:xfrm>
            <a:off x="5588422" y="4584841"/>
            <a:ext cx="1279524"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en-SG" sz="1200" b="1" dirty="0" err="1">
                <a:solidFill>
                  <a:schemeClr val="tx1"/>
                </a:solidFill>
                <a:latin typeface="Cambria" panose="02040503050406030204" pitchFamily="18" charset="0"/>
                <a:ea typeface="Cambria" panose="02040503050406030204" pitchFamily="18" charset="0"/>
              </a:rPr>
              <a:t>Pilihan</a:t>
            </a:r>
            <a:endParaRPr lang="th-TH" sz="1200" b="1" dirty="0">
              <a:solidFill>
                <a:schemeClr val="tx1"/>
              </a:solidFill>
              <a:latin typeface="Cambria" panose="02040503050406030204" pitchFamily="18" charset="0"/>
              <a:ea typeface="Cambria" panose="02040503050406030204" pitchFamily="18" charset="0"/>
            </a:endParaRPr>
          </a:p>
        </p:txBody>
      </p:sp>
      <p:sp>
        <p:nvSpPr>
          <p:cNvPr id="370" name="Rounded Rectangle 49">
            <a:extLst>
              <a:ext uri="{FF2B5EF4-FFF2-40B4-BE49-F238E27FC236}">
                <a16:creationId xmlns:a16="http://schemas.microsoft.com/office/drawing/2014/main" id="{0E15B16D-D604-4A8E-A58B-9234C33456F1}"/>
              </a:ext>
            </a:extLst>
          </p:cNvPr>
          <p:cNvSpPr/>
          <p:nvPr/>
        </p:nvSpPr>
        <p:spPr>
          <a:xfrm>
            <a:off x="2702099" y="4555008"/>
            <a:ext cx="990600"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en-SG" sz="1200" b="1" dirty="0" err="1">
                <a:solidFill>
                  <a:schemeClr val="tx1"/>
                </a:solidFill>
                <a:latin typeface="Cambria" panose="02040503050406030204" pitchFamily="18" charset="0"/>
                <a:ea typeface="Cambria" panose="02040503050406030204" pitchFamily="18" charset="0"/>
              </a:rPr>
              <a:t>Wajib</a:t>
            </a:r>
            <a:endParaRPr lang="th-TH" sz="1200" b="1" dirty="0">
              <a:solidFill>
                <a:schemeClr val="tx1"/>
              </a:solidFill>
              <a:latin typeface="Cambria" panose="02040503050406030204" pitchFamily="18" charset="0"/>
              <a:ea typeface="Cambria" panose="02040503050406030204" pitchFamily="18" charset="0"/>
            </a:endParaRPr>
          </a:p>
        </p:txBody>
      </p:sp>
      <p:sp>
        <p:nvSpPr>
          <p:cNvPr id="371" name="Rounded Rectangle 50">
            <a:extLst>
              <a:ext uri="{FF2B5EF4-FFF2-40B4-BE49-F238E27FC236}">
                <a16:creationId xmlns:a16="http://schemas.microsoft.com/office/drawing/2014/main" id="{ACCE73A6-7D1B-4F36-9D61-FB645C8A7D4B}"/>
              </a:ext>
            </a:extLst>
          </p:cNvPr>
          <p:cNvSpPr/>
          <p:nvPr/>
        </p:nvSpPr>
        <p:spPr>
          <a:xfrm>
            <a:off x="5436096" y="5393575"/>
            <a:ext cx="2136300" cy="539409"/>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id-ID" sz="1200" b="1" dirty="0">
                <a:solidFill>
                  <a:schemeClr val="tx1"/>
                </a:solidFill>
                <a:latin typeface="Cambria" panose="02040503050406030204" pitchFamily="18" charset="0"/>
                <a:ea typeface="Cambria" panose="02040503050406030204" pitchFamily="18" charset="0"/>
              </a:rPr>
              <a:t>Per</a:t>
            </a:r>
            <a:r>
              <a:rPr lang="en-SG" sz="1200" b="1" dirty="0" err="1">
                <a:solidFill>
                  <a:schemeClr val="tx1"/>
                </a:solidFill>
                <a:latin typeface="Cambria" panose="02040503050406030204" pitchFamily="18" charset="0"/>
                <a:ea typeface="Cambria" panose="02040503050406030204" pitchFamily="18" charset="0"/>
              </a:rPr>
              <a:t>iwisata</a:t>
            </a:r>
            <a:r>
              <a:rPr lang="id-ID" sz="1200" b="1" dirty="0">
                <a:solidFill>
                  <a:schemeClr val="tx1"/>
                </a:solidFill>
                <a:latin typeface="Cambria" panose="02040503050406030204" pitchFamily="18" charset="0"/>
                <a:ea typeface="Cambria" panose="02040503050406030204" pitchFamily="18" charset="0"/>
              </a:rPr>
              <a:t>, Perdagangan,</a:t>
            </a:r>
            <a:endParaRPr lang="en-SG" sz="1200" b="1" dirty="0">
              <a:solidFill>
                <a:schemeClr val="tx1"/>
              </a:solidFill>
              <a:latin typeface="Cambria" panose="02040503050406030204" pitchFamily="18" charset="0"/>
              <a:ea typeface="Cambria" panose="02040503050406030204" pitchFamily="18" charset="0"/>
            </a:endParaRPr>
          </a:p>
          <a:p>
            <a:pPr algn="ctr" eaLnBrk="0" hangingPunct="0">
              <a:defRPr/>
            </a:pPr>
            <a:r>
              <a:rPr lang="en-SG" sz="1200" b="1" dirty="0" err="1">
                <a:solidFill>
                  <a:schemeClr val="tx1"/>
                </a:solidFill>
                <a:latin typeface="Cambria" panose="02040503050406030204" pitchFamily="18" charset="0"/>
                <a:ea typeface="Cambria" panose="02040503050406030204" pitchFamily="18" charset="0"/>
              </a:rPr>
              <a:t>Pertanian</a:t>
            </a:r>
            <a:r>
              <a:rPr lang="id-ID" sz="1200" b="1" dirty="0">
                <a:solidFill>
                  <a:schemeClr val="tx1"/>
                </a:solidFill>
                <a:latin typeface="Cambria" panose="02040503050406030204" pitchFamily="18" charset="0"/>
                <a:ea typeface="Cambria" panose="02040503050406030204" pitchFamily="18" charset="0"/>
              </a:rPr>
              <a:t> dll.</a:t>
            </a:r>
            <a:endParaRPr lang="th-TH" sz="1200" b="1" dirty="0">
              <a:solidFill>
                <a:schemeClr val="tx1"/>
              </a:solidFill>
              <a:latin typeface="Cambria" panose="02040503050406030204" pitchFamily="18" charset="0"/>
              <a:ea typeface="Cambria" panose="02040503050406030204" pitchFamily="18" charset="0"/>
            </a:endParaRPr>
          </a:p>
        </p:txBody>
      </p:sp>
      <p:sp>
        <p:nvSpPr>
          <p:cNvPr id="375" name="Rounded Rectangle 55">
            <a:extLst>
              <a:ext uri="{FF2B5EF4-FFF2-40B4-BE49-F238E27FC236}">
                <a16:creationId xmlns:a16="http://schemas.microsoft.com/office/drawing/2014/main" id="{C497BA0D-388D-4DB6-AAE0-E55EF1643C0A}"/>
              </a:ext>
            </a:extLst>
          </p:cNvPr>
          <p:cNvSpPr/>
          <p:nvPr/>
        </p:nvSpPr>
        <p:spPr>
          <a:xfrm>
            <a:off x="6843625" y="3637322"/>
            <a:ext cx="1967234" cy="796191"/>
          </a:xfrm>
          <a:prstGeom prst="roundRect">
            <a:avLst/>
          </a:prstGeom>
          <a:solidFill>
            <a:srgbClr val="FF505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en-US"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KEWENANGAN PRESIDEN SEBAGAI KEPALA PEMERINTAHAN</a:t>
            </a:r>
            <a:endParaRPr lang="th-TH"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378" name="Rounded Rectangle 58">
            <a:extLst>
              <a:ext uri="{FF2B5EF4-FFF2-40B4-BE49-F238E27FC236}">
                <a16:creationId xmlns:a16="http://schemas.microsoft.com/office/drawing/2014/main" id="{DDB2FD05-55BA-4079-AC5E-5426005574F2}"/>
              </a:ext>
            </a:extLst>
          </p:cNvPr>
          <p:cNvSpPr/>
          <p:nvPr/>
        </p:nvSpPr>
        <p:spPr>
          <a:xfrm>
            <a:off x="1571604" y="5393574"/>
            <a:ext cx="1347790"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id-ID" sz="1200" b="1" dirty="0">
                <a:solidFill>
                  <a:schemeClr val="tx1"/>
                </a:solidFill>
                <a:latin typeface="Cambria" panose="02040503050406030204" pitchFamily="18" charset="0"/>
                <a:ea typeface="Cambria" panose="02040503050406030204" pitchFamily="18" charset="0"/>
              </a:rPr>
              <a:t>Pelayanan Dasar</a:t>
            </a:r>
            <a:endParaRPr lang="th-TH" sz="1200" b="1" dirty="0">
              <a:solidFill>
                <a:schemeClr val="tx1"/>
              </a:solidFill>
              <a:latin typeface="Cambria" panose="02040503050406030204" pitchFamily="18" charset="0"/>
              <a:ea typeface="Cambria" panose="02040503050406030204" pitchFamily="18" charset="0"/>
            </a:endParaRPr>
          </a:p>
        </p:txBody>
      </p:sp>
      <p:sp>
        <p:nvSpPr>
          <p:cNvPr id="379" name="Rounded Rectangle 59">
            <a:extLst>
              <a:ext uri="{FF2B5EF4-FFF2-40B4-BE49-F238E27FC236}">
                <a16:creationId xmlns:a16="http://schemas.microsoft.com/office/drawing/2014/main" id="{5D2D24D8-3325-456F-A9EC-29F85A3FBF37}"/>
              </a:ext>
            </a:extLst>
          </p:cNvPr>
          <p:cNvSpPr/>
          <p:nvPr/>
        </p:nvSpPr>
        <p:spPr>
          <a:xfrm>
            <a:off x="3286118" y="6124868"/>
            <a:ext cx="2505081" cy="523874"/>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id-ID" sz="1200" b="1" dirty="0">
                <a:solidFill>
                  <a:schemeClr val="tx1"/>
                </a:solidFill>
                <a:latin typeface="Cambria" panose="02040503050406030204" pitchFamily="18" charset="0"/>
                <a:ea typeface="Cambria" panose="02040503050406030204" pitchFamily="18" charset="0"/>
              </a:rPr>
              <a:t>Tenaga Kerja, Pangan, Lingkungan Hidup dll.</a:t>
            </a:r>
            <a:endParaRPr lang="th-TH" sz="1200" b="1" dirty="0">
              <a:solidFill>
                <a:schemeClr val="tx1"/>
              </a:solidFill>
              <a:latin typeface="Cambria" panose="02040503050406030204" pitchFamily="18" charset="0"/>
              <a:ea typeface="Cambria" panose="02040503050406030204" pitchFamily="18" charset="0"/>
            </a:endParaRPr>
          </a:p>
        </p:txBody>
      </p:sp>
      <p:sp>
        <p:nvSpPr>
          <p:cNvPr id="380" name="Rounded Rectangle 60">
            <a:extLst>
              <a:ext uri="{FF2B5EF4-FFF2-40B4-BE49-F238E27FC236}">
                <a16:creationId xmlns:a16="http://schemas.microsoft.com/office/drawing/2014/main" id="{1DD02E3D-2E8D-4369-B577-C2964A79D59C}"/>
              </a:ext>
            </a:extLst>
          </p:cNvPr>
          <p:cNvSpPr/>
          <p:nvPr/>
        </p:nvSpPr>
        <p:spPr>
          <a:xfrm>
            <a:off x="3571868" y="5393574"/>
            <a:ext cx="1428760"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id-ID" sz="1200" b="1" dirty="0">
                <a:solidFill>
                  <a:schemeClr val="tx1"/>
                </a:solidFill>
                <a:latin typeface="Cambria" panose="02040503050406030204" pitchFamily="18" charset="0"/>
                <a:ea typeface="Cambria" panose="02040503050406030204" pitchFamily="18" charset="0"/>
              </a:rPr>
              <a:t>Non Pelayanan Dasar</a:t>
            </a:r>
            <a:endParaRPr lang="th-TH" sz="1200" b="1" dirty="0">
              <a:solidFill>
                <a:schemeClr val="tx1"/>
              </a:solidFill>
              <a:latin typeface="Cambria" panose="02040503050406030204" pitchFamily="18" charset="0"/>
              <a:ea typeface="Cambria" panose="02040503050406030204" pitchFamily="18" charset="0"/>
            </a:endParaRPr>
          </a:p>
        </p:txBody>
      </p:sp>
      <p:cxnSp>
        <p:nvCxnSpPr>
          <p:cNvPr id="26" name="Straight Connector 25">
            <a:extLst>
              <a:ext uri="{FF2B5EF4-FFF2-40B4-BE49-F238E27FC236}">
                <a16:creationId xmlns:a16="http://schemas.microsoft.com/office/drawing/2014/main" id="{B97F1939-4913-4EC2-B207-C456A7ED52F2}"/>
              </a:ext>
            </a:extLst>
          </p:cNvPr>
          <p:cNvCxnSpPr>
            <a:cxnSpLocks/>
          </p:cNvCxnSpPr>
          <p:nvPr/>
        </p:nvCxnSpPr>
        <p:spPr>
          <a:xfrm>
            <a:off x="1259632" y="2027112"/>
            <a:ext cx="6480720" cy="29834"/>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02A06E3-89E6-4064-B834-1BC1359F760C}"/>
              </a:ext>
            </a:extLst>
          </p:cNvPr>
          <p:cNvCxnSpPr>
            <a:cxnSpLocks/>
          </p:cNvCxnSpPr>
          <p:nvPr/>
        </p:nvCxnSpPr>
        <p:spPr>
          <a:xfrm>
            <a:off x="3195980" y="2993050"/>
            <a:ext cx="3305818" cy="0"/>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05E1082-CA50-45BE-AAE4-4B9A67C8F874}"/>
              </a:ext>
            </a:extLst>
          </p:cNvPr>
          <p:cNvCxnSpPr>
            <a:cxnSpLocks/>
          </p:cNvCxnSpPr>
          <p:nvPr/>
        </p:nvCxnSpPr>
        <p:spPr>
          <a:xfrm>
            <a:off x="4772427" y="3638752"/>
            <a:ext cx="1729373" cy="0"/>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7108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Freeform 5">
            <a:extLst>
              <a:ext uri="{FF2B5EF4-FFF2-40B4-BE49-F238E27FC236}">
                <a16:creationId xmlns:a16="http://schemas.microsoft.com/office/drawing/2014/main" id="{5C64AD04-FFA4-4267-A760-FFDF783116FB}"/>
              </a:ext>
            </a:extLst>
          </p:cNvPr>
          <p:cNvSpPr>
            <a:spLocks/>
          </p:cNvSpPr>
          <p:nvPr/>
        </p:nvSpPr>
        <p:spPr bwMode="auto">
          <a:xfrm>
            <a:off x="832365" y="2359325"/>
            <a:ext cx="1739166" cy="988415"/>
          </a:xfrm>
          <a:custGeom>
            <a:avLst/>
            <a:gdLst>
              <a:gd name="T0" fmla="*/ 538 w 538"/>
              <a:gd name="T1" fmla="*/ 269 h 632"/>
              <a:gd name="T2" fmla="*/ 269 w 538"/>
              <a:gd name="T3" fmla="*/ 0 h 632"/>
              <a:gd name="T4" fmla="*/ 0 w 538"/>
              <a:gd name="T5" fmla="*/ 269 h 632"/>
              <a:gd name="T6" fmla="*/ 211 w 538"/>
              <a:gd name="T7" fmla="*/ 532 h 632"/>
              <a:gd name="T8" fmla="*/ 269 w 538"/>
              <a:gd name="T9" fmla="*/ 632 h 632"/>
              <a:gd name="T10" fmla="*/ 327 w 538"/>
              <a:gd name="T11" fmla="*/ 532 h 632"/>
              <a:gd name="T12" fmla="*/ 538 w 538"/>
              <a:gd name="T13" fmla="*/ 269 h 632"/>
            </a:gdLst>
            <a:ahLst/>
            <a:cxnLst>
              <a:cxn ang="0">
                <a:pos x="T0" y="T1"/>
              </a:cxn>
              <a:cxn ang="0">
                <a:pos x="T2" y="T3"/>
              </a:cxn>
              <a:cxn ang="0">
                <a:pos x="T4" y="T5"/>
              </a:cxn>
              <a:cxn ang="0">
                <a:pos x="T6" y="T7"/>
              </a:cxn>
              <a:cxn ang="0">
                <a:pos x="T8" y="T9"/>
              </a:cxn>
              <a:cxn ang="0">
                <a:pos x="T10" y="T11"/>
              </a:cxn>
              <a:cxn ang="0">
                <a:pos x="T12" y="T13"/>
              </a:cxn>
            </a:cxnLst>
            <a:rect l="0" t="0" r="r" b="b"/>
            <a:pathLst>
              <a:path w="538" h="632">
                <a:moveTo>
                  <a:pt x="538" y="269"/>
                </a:moveTo>
                <a:cubicBezTo>
                  <a:pt x="538" y="120"/>
                  <a:pt x="418" y="0"/>
                  <a:pt x="269" y="0"/>
                </a:cubicBezTo>
                <a:cubicBezTo>
                  <a:pt x="120" y="0"/>
                  <a:pt x="0" y="120"/>
                  <a:pt x="0" y="269"/>
                </a:cubicBezTo>
                <a:cubicBezTo>
                  <a:pt x="0" y="398"/>
                  <a:pt x="90" y="505"/>
                  <a:pt x="211" y="532"/>
                </a:cubicBezTo>
                <a:cubicBezTo>
                  <a:pt x="269" y="632"/>
                  <a:pt x="269" y="632"/>
                  <a:pt x="269" y="632"/>
                </a:cubicBezTo>
                <a:cubicBezTo>
                  <a:pt x="327" y="532"/>
                  <a:pt x="327" y="532"/>
                  <a:pt x="327" y="532"/>
                </a:cubicBezTo>
                <a:cubicBezTo>
                  <a:pt x="447" y="505"/>
                  <a:pt x="538" y="398"/>
                  <a:pt x="538" y="269"/>
                </a:cubicBezTo>
                <a:close/>
              </a:path>
            </a:pathLst>
          </a:custGeom>
          <a:solidFill>
            <a:schemeClr val="bg1">
              <a:lumMod val="75000"/>
            </a:schemeClr>
          </a:solidFill>
          <a:ln>
            <a:noFill/>
          </a:ln>
        </p:spPr>
        <p:txBody>
          <a:bodyPr vert="horz" wrap="square" lIns="47479" tIns="23739" rIns="47479" bIns="23739" numCol="1" anchor="t" anchorCtr="0" compatLnSpc="1">
            <a:prstTxWarp prst="textNoShape">
              <a:avLst/>
            </a:prstTxWarp>
          </a:bodyPr>
          <a:lstStyle/>
          <a:p>
            <a:pPr defTabSz="633062">
              <a:defRPr/>
            </a:pPr>
            <a:endParaRPr lang="en-US" sz="935">
              <a:solidFill>
                <a:prstClr val="black"/>
              </a:solidFill>
              <a:latin typeface="Calibri" panose="020F0502020204030204"/>
            </a:endParaRPr>
          </a:p>
        </p:txBody>
      </p:sp>
      <p:sp>
        <p:nvSpPr>
          <p:cNvPr id="150" name="Oval 6">
            <a:extLst>
              <a:ext uri="{FF2B5EF4-FFF2-40B4-BE49-F238E27FC236}">
                <a16:creationId xmlns:a16="http://schemas.microsoft.com/office/drawing/2014/main" id="{2A58B40A-6FFF-47C1-B604-4DBA48903BDC}"/>
              </a:ext>
            </a:extLst>
          </p:cNvPr>
          <p:cNvSpPr>
            <a:spLocks noChangeArrowheads="1"/>
          </p:cNvSpPr>
          <p:nvPr/>
        </p:nvSpPr>
        <p:spPr bwMode="auto">
          <a:xfrm>
            <a:off x="987573" y="2472752"/>
            <a:ext cx="1428750" cy="570039"/>
          </a:xfrm>
          <a:prstGeom prst="ellipse">
            <a:avLst/>
          </a:prstGeom>
          <a:solidFill>
            <a:srgbClr val="009999"/>
          </a:solidFill>
          <a:ln>
            <a:noFill/>
          </a:ln>
        </p:spPr>
        <p:txBody>
          <a:bodyPr vert="horz" wrap="square" lIns="47479" tIns="23739" rIns="47479" bIns="23739" numCol="1" anchor="t" anchorCtr="0" compatLnSpc="1">
            <a:prstTxWarp prst="textNoShape">
              <a:avLst/>
            </a:prstTxWarp>
          </a:bodyPr>
          <a:lstStyle/>
          <a:p>
            <a:pPr algn="ctr" defTabSz="633062">
              <a:defRPr/>
            </a:pPr>
            <a:r>
              <a:rPr lang="en-US" sz="1050" b="1" dirty="0">
                <a:solidFill>
                  <a:prstClr val="white"/>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PEMBUKAAN UUD 1945</a:t>
            </a:r>
            <a:endParaRPr lang="en-US" sz="935" dirty="0">
              <a:solidFill>
                <a:prstClr val="white"/>
              </a:solidFill>
              <a:latin typeface="Calibri" panose="020F0502020204030204"/>
            </a:endParaRPr>
          </a:p>
        </p:txBody>
      </p:sp>
      <p:pic>
        <p:nvPicPr>
          <p:cNvPr id="151" name="Picture 4" descr="Layar Komputer Laptop Png - Gambar gratis di Pixabay">
            <a:extLst>
              <a:ext uri="{FF2B5EF4-FFF2-40B4-BE49-F238E27FC236}">
                <a16:creationId xmlns:a16="http://schemas.microsoft.com/office/drawing/2014/main" id="{55F231AF-AB3D-4D12-AF27-5C9EC6CE8923}"/>
              </a:ext>
            </a:extLst>
          </p:cNvPr>
          <p:cNvPicPr>
            <a:picLocks noChangeAspect="1" noChangeArrowheads="1"/>
          </p:cNvPicPr>
          <p:nvPr/>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25405" y="3350056"/>
            <a:ext cx="3377730" cy="1965499"/>
          </a:xfrm>
          <a:prstGeom prst="rect">
            <a:avLst/>
          </a:prstGeom>
          <a:noFill/>
          <a:extLst>
            <a:ext uri="{909E8E84-426E-40DD-AFC4-6F175D3DCCD1}">
              <a14:hiddenFill xmlns:a14="http://schemas.microsoft.com/office/drawing/2010/main">
                <a:solidFill>
                  <a:srgbClr val="FFFFFF"/>
                </a:solidFill>
              </a14:hiddenFill>
            </a:ext>
          </a:extLst>
        </p:spPr>
      </p:pic>
      <p:sp>
        <p:nvSpPr>
          <p:cNvPr id="152" name="TextBox 151">
            <a:extLst>
              <a:ext uri="{FF2B5EF4-FFF2-40B4-BE49-F238E27FC236}">
                <a16:creationId xmlns:a16="http://schemas.microsoft.com/office/drawing/2014/main" id="{A7EA02AA-2159-4087-8668-DC7EF081ED4A}"/>
              </a:ext>
            </a:extLst>
          </p:cNvPr>
          <p:cNvSpPr txBox="1"/>
          <p:nvPr/>
        </p:nvSpPr>
        <p:spPr>
          <a:xfrm>
            <a:off x="425263" y="3543722"/>
            <a:ext cx="2553370" cy="338554"/>
          </a:xfrm>
          <a:prstGeom prst="rect">
            <a:avLst/>
          </a:prstGeom>
          <a:noFill/>
        </p:spPr>
        <p:txBody>
          <a:bodyPr wrap="square" rtlCol="0">
            <a:spAutoFit/>
          </a:bodyPr>
          <a:lstStyle/>
          <a:p>
            <a:pPr marL="69056" defTabSz="633062">
              <a:defRPr/>
            </a:pPr>
            <a:r>
              <a:rPr lang="id-ID" sz="1600" b="1" dirty="0">
                <a:solidFill>
                  <a:prstClr val="black"/>
                </a:solidFill>
                <a:effectLst>
                  <a:outerShdw blurRad="38100" dist="38100" dir="2700000" algn="tl">
                    <a:srgbClr val="000000">
                      <a:alpha val="43137"/>
                    </a:srgbClr>
                  </a:outerShdw>
                </a:effectLst>
                <a:latin typeface="Cambria" panose="02040503050406030204" pitchFamily="18" charset="0"/>
              </a:rPr>
              <a:t>MENJADI BANGSA YANG :</a:t>
            </a:r>
          </a:p>
        </p:txBody>
      </p:sp>
      <p:sp>
        <p:nvSpPr>
          <p:cNvPr id="153" name="Rectangle 152">
            <a:extLst>
              <a:ext uri="{FF2B5EF4-FFF2-40B4-BE49-F238E27FC236}">
                <a16:creationId xmlns:a16="http://schemas.microsoft.com/office/drawing/2014/main" id="{22DDB5B8-0266-4BFF-8B62-2AA8B0DB9DAF}"/>
              </a:ext>
            </a:extLst>
          </p:cNvPr>
          <p:cNvSpPr/>
          <p:nvPr/>
        </p:nvSpPr>
        <p:spPr>
          <a:xfrm>
            <a:off x="473630" y="3846907"/>
            <a:ext cx="2553370" cy="1107996"/>
          </a:xfrm>
          <a:prstGeom prst="rect">
            <a:avLst/>
          </a:prstGeom>
        </p:spPr>
        <p:txBody>
          <a:bodyPr wrap="square">
            <a:spAutoFit/>
          </a:bodyPr>
          <a:lstStyle/>
          <a:p>
            <a:pPr marL="257175" indent="-257175" defTabSz="633062">
              <a:spcAft>
                <a:spcPts val="416"/>
              </a:spcAft>
              <a:buFontTx/>
              <a:buAutoNum type="arabicPeriod"/>
              <a:defRPr/>
            </a:pPr>
            <a:r>
              <a:rPr lang="en-US" sz="1400" b="1" i="1" dirty="0">
                <a:solidFill>
                  <a:prstClr val="black"/>
                </a:solidFill>
                <a:latin typeface="Cambria" panose="02040503050406030204" pitchFamily="18" charset="0"/>
                <a:ea typeface="Cambria" panose="02040503050406030204" pitchFamily="18" charset="0"/>
              </a:rPr>
              <a:t>MERDEKA</a:t>
            </a:r>
          </a:p>
          <a:p>
            <a:pPr marL="257175" indent="-257175" defTabSz="633062">
              <a:spcAft>
                <a:spcPts val="416"/>
              </a:spcAft>
              <a:buFontTx/>
              <a:buAutoNum type="arabicPeriod"/>
              <a:defRPr/>
            </a:pPr>
            <a:r>
              <a:rPr lang="en-US" sz="1400" b="1" i="1" dirty="0">
                <a:solidFill>
                  <a:prstClr val="black"/>
                </a:solidFill>
                <a:latin typeface="Cambria" panose="02040503050406030204" pitchFamily="18" charset="0"/>
                <a:ea typeface="Cambria" panose="02040503050406030204" pitchFamily="18" charset="0"/>
              </a:rPr>
              <a:t>BERSATU</a:t>
            </a:r>
          </a:p>
          <a:p>
            <a:pPr marL="257175" indent="-257175" defTabSz="633062">
              <a:spcAft>
                <a:spcPts val="416"/>
              </a:spcAft>
              <a:buFontTx/>
              <a:buAutoNum type="arabicPeriod"/>
              <a:defRPr/>
            </a:pPr>
            <a:r>
              <a:rPr lang="en-US" sz="1400" b="1" i="1" dirty="0">
                <a:solidFill>
                  <a:prstClr val="black"/>
                </a:solidFill>
                <a:latin typeface="Cambria" panose="02040503050406030204" pitchFamily="18" charset="0"/>
                <a:ea typeface="Cambria" panose="02040503050406030204" pitchFamily="18" charset="0"/>
              </a:rPr>
              <a:t>BERDAULAT</a:t>
            </a:r>
          </a:p>
          <a:p>
            <a:pPr marL="257175" indent="-257175" defTabSz="633062">
              <a:spcAft>
                <a:spcPts val="416"/>
              </a:spcAft>
              <a:buFontTx/>
              <a:buAutoNum type="arabicPeriod"/>
              <a:defRPr/>
            </a:pPr>
            <a:r>
              <a:rPr lang="en-US" sz="1400" b="1" i="1" dirty="0">
                <a:solidFill>
                  <a:prstClr val="black"/>
                </a:solidFill>
                <a:latin typeface="Cambria" panose="02040503050406030204" pitchFamily="18" charset="0"/>
                <a:ea typeface="Cambria" panose="02040503050406030204" pitchFamily="18" charset="0"/>
              </a:rPr>
              <a:t>ADIL DAN MAKMUR</a:t>
            </a:r>
          </a:p>
        </p:txBody>
      </p:sp>
      <p:sp>
        <p:nvSpPr>
          <p:cNvPr id="154" name="Rectangle 153">
            <a:extLst>
              <a:ext uri="{FF2B5EF4-FFF2-40B4-BE49-F238E27FC236}">
                <a16:creationId xmlns:a16="http://schemas.microsoft.com/office/drawing/2014/main" id="{21039275-35EA-4BB8-9089-2894D9FBFCA6}"/>
              </a:ext>
            </a:extLst>
          </p:cNvPr>
          <p:cNvSpPr/>
          <p:nvPr/>
        </p:nvSpPr>
        <p:spPr>
          <a:xfrm>
            <a:off x="262906" y="1542447"/>
            <a:ext cx="3524901" cy="369332"/>
          </a:xfrm>
          <a:prstGeom prst="rect">
            <a:avLst/>
          </a:prstGeom>
        </p:spPr>
        <p:txBody>
          <a:bodyPr wrap="square">
            <a:spAutoFit/>
          </a:bodyPr>
          <a:lstStyle/>
          <a:p>
            <a:pPr defTabSz="685800" eaLnBrk="0" fontAlgn="base" hangingPunct="0">
              <a:spcBef>
                <a:spcPct val="0"/>
              </a:spcBef>
              <a:spcAft>
                <a:spcPct val="0"/>
              </a:spcAft>
              <a:defRPr/>
            </a:pPr>
            <a:r>
              <a:rPr lang="en-US" b="1" dirty="0">
                <a:solidFill>
                  <a:srgbClr val="4472C4"/>
                </a:solidFill>
                <a:effectLst>
                  <a:outerShdw blurRad="38100" dist="38100" dir="2700000" algn="tl">
                    <a:srgbClr val="000000">
                      <a:alpha val="43137"/>
                    </a:srgbClr>
                  </a:outerShdw>
                </a:effectLst>
                <a:latin typeface="Bookman Old Style" panose="02050604050505020204" pitchFamily="18" charset="0"/>
                <a:ea typeface="Cambria" pitchFamily="18" charset="0"/>
              </a:rPr>
              <a:t>VISI BANGSA INDONESIA</a:t>
            </a:r>
          </a:p>
        </p:txBody>
      </p:sp>
      <p:sp>
        <p:nvSpPr>
          <p:cNvPr id="155" name="Rectangle 154">
            <a:extLst>
              <a:ext uri="{FF2B5EF4-FFF2-40B4-BE49-F238E27FC236}">
                <a16:creationId xmlns:a16="http://schemas.microsoft.com/office/drawing/2014/main" id="{96CB3BCE-CD24-46E2-8022-D1263C138E37}"/>
              </a:ext>
            </a:extLst>
          </p:cNvPr>
          <p:cNvSpPr/>
          <p:nvPr/>
        </p:nvSpPr>
        <p:spPr>
          <a:xfrm>
            <a:off x="4213854" y="4114899"/>
            <a:ext cx="3097763" cy="507831"/>
          </a:xfrm>
          <a:prstGeom prst="rect">
            <a:avLst/>
          </a:prstGeom>
        </p:spPr>
        <p:txBody>
          <a:bodyPr wrap="square">
            <a:spAutoFit/>
          </a:bodyPr>
          <a:lstStyle/>
          <a:p>
            <a:pPr algn="ctr" defTabSz="685800" eaLnBrk="0" fontAlgn="base" hangingPunct="0">
              <a:spcBef>
                <a:spcPct val="0"/>
              </a:spcBef>
              <a:spcAft>
                <a:spcPct val="0"/>
              </a:spcAft>
              <a:defRPr/>
            </a:pPr>
            <a:r>
              <a:rPr lang="en-ID" sz="1350" b="1" dirty="0">
                <a:solidFill>
                  <a:srgbClr val="1F497D">
                    <a:lumMod val="50000"/>
                  </a:srgbClr>
                </a:solidFill>
                <a:effectLst>
                  <a:outerShdw blurRad="38100" dist="38100" dir="2700000" algn="tl">
                    <a:srgbClr val="000000">
                      <a:alpha val="43137"/>
                    </a:srgbClr>
                  </a:outerShdw>
                </a:effectLst>
                <a:latin typeface="Bookman Old Style" panose="02050604050505020204" pitchFamily="18" charset="0"/>
                <a:ea typeface="Cambria" pitchFamily="18" charset="0"/>
                <a:cs typeface="Times New Roman"/>
              </a:rPr>
              <a:t>MEMBANGUN DEMOKRASI YANG BERKUALITAS</a:t>
            </a:r>
            <a:endParaRPr lang="en-US" sz="1350" dirty="0">
              <a:solidFill>
                <a:prstClr val="black"/>
              </a:solidFill>
              <a:latin typeface="Arial" panose="020B0604020202020204" pitchFamily="34" charset="0"/>
            </a:endParaRPr>
          </a:p>
        </p:txBody>
      </p:sp>
      <p:grpSp>
        <p:nvGrpSpPr>
          <p:cNvPr id="156" name="Group 155">
            <a:extLst>
              <a:ext uri="{FF2B5EF4-FFF2-40B4-BE49-F238E27FC236}">
                <a16:creationId xmlns:a16="http://schemas.microsoft.com/office/drawing/2014/main" id="{99AD4C9C-822D-4E9F-9C4C-6136B29C6DD6}"/>
              </a:ext>
            </a:extLst>
          </p:cNvPr>
          <p:cNvGrpSpPr/>
          <p:nvPr/>
        </p:nvGrpSpPr>
        <p:grpSpPr>
          <a:xfrm>
            <a:off x="3398643" y="4338009"/>
            <a:ext cx="818313" cy="128335"/>
            <a:chOff x="1791834" y="2098981"/>
            <a:chExt cx="1454778" cy="228150"/>
          </a:xfrm>
          <a:solidFill>
            <a:srgbClr val="FFFFFF">
              <a:lumMod val="50000"/>
            </a:srgbClr>
          </a:solidFill>
        </p:grpSpPr>
        <p:sp>
          <p:nvSpPr>
            <p:cNvPr id="157" name="Freeform 7">
              <a:extLst>
                <a:ext uri="{FF2B5EF4-FFF2-40B4-BE49-F238E27FC236}">
                  <a16:creationId xmlns:a16="http://schemas.microsoft.com/office/drawing/2014/main" id="{FB620140-0756-4196-BE63-4F0E263F107F}"/>
                </a:ext>
              </a:extLst>
            </p:cNvPr>
            <p:cNvSpPr>
              <a:spLocks/>
            </p:cNvSpPr>
            <p:nvPr/>
          </p:nvSpPr>
          <p:spPr bwMode="auto">
            <a:xfrm>
              <a:off x="1791834" y="2198957"/>
              <a:ext cx="1226628" cy="28198"/>
            </a:xfrm>
            <a:custGeom>
              <a:avLst/>
              <a:gdLst>
                <a:gd name="T0" fmla="*/ 86 w 86"/>
                <a:gd name="T1" fmla="*/ 0 h 2"/>
                <a:gd name="T2" fmla="*/ 1 w 86"/>
                <a:gd name="T3" fmla="*/ 0 h 2"/>
                <a:gd name="T4" fmla="*/ 0 w 86"/>
                <a:gd name="T5" fmla="*/ 1 h 2"/>
                <a:gd name="T6" fmla="*/ 1 w 86"/>
                <a:gd name="T7" fmla="*/ 2 h 2"/>
                <a:gd name="T8" fmla="*/ 86 w 86"/>
                <a:gd name="T9" fmla="*/ 2 h 2"/>
                <a:gd name="T10" fmla="*/ 86 w 86"/>
                <a:gd name="T11" fmla="*/ 1 h 2"/>
                <a:gd name="T12" fmla="*/ 86 w 8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6" h="2">
                  <a:moveTo>
                    <a:pt x="86" y="0"/>
                  </a:moveTo>
                  <a:cubicBezTo>
                    <a:pt x="1" y="0"/>
                    <a:pt x="1" y="0"/>
                    <a:pt x="1" y="0"/>
                  </a:cubicBezTo>
                  <a:cubicBezTo>
                    <a:pt x="1" y="0"/>
                    <a:pt x="0" y="1"/>
                    <a:pt x="0" y="1"/>
                  </a:cubicBezTo>
                  <a:cubicBezTo>
                    <a:pt x="0" y="2"/>
                    <a:pt x="1" y="2"/>
                    <a:pt x="1" y="2"/>
                  </a:cubicBezTo>
                  <a:cubicBezTo>
                    <a:pt x="86" y="2"/>
                    <a:pt x="86" y="2"/>
                    <a:pt x="86" y="2"/>
                  </a:cubicBezTo>
                  <a:cubicBezTo>
                    <a:pt x="86" y="2"/>
                    <a:pt x="86" y="1"/>
                    <a:pt x="86" y="1"/>
                  </a:cubicBezTo>
                  <a:cubicBezTo>
                    <a:pt x="86" y="1"/>
                    <a:pt x="86" y="0"/>
                    <a:pt x="86" y="0"/>
                  </a:cubicBezTo>
                </a:path>
              </a:pathLst>
            </a:custGeom>
            <a:grpFill/>
            <a:ln>
              <a:noFill/>
            </a:ln>
          </p:spPr>
          <p:txBody>
            <a:bodyPr vert="horz" wrap="square" lIns="51435" tIns="25718" rIns="51435" bIns="25718" numCol="1" anchor="t" anchorCtr="0" compatLnSpc="1">
              <a:prstTxWarp prst="textNoShape">
                <a:avLst/>
              </a:prstTxWarp>
            </a:bodyPr>
            <a:lstStyle/>
            <a:p>
              <a:pPr defTabSz="685800">
                <a:defRPr/>
              </a:pPr>
              <a:endParaRPr lang="en-US" sz="1013" b="1" kern="0">
                <a:solidFill>
                  <a:srgbClr val="0070C0"/>
                </a:solidFill>
                <a:latin typeface="Arial" panose="020B0604020202020204" pitchFamily="34" charset="0"/>
              </a:endParaRPr>
            </a:p>
          </p:txBody>
        </p:sp>
        <p:sp>
          <p:nvSpPr>
            <p:cNvPr id="158" name="Freeform 8">
              <a:extLst>
                <a:ext uri="{FF2B5EF4-FFF2-40B4-BE49-F238E27FC236}">
                  <a16:creationId xmlns:a16="http://schemas.microsoft.com/office/drawing/2014/main" id="{ECCC4585-E0BA-4304-B247-DE7D2EECA6C6}"/>
                </a:ext>
              </a:extLst>
            </p:cNvPr>
            <p:cNvSpPr>
              <a:spLocks/>
            </p:cNvSpPr>
            <p:nvPr/>
          </p:nvSpPr>
          <p:spPr bwMode="auto">
            <a:xfrm>
              <a:off x="3018462" y="2098981"/>
              <a:ext cx="228150" cy="228150"/>
            </a:xfrm>
            <a:custGeom>
              <a:avLst/>
              <a:gdLst>
                <a:gd name="T0" fmla="*/ 8 w 16"/>
                <a:gd name="T1" fmla="*/ 0 h 16"/>
                <a:gd name="T2" fmla="*/ 0 w 16"/>
                <a:gd name="T3" fmla="*/ 7 h 16"/>
                <a:gd name="T4" fmla="*/ 0 w 16"/>
                <a:gd name="T5" fmla="*/ 8 h 16"/>
                <a:gd name="T6" fmla="*/ 0 w 16"/>
                <a:gd name="T7" fmla="*/ 9 h 16"/>
                <a:gd name="T8" fmla="*/ 8 w 16"/>
                <a:gd name="T9" fmla="*/ 16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4" y="0"/>
                    <a:pt x="1" y="3"/>
                    <a:pt x="0" y="7"/>
                  </a:cubicBezTo>
                  <a:cubicBezTo>
                    <a:pt x="0" y="7"/>
                    <a:pt x="0" y="8"/>
                    <a:pt x="0" y="8"/>
                  </a:cubicBezTo>
                  <a:cubicBezTo>
                    <a:pt x="0" y="8"/>
                    <a:pt x="0" y="9"/>
                    <a:pt x="0" y="9"/>
                  </a:cubicBezTo>
                  <a:cubicBezTo>
                    <a:pt x="1" y="13"/>
                    <a:pt x="4" y="16"/>
                    <a:pt x="8" y="16"/>
                  </a:cubicBezTo>
                  <a:cubicBezTo>
                    <a:pt x="12" y="16"/>
                    <a:pt x="16" y="12"/>
                    <a:pt x="16" y="8"/>
                  </a:cubicBezTo>
                  <a:cubicBezTo>
                    <a:pt x="16" y="4"/>
                    <a:pt x="12" y="0"/>
                    <a:pt x="8" y="0"/>
                  </a:cubicBezTo>
                </a:path>
              </a:pathLst>
            </a:custGeom>
            <a:grpFill/>
            <a:ln>
              <a:noFill/>
            </a:ln>
          </p:spPr>
          <p:txBody>
            <a:bodyPr vert="horz" wrap="square" lIns="51435" tIns="25718" rIns="51435" bIns="25718" numCol="1" anchor="t" anchorCtr="0" compatLnSpc="1">
              <a:prstTxWarp prst="textNoShape">
                <a:avLst/>
              </a:prstTxWarp>
            </a:bodyPr>
            <a:lstStyle/>
            <a:p>
              <a:pPr defTabSz="685800">
                <a:defRPr/>
              </a:pPr>
              <a:endParaRPr lang="en-US" sz="1013" b="1" kern="0">
                <a:solidFill>
                  <a:srgbClr val="0070C0"/>
                </a:solidFill>
                <a:latin typeface="Arial" panose="020B0604020202020204" pitchFamily="34" charset="0"/>
              </a:endParaRPr>
            </a:p>
          </p:txBody>
        </p:sp>
      </p:grpSp>
      <p:sp>
        <p:nvSpPr>
          <p:cNvPr id="159" name="Snip and Round Single Corner Rectangle 4">
            <a:extLst>
              <a:ext uri="{FF2B5EF4-FFF2-40B4-BE49-F238E27FC236}">
                <a16:creationId xmlns:a16="http://schemas.microsoft.com/office/drawing/2014/main" id="{63C481DD-CF98-4783-8805-1A99277D3AA7}"/>
              </a:ext>
            </a:extLst>
          </p:cNvPr>
          <p:cNvSpPr/>
          <p:nvPr/>
        </p:nvSpPr>
        <p:spPr>
          <a:xfrm>
            <a:off x="4365775" y="4079879"/>
            <a:ext cx="2795121" cy="517789"/>
          </a:xfrm>
          <a:prstGeom prst="snipRoundRect">
            <a:avLst/>
          </a:prstGeom>
          <a:noFill/>
          <a:ln w="28575" cap="flat" cmpd="sng" algn="ctr">
            <a:solidFill>
              <a:srgbClr val="0097A7"/>
            </a:solidFill>
            <a:prstDash val="solid"/>
          </a:ln>
          <a:effectLst/>
        </p:spPr>
        <p:txBody>
          <a:bodyPr rtlCol="0" anchor="ctr"/>
          <a:lstStyle/>
          <a:p>
            <a:pPr algn="ctr" defTabSz="685800">
              <a:defRPr/>
            </a:pPr>
            <a:endParaRPr lang="id-ID" sz="1350" kern="0">
              <a:solidFill>
                <a:srgbClr val="FFFFFF"/>
              </a:solidFill>
              <a:latin typeface="Arial"/>
            </a:endParaRPr>
          </a:p>
        </p:txBody>
      </p:sp>
      <p:sp>
        <p:nvSpPr>
          <p:cNvPr id="160" name="Rectangle 159">
            <a:extLst>
              <a:ext uri="{FF2B5EF4-FFF2-40B4-BE49-F238E27FC236}">
                <a16:creationId xmlns:a16="http://schemas.microsoft.com/office/drawing/2014/main" id="{12468F35-2633-4593-81DD-553BED48D9DC}"/>
              </a:ext>
            </a:extLst>
          </p:cNvPr>
          <p:cNvSpPr/>
          <p:nvPr/>
        </p:nvSpPr>
        <p:spPr>
          <a:xfrm>
            <a:off x="4365774" y="4830854"/>
            <a:ext cx="2795122" cy="276999"/>
          </a:xfrm>
          <a:prstGeom prst="rect">
            <a:avLst/>
          </a:prstGeom>
        </p:spPr>
        <p:txBody>
          <a:bodyPr wrap="square">
            <a:spAutoFit/>
          </a:bodyPr>
          <a:lstStyle/>
          <a:p>
            <a:pPr defTabSz="685800" eaLnBrk="0" fontAlgn="base" hangingPunct="0">
              <a:spcBef>
                <a:spcPct val="0"/>
              </a:spcBef>
              <a:spcAft>
                <a:spcPct val="0"/>
              </a:spcAft>
              <a:defRPr/>
            </a:pPr>
            <a:r>
              <a:rPr lang="en-ID" sz="1200" dirty="0">
                <a:solidFill>
                  <a:prstClr val="black"/>
                </a:solidFill>
                <a:latin typeface="Bookman Old Style" panose="02050604050505020204" pitchFamily="18" charset="0"/>
                <a:ea typeface="Cambria" pitchFamily="18" charset="0"/>
              </a:rPr>
              <a:t>PERAN PENTING SETIAP ELEMEN </a:t>
            </a:r>
            <a:endParaRPr lang="en-US" sz="1200" dirty="0">
              <a:solidFill>
                <a:prstClr val="black"/>
              </a:solidFill>
              <a:latin typeface="Arial" panose="020B0604020202020204" pitchFamily="34" charset="0"/>
            </a:endParaRPr>
          </a:p>
        </p:txBody>
      </p:sp>
      <p:grpSp>
        <p:nvGrpSpPr>
          <p:cNvPr id="161" name="Group 160">
            <a:extLst>
              <a:ext uri="{FF2B5EF4-FFF2-40B4-BE49-F238E27FC236}">
                <a16:creationId xmlns:a16="http://schemas.microsoft.com/office/drawing/2014/main" id="{61A4E2A8-6127-4FCA-A570-BD0E4A8F91FA}"/>
              </a:ext>
            </a:extLst>
          </p:cNvPr>
          <p:cNvGrpSpPr/>
          <p:nvPr/>
        </p:nvGrpSpPr>
        <p:grpSpPr>
          <a:xfrm>
            <a:off x="3398643" y="4926182"/>
            <a:ext cx="818313" cy="128335"/>
            <a:chOff x="1791834" y="2098981"/>
            <a:chExt cx="1454778" cy="228150"/>
          </a:xfrm>
          <a:solidFill>
            <a:srgbClr val="FFFFFF">
              <a:lumMod val="50000"/>
            </a:srgbClr>
          </a:solidFill>
        </p:grpSpPr>
        <p:sp>
          <p:nvSpPr>
            <p:cNvPr id="162" name="Freeform 7">
              <a:extLst>
                <a:ext uri="{FF2B5EF4-FFF2-40B4-BE49-F238E27FC236}">
                  <a16:creationId xmlns:a16="http://schemas.microsoft.com/office/drawing/2014/main" id="{F451805A-730E-409F-81DE-D6EFBCCA3406}"/>
                </a:ext>
              </a:extLst>
            </p:cNvPr>
            <p:cNvSpPr>
              <a:spLocks/>
            </p:cNvSpPr>
            <p:nvPr/>
          </p:nvSpPr>
          <p:spPr bwMode="auto">
            <a:xfrm>
              <a:off x="1791834" y="2198957"/>
              <a:ext cx="1226628" cy="28198"/>
            </a:xfrm>
            <a:custGeom>
              <a:avLst/>
              <a:gdLst>
                <a:gd name="T0" fmla="*/ 86 w 86"/>
                <a:gd name="T1" fmla="*/ 0 h 2"/>
                <a:gd name="T2" fmla="*/ 1 w 86"/>
                <a:gd name="T3" fmla="*/ 0 h 2"/>
                <a:gd name="T4" fmla="*/ 0 w 86"/>
                <a:gd name="T5" fmla="*/ 1 h 2"/>
                <a:gd name="T6" fmla="*/ 1 w 86"/>
                <a:gd name="T7" fmla="*/ 2 h 2"/>
                <a:gd name="T8" fmla="*/ 86 w 86"/>
                <a:gd name="T9" fmla="*/ 2 h 2"/>
                <a:gd name="T10" fmla="*/ 86 w 86"/>
                <a:gd name="T11" fmla="*/ 1 h 2"/>
                <a:gd name="T12" fmla="*/ 86 w 8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6" h="2">
                  <a:moveTo>
                    <a:pt x="86" y="0"/>
                  </a:moveTo>
                  <a:cubicBezTo>
                    <a:pt x="1" y="0"/>
                    <a:pt x="1" y="0"/>
                    <a:pt x="1" y="0"/>
                  </a:cubicBezTo>
                  <a:cubicBezTo>
                    <a:pt x="1" y="0"/>
                    <a:pt x="0" y="1"/>
                    <a:pt x="0" y="1"/>
                  </a:cubicBezTo>
                  <a:cubicBezTo>
                    <a:pt x="0" y="2"/>
                    <a:pt x="1" y="2"/>
                    <a:pt x="1" y="2"/>
                  </a:cubicBezTo>
                  <a:cubicBezTo>
                    <a:pt x="86" y="2"/>
                    <a:pt x="86" y="2"/>
                    <a:pt x="86" y="2"/>
                  </a:cubicBezTo>
                  <a:cubicBezTo>
                    <a:pt x="86" y="2"/>
                    <a:pt x="86" y="1"/>
                    <a:pt x="86" y="1"/>
                  </a:cubicBezTo>
                  <a:cubicBezTo>
                    <a:pt x="86" y="1"/>
                    <a:pt x="86" y="0"/>
                    <a:pt x="86" y="0"/>
                  </a:cubicBezTo>
                </a:path>
              </a:pathLst>
            </a:custGeom>
            <a:grpFill/>
            <a:ln>
              <a:noFill/>
            </a:ln>
          </p:spPr>
          <p:txBody>
            <a:bodyPr vert="horz" wrap="square" lIns="51435" tIns="25718" rIns="51435" bIns="25718" numCol="1" anchor="t" anchorCtr="0" compatLnSpc="1">
              <a:prstTxWarp prst="textNoShape">
                <a:avLst/>
              </a:prstTxWarp>
            </a:bodyPr>
            <a:lstStyle/>
            <a:p>
              <a:pPr defTabSz="685800">
                <a:defRPr/>
              </a:pPr>
              <a:endParaRPr lang="en-US" sz="1013" b="1" kern="0">
                <a:solidFill>
                  <a:srgbClr val="0070C0"/>
                </a:solidFill>
                <a:latin typeface="Arial" panose="020B0604020202020204" pitchFamily="34" charset="0"/>
              </a:endParaRPr>
            </a:p>
          </p:txBody>
        </p:sp>
        <p:sp>
          <p:nvSpPr>
            <p:cNvPr id="163" name="Freeform 8">
              <a:extLst>
                <a:ext uri="{FF2B5EF4-FFF2-40B4-BE49-F238E27FC236}">
                  <a16:creationId xmlns:a16="http://schemas.microsoft.com/office/drawing/2014/main" id="{5DD596F8-0B56-4637-89D8-1A2BB0D2F49E}"/>
                </a:ext>
              </a:extLst>
            </p:cNvPr>
            <p:cNvSpPr>
              <a:spLocks/>
            </p:cNvSpPr>
            <p:nvPr/>
          </p:nvSpPr>
          <p:spPr bwMode="auto">
            <a:xfrm>
              <a:off x="3018462" y="2098981"/>
              <a:ext cx="228150" cy="228150"/>
            </a:xfrm>
            <a:custGeom>
              <a:avLst/>
              <a:gdLst>
                <a:gd name="T0" fmla="*/ 8 w 16"/>
                <a:gd name="T1" fmla="*/ 0 h 16"/>
                <a:gd name="T2" fmla="*/ 0 w 16"/>
                <a:gd name="T3" fmla="*/ 7 h 16"/>
                <a:gd name="T4" fmla="*/ 0 w 16"/>
                <a:gd name="T5" fmla="*/ 8 h 16"/>
                <a:gd name="T6" fmla="*/ 0 w 16"/>
                <a:gd name="T7" fmla="*/ 9 h 16"/>
                <a:gd name="T8" fmla="*/ 8 w 16"/>
                <a:gd name="T9" fmla="*/ 16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4" y="0"/>
                    <a:pt x="1" y="3"/>
                    <a:pt x="0" y="7"/>
                  </a:cubicBezTo>
                  <a:cubicBezTo>
                    <a:pt x="0" y="7"/>
                    <a:pt x="0" y="8"/>
                    <a:pt x="0" y="8"/>
                  </a:cubicBezTo>
                  <a:cubicBezTo>
                    <a:pt x="0" y="8"/>
                    <a:pt x="0" y="9"/>
                    <a:pt x="0" y="9"/>
                  </a:cubicBezTo>
                  <a:cubicBezTo>
                    <a:pt x="1" y="13"/>
                    <a:pt x="4" y="16"/>
                    <a:pt x="8" y="16"/>
                  </a:cubicBezTo>
                  <a:cubicBezTo>
                    <a:pt x="12" y="16"/>
                    <a:pt x="16" y="12"/>
                    <a:pt x="16" y="8"/>
                  </a:cubicBezTo>
                  <a:cubicBezTo>
                    <a:pt x="16" y="4"/>
                    <a:pt x="12" y="0"/>
                    <a:pt x="8" y="0"/>
                  </a:cubicBezTo>
                </a:path>
              </a:pathLst>
            </a:custGeom>
            <a:grpFill/>
            <a:ln>
              <a:noFill/>
            </a:ln>
          </p:spPr>
          <p:txBody>
            <a:bodyPr vert="horz" wrap="square" lIns="51435" tIns="25718" rIns="51435" bIns="25718" numCol="1" anchor="t" anchorCtr="0" compatLnSpc="1">
              <a:prstTxWarp prst="textNoShape">
                <a:avLst/>
              </a:prstTxWarp>
            </a:bodyPr>
            <a:lstStyle/>
            <a:p>
              <a:pPr defTabSz="685800">
                <a:defRPr/>
              </a:pPr>
              <a:endParaRPr lang="en-US" sz="1013" b="1" kern="0">
                <a:solidFill>
                  <a:srgbClr val="0070C0"/>
                </a:solidFill>
                <a:latin typeface="Arial" panose="020B0604020202020204" pitchFamily="34" charset="0"/>
              </a:endParaRPr>
            </a:p>
          </p:txBody>
        </p:sp>
      </p:grpSp>
      <p:sp>
        <p:nvSpPr>
          <p:cNvPr id="164" name="Snip and Round Single Corner Rectangle 4">
            <a:extLst>
              <a:ext uri="{FF2B5EF4-FFF2-40B4-BE49-F238E27FC236}">
                <a16:creationId xmlns:a16="http://schemas.microsoft.com/office/drawing/2014/main" id="{AC9FCCB6-9623-4154-A5EC-18755227D89B}"/>
              </a:ext>
            </a:extLst>
          </p:cNvPr>
          <p:cNvSpPr/>
          <p:nvPr/>
        </p:nvSpPr>
        <p:spPr>
          <a:xfrm>
            <a:off x="4365775" y="4748985"/>
            <a:ext cx="2795121" cy="517789"/>
          </a:xfrm>
          <a:prstGeom prst="snipRoundRect">
            <a:avLst/>
          </a:prstGeom>
          <a:noFill/>
          <a:ln w="28575" cap="flat" cmpd="sng" algn="ctr">
            <a:solidFill>
              <a:srgbClr val="0097A7"/>
            </a:solidFill>
            <a:prstDash val="solid"/>
          </a:ln>
          <a:effectLst/>
        </p:spPr>
        <p:txBody>
          <a:bodyPr rtlCol="0" anchor="ctr"/>
          <a:lstStyle/>
          <a:p>
            <a:pPr algn="ctr" defTabSz="685800">
              <a:defRPr/>
            </a:pPr>
            <a:endParaRPr lang="id-ID" sz="1350" kern="0">
              <a:solidFill>
                <a:srgbClr val="FFFFFF"/>
              </a:solidFill>
              <a:latin typeface="Arial"/>
            </a:endParaRPr>
          </a:p>
        </p:txBody>
      </p:sp>
      <p:sp>
        <p:nvSpPr>
          <p:cNvPr id="165" name="TextBox 164">
            <a:extLst>
              <a:ext uri="{FF2B5EF4-FFF2-40B4-BE49-F238E27FC236}">
                <a16:creationId xmlns:a16="http://schemas.microsoft.com/office/drawing/2014/main" id="{2AE1B1F5-FEEC-48A3-A0B6-15046EE61937}"/>
              </a:ext>
            </a:extLst>
          </p:cNvPr>
          <p:cNvSpPr txBox="1"/>
          <p:nvPr/>
        </p:nvSpPr>
        <p:spPr>
          <a:xfrm>
            <a:off x="425264" y="5415681"/>
            <a:ext cx="8423172" cy="1077218"/>
          </a:xfrm>
          <a:prstGeom prst="rect">
            <a:avLst/>
          </a:prstGeom>
          <a:noFill/>
        </p:spPr>
        <p:txBody>
          <a:bodyPr wrap="square">
            <a:spAutoFit/>
          </a:bodyPr>
          <a:lstStyle/>
          <a:p>
            <a:pPr algn="ctr" defTabSz="685256" eaLnBrk="0" hangingPunct="0">
              <a:spcAft>
                <a:spcPts val="450"/>
              </a:spcAft>
              <a:defRPr/>
            </a:pPr>
            <a:r>
              <a:rPr lang="en-US" sz="1600" spc="-45" dirty="0">
                <a:solidFill>
                  <a:srgbClr val="231F20"/>
                </a:solidFill>
                <a:latin typeface="Bookman Old Style" panose="02050604050505020204" pitchFamily="18" charset="0"/>
                <a:ea typeface="Cambria" pitchFamily="18" charset="0"/>
                <a:cs typeface="Arial"/>
              </a:rPr>
              <a:t>“Peran </a:t>
            </a:r>
            <a:r>
              <a:rPr lang="en-US" sz="1600" spc="-19" dirty="0" err="1">
                <a:solidFill>
                  <a:srgbClr val="231F20"/>
                </a:solidFill>
                <a:latin typeface="Bookman Old Style" panose="02050604050505020204" pitchFamily="18" charset="0"/>
                <a:ea typeface="Cambria" pitchFamily="18" charset="0"/>
                <a:cs typeface="Arial"/>
              </a:rPr>
              <a:t>partai</a:t>
            </a:r>
            <a:r>
              <a:rPr lang="en-US" sz="1600" spc="-19" dirty="0">
                <a:solidFill>
                  <a:srgbClr val="231F20"/>
                </a:solidFill>
                <a:latin typeface="Bookman Old Style" panose="02050604050505020204" pitchFamily="18" charset="0"/>
                <a:ea typeface="Cambria" pitchFamily="18" charset="0"/>
                <a:cs typeface="Arial"/>
              </a:rPr>
              <a:t> </a:t>
            </a:r>
            <a:r>
              <a:rPr lang="en-US" sz="1600" spc="-19" dirty="0" err="1">
                <a:solidFill>
                  <a:srgbClr val="231F20"/>
                </a:solidFill>
                <a:latin typeface="Bookman Old Style" panose="02050604050505020204" pitchFamily="18" charset="0"/>
                <a:ea typeface="Cambria" pitchFamily="18" charset="0"/>
                <a:cs typeface="Arial"/>
              </a:rPr>
              <a:t>politik</a:t>
            </a:r>
            <a:r>
              <a:rPr lang="en-US" sz="1600" spc="-19" dirty="0">
                <a:solidFill>
                  <a:srgbClr val="231F20"/>
                </a:solidFill>
                <a:latin typeface="Bookman Old Style" panose="02050604050505020204" pitchFamily="18" charset="0"/>
                <a:ea typeface="Cambria" pitchFamily="18" charset="0"/>
                <a:cs typeface="Arial"/>
              </a:rPr>
              <a:t>, </a:t>
            </a:r>
            <a:r>
              <a:rPr lang="en-US" sz="1600" spc="-19" dirty="0" err="1">
                <a:solidFill>
                  <a:srgbClr val="231F20"/>
                </a:solidFill>
                <a:latin typeface="Bookman Old Style" panose="02050604050505020204" pitchFamily="18" charset="0"/>
                <a:ea typeface="Cambria" pitchFamily="18" charset="0"/>
                <a:cs typeface="Arial"/>
              </a:rPr>
              <a:t>penyelenggara</a:t>
            </a:r>
            <a:r>
              <a:rPr lang="en-US" sz="1600" spc="-19" dirty="0">
                <a:solidFill>
                  <a:srgbClr val="231F20"/>
                </a:solidFill>
                <a:latin typeface="Bookman Old Style" panose="02050604050505020204" pitchFamily="18" charset="0"/>
                <a:ea typeface="Cambria" pitchFamily="18" charset="0"/>
                <a:cs typeface="Arial"/>
              </a:rPr>
              <a:t> </a:t>
            </a:r>
            <a:r>
              <a:rPr lang="en-US" sz="1600" spc="-19" dirty="0" err="1">
                <a:solidFill>
                  <a:srgbClr val="231F20"/>
                </a:solidFill>
                <a:latin typeface="Bookman Old Style" panose="02050604050505020204" pitchFamily="18" charset="0"/>
                <a:ea typeface="Cambria" pitchFamily="18" charset="0"/>
                <a:cs typeface="Arial"/>
              </a:rPr>
              <a:t>pemilu</a:t>
            </a:r>
            <a:r>
              <a:rPr lang="en-US" sz="1600" spc="-19" dirty="0">
                <a:solidFill>
                  <a:srgbClr val="231F20"/>
                </a:solidFill>
                <a:latin typeface="Bookman Old Style" panose="02050604050505020204" pitchFamily="18" charset="0"/>
                <a:ea typeface="Cambria" pitchFamily="18" charset="0"/>
                <a:cs typeface="Arial"/>
              </a:rPr>
              <a:t>, dan media </a:t>
            </a:r>
            <a:r>
              <a:rPr lang="en-US" sz="1600" spc="-19" dirty="0" err="1">
                <a:solidFill>
                  <a:srgbClr val="231F20"/>
                </a:solidFill>
                <a:latin typeface="Bookman Old Style" panose="02050604050505020204" pitchFamily="18" charset="0"/>
                <a:ea typeface="Cambria" pitchFamily="18" charset="0"/>
                <a:cs typeface="Arial"/>
              </a:rPr>
              <a:t>massa</a:t>
            </a:r>
            <a:r>
              <a:rPr lang="en-US" sz="1600" spc="-19" dirty="0">
                <a:solidFill>
                  <a:srgbClr val="231F20"/>
                </a:solidFill>
                <a:latin typeface="Bookman Old Style" panose="02050604050505020204" pitchFamily="18" charset="0"/>
                <a:ea typeface="Cambria" pitchFamily="18" charset="0"/>
                <a:cs typeface="Arial"/>
              </a:rPr>
              <a:t> </a:t>
            </a:r>
            <a:r>
              <a:rPr lang="en-US" sz="1600" spc="-30" dirty="0" err="1">
                <a:solidFill>
                  <a:srgbClr val="231F20"/>
                </a:solidFill>
                <a:latin typeface="Bookman Old Style" panose="02050604050505020204" pitchFamily="18" charset="0"/>
                <a:ea typeface="Cambria" pitchFamily="18" charset="0"/>
                <a:cs typeface="Arial"/>
              </a:rPr>
              <a:t>sangat</a:t>
            </a:r>
            <a:r>
              <a:rPr lang="en-US" sz="1600" spc="-30" dirty="0">
                <a:solidFill>
                  <a:srgbClr val="231F20"/>
                </a:solidFill>
                <a:latin typeface="Bookman Old Style" panose="02050604050505020204" pitchFamily="18" charset="0"/>
                <a:ea typeface="Cambria" pitchFamily="18" charset="0"/>
                <a:cs typeface="Arial"/>
              </a:rPr>
              <a:t> </a:t>
            </a:r>
            <a:r>
              <a:rPr lang="en-US" sz="1600" spc="-26" dirty="0" err="1">
                <a:solidFill>
                  <a:srgbClr val="231F20"/>
                </a:solidFill>
                <a:latin typeface="Bookman Old Style" panose="02050604050505020204" pitchFamily="18" charset="0"/>
                <a:ea typeface="Cambria" pitchFamily="18" charset="0"/>
                <a:cs typeface="Arial"/>
              </a:rPr>
              <a:t>sentral</a:t>
            </a:r>
            <a:r>
              <a:rPr lang="en-US" sz="1600" spc="-26" dirty="0">
                <a:solidFill>
                  <a:srgbClr val="231F20"/>
                </a:solidFill>
                <a:latin typeface="Bookman Old Style" panose="02050604050505020204" pitchFamily="18" charset="0"/>
                <a:ea typeface="Cambria" pitchFamily="18" charset="0"/>
                <a:cs typeface="Arial"/>
              </a:rPr>
              <a:t> dan </a:t>
            </a:r>
            <a:r>
              <a:rPr lang="en-US" sz="1600" spc="-26" dirty="0" err="1">
                <a:solidFill>
                  <a:srgbClr val="231F20"/>
                </a:solidFill>
                <a:latin typeface="Bookman Old Style" panose="02050604050505020204" pitchFamily="18" charset="0"/>
                <a:ea typeface="Cambria" pitchFamily="18" charset="0"/>
                <a:cs typeface="Arial"/>
              </a:rPr>
              <a:t>strategis</a:t>
            </a:r>
            <a:r>
              <a:rPr lang="en-US" sz="1600" spc="-26" dirty="0">
                <a:solidFill>
                  <a:srgbClr val="231F20"/>
                </a:solidFill>
                <a:latin typeface="Bookman Old Style" panose="02050604050505020204" pitchFamily="18" charset="0"/>
                <a:ea typeface="Cambria" pitchFamily="18" charset="0"/>
                <a:cs typeface="Arial"/>
              </a:rPr>
              <a:t> </a:t>
            </a:r>
            <a:r>
              <a:rPr lang="en-US" sz="1600" spc="-26" dirty="0" err="1">
                <a:solidFill>
                  <a:srgbClr val="231F20"/>
                </a:solidFill>
                <a:latin typeface="Bookman Old Style" panose="02050604050505020204" pitchFamily="18" charset="0"/>
                <a:ea typeface="Cambria" pitchFamily="18" charset="0"/>
                <a:cs typeface="Arial"/>
              </a:rPr>
              <a:t>dalam</a:t>
            </a:r>
            <a:r>
              <a:rPr lang="en-US" sz="1600" spc="-26" dirty="0">
                <a:solidFill>
                  <a:srgbClr val="231F20"/>
                </a:solidFill>
                <a:latin typeface="Bookman Old Style" panose="02050604050505020204" pitchFamily="18" charset="0"/>
                <a:ea typeface="Cambria" pitchFamily="18" charset="0"/>
                <a:cs typeface="Arial"/>
              </a:rPr>
              <a:t> </a:t>
            </a:r>
            <a:r>
              <a:rPr lang="en-US" sz="1600" spc="-30" dirty="0" err="1">
                <a:solidFill>
                  <a:srgbClr val="231F20"/>
                </a:solidFill>
                <a:latin typeface="Bookman Old Style" panose="02050604050505020204" pitchFamily="18" charset="0"/>
                <a:ea typeface="Cambria" pitchFamily="18" charset="0"/>
                <a:cs typeface="Arial"/>
              </a:rPr>
              <a:t>sistem</a:t>
            </a:r>
            <a:r>
              <a:rPr lang="en-US" sz="1600" spc="-30" dirty="0">
                <a:solidFill>
                  <a:srgbClr val="231F20"/>
                </a:solidFill>
                <a:latin typeface="Bookman Old Style" panose="02050604050505020204" pitchFamily="18" charset="0"/>
                <a:ea typeface="Cambria" pitchFamily="18" charset="0"/>
                <a:cs typeface="Arial"/>
              </a:rPr>
              <a:t> </a:t>
            </a:r>
            <a:r>
              <a:rPr lang="en-US" sz="1600" spc="-30" dirty="0" err="1">
                <a:solidFill>
                  <a:srgbClr val="231F20"/>
                </a:solidFill>
                <a:latin typeface="Bookman Old Style" panose="02050604050505020204" pitchFamily="18" charset="0"/>
                <a:ea typeface="Cambria" pitchFamily="18" charset="0"/>
                <a:cs typeface="Arial"/>
              </a:rPr>
              <a:t>demokrasi</a:t>
            </a:r>
            <a:r>
              <a:rPr lang="en-US" sz="1600" spc="-30" dirty="0">
                <a:solidFill>
                  <a:srgbClr val="231F20"/>
                </a:solidFill>
                <a:latin typeface="Bookman Old Style" panose="02050604050505020204" pitchFamily="18" charset="0"/>
                <a:ea typeface="Cambria" pitchFamily="18" charset="0"/>
                <a:cs typeface="Arial"/>
              </a:rPr>
              <a:t> </a:t>
            </a:r>
            <a:r>
              <a:rPr lang="en-US" sz="1600" spc="-8" dirty="0">
                <a:solidFill>
                  <a:srgbClr val="231F20"/>
                </a:solidFill>
                <a:latin typeface="Bookman Old Style" panose="02050604050505020204" pitchFamily="18" charset="0"/>
                <a:ea typeface="Cambria" pitchFamily="18" charset="0"/>
                <a:cs typeface="Arial"/>
              </a:rPr>
              <a:t>di </a:t>
            </a:r>
            <a:r>
              <a:rPr lang="en-US" sz="1600" spc="-26" dirty="0">
                <a:solidFill>
                  <a:srgbClr val="231F20"/>
                </a:solidFill>
                <a:latin typeface="Bookman Old Style" panose="02050604050505020204" pitchFamily="18" charset="0"/>
                <a:ea typeface="Cambria" pitchFamily="18" charset="0"/>
                <a:cs typeface="Arial"/>
              </a:rPr>
              <a:t>Indonesia  </a:t>
            </a:r>
            <a:r>
              <a:rPr lang="en-US" sz="1600" spc="-34" dirty="0" err="1">
                <a:solidFill>
                  <a:srgbClr val="231F20"/>
                </a:solidFill>
                <a:latin typeface="Bookman Old Style" panose="02050604050505020204" pitchFamily="18" charset="0"/>
                <a:ea typeface="Cambria" pitchFamily="18" charset="0"/>
                <a:cs typeface="Arial"/>
              </a:rPr>
              <a:t>sebagai</a:t>
            </a:r>
            <a:r>
              <a:rPr lang="en-US" sz="1600" spc="-34" dirty="0">
                <a:solidFill>
                  <a:srgbClr val="231F20"/>
                </a:solidFill>
                <a:latin typeface="Bookman Old Style" panose="02050604050505020204" pitchFamily="18" charset="0"/>
                <a:ea typeface="Cambria" pitchFamily="18" charset="0"/>
                <a:cs typeface="Arial"/>
              </a:rPr>
              <a:t> </a:t>
            </a:r>
            <a:r>
              <a:rPr lang="en-US" sz="1600" spc="-11" dirty="0" err="1">
                <a:solidFill>
                  <a:srgbClr val="231F20"/>
                </a:solidFill>
                <a:latin typeface="Bookman Old Style" panose="02050604050505020204" pitchFamily="18" charset="0"/>
                <a:ea typeface="Cambria" pitchFamily="18" charset="0"/>
                <a:cs typeface="Arial"/>
              </a:rPr>
              <a:t>penghubung</a:t>
            </a:r>
            <a:r>
              <a:rPr lang="en-US" sz="1600" spc="-11" dirty="0">
                <a:solidFill>
                  <a:srgbClr val="231F20"/>
                </a:solidFill>
                <a:latin typeface="Bookman Old Style" panose="02050604050505020204" pitchFamily="18" charset="0"/>
                <a:ea typeface="Cambria" pitchFamily="18" charset="0"/>
                <a:cs typeface="Arial"/>
              </a:rPr>
              <a:t> </a:t>
            </a:r>
            <a:r>
              <a:rPr lang="en-US" sz="1600" spc="-30" dirty="0" err="1">
                <a:solidFill>
                  <a:srgbClr val="231F20"/>
                </a:solidFill>
                <a:latin typeface="Bookman Old Style" panose="02050604050505020204" pitchFamily="18" charset="0"/>
                <a:ea typeface="Cambria" pitchFamily="18" charset="0"/>
                <a:cs typeface="Arial"/>
              </a:rPr>
              <a:t>antara</a:t>
            </a:r>
            <a:r>
              <a:rPr lang="en-US" sz="1600" spc="-30" dirty="0">
                <a:solidFill>
                  <a:srgbClr val="231F20"/>
                </a:solidFill>
                <a:latin typeface="Bookman Old Style" panose="02050604050505020204" pitchFamily="18" charset="0"/>
                <a:ea typeface="Cambria" pitchFamily="18" charset="0"/>
                <a:cs typeface="Arial"/>
              </a:rPr>
              <a:t> </a:t>
            </a:r>
            <a:r>
              <a:rPr lang="en-US" sz="1600" spc="-19" dirty="0" err="1">
                <a:solidFill>
                  <a:srgbClr val="231F20"/>
                </a:solidFill>
                <a:latin typeface="Bookman Old Style" panose="02050604050505020204" pitchFamily="18" charset="0"/>
                <a:ea typeface="Cambria" pitchFamily="18" charset="0"/>
                <a:cs typeface="Arial"/>
              </a:rPr>
              <a:t>pemerintah</a:t>
            </a:r>
            <a:r>
              <a:rPr lang="en-US" sz="1600" spc="-19" dirty="0">
                <a:solidFill>
                  <a:srgbClr val="231F20"/>
                </a:solidFill>
                <a:latin typeface="Bookman Old Style" panose="02050604050505020204" pitchFamily="18" charset="0"/>
                <a:ea typeface="Cambria" pitchFamily="18" charset="0"/>
                <a:cs typeface="Arial"/>
              </a:rPr>
              <a:t> </a:t>
            </a:r>
            <a:r>
              <a:rPr lang="en-US" sz="1600" spc="-26" dirty="0">
                <a:solidFill>
                  <a:srgbClr val="231F20"/>
                </a:solidFill>
                <a:latin typeface="Bookman Old Style" panose="02050604050505020204" pitchFamily="18" charset="0"/>
                <a:ea typeface="Cambria" pitchFamily="18" charset="0"/>
                <a:cs typeface="Arial"/>
              </a:rPr>
              <a:t>dan </a:t>
            </a:r>
            <a:r>
              <a:rPr lang="en-US" sz="1600" spc="-34" dirty="0" err="1">
                <a:solidFill>
                  <a:srgbClr val="231F20"/>
                </a:solidFill>
                <a:latin typeface="Bookman Old Style" panose="02050604050505020204" pitchFamily="18" charset="0"/>
                <a:ea typeface="Cambria" pitchFamily="18" charset="0"/>
                <a:cs typeface="Arial"/>
              </a:rPr>
              <a:t>rakyat</a:t>
            </a:r>
            <a:r>
              <a:rPr lang="en-US" sz="1600" spc="-34" dirty="0">
                <a:solidFill>
                  <a:srgbClr val="231F20"/>
                </a:solidFill>
                <a:latin typeface="Bookman Old Style" panose="02050604050505020204" pitchFamily="18" charset="0"/>
                <a:ea typeface="Cambria" pitchFamily="18" charset="0"/>
                <a:cs typeface="Arial"/>
              </a:rPr>
              <a:t>, </a:t>
            </a:r>
            <a:r>
              <a:rPr lang="en-US" sz="1600" spc="-26" dirty="0" err="1">
                <a:solidFill>
                  <a:srgbClr val="231F20"/>
                </a:solidFill>
                <a:latin typeface="Bookman Old Style" panose="02050604050505020204" pitchFamily="18" charset="0"/>
                <a:ea typeface="Cambria" pitchFamily="18" charset="0"/>
                <a:cs typeface="Arial"/>
              </a:rPr>
              <a:t>sehingga</a:t>
            </a:r>
            <a:r>
              <a:rPr lang="en-US" sz="1600" spc="-26" dirty="0">
                <a:solidFill>
                  <a:srgbClr val="231F20"/>
                </a:solidFill>
                <a:latin typeface="Bookman Old Style" panose="02050604050505020204" pitchFamily="18" charset="0"/>
                <a:ea typeface="Cambria" pitchFamily="18" charset="0"/>
                <a:cs typeface="Arial"/>
              </a:rPr>
              <a:t> </a:t>
            </a:r>
            <a:r>
              <a:rPr lang="en-US" sz="1600" spc="-26" dirty="0" err="1">
                <a:solidFill>
                  <a:srgbClr val="231F20"/>
                </a:solidFill>
                <a:latin typeface="Bookman Old Style" panose="02050604050505020204" pitchFamily="18" charset="0"/>
                <a:ea typeface="Cambria" pitchFamily="18" charset="0"/>
                <a:cs typeface="Arial"/>
              </a:rPr>
              <a:t>kebijakan</a:t>
            </a:r>
            <a:r>
              <a:rPr lang="en-US" sz="1600" spc="-26" dirty="0">
                <a:solidFill>
                  <a:srgbClr val="231F20"/>
                </a:solidFill>
                <a:latin typeface="Bookman Old Style" panose="02050604050505020204" pitchFamily="18" charset="0"/>
                <a:ea typeface="Cambria" pitchFamily="18" charset="0"/>
                <a:cs typeface="Arial"/>
              </a:rPr>
              <a:t> - </a:t>
            </a:r>
            <a:r>
              <a:rPr lang="en-US" sz="1600" spc="-26" dirty="0" err="1">
                <a:solidFill>
                  <a:srgbClr val="231F20"/>
                </a:solidFill>
                <a:latin typeface="Bookman Old Style" panose="02050604050505020204" pitchFamily="18" charset="0"/>
                <a:ea typeface="Cambria" pitchFamily="18" charset="0"/>
                <a:cs typeface="Arial"/>
              </a:rPr>
              <a:t>kebijakan</a:t>
            </a:r>
            <a:r>
              <a:rPr lang="en-US" sz="1600" spc="-26" dirty="0">
                <a:solidFill>
                  <a:srgbClr val="231F20"/>
                </a:solidFill>
                <a:latin typeface="Bookman Old Style" panose="02050604050505020204" pitchFamily="18" charset="0"/>
                <a:ea typeface="Cambria" pitchFamily="18" charset="0"/>
                <a:cs typeface="Arial"/>
              </a:rPr>
              <a:t> </a:t>
            </a:r>
            <a:r>
              <a:rPr lang="en-US" sz="1600" spc="-19" dirty="0" err="1">
                <a:solidFill>
                  <a:srgbClr val="231F20"/>
                </a:solidFill>
                <a:latin typeface="Bookman Old Style" panose="02050604050505020204" pitchFamily="18" charset="0"/>
                <a:ea typeface="Cambria" pitchFamily="18" charset="0"/>
                <a:cs typeface="Arial"/>
              </a:rPr>
              <a:t>pemerintah</a:t>
            </a:r>
            <a:r>
              <a:rPr lang="en-US" sz="1600" spc="-19" dirty="0">
                <a:solidFill>
                  <a:srgbClr val="231F20"/>
                </a:solidFill>
                <a:latin typeface="Bookman Old Style" panose="02050604050505020204" pitchFamily="18" charset="0"/>
                <a:ea typeface="Cambria" pitchFamily="18" charset="0"/>
                <a:cs typeface="Arial"/>
              </a:rPr>
              <a:t> </a:t>
            </a:r>
            <a:r>
              <a:rPr lang="en-US" sz="1600" spc="-23" dirty="0" err="1">
                <a:solidFill>
                  <a:srgbClr val="231F20"/>
                </a:solidFill>
                <a:latin typeface="Bookman Old Style" panose="02050604050505020204" pitchFamily="18" charset="0"/>
                <a:ea typeface="Cambria" pitchFamily="18" charset="0"/>
                <a:cs typeface="Arial"/>
              </a:rPr>
              <a:t>berpihak</a:t>
            </a:r>
            <a:r>
              <a:rPr lang="en-US" sz="1600" spc="-23" dirty="0">
                <a:solidFill>
                  <a:srgbClr val="231F20"/>
                </a:solidFill>
                <a:latin typeface="Bookman Old Style" panose="02050604050505020204" pitchFamily="18" charset="0"/>
                <a:ea typeface="Cambria" pitchFamily="18" charset="0"/>
                <a:cs typeface="Arial"/>
              </a:rPr>
              <a:t> </a:t>
            </a:r>
            <a:r>
              <a:rPr lang="en-US" sz="1600" spc="-30" dirty="0">
                <a:solidFill>
                  <a:srgbClr val="231F20"/>
                </a:solidFill>
                <a:latin typeface="Bookman Old Style" panose="02050604050505020204" pitchFamily="18" charset="0"/>
                <a:ea typeface="Cambria" pitchFamily="18" charset="0"/>
                <a:cs typeface="Arial"/>
              </a:rPr>
              <a:t>pada </a:t>
            </a:r>
            <a:r>
              <a:rPr lang="en-US" sz="1600" spc="-19" dirty="0" err="1">
                <a:solidFill>
                  <a:srgbClr val="231F20"/>
                </a:solidFill>
                <a:latin typeface="Bookman Old Style" panose="02050604050505020204" pitchFamily="18" charset="0"/>
                <a:ea typeface="Cambria" pitchFamily="18" charset="0"/>
                <a:cs typeface="Arial"/>
              </a:rPr>
              <a:t>kepentingan</a:t>
            </a:r>
            <a:r>
              <a:rPr lang="en-US" sz="1600" spc="-19" dirty="0">
                <a:solidFill>
                  <a:srgbClr val="231F20"/>
                </a:solidFill>
                <a:latin typeface="Bookman Old Style" panose="02050604050505020204" pitchFamily="18" charset="0"/>
                <a:ea typeface="Cambria" pitchFamily="18" charset="0"/>
                <a:cs typeface="Arial"/>
              </a:rPr>
              <a:t> </a:t>
            </a:r>
            <a:r>
              <a:rPr lang="en-US" sz="1600" spc="-26" dirty="0">
                <a:solidFill>
                  <a:srgbClr val="231F20"/>
                </a:solidFill>
                <a:latin typeface="Bookman Old Style" panose="02050604050505020204" pitchFamily="18" charset="0"/>
                <a:ea typeface="Cambria" pitchFamily="18" charset="0"/>
                <a:cs typeface="Arial"/>
              </a:rPr>
              <a:t>dan </a:t>
            </a:r>
            <a:r>
              <a:rPr lang="en-US" sz="1600" spc="-38" dirty="0" err="1">
                <a:solidFill>
                  <a:srgbClr val="231F20"/>
                </a:solidFill>
                <a:latin typeface="Bookman Old Style" panose="02050604050505020204" pitchFamily="18" charset="0"/>
                <a:ea typeface="Cambria" pitchFamily="18" charset="0"/>
                <a:cs typeface="Arial"/>
              </a:rPr>
              <a:t>aspirasi</a:t>
            </a:r>
            <a:r>
              <a:rPr lang="en-US" sz="1600" spc="-38" dirty="0">
                <a:solidFill>
                  <a:srgbClr val="231F20"/>
                </a:solidFill>
                <a:latin typeface="Bookman Old Style" panose="02050604050505020204" pitchFamily="18" charset="0"/>
                <a:ea typeface="Cambria" pitchFamily="18" charset="0"/>
                <a:cs typeface="Arial"/>
              </a:rPr>
              <a:t> </a:t>
            </a:r>
            <a:r>
              <a:rPr lang="en-US" sz="1600" spc="-34" dirty="0" err="1">
                <a:solidFill>
                  <a:srgbClr val="231F20"/>
                </a:solidFill>
                <a:latin typeface="Bookman Old Style" panose="02050604050505020204" pitchFamily="18" charset="0"/>
                <a:ea typeface="Cambria" pitchFamily="18" charset="0"/>
                <a:cs typeface="Arial"/>
              </a:rPr>
              <a:t>rakyat</a:t>
            </a:r>
            <a:r>
              <a:rPr lang="en-US" sz="1600" spc="-34" dirty="0">
                <a:solidFill>
                  <a:srgbClr val="231F20"/>
                </a:solidFill>
                <a:latin typeface="Bookman Old Style" panose="02050604050505020204" pitchFamily="18" charset="0"/>
                <a:ea typeface="Cambria" pitchFamily="18" charset="0"/>
                <a:cs typeface="Arial"/>
              </a:rPr>
              <a:t> </a:t>
            </a:r>
            <a:r>
              <a:rPr lang="en-US" sz="1600" spc="-34" dirty="0" err="1">
                <a:solidFill>
                  <a:srgbClr val="231F20"/>
                </a:solidFill>
                <a:latin typeface="Bookman Old Style" panose="02050604050505020204" pitchFamily="18" charset="0"/>
                <a:ea typeface="Cambria" pitchFamily="18" charset="0"/>
                <a:cs typeface="Arial"/>
              </a:rPr>
              <a:t>secara</a:t>
            </a:r>
            <a:r>
              <a:rPr lang="en-US" sz="1600" spc="-34" dirty="0">
                <a:solidFill>
                  <a:srgbClr val="231F20"/>
                </a:solidFill>
                <a:latin typeface="Bookman Old Style" panose="02050604050505020204" pitchFamily="18" charset="0"/>
                <a:ea typeface="Cambria" pitchFamily="18" charset="0"/>
                <a:cs typeface="Arial"/>
              </a:rPr>
              <a:t> </a:t>
            </a:r>
            <a:r>
              <a:rPr lang="en-US" sz="1600" spc="-34" dirty="0" err="1">
                <a:solidFill>
                  <a:srgbClr val="231F20"/>
                </a:solidFill>
                <a:latin typeface="Bookman Old Style" panose="02050604050505020204" pitchFamily="18" charset="0"/>
                <a:ea typeface="Cambria" pitchFamily="18" charset="0"/>
                <a:cs typeface="Arial"/>
              </a:rPr>
              <a:t>menyeluruh</a:t>
            </a:r>
            <a:r>
              <a:rPr lang="en-US" sz="1600" spc="-34" dirty="0">
                <a:solidFill>
                  <a:srgbClr val="231F20"/>
                </a:solidFill>
                <a:latin typeface="Bookman Old Style" panose="02050604050505020204" pitchFamily="18" charset="0"/>
                <a:ea typeface="Cambria" pitchFamily="18" charset="0"/>
                <a:cs typeface="Arial"/>
              </a:rPr>
              <a:t> dan </a:t>
            </a:r>
            <a:r>
              <a:rPr lang="en-US" sz="1600" spc="-34" dirty="0" err="1">
                <a:solidFill>
                  <a:srgbClr val="231F20"/>
                </a:solidFill>
                <a:latin typeface="Bookman Old Style" panose="02050604050505020204" pitchFamily="18" charset="0"/>
                <a:ea typeface="Cambria" pitchFamily="18" charset="0"/>
                <a:cs typeface="Arial"/>
              </a:rPr>
              <a:t>merata</a:t>
            </a:r>
            <a:r>
              <a:rPr lang="en-US" sz="1600" spc="-34" dirty="0">
                <a:solidFill>
                  <a:srgbClr val="231F20"/>
                </a:solidFill>
                <a:latin typeface="Bookman Old Style" panose="02050604050505020204" pitchFamily="18" charset="0"/>
                <a:ea typeface="Cambria" pitchFamily="18" charset="0"/>
                <a:cs typeface="Arial"/>
              </a:rPr>
              <a:t>.”</a:t>
            </a:r>
            <a:endParaRPr lang="en-US" sz="700" dirty="0">
              <a:solidFill>
                <a:prstClr val="black"/>
              </a:solidFill>
              <a:latin typeface="Bookman Old Style" panose="02050604050505020204" pitchFamily="18" charset="0"/>
              <a:ea typeface="Cambria" pitchFamily="18" charset="0"/>
              <a:cs typeface="Arial"/>
            </a:endParaRPr>
          </a:p>
        </p:txBody>
      </p:sp>
      <p:pic>
        <p:nvPicPr>
          <p:cNvPr id="166" name="Picture 165">
            <a:extLst>
              <a:ext uri="{FF2B5EF4-FFF2-40B4-BE49-F238E27FC236}">
                <a16:creationId xmlns:a16="http://schemas.microsoft.com/office/drawing/2014/main" id="{DC229674-CC55-4996-BC88-CF8114D395A0}"/>
              </a:ext>
            </a:extLst>
          </p:cNvPr>
          <p:cNvPicPr>
            <a:picLocks noChangeAspect="1"/>
          </p:cNvPicPr>
          <p:nvPr/>
        </p:nvPicPr>
        <p:blipFill rotWithShape="1">
          <a:blip r:embed="rId3"/>
          <a:srcRect l="552" t="1811" r="-552" b="18791"/>
          <a:stretch/>
        </p:blipFill>
        <p:spPr>
          <a:xfrm>
            <a:off x="6615025" y="1056592"/>
            <a:ext cx="1379467" cy="1152020"/>
          </a:xfrm>
          <a:prstGeom prst="rect">
            <a:avLst/>
          </a:prstGeom>
        </p:spPr>
      </p:pic>
      <p:pic>
        <p:nvPicPr>
          <p:cNvPr id="167" name="Picture 1">
            <a:extLst>
              <a:ext uri="{FF2B5EF4-FFF2-40B4-BE49-F238E27FC236}">
                <a16:creationId xmlns:a16="http://schemas.microsoft.com/office/drawing/2014/main" id="{1B717D85-F0F6-44E0-8391-789EC5E1427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85734" y="1976582"/>
            <a:ext cx="5462702" cy="2013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45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grpId="0" nodeType="afterEffect">
                                  <p:stCondLst>
                                    <p:cond delay="0"/>
                                  </p:stCondLst>
                                  <p:childTnLst>
                                    <p:set>
                                      <p:cBhvr>
                                        <p:cTn id="6" dur="1" fill="hold">
                                          <p:stCondLst>
                                            <p:cond delay="0"/>
                                          </p:stCondLst>
                                        </p:cTn>
                                        <p:tgtEl>
                                          <p:spTgt spid="149"/>
                                        </p:tgtEl>
                                        <p:attrNameLst>
                                          <p:attrName>style.visibility</p:attrName>
                                        </p:attrNameLst>
                                      </p:cBhvr>
                                      <p:to>
                                        <p:strVal val="visible"/>
                                      </p:to>
                                    </p:set>
                                    <p:anim calcmode="lin" valueType="num">
                                      <p:cBhvr additive="base">
                                        <p:cTn id="7" dur="500" fill="hold"/>
                                        <p:tgtEl>
                                          <p:spTgt spid="149"/>
                                        </p:tgtEl>
                                        <p:attrNameLst>
                                          <p:attrName>ppt_x</p:attrName>
                                        </p:attrNameLst>
                                      </p:cBhvr>
                                      <p:tavLst>
                                        <p:tav tm="0">
                                          <p:val>
                                            <p:strVal val="#ppt_x"/>
                                          </p:val>
                                        </p:tav>
                                        <p:tav tm="100000">
                                          <p:val>
                                            <p:strVal val="#ppt_x"/>
                                          </p:val>
                                        </p:tav>
                                      </p:tavLst>
                                    </p:anim>
                                    <p:anim calcmode="lin" valueType="num">
                                      <p:cBhvr additive="base">
                                        <p:cTn id="8" dur="500" fill="hold"/>
                                        <p:tgtEl>
                                          <p:spTgt spid="14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150"/>
                                        </p:tgtEl>
                                        <p:attrNameLst>
                                          <p:attrName>style.visibility</p:attrName>
                                        </p:attrNameLst>
                                      </p:cBhvr>
                                      <p:to>
                                        <p:strVal val="visible"/>
                                      </p:to>
                                    </p:set>
                                    <p:anim calcmode="lin" valueType="num">
                                      <p:cBhvr>
                                        <p:cTn id="12" dur="500" fill="hold"/>
                                        <p:tgtEl>
                                          <p:spTgt spid="150"/>
                                        </p:tgtEl>
                                        <p:attrNameLst>
                                          <p:attrName>ppt_w</p:attrName>
                                        </p:attrNameLst>
                                      </p:cBhvr>
                                      <p:tavLst>
                                        <p:tav tm="0">
                                          <p:val>
                                            <p:fltVal val="0"/>
                                          </p:val>
                                        </p:tav>
                                        <p:tav tm="100000">
                                          <p:val>
                                            <p:strVal val="#ppt_w"/>
                                          </p:val>
                                        </p:tav>
                                      </p:tavLst>
                                    </p:anim>
                                    <p:anim calcmode="lin" valueType="num">
                                      <p:cBhvr>
                                        <p:cTn id="13" dur="500" fill="hold"/>
                                        <p:tgtEl>
                                          <p:spTgt spid="150"/>
                                        </p:tgtEl>
                                        <p:attrNameLst>
                                          <p:attrName>ppt_h</p:attrName>
                                        </p:attrNameLst>
                                      </p:cBhvr>
                                      <p:tavLst>
                                        <p:tav tm="0">
                                          <p:val>
                                            <p:fltVal val="0"/>
                                          </p:val>
                                        </p:tav>
                                        <p:tav tm="100000">
                                          <p:val>
                                            <p:strVal val="#ppt_h"/>
                                          </p:val>
                                        </p:tav>
                                      </p:tavLst>
                                    </p:anim>
                                    <p:anim calcmode="lin" valueType="num">
                                      <p:cBhvr>
                                        <p:cTn id="14" dur="500" fill="hold"/>
                                        <p:tgtEl>
                                          <p:spTgt spid="150"/>
                                        </p:tgtEl>
                                        <p:attrNameLst>
                                          <p:attrName>style.rotation</p:attrName>
                                        </p:attrNameLst>
                                      </p:cBhvr>
                                      <p:tavLst>
                                        <p:tav tm="0">
                                          <p:val>
                                            <p:fltVal val="360"/>
                                          </p:val>
                                        </p:tav>
                                        <p:tav tm="100000">
                                          <p:val>
                                            <p:fltVal val="0"/>
                                          </p:val>
                                        </p:tav>
                                      </p:tavLst>
                                    </p:anim>
                                    <p:animEffect transition="in" filter="fade">
                                      <p:cBhvr>
                                        <p:cTn id="15" dur="500"/>
                                        <p:tgtEl>
                                          <p:spTgt spid="150"/>
                                        </p:tgtEl>
                                      </p:cBhvr>
                                    </p:animEffect>
                                  </p:childTnLst>
                                </p:cTn>
                              </p:par>
                              <p:par>
                                <p:cTn id="16" presetID="2" presetClass="entr" presetSubtype="2" accel="20000" decel="80000" fill="hold" nodeType="withEffect">
                                  <p:stCondLst>
                                    <p:cond delay="0"/>
                                  </p:stCondLst>
                                  <p:childTnLst>
                                    <p:set>
                                      <p:cBhvr>
                                        <p:cTn id="17" dur="1" fill="hold">
                                          <p:stCondLst>
                                            <p:cond delay="0"/>
                                          </p:stCondLst>
                                        </p:cTn>
                                        <p:tgtEl>
                                          <p:spTgt spid="156"/>
                                        </p:tgtEl>
                                        <p:attrNameLst>
                                          <p:attrName>style.visibility</p:attrName>
                                        </p:attrNameLst>
                                      </p:cBhvr>
                                      <p:to>
                                        <p:strVal val="visible"/>
                                      </p:to>
                                    </p:set>
                                    <p:anim calcmode="lin" valueType="num">
                                      <p:cBhvr additive="base">
                                        <p:cTn id="18" dur="500" fill="hold"/>
                                        <p:tgtEl>
                                          <p:spTgt spid="156"/>
                                        </p:tgtEl>
                                        <p:attrNameLst>
                                          <p:attrName>ppt_x</p:attrName>
                                        </p:attrNameLst>
                                      </p:cBhvr>
                                      <p:tavLst>
                                        <p:tav tm="0">
                                          <p:val>
                                            <p:strVal val="1+#ppt_w/2"/>
                                          </p:val>
                                        </p:tav>
                                        <p:tav tm="100000">
                                          <p:val>
                                            <p:strVal val="#ppt_x"/>
                                          </p:val>
                                        </p:tav>
                                      </p:tavLst>
                                    </p:anim>
                                    <p:anim calcmode="lin" valueType="num">
                                      <p:cBhvr additive="base">
                                        <p:cTn id="19" dur="500" fill="hold"/>
                                        <p:tgtEl>
                                          <p:spTgt spid="156"/>
                                        </p:tgtEl>
                                        <p:attrNameLst>
                                          <p:attrName>ppt_y</p:attrName>
                                        </p:attrNameLst>
                                      </p:cBhvr>
                                      <p:tavLst>
                                        <p:tav tm="0">
                                          <p:val>
                                            <p:strVal val="#ppt_y"/>
                                          </p:val>
                                        </p:tav>
                                        <p:tav tm="100000">
                                          <p:val>
                                            <p:strVal val="#ppt_y"/>
                                          </p:val>
                                        </p:tav>
                                      </p:tavLst>
                                    </p:anim>
                                  </p:childTnLst>
                                </p:cTn>
                              </p:par>
                              <p:par>
                                <p:cTn id="20" presetID="2" presetClass="entr" presetSubtype="2" accel="20000" decel="80000" fill="hold" nodeType="withEffect">
                                  <p:stCondLst>
                                    <p:cond delay="0"/>
                                  </p:stCondLst>
                                  <p:childTnLst>
                                    <p:set>
                                      <p:cBhvr>
                                        <p:cTn id="21" dur="1" fill="hold">
                                          <p:stCondLst>
                                            <p:cond delay="0"/>
                                          </p:stCondLst>
                                        </p:cTn>
                                        <p:tgtEl>
                                          <p:spTgt spid="161"/>
                                        </p:tgtEl>
                                        <p:attrNameLst>
                                          <p:attrName>style.visibility</p:attrName>
                                        </p:attrNameLst>
                                      </p:cBhvr>
                                      <p:to>
                                        <p:strVal val="visible"/>
                                      </p:to>
                                    </p:set>
                                    <p:anim calcmode="lin" valueType="num">
                                      <p:cBhvr additive="base">
                                        <p:cTn id="22" dur="500" fill="hold"/>
                                        <p:tgtEl>
                                          <p:spTgt spid="161"/>
                                        </p:tgtEl>
                                        <p:attrNameLst>
                                          <p:attrName>ppt_x</p:attrName>
                                        </p:attrNameLst>
                                      </p:cBhvr>
                                      <p:tavLst>
                                        <p:tav tm="0">
                                          <p:val>
                                            <p:strVal val="1+#ppt_w/2"/>
                                          </p:val>
                                        </p:tav>
                                        <p:tav tm="100000">
                                          <p:val>
                                            <p:strVal val="#ppt_x"/>
                                          </p:val>
                                        </p:tav>
                                      </p:tavLst>
                                    </p:anim>
                                    <p:anim calcmode="lin" valueType="num">
                                      <p:cBhvr additive="base">
                                        <p:cTn id="23" dur="500" fill="hold"/>
                                        <p:tgtEl>
                                          <p:spTgt spid="1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0" animBg="1"/>
      <p:bldP spid="15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10280F9-A35C-454E-941A-B183468F8829}"/>
              </a:ext>
            </a:extLst>
          </p:cNvPr>
          <p:cNvSpPr/>
          <p:nvPr/>
        </p:nvSpPr>
        <p:spPr>
          <a:xfrm>
            <a:off x="2286000" y="1320590"/>
            <a:ext cx="4572000" cy="485653"/>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6582C87-C440-4FA7-9952-BF4E0C66D396}"/>
              </a:ext>
            </a:extLst>
          </p:cNvPr>
          <p:cNvSpPr txBox="1"/>
          <p:nvPr/>
        </p:nvSpPr>
        <p:spPr>
          <a:xfrm>
            <a:off x="2411762" y="1394137"/>
            <a:ext cx="4596063" cy="338554"/>
          </a:xfrm>
          <a:prstGeom prst="rect">
            <a:avLst/>
          </a:prstGeom>
          <a:noFill/>
        </p:spPr>
        <p:txBody>
          <a:bodyPr wrap="square">
            <a:spAutoFit/>
          </a:bodyPr>
          <a:lstStyle/>
          <a:p>
            <a:pPr defTabSz="914400">
              <a:defRPr/>
            </a:pP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PERAN PARPOL SEBAGAI  PILAR DEMOKRASI</a:t>
            </a:r>
          </a:p>
        </p:txBody>
      </p:sp>
      <p:grpSp>
        <p:nvGrpSpPr>
          <p:cNvPr id="8" name="Group 7">
            <a:extLst>
              <a:ext uri="{FF2B5EF4-FFF2-40B4-BE49-F238E27FC236}">
                <a16:creationId xmlns:a16="http://schemas.microsoft.com/office/drawing/2014/main" id="{8C485BFA-C31F-416E-8565-631D11019FAA}"/>
              </a:ext>
            </a:extLst>
          </p:cNvPr>
          <p:cNvGrpSpPr/>
          <p:nvPr/>
        </p:nvGrpSpPr>
        <p:grpSpPr>
          <a:xfrm>
            <a:off x="-82924" y="2063135"/>
            <a:ext cx="9767493" cy="4760748"/>
            <a:chOff x="-82925" y="448141"/>
            <a:chExt cx="9982200" cy="7150548"/>
          </a:xfrm>
        </p:grpSpPr>
        <p:sp>
          <p:nvSpPr>
            <p:cNvPr id="9" name="AutoShape 2">
              <a:extLst>
                <a:ext uri="{FF2B5EF4-FFF2-40B4-BE49-F238E27FC236}">
                  <a16:creationId xmlns:a16="http://schemas.microsoft.com/office/drawing/2014/main" id="{F6BD986D-90CD-4F10-9816-F2E57F00F21E}"/>
                </a:ext>
              </a:extLst>
            </p:cNvPr>
            <p:cNvSpPr>
              <a:spLocks noChangeArrowheads="1"/>
            </p:cNvSpPr>
            <p:nvPr/>
          </p:nvSpPr>
          <p:spPr bwMode="auto">
            <a:xfrm>
              <a:off x="450475" y="448141"/>
              <a:ext cx="8229600" cy="6246813"/>
            </a:xfrm>
            <a:prstGeom prst="triangle">
              <a:avLst>
                <a:gd name="adj" fmla="val 50000"/>
              </a:avLst>
            </a:prstGeom>
            <a:gradFill rotWithShape="1">
              <a:gsLst>
                <a:gs pos="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id-ID">
                <a:solidFill>
                  <a:prstClr val="black"/>
                </a:solidFill>
                <a:latin typeface="Arial" charset="0"/>
                <a:cs typeface="Arial" charset="0"/>
              </a:endParaRPr>
            </a:p>
          </p:txBody>
        </p:sp>
        <p:sp>
          <p:nvSpPr>
            <p:cNvPr id="10" name="Text Box 3">
              <a:extLst>
                <a:ext uri="{FF2B5EF4-FFF2-40B4-BE49-F238E27FC236}">
                  <a16:creationId xmlns:a16="http://schemas.microsoft.com/office/drawing/2014/main" id="{D337D619-563E-470B-8008-8EF75AF05C58}"/>
                </a:ext>
              </a:extLst>
            </p:cNvPr>
            <p:cNvSpPr txBox="1">
              <a:spLocks noChangeArrowheads="1"/>
            </p:cNvSpPr>
            <p:nvPr/>
          </p:nvSpPr>
          <p:spPr bwMode="auto">
            <a:xfrm>
              <a:off x="3979582" y="1360954"/>
              <a:ext cx="1152525" cy="508501"/>
            </a:xfrm>
            <a:prstGeom prst="rect">
              <a:avLst/>
            </a:prstGeom>
            <a:solidFill>
              <a:srgbClr val="FF2501"/>
            </a:solidFill>
            <a:ln w="9525">
              <a:noFill/>
              <a:miter lim="800000"/>
              <a:headEnd/>
              <a:tailEnd/>
            </a:ln>
            <a:effec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50000"/>
                </a:spcBef>
                <a:defRPr/>
              </a:pPr>
              <a:r>
                <a:rPr lang="en-US" sz="1600" b="1" dirty="0">
                  <a:solidFill>
                    <a:prstClr val="white"/>
                  </a:solidFill>
                  <a:latin typeface="Bookman Old Style" panose="02050604050505020204" pitchFamily="18" charset="0"/>
                  <a:cs typeface="Arial" charset="0"/>
                </a:rPr>
                <a:t>PARPOL</a:t>
              </a:r>
              <a:endParaRPr lang="en-GB" sz="1600" b="1" dirty="0">
                <a:solidFill>
                  <a:prstClr val="white"/>
                </a:solidFill>
                <a:latin typeface="Bookman Old Style" panose="02050604050505020204" pitchFamily="18" charset="0"/>
                <a:cs typeface="Arial" charset="0"/>
              </a:endParaRPr>
            </a:p>
          </p:txBody>
        </p:sp>
        <p:sp>
          <p:nvSpPr>
            <p:cNvPr id="11" name="Text Box 4">
              <a:extLst>
                <a:ext uri="{FF2B5EF4-FFF2-40B4-BE49-F238E27FC236}">
                  <a16:creationId xmlns:a16="http://schemas.microsoft.com/office/drawing/2014/main" id="{20984605-89DC-4237-A6DF-E6790D09B22D}"/>
                </a:ext>
              </a:extLst>
            </p:cNvPr>
            <p:cNvSpPr txBox="1">
              <a:spLocks noChangeArrowheads="1"/>
            </p:cNvSpPr>
            <p:nvPr/>
          </p:nvSpPr>
          <p:spPr bwMode="auto">
            <a:xfrm>
              <a:off x="6497169" y="5795682"/>
              <a:ext cx="1515745" cy="878320"/>
            </a:xfrm>
            <a:prstGeom prst="rect">
              <a:avLst/>
            </a:prstGeom>
            <a:solidFill>
              <a:srgbClr val="FF2501"/>
            </a:solidFill>
            <a:ln w="9525">
              <a:noFill/>
              <a:miter lim="800000"/>
              <a:headEnd/>
              <a:tailEnd/>
            </a:ln>
            <a:effec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50000"/>
                </a:spcBef>
                <a:defRPr/>
              </a:pPr>
              <a:r>
                <a:rPr lang="en-GB" sz="1600" b="1" dirty="0">
                  <a:solidFill>
                    <a:prstClr val="white"/>
                  </a:solidFill>
                  <a:latin typeface="Bookman Old Style" panose="02050604050505020204" pitchFamily="18" charset="0"/>
                  <a:cs typeface="Arial" charset="0"/>
                </a:rPr>
                <a:t>LEMBAGA NEGARA</a:t>
              </a:r>
            </a:p>
          </p:txBody>
        </p:sp>
        <p:sp>
          <p:nvSpPr>
            <p:cNvPr id="12" name="Text Box 5">
              <a:extLst>
                <a:ext uri="{FF2B5EF4-FFF2-40B4-BE49-F238E27FC236}">
                  <a16:creationId xmlns:a16="http://schemas.microsoft.com/office/drawing/2014/main" id="{A7C96D82-2015-4EE5-8C66-636E0ED50BEE}"/>
                </a:ext>
              </a:extLst>
            </p:cNvPr>
            <p:cNvSpPr txBox="1">
              <a:spLocks noChangeArrowheads="1"/>
            </p:cNvSpPr>
            <p:nvPr/>
          </p:nvSpPr>
          <p:spPr bwMode="auto">
            <a:xfrm>
              <a:off x="983876" y="5985340"/>
              <a:ext cx="2301875" cy="508501"/>
            </a:xfrm>
            <a:prstGeom prst="rect">
              <a:avLst/>
            </a:prstGeom>
            <a:solidFill>
              <a:srgbClr val="FF2501"/>
            </a:solidFill>
            <a:ln w="9525">
              <a:noFill/>
              <a:miter lim="800000"/>
              <a:headEnd/>
              <a:tailEnd/>
            </a:ln>
            <a:effec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50000"/>
                </a:spcBef>
                <a:defRPr/>
              </a:pPr>
              <a:r>
                <a:rPr lang="id-ID" sz="1600" b="1" dirty="0">
                  <a:solidFill>
                    <a:prstClr val="white"/>
                  </a:solidFill>
                  <a:latin typeface="Bookman Old Style" panose="02050604050505020204" pitchFamily="18" charset="0"/>
                  <a:cs typeface="Arial" charset="0"/>
                </a:rPr>
                <a:t>MASYARAKAT</a:t>
              </a:r>
              <a:endParaRPr lang="en-GB" sz="1600" b="1" dirty="0">
                <a:solidFill>
                  <a:prstClr val="white"/>
                </a:solidFill>
                <a:latin typeface="Bookman Old Style" panose="02050604050505020204" pitchFamily="18" charset="0"/>
                <a:cs typeface="Arial" charset="0"/>
              </a:endParaRPr>
            </a:p>
          </p:txBody>
        </p:sp>
        <p:sp>
          <p:nvSpPr>
            <p:cNvPr id="13" name="Line 6">
              <a:extLst>
                <a:ext uri="{FF2B5EF4-FFF2-40B4-BE49-F238E27FC236}">
                  <a16:creationId xmlns:a16="http://schemas.microsoft.com/office/drawing/2014/main" id="{73D7143F-6973-43F9-B2B1-3C43B98E1E69}"/>
                </a:ext>
              </a:extLst>
            </p:cNvPr>
            <p:cNvSpPr>
              <a:spLocks noChangeShapeType="1"/>
            </p:cNvSpPr>
            <p:nvPr/>
          </p:nvSpPr>
          <p:spPr bwMode="auto">
            <a:xfrm flipV="1">
              <a:off x="2041150" y="2059453"/>
              <a:ext cx="2376488" cy="3898900"/>
            </a:xfrm>
            <a:prstGeom prst="line">
              <a:avLst/>
            </a:prstGeom>
            <a:noFill/>
            <a:ln w="38100">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4" name="Line 7">
              <a:extLst>
                <a:ext uri="{FF2B5EF4-FFF2-40B4-BE49-F238E27FC236}">
                  <a16:creationId xmlns:a16="http://schemas.microsoft.com/office/drawing/2014/main" id="{3C633824-6254-4458-940B-D4FE743E8E35}"/>
                </a:ext>
              </a:extLst>
            </p:cNvPr>
            <p:cNvSpPr>
              <a:spLocks noChangeShapeType="1"/>
            </p:cNvSpPr>
            <p:nvPr/>
          </p:nvSpPr>
          <p:spPr bwMode="auto">
            <a:xfrm rot="17133815" flipV="1">
              <a:off x="4594396" y="2453336"/>
              <a:ext cx="2663734" cy="2888271"/>
            </a:xfrm>
            <a:prstGeom prst="line">
              <a:avLst/>
            </a:prstGeom>
            <a:noFill/>
            <a:ln w="38100">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5" name="Line 8">
              <a:extLst>
                <a:ext uri="{FF2B5EF4-FFF2-40B4-BE49-F238E27FC236}">
                  <a16:creationId xmlns:a16="http://schemas.microsoft.com/office/drawing/2014/main" id="{4E45C643-B16E-407F-82D0-BB4A21ABE3B4}"/>
                </a:ext>
              </a:extLst>
            </p:cNvPr>
            <p:cNvSpPr>
              <a:spLocks noChangeShapeType="1"/>
            </p:cNvSpPr>
            <p:nvPr/>
          </p:nvSpPr>
          <p:spPr bwMode="auto">
            <a:xfrm rot="13947626" flipV="1">
              <a:off x="3472095" y="4930053"/>
              <a:ext cx="2859612" cy="2477660"/>
            </a:xfrm>
            <a:prstGeom prst="line">
              <a:avLst/>
            </a:prstGeom>
            <a:noFill/>
            <a:ln w="38100">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6" name="Oval 15">
              <a:extLst>
                <a:ext uri="{FF2B5EF4-FFF2-40B4-BE49-F238E27FC236}">
                  <a16:creationId xmlns:a16="http://schemas.microsoft.com/office/drawing/2014/main" id="{4C199ACA-62D2-4555-80BF-13E90399B646}"/>
                </a:ext>
              </a:extLst>
            </p:cNvPr>
            <p:cNvSpPr>
              <a:spLocks noChangeArrowheads="1"/>
            </p:cNvSpPr>
            <p:nvPr/>
          </p:nvSpPr>
          <p:spPr bwMode="auto">
            <a:xfrm>
              <a:off x="3193675" y="3419941"/>
              <a:ext cx="2819400" cy="2136775"/>
            </a:xfrm>
            <a:prstGeom prst="ellipse">
              <a:avLst/>
            </a:prstGeom>
            <a:solidFill>
              <a:schemeClr val="accent4">
                <a:lumMod val="20000"/>
                <a:lumOff val="80000"/>
              </a:schemeClr>
            </a:solidFill>
            <a:ln w="9525">
              <a:solidFill>
                <a:schemeClr val="tx1"/>
              </a:solidFill>
              <a:round/>
              <a:headEnd/>
              <a:tailEnd/>
            </a:ln>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altLang="en-US" sz="2400" b="1" dirty="0">
                <a:solidFill>
                  <a:srgbClr val="FF0000"/>
                </a:solidFill>
                <a:latin typeface="Calibri" panose="020F0502020204030204"/>
              </a:endParaRPr>
            </a:p>
          </p:txBody>
        </p:sp>
        <p:grpSp>
          <p:nvGrpSpPr>
            <p:cNvPr id="17" name="Group 16">
              <a:extLst>
                <a:ext uri="{FF2B5EF4-FFF2-40B4-BE49-F238E27FC236}">
                  <a16:creationId xmlns:a16="http://schemas.microsoft.com/office/drawing/2014/main" id="{3A110893-408D-4452-BEBB-E6651695F80B}"/>
                </a:ext>
              </a:extLst>
            </p:cNvPr>
            <p:cNvGrpSpPr>
              <a:grpSpLocks/>
            </p:cNvGrpSpPr>
            <p:nvPr/>
          </p:nvGrpSpPr>
          <p:grpSpPr bwMode="auto">
            <a:xfrm>
              <a:off x="-82925" y="619590"/>
              <a:ext cx="9982200" cy="5056201"/>
              <a:chOff x="0" y="284"/>
              <a:chExt cx="5760" cy="3185"/>
            </a:xfrm>
          </p:grpSpPr>
          <p:sp>
            <p:nvSpPr>
              <p:cNvPr id="19" name="Rectangle 18">
                <a:extLst>
                  <a:ext uri="{FF2B5EF4-FFF2-40B4-BE49-F238E27FC236}">
                    <a16:creationId xmlns:a16="http://schemas.microsoft.com/office/drawing/2014/main" id="{D83B20A1-97B3-4192-80CF-61E2FAF8E61A}"/>
                  </a:ext>
                </a:extLst>
              </p:cNvPr>
              <p:cNvSpPr>
                <a:spLocks noChangeArrowheads="1"/>
              </p:cNvSpPr>
              <p:nvPr/>
            </p:nvSpPr>
            <p:spPr bwMode="auto">
              <a:xfrm>
                <a:off x="0" y="284"/>
                <a:ext cx="5760" cy="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grpSp>
            <p:nvGrpSpPr>
              <p:cNvPr id="20" name="Group 19">
                <a:extLst>
                  <a:ext uri="{FF2B5EF4-FFF2-40B4-BE49-F238E27FC236}">
                    <a16:creationId xmlns:a16="http://schemas.microsoft.com/office/drawing/2014/main" id="{D340872F-7181-419C-9170-6273D19CBB0A}"/>
                  </a:ext>
                </a:extLst>
              </p:cNvPr>
              <p:cNvGrpSpPr>
                <a:grpSpLocks/>
              </p:cNvGrpSpPr>
              <p:nvPr/>
            </p:nvGrpSpPr>
            <p:grpSpPr bwMode="auto">
              <a:xfrm>
                <a:off x="286" y="1196"/>
                <a:ext cx="5038" cy="2273"/>
                <a:chOff x="286" y="1196"/>
                <a:chExt cx="5038" cy="2273"/>
              </a:xfrm>
            </p:grpSpPr>
            <p:sp>
              <p:nvSpPr>
                <p:cNvPr id="21" name="Freeform 342">
                  <a:extLst>
                    <a:ext uri="{FF2B5EF4-FFF2-40B4-BE49-F238E27FC236}">
                      <a16:creationId xmlns:a16="http://schemas.microsoft.com/office/drawing/2014/main" id="{108A14BD-D115-4CFD-A851-5969F7CA4372}"/>
                    </a:ext>
                  </a:extLst>
                </p:cNvPr>
                <p:cNvSpPr>
                  <a:spLocks/>
                </p:cNvSpPr>
                <p:nvPr/>
              </p:nvSpPr>
              <p:spPr bwMode="auto">
                <a:xfrm>
                  <a:off x="349" y="1341"/>
                  <a:ext cx="332" cy="397"/>
                </a:xfrm>
                <a:custGeom>
                  <a:avLst/>
                  <a:gdLst>
                    <a:gd name="T0" fmla="*/ 332 w 332"/>
                    <a:gd name="T1" fmla="*/ 381 h 397"/>
                    <a:gd name="T2" fmla="*/ 327 w 332"/>
                    <a:gd name="T3" fmla="*/ 350 h 397"/>
                    <a:gd name="T4" fmla="*/ 326 w 332"/>
                    <a:gd name="T5" fmla="*/ 319 h 397"/>
                    <a:gd name="T6" fmla="*/ 316 w 332"/>
                    <a:gd name="T7" fmla="*/ 291 h 397"/>
                    <a:gd name="T8" fmla="*/ 314 w 332"/>
                    <a:gd name="T9" fmla="*/ 260 h 397"/>
                    <a:gd name="T10" fmla="*/ 304 w 332"/>
                    <a:gd name="T11" fmla="*/ 238 h 397"/>
                    <a:gd name="T12" fmla="*/ 299 w 332"/>
                    <a:gd name="T13" fmla="*/ 221 h 397"/>
                    <a:gd name="T14" fmla="*/ 312 w 332"/>
                    <a:gd name="T15" fmla="*/ 191 h 397"/>
                    <a:gd name="T16" fmla="*/ 319 w 332"/>
                    <a:gd name="T17" fmla="*/ 178 h 397"/>
                    <a:gd name="T18" fmla="*/ 327 w 332"/>
                    <a:gd name="T19" fmla="*/ 159 h 397"/>
                    <a:gd name="T20" fmla="*/ 329 w 332"/>
                    <a:gd name="T21" fmla="*/ 136 h 397"/>
                    <a:gd name="T22" fmla="*/ 301 w 332"/>
                    <a:gd name="T23" fmla="*/ 124 h 397"/>
                    <a:gd name="T24" fmla="*/ 292 w 332"/>
                    <a:gd name="T25" fmla="*/ 93 h 397"/>
                    <a:gd name="T26" fmla="*/ 266 w 332"/>
                    <a:gd name="T27" fmla="*/ 71 h 397"/>
                    <a:gd name="T28" fmla="*/ 234 w 332"/>
                    <a:gd name="T29" fmla="*/ 50 h 397"/>
                    <a:gd name="T30" fmla="*/ 211 w 332"/>
                    <a:gd name="T31" fmla="*/ 50 h 397"/>
                    <a:gd name="T32" fmla="*/ 177 w 332"/>
                    <a:gd name="T33" fmla="*/ 45 h 397"/>
                    <a:gd name="T34" fmla="*/ 152 w 332"/>
                    <a:gd name="T35" fmla="*/ 46 h 397"/>
                    <a:gd name="T36" fmla="*/ 127 w 332"/>
                    <a:gd name="T37" fmla="*/ 50 h 397"/>
                    <a:gd name="T38" fmla="*/ 100 w 332"/>
                    <a:gd name="T39" fmla="*/ 43 h 397"/>
                    <a:gd name="T40" fmla="*/ 82 w 332"/>
                    <a:gd name="T41" fmla="*/ 33 h 397"/>
                    <a:gd name="T42" fmla="*/ 77 w 332"/>
                    <a:gd name="T43" fmla="*/ 21 h 397"/>
                    <a:gd name="T44" fmla="*/ 65 w 332"/>
                    <a:gd name="T45" fmla="*/ 15 h 397"/>
                    <a:gd name="T46" fmla="*/ 50 w 332"/>
                    <a:gd name="T47" fmla="*/ 7 h 397"/>
                    <a:gd name="T48" fmla="*/ 39 w 332"/>
                    <a:gd name="T49" fmla="*/ 5 h 397"/>
                    <a:gd name="T50" fmla="*/ 22 w 332"/>
                    <a:gd name="T51" fmla="*/ 2 h 397"/>
                    <a:gd name="T52" fmla="*/ 4 w 332"/>
                    <a:gd name="T53" fmla="*/ 7 h 397"/>
                    <a:gd name="T54" fmla="*/ 5 w 332"/>
                    <a:gd name="T55" fmla="*/ 28 h 397"/>
                    <a:gd name="T56" fmla="*/ 12 w 332"/>
                    <a:gd name="T57" fmla="*/ 53 h 397"/>
                    <a:gd name="T58" fmla="*/ 29 w 332"/>
                    <a:gd name="T59" fmla="*/ 96 h 397"/>
                    <a:gd name="T60" fmla="*/ 45 w 332"/>
                    <a:gd name="T61" fmla="*/ 115 h 397"/>
                    <a:gd name="T62" fmla="*/ 70 w 332"/>
                    <a:gd name="T63" fmla="*/ 140 h 397"/>
                    <a:gd name="T64" fmla="*/ 94 w 332"/>
                    <a:gd name="T65" fmla="*/ 160 h 397"/>
                    <a:gd name="T66" fmla="*/ 112 w 332"/>
                    <a:gd name="T67" fmla="*/ 178 h 397"/>
                    <a:gd name="T68" fmla="*/ 134 w 332"/>
                    <a:gd name="T69" fmla="*/ 207 h 397"/>
                    <a:gd name="T70" fmla="*/ 147 w 332"/>
                    <a:gd name="T71" fmla="*/ 214 h 397"/>
                    <a:gd name="T72" fmla="*/ 159 w 332"/>
                    <a:gd name="T73" fmla="*/ 212 h 397"/>
                    <a:gd name="T74" fmla="*/ 172 w 332"/>
                    <a:gd name="T75" fmla="*/ 214 h 397"/>
                    <a:gd name="T76" fmla="*/ 181 w 332"/>
                    <a:gd name="T77" fmla="*/ 221 h 397"/>
                    <a:gd name="T78" fmla="*/ 199 w 332"/>
                    <a:gd name="T79" fmla="*/ 236 h 397"/>
                    <a:gd name="T80" fmla="*/ 211 w 332"/>
                    <a:gd name="T81" fmla="*/ 259 h 397"/>
                    <a:gd name="T82" fmla="*/ 224 w 332"/>
                    <a:gd name="T83" fmla="*/ 274 h 397"/>
                    <a:gd name="T84" fmla="*/ 244 w 332"/>
                    <a:gd name="T85" fmla="*/ 300 h 397"/>
                    <a:gd name="T86" fmla="*/ 261 w 332"/>
                    <a:gd name="T87" fmla="*/ 319 h 397"/>
                    <a:gd name="T88" fmla="*/ 269 w 332"/>
                    <a:gd name="T89" fmla="*/ 357 h 397"/>
                    <a:gd name="T90" fmla="*/ 284 w 332"/>
                    <a:gd name="T91" fmla="*/ 374 h 397"/>
                    <a:gd name="T92" fmla="*/ 311 w 332"/>
                    <a:gd name="T93" fmla="*/ 379 h 397"/>
                    <a:gd name="T94" fmla="*/ 331 w 332"/>
                    <a:gd name="T95" fmla="*/ 397 h 39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2"/>
                    <a:gd name="T145" fmla="*/ 0 h 397"/>
                    <a:gd name="T146" fmla="*/ 332 w 332"/>
                    <a:gd name="T147" fmla="*/ 397 h 39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2" h="397">
                      <a:moveTo>
                        <a:pt x="331" y="397"/>
                      </a:moveTo>
                      <a:lnTo>
                        <a:pt x="331" y="395"/>
                      </a:lnTo>
                      <a:lnTo>
                        <a:pt x="332" y="390"/>
                      </a:lnTo>
                      <a:lnTo>
                        <a:pt x="332" y="381"/>
                      </a:lnTo>
                      <a:lnTo>
                        <a:pt x="331" y="372"/>
                      </a:lnTo>
                      <a:lnTo>
                        <a:pt x="327" y="364"/>
                      </a:lnTo>
                      <a:lnTo>
                        <a:pt x="327" y="357"/>
                      </a:lnTo>
                      <a:lnTo>
                        <a:pt x="327" y="350"/>
                      </a:lnTo>
                      <a:lnTo>
                        <a:pt x="327" y="345"/>
                      </a:lnTo>
                      <a:lnTo>
                        <a:pt x="329" y="334"/>
                      </a:lnTo>
                      <a:lnTo>
                        <a:pt x="327" y="328"/>
                      </a:lnTo>
                      <a:lnTo>
                        <a:pt x="326" y="319"/>
                      </a:lnTo>
                      <a:lnTo>
                        <a:pt x="322" y="315"/>
                      </a:lnTo>
                      <a:lnTo>
                        <a:pt x="321" y="314"/>
                      </a:lnTo>
                      <a:lnTo>
                        <a:pt x="317" y="309"/>
                      </a:lnTo>
                      <a:lnTo>
                        <a:pt x="316" y="291"/>
                      </a:lnTo>
                      <a:lnTo>
                        <a:pt x="312" y="284"/>
                      </a:lnTo>
                      <a:lnTo>
                        <a:pt x="312" y="279"/>
                      </a:lnTo>
                      <a:lnTo>
                        <a:pt x="316" y="271"/>
                      </a:lnTo>
                      <a:lnTo>
                        <a:pt x="314" y="260"/>
                      </a:lnTo>
                      <a:lnTo>
                        <a:pt x="311" y="252"/>
                      </a:lnTo>
                      <a:lnTo>
                        <a:pt x="309" y="245"/>
                      </a:lnTo>
                      <a:lnTo>
                        <a:pt x="307" y="241"/>
                      </a:lnTo>
                      <a:lnTo>
                        <a:pt x="304" y="238"/>
                      </a:lnTo>
                      <a:lnTo>
                        <a:pt x="301" y="234"/>
                      </a:lnTo>
                      <a:lnTo>
                        <a:pt x="299" y="231"/>
                      </a:lnTo>
                      <a:lnTo>
                        <a:pt x="297" y="226"/>
                      </a:lnTo>
                      <a:lnTo>
                        <a:pt x="299" y="221"/>
                      </a:lnTo>
                      <a:lnTo>
                        <a:pt x="302" y="215"/>
                      </a:lnTo>
                      <a:lnTo>
                        <a:pt x="304" y="209"/>
                      </a:lnTo>
                      <a:lnTo>
                        <a:pt x="307" y="198"/>
                      </a:lnTo>
                      <a:lnTo>
                        <a:pt x="312" y="191"/>
                      </a:lnTo>
                      <a:lnTo>
                        <a:pt x="314" y="188"/>
                      </a:lnTo>
                      <a:lnTo>
                        <a:pt x="316" y="183"/>
                      </a:lnTo>
                      <a:lnTo>
                        <a:pt x="317" y="181"/>
                      </a:lnTo>
                      <a:lnTo>
                        <a:pt x="319" y="178"/>
                      </a:lnTo>
                      <a:lnTo>
                        <a:pt x="316" y="176"/>
                      </a:lnTo>
                      <a:lnTo>
                        <a:pt x="317" y="169"/>
                      </a:lnTo>
                      <a:lnTo>
                        <a:pt x="321" y="165"/>
                      </a:lnTo>
                      <a:lnTo>
                        <a:pt x="327" y="159"/>
                      </a:lnTo>
                      <a:lnTo>
                        <a:pt x="331" y="152"/>
                      </a:lnTo>
                      <a:lnTo>
                        <a:pt x="331" y="150"/>
                      </a:lnTo>
                      <a:lnTo>
                        <a:pt x="331" y="141"/>
                      </a:lnTo>
                      <a:lnTo>
                        <a:pt x="329" y="136"/>
                      </a:lnTo>
                      <a:lnTo>
                        <a:pt x="321" y="131"/>
                      </a:lnTo>
                      <a:lnTo>
                        <a:pt x="311" y="128"/>
                      </a:lnTo>
                      <a:lnTo>
                        <a:pt x="306" y="128"/>
                      </a:lnTo>
                      <a:lnTo>
                        <a:pt x="301" y="124"/>
                      </a:lnTo>
                      <a:lnTo>
                        <a:pt x="299" y="119"/>
                      </a:lnTo>
                      <a:lnTo>
                        <a:pt x="296" y="109"/>
                      </a:lnTo>
                      <a:lnTo>
                        <a:pt x="294" y="102"/>
                      </a:lnTo>
                      <a:lnTo>
                        <a:pt x="292" y="93"/>
                      </a:lnTo>
                      <a:lnTo>
                        <a:pt x="281" y="83"/>
                      </a:lnTo>
                      <a:lnTo>
                        <a:pt x="276" y="78"/>
                      </a:lnTo>
                      <a:lnTo>
                        <a:pt x="269" y="76"/>
                      </a:lnTo>
                      <a:lnTo>
                        <a:pt x="266" y="71"/>
                      </a:lnTo>
                      <a:lnTo>
                        <a:pt x="264" y="64"/>
                      </a:lnTo>
                      <a:lnTo>
                        <a:pt x="256" y="52"/>
                      </a:lnTo>
                      <a:lnTo>
                        <a:pt x="244" y="48"/>
                      </a:lnTo>
                      <a:lnTo>
                        <a:pt x="234" y="50"/>
                      </a:lnTo>
                      <a:lnTo>
                        <a:pt x="224" y="53"/>
                      </a:lnTo>
                      <a:lnTo>
                        <a:pt x="219" y="55"/>
                      </a:lnTo>
                      <a:lnTo>
                        <a:pt x="216" y="53"/>
                      </a:lnTo>
                      <a:lnTo>
                        <a:pt x="211" y="50"/>
                      </a:lnTo>
                      <a:lnTo>
                        <a:pt x="204" y="46"/>
                      </a:lnTo>
                      <a:lnTo>
                        <a:pt x="192" y="43"/>
                      </a:lnTo>
                      <a:lnTo>
                        <a:pt x="182" y="43"/>
                      </a:lnTo>
                      <a:lnTo>
                        <a:pt x="177" y="45"/>
                      </a:lnTo>
                      <a:lnTo>
                        <a:pt x="172" y="46"/>
                      </a:lnTo>
                      <a:lnTo>
                        <a:pt x="170" y="43"/>
                      </a:lnTo>
                      <a:lnTo>
                        <a:pt x="162" y="43"/>
                      </a:lnTo>
                      <a:lnTo>
                        <a:pt x="152" y="46"/>
                      </a:lnTo>
                      <a:lnTo>
                        <a:pt x="144" y="48"/>
                      </a:lnTo>
                      <a:lnTo>
                        <a:pt x="139" y="48"/>
                      </a:lnTo>
                      <a:lnTo>
                        <a:pt x="130" y="46"/>
                      </a:lnTo>
                      <a:lnTo>
                        <a:pt x="127" y="50"/>
                      </a:lnTo>
                      <a:lnTo>
                        <a:pt x="120" y="46"/>
                      </a:lnTo>
                      <a:lnTo>
                        <a:pt x="114" y="43"/>
                      </a:lnTo>
                      <a:lnTo>
                        <a:pt x="105" y="43"/>
                      </a:lnTo>
                      <a:lnTo>
                        <a:pt x="100" y="43"/>
                      </a:lnTo>
                      <a:lnTo>
                        <a:pt x="95" y="40"/>
                      </a:lnTo>
                      <a:lnTo>
                        <a:pt x="89" y="34"/>
                      </a:lnTo>
                      <a:lnTo>
                        <a:pt x="87" y="33"/>
                      </a:lnTo>
                      <a:lnTo>
                        <a:pt x="82" y="33"/>
                      </a:lnTo>
                      <a:lnTo>
                        <a:pt x="80" y="29"/>
                      </a:lnTo>
                      <a:lnTo>
                        <a:pt x="79" y="26"/>
                      </a:lnTo>
                      <a:lnTo>
                        <a:pt x="79" y="24"/>
                      </a:lnTo>
                      <a:lnTo>
                        <a:pt x="77" y="21"/>
                      </a:lnTo>
                      <a:lnTo>
                        <a:pt x="75" y="15"/>
                      </a:lnTo>
                      <a:lnTo>
                        <a:pt x="70" y="15"/>
                      </a:lnTo>
                      <a:lnTo>
                        <a:pt x="69" y="15"/>
                      </a:lnTo>
                      <a:lnTo>
                        <a:pt x="65" y="15"/>
                      </a:lnTo>
                      <a:lnTo>
                        <a:pt x="60" y="15"/>
                      </a:lnTo>
                      <a:lnTo>
                        <a:pt x="57" y="12"/>
                      </a:lnTo>
                      <a:lnTo>
                        <a:pt x="52" y="9"/>
                      </a:lnTo>
                      <a:lnTo>
                        <a:pt x="50" y="7"/>
                      </a:lnTo>
                      <a:lnTo>
                        <a:pt x="45" y="5"/>
                      </a:lnTo>
                      <a:lnTo>
                        <a:pt x="42" y="5"/>
                      </a:lnTo>
                      <a:lnTo>
                        <a:pt x="39" y="3"/>
                      </a:lnTo>
                      <a:lnTo>
                        <a:pt x="39" y="5"/>
                      </a:lnTo>
                      <a:lnTo>
                        <a:pt x="34" y="5"/>
                      </a:lnTo>
                      <a:lnTo>
                        <a:pt x="30" y="3"/>
                      </a:lnTo>
                      <a:lnTo>
                        <a:pt x="27" y="0"/>
                      </a:lnTo>
                      <a:lnTo>
                        <a:pt x="22" y="2"/>
                      </a:lnTo>
                      <a:lnTo>
                        <a:pt x="17" y="5"/>
                      </a:lnTo>
                      <a:lnTo>
                        <a:pt x="14" y="9"/>
                      </a:lnTo>
                      <a:lnTo>
                        <a:pt x="7" y="10"/>
                      </a:lnTo>
                      <a:lnTo>
                        <a:pt x="4" y="7"/>
                      </a:lnTo>
                      <a:lnTo>
                        <a:pt x="0" y="10"/>
                      </a:lnTo>
                      <a:lnTo>
                        <a:pt x="2" y="12"/>
                      </a:lnTo>
                      <a:lnTo>
                        <a:pt x="4" y="24"/>
                      </a:lnTo>
                      <a:lnTo>
                        <a:pt x="5" y="28"/>
                      </a:lnTo>
                      <a:lnTo>
                        <a:pt x="4" y="34"/>
                      </a:lnTo>
                      <a:lnTo>
                        <a:pt x="4" y="43"/>
                      </a:lnTo>
                      <a:lnTo>
                        <a:pt x="9" y="48"/>
                      </a:lnTo>
                      <a:lnTo>
                        <a:pt x="12" y="53"/>
                      </a:lnTo>
                      <a:lnTo>
                        <a:pt x="15" y="59"/>
                      </a:lnTo>
                      <a:lnTo>
                        <a:pt x="19" y="72"/>
                      </a:lnTo>
                      <a:lnTo>
                        <a:pt x="22" y="86"/>
                      </a:lnTo>
                      <a:lnTo>
                        <a:pt x="29" y="96"/>
                      </a:lnTo>
                      <a:lnTo>
                        <a:pt x="35" y="107"/>
                      </a:lnTo>
                      <a:lnTo>
                        <a:pt x="35" y="110"/>
                      </a:lnTo>
                      <a:lnTo>
                        <a:pt x="39" y="112"/>
                      </a:lnTo>
                      <a:lnTo>
                        <a:pt x="45" y="115"/>
                      </a:lnTo>
                      <a:lnTo>
                        <a:pt x="50" y="121"/>
                      </a:lnTo>
                      <a:lnTo>
                        <a:pt x="55" y="126"/>
                      </a:lnTo>
                      <a:lnTo>
                        <a:pt x="64" y="129"/>
                      </a:lnTo>
                      <a:lnTo>
                        <a:pt x="70" y="140"/>
                      </a:lnTo>
                      <a:lnTo>
                        <a:pt x="75" y="146"/>
                      </a:lnTo>
                      <a:lnTo>
                        <a:pt x="82" y="153"/>
                      </a:lnTo>
                      <a:lnTo>
                        <a:pt x="89" y="157"/>
                      </a:lnTo>
                      <a:lnTo>
                        <a:pt x="94" y="160"/>
                      </a:lnTo>
                      <a:lnTo>
                        <a:pt x="97" y="165"/>
                      </a:lnTo>
                      <a:lnTo>
                        <a:pt x="104" y="167"/>
                      </a:lnTo>
                      <a:lnTo>
                        <a:pt x="109" y="172"/>
                      </a:lnTo>
                      <a:lnTo>
                        <a:pt x="112" y="178"/>
                      </a:lnTo>
                      <a:lnTo>
                        <a:pt x="120" y="190"/>
                      </a:lnTo>
                      <a:lnTo>
                        <a:pt x="125" y="195"/>
                      </a:lnTo>
                      <a:lnTo>
                        <a:pt x="130" y="202"/>
                      </a:lnTo>
                      <a:lnTo>
                        <a:pt x="134" y="207"/>
                      </a:lnTo>
                      <a:lnTo>
                        <a:pt x="137" y="210"/>
                      </a:lnTo>
                      <a:lnTo>
                        <a:pt x="140" y="214"/>
                      </a:lnTo>
                      <a:lnTo>
                        <a:pt x="142" y="214"/>
                      </a:lnTo>
                      <a:lnTo>
                        <a:pt x="147" y="214"/>
                      </a:lnTo>
                      <a:lnTo>
                        <a:pt x="149" y="212"/>
                      </a:lnTo>
                      <a:lnTo>
                        <a:pt x="152" y="212"/>
                      </a:lnTo>
                      <a:lnTo>
                        <a:pt x="154" y="210"/>
                      </a:lnTo>
                      <a:lnTo>
                        <a:pt x="159" y="212"/>
                      </a:lnTo>
                      <a:lnTo>
                        <a:pt x="164" y="212"/>
                      </a:lnTo>
                      <a:lnTo>
                        <a:pt x="169" y="214"/>
                      </a:lnTo>
                      <a:lnTo>
                        <a:pt x="170" y="214"/>
                      </a:lnTo>
                      <a:lnTo>
                        <a:pt x="172" y="214"/>
                      </a:lnTo>
                      <a:lnTo>
                        <a:pt x="174" y="214"/>
                      </a:lnTo>
                      <a:lnTo>
                        <a:pt x="177" y="212"/>
                      </a:lnTo>
                      <a:lnTo>
                        <a:pt x="181" y="215"/>
                      </a:lnTo>
                      <a:lnTo>
                        <a:pt x="181" y="221"/>
                      </a:lnTo>
                      <a:lnTo>
                        <a:pt x="184" y="224"/>
                      </a:lnTo>
                      <a:lnTo>
                        <a:pt x="189" y="231"/>
                      </a:lnTo>
                      <a:lnTo>
                        <a:pt x="196" y="233"/>
                      </a:lnTo>
                      <a:lnTo>
                        <a:pt x="199" y="236"/>
                      </a:lnTo>
                      <a:lnTo>
                        <a:pt x="204" y="241"/>
                      </a:lnTo>
                      <a:lnTo>
                        <a:pt x="206" y="246"/>
                      </a:lnTo>
                      <a:lnTo>
                        <a:pt x="209" y="255"/>
                      </a:lnTo>
                      <a:lnTo>
                        <a:pt x="211" y="259"/>
                      </a:lnTo>
                      <a:lnTo>
                        <a:pt x="214" y="260"/>
                      </a:lnTo>
                      <a:lnTo>
                        <a:pt x="219" y="262"/>
                      </a:lnTo>
                      <a:lnTo>
                        <a:pt x="222" y="267"/>
                      </a:lnTo>
                      <a:lnTo>
                        <a:pt x="224" y="274"/>
                      </a:lnTo>
                      <a:lnTo>
                        <a:pt x="229" y="284"/>
                      </a:lnTo>
                      <a:lnTo>
                        <a:pt x="232" y="290"/>
                      </a:lnTo>
                      <a:lnTo>
                        <a:pt x="234" y="293"/>
                      </a:lnTo>
                      <a:lnTo>
                        <a:pt x="244" y="300"/>
                      </a:lnTo>
                      <a:lnTo>
                        <a:pt x="252" y="303"/>
                      </a:lnTo>
                      <a:lnTo>
                        <a:pt x="257" y="305"/>
                      </a:lnTo>
                      <a:lnTo>
                        <a:pt x="259" y="312"/>
                      </a:lnTo>
                      <a:lnTo>
                        <a:pt x="261" y="319"/>
                      </a:lnTo>
                      <a:lnTo>
                        <a:pt x="264" y="326"/>
                      </a:lnTo>
                      <a:lnTo>
                        <a:pt x="264" y="334"/>
                      </a:lnTo>
                      <a:lnTo>
                        <a:pt x="267" y="347"/>
                      </a:lnTo>
                      <a:lnTo>
                        <a:pt x="269" y="357"/>
                      </a:lnTo>
                      <a:lnTo>
                        <a:pt x="272" y="367"/>
                      </a:lnTo>
                      <a:lnTo>
                        <a:pt x="276" y="372"/>
                      </a:lnTo>
                      <a:lnTo>
                        <a:pt x="279" y="372"/>
                      </a:lnTo>
                      <a:lnTo>
                        <a:pt x="284" y="374"/>
                      </a:lnTo>
                      <a:lnTo>
                        <a:pt x="289" y="372"/>
                      </a:lnTo>
                      <a:lnTo>
                        <a:pt x="299" y="374"/>
                      </a:lnTo>
                      <a:lnTo>
                        <a:pt x="302" y="376"/>
                      </a:lnTo>
                      <a:lnTo>
                        <a:pt x="311" y="379"/>
                      </a:lnTo>
                      <a:lnTo>
                        <a:pt x="317" y="386"/>
                      </a:lnTo>
                      <a:lnTo>
                        <a:pt x="326" y="393"/>
                      </a:lnTo>
                      <a:lnTo>
                        <a:pt x="329" y="397"/>
                      </a:lnTo>
                      <a:lnTo>
                        <a:pt x="331" y="397"/>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2" name="Freeform 343">
                  <a:extLst>
                    <a:ext uri="{FF2B5EF4-FFF2-40B4-BE49-F238E27FC236}">
                      <a16:creationId xmlns:a16="http://schemas.microsoft.com/office/drawing/2014/main" id="{27A69FDE-D810-4283-8AA1-F8B3096681F1}"/>
                    </a:ext>
                  </a:extLst>
                </p:cNvPr>
                <p:cNvSpPr>
                  <a:spLocks/>
                </p:cNvSpPr>
                <p:nvPr/>
              </p:nvSpPr>
              <p:spPr bwMode="auto">
                <a:xfrm>
                  <a:off x="349" y="1341"/>
                  <a:ext cx="332" cy="397"/>
                </a:xfrm>
                <a:custGeom>
                  <a:avLst/>
                  <a:gdLst>
                    <a:gd name="T0" fmla="*/ 332 w 332"/>
                    <a:gd name="T1" fmla="*/ 390 h 397"/>
                    <a:gd name="T2" fmla="*/ 327 w 332"/>
                    <a:gd name="T3" fmla="*/ 357 h 397"/>
                    <a:gd name="T4" fmla="*/ 327 w 332"/>
                    <a:gd name="T5" fmla="*/ 328 h 397"/>
                    <a:gd name="T6" fmla="*/ 317 w 332"/>
                    <a:gd name="T7" fmla="*/ 309 h 397"/>
                    <a:gd name="T8" fmla="*/ 316 w 332"/>
                    <a:gd name="T9" fmla="*/ 271 h 397"/>
                    <a:gd name="T10" fmla="*/ 307 w 332"/>
                    <a:gd name="T11" fmla="*/ 241 h 397"/>
                    <a:gd name="T12" fmla="*/ 297 w 332"/>
                    <a:gd name="T13" fmla="*/ 226 h 397"/>
                    <a:gd name="T14" fmla="*/ 307 w 332"/>
                    <a:gd name="T15" fmla="*/ 198 h 397"/>
                    <a:gd name="T16" fmla="*/ 317 w 332"/>
                    <a:gd name="T17" fmla="*/ 181 h 397"/>
                    <a:gd name="T18" fmla="*/ 321 w 332"/>
                    <a:gd name="T19" fmla="*/ 165 h 397"/>
                    <a:gd name="T20" fmla="*/ 331 w 332"/>
                    <a:gd name="T21" fmla="*/ 141 h 397"/>
                    <a:gd name="T22" fmla="*/ 306 w 332"/>
                    <a:gd name="T23" fmla="*/ 128 h 397"/>
                    <a:gd name="T24" fmla="*/ 294 w 332"/>
                    <a:gd name="T25" fmla="*/ 102 h 397"/>
                    <a:gd name="T26" fmla="*/ 269 w 332"/>
                    <a:gd name="T27" fmla="*/ 76 h 397"/>
                    <a:gd name="T28" fmla="*/ 244 w 332"/>
                    <a:gd name="T29" fmla="*/ 48 h 397"/>
                    <a:gd name="T30" fmla="*/ 216 w 332"/>
                    <a:gd name="T31" fmla="*/ 53 h 397"/>
                    <a:gd name="T32" fmla="*/ 182 w 332"/>
                    <a:gd name="T33" fmla="*/ 43 h 397"/>
                    <a:gd name="T34" fmla="*/ 162 w 332"/>
                    <a:gd name="T35" fmla="*/ 43 h 397"/>
                    <a:gd name="T36" fmla="*/ 130 w 332"/>
                    <a:gd name="T37" fmla="*/ 46 h 397"/>
                    <a:gd name="T38" fmla="*/ 105 w 332"/>
                    <a:gd name="T39" fmla="*/ 43 h 397"/>
                    <a:gd name="T40" fmla="*/ 87 w 332"/>
                    <a:gd name="T41" fmla="*/ 33 h 397"/>
                    <a:gd name="T42" fmla="*/ 79 w 332"/>
                    <a:gd name="T43" fmla="*/ 24 h 397"/>
                    <a:gd name="T44" fmla="*/ 69 w 332"/>
                    <a:gd name="T45" fmla="*/ 15 h 397"/>
                    <a:gd name="T46" fmla="*/ 52 w 332"/>
                    <a:gd name="T47" fmla="*/ 9 h 397"/>
                    <a:gd name="T48" fmla="*/ 39 w 332"/>
                    <a:gd name="T49" fmla="*/ 3 h 397"/>
                    <a:gd name="T50" fmla="*/ 27 w 332"/>
                    <a:gd name="T51" fmla="*/ 0 h 397"/>
                    <a:gd name="T52" fmla="*/ 7 w 332"/>
                    <a:gd name="T53" fmla="*/ 10 h 397"/>
                    <a:gd name="T54" fmla="*/ 4 w 332"/>
                    <a:gd name="T55" fmla="*/ 24 h 397"/>
                    <a:gd name="T56" fmla="*/ 9 w 332"/>
                    <a:gd name="T57" fmla="*/ 48 h 397"/>
                    <a:gd name="T58" fmla="*/ 22 w 332"/>
                    <a:gd name="T59" fmla="*/ 86 h 397"/>
                    <a:gd name="T60" fmla="*/ 39 w 332"/>
                    <a:gd name="T61" fmla="*/ 112 h 397"/>
                    <a:gd name="T62" fmla="*/ 64 w 332"/>
                    <a:gd name="T63" fmla="*/ 129 h 397"/>
                    <a:gd name="T64" fmla="*/ 89 w 332"/>
                    <a:gd name="T65" fmla="*/ 157 h 397"/>
                    <a:gd name="T66" fmla="*/ 109 w 332"/>
                    <a:gd name="T67" fmla="*/ 172 h 397"/>
                    <a:gd name="T68" fmla="*/ 130 w 332"/>
                    <a:gd name="T69" fmla="*/ 202 h 397"/>
                    <a:gd name="T70" fmla="*/ 142 w 332"/>
                    <a:gd name="T71" fmla="*/ 214 h 397"/>
                    <a:gd name="T72" fmla="*/ 154 w 332"/>
                    <a:gd name="T73" fmla="*/ 210 h 397"/>
                    <a:gd name="T74" fmla="*/ 170 w 332"/>
                    <a:gd name="T75" fmla="*/ 214 h 397"/>
                    <a:gd name="T76" fmla="*/ 181 w 332"/>
                    <a:gd name="T77" fmla="*/ 215 h 397"/>
                    <a:gd name="T78" fmla="*/ 196 w 332"/>
                    <a:gd name="T79" fmla="*/ 233 h 397"/>
                    <a:gd name="T80" fmla="*/ 209 w 332"/>
                    <a:gd name="T81" fmla="*/ 255 h 397"/>
                    <a:gd name="T82" fmla="*/ 222 w 332"/>
                    <a:gd name="T83" fmla="*/ 267 h 397"/>
                    <a:gd name="T84" fmla="*/ 234 w 332"/>
                    <a:gd name="T85" fmla="*/ 293 h 397"/>
                    <a:gd name="T86" fmla="*/ 259 w 332"/>
                    <a:gd name="T87" fmla="*/ 312 h 397"/>
                    <a:gd name="T88" fmla="*/ 267 w 332"/>
                    <a:gd name="T89" fmla="*/ 347 h 397"/>
                    <a:gd name="T90" fmla="*/ 279 w 332"/>
                    <a:gd name="T91" fmla="*/ 372 h 397"/>
                    <a:gd name="T92" fmla="*/ 302 w 332"/>
                    <a:gd name="T93" fmla="*/ 376 h 397"/>
                    <a:gd name="T94" fmla="*/ 329 w 332"/>
                    <a:gd name="T95" fmla="*/ 397 h 39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2"/>
                    <a:gd name="T145" fmla="*/ 0 h 397"/>
                    <a:gd name="T146" fmla="*/ 332 w 332"/>
                    <a:gd name="T147" fmla="*/ 397 h 39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2" h="397">
                      <a:moveTo>
                        <a:pt x="331" y="397"/>
                      </a:moveTo>
                      <a:lnTo>
                        <a:pt x="331" y="397"/>
                      </a:lnTo>
                      <a:lnTo>
                        <a:pt x="331" y="395"/>
                      </a:lnTo>
                      <a:lnTo>
                        <a:pt x="332" y="390"/>
                      </a:lnTo>
                      <a:lnTo>
                        <a:pt x="332" y="381"/>
                      </a:lnTo>
                      <a:lnTo>
                        <a:pt x="331" y="372"/>
                      </a:lnTo>
                      <a:lnTo>
                        <a:pt x="327" y="364"/>
                      </a:lnTo>
                      <a:lnTo>
                        <a:pt x="327" y="357"/>
                      </a:lnTo>
                      <a:lnTo>
                        <a:pt x="327" y="350"/>
                      </a:lnTo>
                      <a:lnTo>
                        <a:pt x="327" y="345"/>
                      </a:lnTo>
                      <a:lnTo>
                        <a:pt x="329" y="334"/>
                      </a:lnTo>
                      <a:lnTo>
                        <a:pt x="327" y="328"/>
                      </a:lnTo>
                      <a:lnTo>
                        <a:pt x="326" y="319"/>
                      </a:lnTo>
                      <a:lnTo>
                        <a:pt x="322" y="315"/>
                      </a:lnTo>
                      <a:lnTo>
                        <a:pt x="321" y="314"/>
                      </a:lnTo>
                      <a:lnTo>
                        <a:pt x="317" y="309"/>
                      </a:lnTo>
                      <a:lnTo>
                        <a:pt x="316" y="291"/>
                      </a:lnTo>
                      <a:lnTo>
                        <a:pt x="312" y="284"/>
                      </a:lnTo>
                      <a:lnTo>
                        <a:pt x="312" y="279"/>
                      </a:lnTo>
                      <a:lnTo>
                        <a:pt x="316" y="271"/>
                      </a:lnTo>
                      <a:lnTo>
                        <a:pt x="314" y="260"/>
                      </a:lnTo>
                      <a:lnTo>
                        <a:pt x="311" y="252"/>
                      </a:lnTo>
                      <a:lnTo>
                        <a:pt x="309" y="245"/>
                      </a:lnTo>
                      <a:lnTo>
                        <a:pt x="307" y="241"/>
                      </a:lnTo>
                      <a:lnTo>
                        <a:pt x="304" y="238"/>
                      </a:lnTo>
                      <a:lnTo>
                        <a:pt x="301" y="234"/>
                      </a:lnTo>
                      <a:lnTo>
                        <a:pt x="299" y="231"/>
                      </a:lnTo>
                      <a:lnTo>
                        <a:pt x="297" y="226"/>
                      </a:lnTo>
                      <a:lnTo>
                        <a:pt x="299" y="221"/>
                      </a:lnTo>
                      <a:lnTo>
                        <a:pt x="302" y="215"/>
                      </a:lnTo>
                      <a:lnTo>
                        <a:pt x="304" y="209"/>
                      </a:lnTo>
                      <a:lnTo>
                        <a:pt x="307" y="198"/>
                      </a:lnTo>
                      <a:lnTo>
                        <a:pt x="312" y="191"/>
                      </a:lnTo>
                      <a:lnTo>
                        <a:pt x="314" y="188"/>
                      </a:lnTo>
                      <a:lnTo>
                        <a:pt x="316" y="183"/>
                      </a:lnTo>
                      <a:lnTo>
                        <a:pt x="317" y="181"/>
                      </a:lnTo>
                      <a:lnTo>
                        <a:pt x="319" y="178"/>
                      </a:lnTo>
                      <a:lnTo>
                        <a:pt x="316" y="176"/>
                      </a:lnTo>
                      <a:lnTo>
                        <a:pt x="317" y="169"/>
                      </a:lnTo>
                      <a:lnTo>
                        <a:pt x="321" y="165"/>
                      </a:lnTo>
                      <a:lnTo>
                        <a:pt x="327" y="159"/>
                      </a:lnTo>
                      <a:lnTo>
                        <a:pt x="331" y="152"/>
                      </a:lnTo>
                      <a:lnTo>
                        <a:pt x="331" y="150"/>
                      </a:lnTo>
                      <a:lnTo>
                        <a:pt x="331" y="141"/>
                      </a:lnTo>
                      <a:lnTo>
                        <a:pt x="329" y="136"/>
                      </a:lnTo>
                      <a:lnTo>
                        <a:pt x="321" y="131"/>
                      </a:lnTo>
                      <a:lnTo>
                        <a:pt x="311" y="128"/>
                      </a:lnTo>
                      <a:lnTo>
                        <a:pt x="306" y="128"/>
                      </a:lnTo>
                      <a:lnTo>
                        <a:pt x="301" y="124"/>
                      </a:lnTo>
                      <a:lnTo>
                        <a:pt x="299" y="119"/>
                      </a:lnTo>
                      <a:lnTo>
                        <a:pt x="296" y="109"/>
                      </a:lnTo>
                      <a:lnTo>
                        <a:pt x="294" y="102"/>
                      </a:lnTo>
                      <a:lnTo>
                        <a:pt x="292" y="93"/>
                      </a:lnTo>
                      <a:lnTo>
                        <a:pt x="281" y="83"/>
                      </a:lnTo>
                      <a:lnTo>
                        <a:pt x="276" y="78"/>
                      </a:lnTo>
                      <a:lnTo>
                        <a:pt x="269" y="76"/>
                      </a:lnTo>
                      <a:lnTo>
                        <a:pt x="266" y="71"/>
                      </a:lnTo>
                      <a:lnTo>
                        <a:pt x="264" y="64"/>
                      </a:lnTo>
                      <a:lnTo>
                        <a:pt x="256" y="52"/>
                      </a:lnTo>
                      <a:lnTo>
                        <a:pt x="244" y="48"/>
                      </a:lnTo>
                      <a:lnTo>
                        <a:pt x="234" y="50"/>
                      </a:lnTo>
                      <a:lnTo>
                        <a:pt x="224" y="53"/>
                      </a:lnTo>
                      <a:lnTo>
                        <a:pt x="219" y="55"/>
                      </a:lnTo>
                      <a:lnTo>
                        <a:pt x="216" y="53"/>
                      </a:lnTo>
                      <a:lnTo>
                        <a:pt x="211" y="50"/>
                      </a:lnTo>
                      <a:lnTo>
                        <a:pt x="204" y="46"/>
                      </a:lnTo>
                      <a:lnTo>
                        <a:pt x="192" y="43"/>
                      </a:lnTo>
                      <a:lnTo>
                        <a:pt x="182" y="43"/>
                      </a:lnTo>
                      <a:lnTo>
                        <a:pt x="177" y="45"/>
                      </a:lnTo>
                      <a:lnTo>
                        <a:pt x="172" y="46"/>
                      </a:lnTo>
                      <a:lnTo>
                        <a:pt x="170" y="43"/>
                      </a:lnTo>
                      <a:lnTo>
                        <a:pt x="162" y="43"/>
                      </a:lnTo>
                      <a:lnTo>
                        <a:pt x="152" y="46"/>
                      </a:lnTo>
                      <a:lnTo>
                        <a:pt x="144" y="48"/>
                      </a:lnTo>
                      <a:lnTo>
                        <a:pt x="139" y="48"/>
                      </a:lnTo>
                      <a:lnTo>
                        <a:pt x="130" y="46"/>
                      </a:lnTo>
                      <a:lnTo>
                        <a:pt x="127" y="50"/>
                      </a:lnTo>
                      <a:lnTo>
                        <a:pt x="120" y="46"/>
                      </a:lnTo>
                      <a:lnTo>
                        <a:pt x="114" y="43"/>
                      </a:lnTo>
                      <a:lnTo>
                        <a:pt x="105" y="43"/>
                      </a:lnTo>
                      <a:lnTo>
                        <a:pt x="100" y="43"/>
                      </a:lnTo>
                      <a:lnTo>
                        <a:pt x="95" y="40"/>
                      </a:lnTo>
                      <a:lnTo>
                        <a:pt x="89" y="34"/>
                      </a:lnTo>
                      <a:lnTo>
                        <a:pt x="87" y="33"/>
                      </a:lnTo>
                      <a:lnTo>
                        <a:pt x="82" y="33"/>
                      </a:lnTo>
                      <a:lnTo>
                        <a:pt x="80" y="29"/>
                      </a:lnTo>
                      <a:lnTo>
                        <a:pt x="79" y="26"/>
                      </a:lnTo>
                      <a:lnTo>
                        <a:pt x="79" y="24"/>
                      </a:lnTo>
                      <a:lnTo>
                        <a:pt x="77" y="21"/>
                      </a:lnTo>
                      <a:lnTo>
                        <a:pt x="75" y="15"/>
                      </a:lnTo>
                      <a:lnTo>
                        <a:pt x="70" y="15"/>
                      </a:lnTo>
                      <a:lnTo>
                        <a:pt x="69" y="15"/>
                      </a:lnTo>
                      <a:lnTo>
                        <a:pt x="65" y="15"/>
                      </a:lnTo>
                      <a:lnTo>
                        <a:pt x="60" y="15"/>
                      </a:lnTo>
                      <a:lnTo>
                        <a:pt x="57" y="12"/>
                      </a:lnTo>
                      <a:lnTo>
                        <a:pt x="52" y="9"/>
                      </a:lnTo>
                      <a:lnTo>
                        <a:pt x="50" y="7"/>
                      </a:lnTo>
                      <a:lnTo>
                        <a:pt x="45" y="5"/>
                      </a:lnTo>
                      <a:lnTo>
                        <a:pt x="42" y="5"/>
                      </a:lnTo>
                      <a:lnTo>
                        <a:pt x="39" y="3"/>
                      </a:lnTo>
                      <a:lnTo>
                        <a:pt x="39" y="5"/>
                      </a:lnTo>
                      <a:lnTo>
                        <a:pt x="34" y="5"/>
                      </a:lnTo>
                      <a:lnTo>
                        <a:pt x="30" y="3"/>
                      </a:lnTo>
                      <a:lnTo>
                        <a:pt x="27" y="0"/>
                      </a:lnTo>
                      <a:lnTo>
                        <a:pt x="22" y="2"/>
                      </a:lnTo>
                      <a:lnTo>
                        <a:pt x="17" y="5"/>
                      </a:lnTo>
                      <a:lnTo>
                        <a:pt x="14" y="9"/>
                      </a:lnTo>
                      <a:lnTo>
                        <a:pt x="7" y="10"/>
                      </a:lnTo>
                      <a:lnTo>
                        <a:pt x="4" y="7"/>
                      </a:lnTo>
                      <a:lnTo>
                        <a:pt x="0" y="10"/>
                      </a:lnTo>
                      <a:lnTo>
                        <a:pt x="2" y="12"/>
                      </a:lnTo>
                      <a:lnTo>
                        <a:pt x="4" y="24"/>
                      </a:lnTo>
                      <a:lnTo>
                        <a:pt x="5" y="28"/>
                      </a:lnTo>
                      <a:lnTo>
                        <a:pt x="4" y="34"/>
                      </a:lnTo>
                      <a:lnTo>
                        <a:pt x="4" y="43"/>
                      </a:lnTo>
                      <a:lnTo>
                        <a:pt x="9" y="48"/>
                      </a:lnTo>
                      <a:lnTo>
                        <a:pt x="12" y="53"/>
                      </a:lnTo>
                      <a:lnTo>
                        <a:pt x="15" y="59"/>
                      </a:lnTo>
                      <a:lnTo>
                        <a:pt x="19" y="72"/>
                      </a:lnTo>
                      <a:lnTo>
                        <a:pt x="22" y="86"/>
                      </a:lnTo>
                      <a:lnTo>
                        <a:pt x="29" y="96"/>
                      </a:lnTo>
                      <a:lnTo>
                        <a:pt x="35" y="107"/>
                      </a:lnTo>
                      <a:lnTo>
                        <a:pt x="35" y="110"/>
                      </a:lnTo>
                      <a:lnTo>
                        <a:pt x="39" y="112"/>
                      </a:lnTo>
                      <a:lnTo>
                        <a:pt x="45" y="115"/>
                      </a:lnTo>
                      <a:lnTo>
                        <a:pt x="50" y="121"/>
                      </a:lnTo>
                      <a:lnTo>
                        <a:pt x="55" y="126"/>
                      </a:lnTo>
                      <a:lnTo>
                        <a:pt x="64" y="129"/>
                      </a:lnTo>
                      <a:lnTo>
                        <a:pt x="70" y="140"/>
                      </a:lnTo>
                      <a:lnTo>
                        <a:pt x="75" y="146"/>
                      </a:lnTo>
                      <a:lnTo>
                        <a:pt x="82" y="153"/>
                      </a:lnTo>
                      <a:lnTo>
                        <a:pt x="89" y="157"/>
                      </a:lnTo>
                      <a:lnTo>
                        <a:pt x="94" y="160"/>
                      </a:lnTo>
                      <a:lnTo>
                        <a:pt x="97" y="165"/>
                      </a:lnTo>
                      <a:lnTo>
                        <a:pt x="104" y="167"/>
                      </a:lnTo>
                      <a:lnTo>
                        <a:pt x="109" y="172"/>
                      </a:lnTo>
                      <a:lnTo>
                        <a:pt x="112" y="178"/>
                      </a:lnTo>
                      <a:lnTo>
                        <a:pt x="120" y="190"/>
                      </a:lnTo>
                      <a:lnTo>
                        <a:pt x="125" y="195"/>
                      </a:lnTo>
                      <a:lnTo>
                        <a:pt x="130" y="202"/>
                      </a:lnTo>
                      <a:lnTo>
                        <a:pt x="134" y="207"/>
                      </a:lnTo>
                      <a:lnTo>
                        <a:pt x="137" y="210"/>
                      </a:lnTo>
                      <a:lnTo>
                        <a:pt x="140" y="214"/>
                      </a:lnTo>
                      <a:lnTo>
                        <a:pt x="142" y="214"/>
                      </a:lnTo>
                      <a:lnTo>
                        <a:pt x="147" y="214"/>
                      </a:lnTo>
                      <a:lnTo>
                        <a:pt x="149" y="212"/>
                      </a:lnTo>
                      <a:lnTo>
                        <a:pt x="152" y="212"/>
                      </a:lnTo>
                      <a:lnTo>
                        <a:pt x="154" y="210"/>
                      </a:lnTo>
                      <a:lnTo>
                        <a:pt x="159" y="212"/>
                      </a:lnTo>
                      <a:lnTo>
                        <a:pt x="164" y="212"/>
                      </a:lnTo>
                      <a:lnTo>
                        <a:pt x="169" y="214"/>
                      </a:lnTo>
                      <a:lnTo>
                        <a:pt x="170" y="214"/>
                      </a:lnTo>
                      <a:lnTo>
                        <a:pt x="172" y="214"/>
                      </a:lnTo>
                      <a:lnTo>
                        <a:pt x="174" y="214"/>
                      </a:lnTo>
                      <a:lnTo>
                        <a:pt x="177" y="212"/>
                      </a:lnTo>
                      <a:lnTo>
                        <a:pt x="181" y="215"/>
                      </a:lnTo>
                      <a:lnTo>
                        <a:pt x="181" y="221"/>
                      </a:lnTo>
                      <a:lnTo>
                        <a:pt x="184" y="224"/>
                      </a:lnTo>
                      <a:lnTo>
                        <a:pt x="189" y="231"/>
                      </a:lnTo>
                      <a:lnTo>
                        <a:pt x="196" y="233"/>
                      </a:lnTo>
                      <a:lnTo>
                        <a:pt x="199" y="236"/>
                      </a:lnTo>
                      <a:lnTo>
                        <a:pt x="204" y="241"/>
                      </a:lnTo>
                      <a:lnTo>
                        <a:pt x="206" y="246"/>
                      </a:lnTo>
                      <a:lnTo>
                        <a:pt x="209" y="255"/>
                      </a:lnTo>
                      <a:lnTo>
                        <a:pt x="211" y="259"/>
                      </a:lnTo>
                      <a:lnTo>
                        <a:pt x="214" y="260"/>
                      </a:lnTo>
                      <a:lnTo>
                        <a:pt x="219" y="262"/>
                      </a:lnTo>
                      <a:lnTo>
                        <a:pt x="222" y="267"/>
                      </a:lnTo>
                      <a:lnTo>
                        <a:pt x="224" y="274"/>
                      </a:lnTo>
                      <a:lnTo>
                        <a:pt x="229" y="284"/>
                      </a:lnTo>
                      <a:lnTo>
                        <a:pt x="232" y="290"/>
                      </a:lnTo>
                      <a:lnTo>
                        <a:pt x="234" y="293"/>
                      </a:lnTo>
                      <a:lnTo>
                        <a:pt x="244" y="300"/>
                      </a:lnTo>
                      <a:lnTo>
                        <a:pt x="252" y="303"/>
                      </a:lnTo>
                      <a:lnTo>
                        <a:pt x="257" y="305"/>
                      </a:lnTo>
                      <a:lnTo>
                        <a:pt x="259" y="312"/>
                      </a:lnTo>
                      <a:lnTo>
                        <a:pt x="261" y="319"/>
                      </a:lnTo>
                      <a:lnTo>
                        <a:pt x="264" y="326"/>
                      </a:lnTo>
                      <a:lnTo>
                        <a:pt x="264" y="334"/>
                      </a:lnTo>
                      <a:lnTo>
                        <a:pt x="267" y="347"/>
                      </a:lnTo>
                      <a:lnTo>
                        <a:pt x="269" y="357"/>
                      </a:lnTo>
                      <a:lnTo>
                        <a:pt x="272" y="367"/>
                      </a:lnTo>
                      <a:lnTo>
                        <a:pt x="276" y="372"/>
                      </a:lnTo>
                      <a:lnTo>
                        <a:pt x="279" y="372"/>
                      </a:lnTo>
                      <a:lnTo>
                        <a:pt x="284" y="374"/>
                      </a:lnTo>
                      <a:lnTo>
                        <a:pt x="289" y="372"/>
                      </a:lnTo>
                      <a:lnTo>
                        <a:pt x="299" y="374"/>
                      </a:lnTo>
                      <a:lnTo>
                        <a:pt x="302" y="376"/>
                      </a:lnTo>
                      <a:lnTo>
                        <a:pt x="311" y="379"/>
                      </a:lnTo>
                      <a:lnTo>
                        <a:pt x="317" y="386"/>
                      </a:lnTo>
                      <a:lnTo>
                        <a:pt x="326" y="393"/>
                      </a:lnTo>
                      <a:lnTo>
                        <a:pt x="329" y="397"/>
                      </a:lnTo>
                      <a:lnTo>
                        <a:pt x="331" y="39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3" name="Freeform 344">
                  <a:extLst>
                    <a:ext uri="{FF2B5EF4-FFF2-40B4-BE49-F238E27FC236}">
                      <a16:creationId xmlns:a16="http://schemas.microsoft.com/office/drawing/2014/main" id="{8B12678D-1898-49FB-97DF-F8C17754C07A}"/>
                    </a:ext>
                  </a:extLst>
                </p:cNvPr>
                <p:cNvSpPr>
                  <a:spLocks/>
                </p:cNvSpPr>
                <p:nvPr/>
              </p:nvSpPr>
              <p:spPr bwMode="auto">
                <a:xfrm>
                  <a:off x="2382" y="1196"/>
                  <a:ext cx="550" cy="297"/>
                </a:xfrm>
                <a:custGeom>
                  <a:avLst/>
                  <a:gdLst>
                    <a:gd name="T0" fmla="*/ 25 w 550"/>
                    <a:gd name="T1" fmla="*/ 325 h 291"/>
                    <a:gd name="T2" fmla="*/ 61 w 550"/>
                    <a:gd name="T3" fmla="*/ 301 h 291"/>
                    <a:gd name="T4" fmla="*/ 84 w 550"/>
                    <a:gd name="T5" fmla="*/ 283 h 291"/>
                    <a:gd name="T6" fmla="*/ 97 w 550"/>
                    <a:gd name="T7" fmla="*/ 287 h 291"/>
                    <a:gd name="T8" fmla="*/ 96 w 550"/>
                    <a:gd name="T9" fmla="*/ 310 h 291"/>
                    <a:gd name="T10" fmla="*/ 111 w 550"/>
                    <a:gd name="T11" fmla="*/ 293 h 291"/>
                    <a:gd name="T12" fmla="*/ 129 w 550"/>
                    <a:gd name="T13" fmla="*/ 293 h 291"/>
                    <a:gd name="T14" fmla="*/ 144 w 550"/>
                    <a:gd name="T15" fmla="*/ 269 h 291"/>
                    <a:gd name="T16" fmla="*/ 129 w 550"/>
                    <a:gd name="T17" fmla="*/ 249 h 291"/>
                    <a:gd name="T18" fmla="*/ 134 w 550"/>
                    <a:gd name="T19" fmla="*/ 224 h 291"/>
                    <a:gd name="T20" fmla="*/ 152 w 550"/>
                    <a:gd name="T21" fmla="*/ 204 h 291"/>
                    <a:gd name="T22" fmla="*/ 169 w 550"/>
                    <a:gd name="T23" fmla="*/ 208 h 291"/>
                    <a:gd name="T24" fmla="*/ 192 w 550"/>
                    <a:gd name="T25" fmla="*/ 163 h 291"/>
                    <a:gd name="T26" fmla="*/ 204 w 550"/>
                    <a:gd name="T27" fmla="*/ 125 h 291"/>
                    <a:gd name="T28" fmla="*/ 221 w 550"/>
                    <a:gd name="T29" fmla="*/ 111 h 291"/>
                    <a:gd name="T30" fmla="*/ 217 w 550"/>
                    <a:gd name="T31" fmla="*/ 99 h 291"/>
                    <a:gd name="T32" fmla="*/ 222 w 550"/>
                    <a:gd name="T33" fmla="*/ 104 h 291"/>
                    <a:gd name="T34" fmla="*/ 244 w 550"/>
                    <a:gd name="T35" fmla="*/ 67 h 291"/>
                    <a:gd name="T36" fmla="*/ 261 w 550"/>
                    <a:gd name="T37" fmla="*/ 24 h 291"/>
                    <a:gd name="T38" fmla="*/ 266 w 550"/>
                    <a:gd name="T39" fmla="*/ 7 h 291"/>
                    <a:gd name="T40" fmla="*/ 279 w 550"/>
                    <a:gd name="T41" fmla="*/ 9 h 291"/>
                    <a:gd name="T42" fmla="*/ 279 w 550"/>
                    <a:gd name="T43" fmla="*/ 41 h 291"/>
                    <a:gd name="T44" fmla="*/ 279 w 550"/>
                    <a:gd name="T45" fmla="*/ 58 h 291"/>
                    <a:gd name="T46" fmla="*/ 303 w 550"/>
                    <a:gd name="T47" fmla="*/ 23 h 291"/>
                    <a:gd name="T48" fmla="*/ 304 w 550"/>
                    <a:gd name="T49" fmla="*/ 7 h 291"/>
                    <a:gd name="T50" fmla="*/ 324 w 550"/>
                    <a:gd name="T51" fmla="*/ 2 h 291"/>
                    <a:gd name="T52" fmla="*/ 328 w 550"/>
                    <a:gd name="T53" fmla="*/ 42 h 291"/>
                    <a:gd name="T54" fmla="*/ 349 w 550"/>
                    <a:gd name="T55" fmla="*/ 65 h 291"/>
                    <a:gd name="T56" fmla="*/ 361 w 550"/>
                    <a:gd name="T57" fmla="*/ 67 h 291"/>
                    <a:gd name="T58" fmla="*/ 379 w 550"/>
                    <a:gd name="T59" fmla="*/ 72 h 291"/>
                    <a:gd name="T60" fmla="*/ 376 w 550"/>
                    <a:gd name="T61" fmla="*/ 109 h 291"/>
                    <a:gd name="T62" fmla="*/ 373 w 550"/>
                    <a:gd name="T63" fmla="*/ 131 h 291"/>
                    <a:gd name="T64" fmla="*/ 373 w 550"/>
                    <a:gd name="T65" fmla="*/ 152 h 291"/>
                    <a:gd name="T66" fmla="*/ 389 w 550"/>
                    <a:gd name="T67" fmla="*/ 149 h 291"/>
                    <a:gd name="T68" fmla="*/ 404 w 550"/>
                    <a:gd name="T69" fmla="*/ 135 h 291"/>
                    <a:gd name="T70" fmla="*/ 414 w 550"/>
                    <a:gd name="T71" fmla="*/ 131 h 291"/>
                    <a:gd name="T72" fmla="*/ 418 w 550"/>
                    <a:gd name="T73" fmla="*/ 146 h 291"/>
                    <a:gd name="T74" fmla="*/ 419 w 550"/>
                    <a:gd name="T75" fmla="*/ 165 h 291"/>
                    <a:gd name="T76" fmla="*/ 398 w 550"/>
                    <a:gd name="T77" fmla="*/ 172 h 291"/>
                    <a:gd name="T78" fmla="*/ 404 w 550"/>
                    <a:gd name="T79" fmla="*/ 188 h 291"/>
                    <a:gd name="T80" fmla="*/ 419 w 550"/>
                    <a:gd name="T81" fmla="*/ 188 h 291"/>
                    <a:gd name="T82" fmla="*/ 433 w 550"/>
                    <a:gd name="T83" fmla="*/ 167 h 291"/>
                    <a:gd name="T84" fmla="*/ 458 w 550"/>
                    <a:gd name="T85" fmla="*/ 172 h 291"/>
                    <a:gd name="T86" fmla="*/ 488 w 550"/>
                    <a:gd name="T87" fmla="*/ 208 h 291"/>
                    <a:gd name="T88" fmla="*/ 526 w 550"/>
                    <a:gd name="T89" fmla="*/ 224 h 291"/>
                    <a:gd name="T90" fmla="*/ 550 w 550"/>
                    <a:gd name="T91" fmla="*/ 236 h 291"/>
                    <a:gd name="T92" fmla="*/ 521 w 550"/>
                    <a:gd name="T93" fmla="*/ 273 h 291"/>
                    <a:gd name="T94" fmla="*/ 481 w 550"/>
                    <a:gd name="T95" fmla="*/ 295 h 291"/>
                    <a:gd name="T96" fmla="*/ 451 w 550"/>
                    <a:gd name="T97" fmla="*/ 289 h 291"/>
                    <a:gd name="T98" fmla="*/ 426 w 550"/>
                    <a:gd name="T99" fmla="*/ 298 h 291"/>
                    <a:gd name="T100" fmla="*/ 451 w 550"/>
                    <a:gd name="T101" fmla="*/ 345 h 291"/>
                    <a:gd name="T102" fmla="*/ 475 w 550"/>
                    <a:gd name="T103" fmla="*/ 356 h 291"/>
                    <a:gd name="T104" fmla="*/ 478 w 550"/>
                    <a:gd name="T105" fmla="*/ 375 h 291"/>
                    <a:gd name="T106" fmla="*/ 454 w 550"/>
                    <a:gd name="T107" fmla="*/ 378 h 2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50"/>
                    <a:gd name="T163" fmla="*/ 0 h 291"/>
                    <a:gd name="T164" fmla="*/ 550 w 550"/>
                    <a:gd name="T165" fmla="*/ 291 h 2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50" h="291">
                      <a:moveTo>
                        <a:pt x="0" y="262"/>
                      </a:moveTo>
                      <a:lnTo>
                        <a:pt x="15" y="257"/>
                      </a:lnTo>
                      <a:lnTo>
                        <a:pt x="25" y="250"/>
                      </a:lnTo>
                      <a:lnTo>
                        <a:pt x="37" y="243"/>
                      </a:lnTo>
                      <a:lnTo>
                        <a:pt x="49" y="238"/>
                      </a:lnTo>
                      <a:lnTo>
                        <a:pt x="61" y="231"/>
                      </a:lnTo>
                      <a:lnTo>
                        <a:pt x="69" y="226"/>
                      </a:lnTo>
                      <a:lnTo>
                        <a:pt x="77" y="223"/>
                      </a:lnTo>
                      <a:lnTo>
                        <a:pt x="84" y="217"/>
                      </a:lnTo>
                      <a:lnTo>
                        <a:pt x="94" y="212"/>
                      </a:lnTo>
                      <a:lnTo>
                        <a:pt x="97" y="212"/>
                      </a:lnTo>
                      <a:lnTo>
                        <a:pt x="97" y="219"/>
                      </a:lnTo>
                      <a:lnTo>
                        <a:pt x="92" y="226"/>
                      </a:lnTo>
                      <a:lnTo>
                        <a:pt x="91" y="233"/>
                      </a:lnTo>
                      <a:lnTo>
                        <a:pt x="96" y="238"/>
                      </a:lnTo>
                      <a:lnTo>
                        <a:pt x="101" y="233"/>
                      </a:lnTo>
                      <a:lnTo>
                        <a:pt x="106" y="226"/>
                      </a:lnTo>
                      <a:lnTo>
                        <a:pt x="111" y="224"/>
                      </a:lnTo>
                      <a:lnTo>
                        <a:pt x="122" y="228"/>
                      </a:lnTo>
                      <a:lnTo>
                        <a:pt x="126" y="228"/>
                      </a:lnTo>
                      <a:lnTo>
                        <a:pt x="129" y="224"/>
                      </a:lnTo>
                      <a:lnTo>
                        <a:pt x="132" y="219"/>
                      </a:lnTo>
                      <a:lnTo>
                        <a:pt x="137" y="214"/>
                      </a:lnTo>
                      <a:lnTo>
                        <a:pt x="144" y="207"/>
                      </a:lnTo>
                      <a:lnTo>
                        <a:pt x="141" y="197"/>
                      </a:lnTo>
                      <a:lnTo>
                        <a:pt x="132" y="197"/>
                      </a:lnTo>
                      <a:lnTo>
                        <a:pt x="129" y="191"/>
                      </a:lnTo>
                      <a:lnTo>
                        <a:pt x="126" y="188"/>
                      </a:lnTo>
                      <a:lnTo>
                        <a:pt x="126" y="183"/>
                      </a:lnTo>
                      <a:lnTo>
                        <a:pt x="134" y="171"/>
                      </a:lnTo>
                      <a:lnTo>
                        <a:pt x="141" y="164"/>
                      </a:lnTo>
                      <a:lnTo>
                        <a:pt x="146" y="157"/>
                      </a:lnTo>
                      <a:lnTo>
                        <a:pt x="152" y="157"/>
                      </a:lnTo>
                      <a:lnTo>
                        <a:pt x="152" y="162"/>
                      </a:lnTo>
                      <a:lnTo>
                        <a:pt x="161" y="162"/>
                      </a:lnTo>
                      <a:lnTo>
                        <a:pt x="169" y="160"/>
                      </a:lnTo>
                      <a:lnTo>
                        <a:pt x="177" y="154"/>
                      </a:lnTo>
                      <a:lnTo>
                        <a:pt x="184" y="138"/>
                      </a:lnTo>
                      <a:lnTo>
                        <a:pt x="192" y="124"/>
                      </a:lnTo>
                      <a:lnTo>
                        <a:pt x="199" y="116"/>
                      </a:lnTo>
                      <a:lnTo>
                        <a:pt x="202" y="109"/>
                      </a:lnTo>
                      <a:lnTo>
                        <a:pt x="204" y="98"/>
                      </a:lnTo>
                      <a:lnTo>
                        <a:pt x="207" y="88"/>
                      </a:lnTo>
                      <a:lnTo>
                        <a:pt x="216" y="85"/>
                      </a:lnTo>
                      <a:lnTo>
                        <a:pt x="221" y="85"/>
                      </a:lnTo>
                      <a:lnTo>
                        <a:pt x="219" y="81"/>
                      </a:lnTo>
                      <a:lnTo>
                        <a:pt x="216" y="78"/>
                      </a:lnTo>
                      <a:lnTo>
                        <a:pt x="217" y="73"/>
                      </a:lnTo>
                      <a:lnTo>
                        <a:pt x="219" y="73"/>
                      </a:lnTo>
                      <a:lnTo>
                        <a:pt x="221" y="76"/>
                      </a:lnTo>
                      <a:lnTo>
                        <a:pt x="222" y="78"/>
                      </a:lnTo>
                      <a:lnTo>
                        <a:pt x="224" y="71"/>
                      </a:lnTo>
                      <a:lnTo>
                        <a:pt x="236" y="60"/>
                      </a:lnTo>
                      <a:lnTo>
                        <a:pt x="244" y="54"/>
                      </a:lnTo>
                      <a:lnTo>
                        <a:pt x="254" y="40"/>
                      </a:lnTo>
                      <a:lnTo>
                        <a:pt x="259" y="31"/>
                      </a:lnTo>
                      <a:lnTo>
                        <a:pt x="261" y="24"/>
                      </a:lnTo>
                      <a:lnTo>
                        <a:pt x="261" y="21"/>
                      </a:lnTo>
                      <a:lnTo>
                        <a:pt x="261" y="12"/>
                      </a:lnTo>
                      <a:lnTo>
                        <a:pt x="266" y="7"/>
                      </a:lnTo>
                      <a:lnTo>
                        <a:pt x="273" y="0"/>
                      </a:lnTo>
                      <a:lnTo>
                        <a:pt x="278" y="2"/>
                      </a:lnTo>
                      <a:lnTo>
                        <a:pt x="279" y="9"/>
                      </a:lnTo>
                      <a:lnTo>
                        <a:pt x="278" y="17"/>
                      </a:lnTo>
                      <a:lnTo>
                        <a:pt x="278" y="21"/>
                      </a:lnTo>
                      <a:lnTo>
                        <a:pt x="279" y="28"/>
                      </a:lnTo>
                      <a:lnTo>
                        <a:pt x="274" y="33"/>
                      </a:lnTo>
                      <a:lnTo>
                        <a:pt x="271" y="41"/>
                      </a:lnTo>
                      <a:lnTo>
                        <a:pt x="279" y="45"/>
                      </a:lnTo>
                      <a:lnTo>
                        <a:pt x="286" y="41"/>
                      </a:lnTo>
                      <a:lnTo>
                        <a:pt x="294" y="31"/>
                      </a:lnTo>
                      <a:lnTo>
                        <a:pt x="303" y="23"/>
                      </a:lnTo>
                      <a:lnTo>
                        <a:pt x="306" y="17"/>
                      </a:lnTo>
                      <a:lnTo>
                        <a:pt x="304" y="12"/>
                      </a:lnTo>
                      <a:lnTo>
                        <a:pt x="304" y="7"/>
                      </a:lnTo>
                      <a:lnTo>
                        <a:pt x="309" y="4"/>
                      </a:lnTo>
                      <a:lnTo>
                        <a:pt x="318" y="0"/>
                      </a:lnTo>
                      <a:lnTo>
                        <a:pt x="324" y="2"/>
                      </a:lnTo>
                      <a:lnTo>
                        <a:pt x="324" y="9"/>
                      </a:lnTo>
                      <a:lnTo>
                        <a:pt x="326" y="21"/>
                      </a:lnTo>
                      <a:lnTo>
                        <a:pt x="328" y="29"/>
                      </a:lnTo>
                      <a:lnTo>
                        <a:pt x="334" y="40"/>
                      </a:lnTo>
                      <a:lnTo>
                        <a:pt x="339" y="47"/>
                      </a:lnTo>
                      <a:lnTo>
                        <a:pt x="349" y="52"/>
                      </a:lnTo>
                      <a:lnTo>
                        <a:pt x="354" y="41"/>
                      </a:lnTo>
                      <a:lnTo>
                        <a:pt x="359" y="45"/>
                      </a:lnTo>
                      <a:lnTo>
                        <a:pt x="361" y="54"/>
                      </a:lnTo>
                      <a:lnTo>
                        <a:pt x="366" y="54"/>
                      </a:lnTo>
                      <a:lnTo>
                        <a:pt x="371" y="52"/>
                      </a:lnTo>
                      <a:lnTo>
                        <a:pt x="379" y="59"/>
                      </a:lnTo>
                      <a:lnTo>
                        <a:pt x="383" y="67"/>
                      </a:lnTo>
                      <a:lnTo>
                        <a:pt x="381" y="76"/>
                      </a:lnTo>
                      <a:lnTo>
                        <a:pt x="376" y="83"/>
                      </a:lnTo>
                      <a:lnTo>
                        <a:pt x="371" y="86"/>
                      </a:lnTo>
                      <a:lnTo>
                        <a:pt x="369" y="90"/>
                      </a:lnTo>
                      <a:lnTo>
                        <a:pt x="373" y="102"/>
                      </a:lnTo>
                      <a:lnTo>
                        <a:pt x="376" y="105"/>
                      </a:lnTo>
                      <a:lnTo>
                        <a:pt x="378" y="110"/>
                      </a:lnTo>
                      <a:lnTo>
                        <a:pt x="373" y="116"/>
                      </a:lnTo>
                      <a:lnTo>
                        <a:pt x="374" y="119"/>
                      </a:lnTo>
                      <a:lnTo>
                        <a:pt x="379" y="119"/>
                      </a:lnTo>
                      <a:lnTo>
                        <a:pt x="389" y="114"/>
                      </a:lnTo>
                      <a:lnTo>
                        <a:pt x="396" y="112"/>
                      </a:lnTo>
                      <a:lnTo>
                        <a:pt x="398" y="110"/>
                      </a:lnTo>
                      <a:lnTo>
                        <a:pt x="404" y="105"/>
                      </a:lnTo>
                      <a:lnTo>
                        <a:pt x="409" y="100"/>
                      </a:lnTo>
                      <a:lnTo>
                        <a:pt x="413" y="100"/>
                      </a:lnTo>
                      <a:lnTo>
                        <a:pt x="414" y="102"/>
                      </a:lnTo>
                      <a:lnTo>
                        <a:pt x="416" y="107"/>
                      </a:lnTo>
                      <a:lnTo>
                        <a:pt x="418" y="109"/>
                      </a:lnTo>
                      <a:lnTo>
                        <a:pt x="418" y="112"/>
                      </a:lnTo>
                      <a:lnTo>
                        <a:pt x="418" y="116"/>
                      </a:lnTo>
                      <a:lnTo>
                        <a:pt x="419" y="121"/>
                      </a:lnTo>
                      <a:lnTo>
                        <a:pt x="419" y="126"/>
                      </a:lnTo>
                      <a:lnTo>
                        <a:pt x="413" y="131"/>
                      </a:lnTo>
                      <a:lnTo>
                        <a:pt x="404" y="131"/>
                      </a:lnTo>
                      <a:lnTo>
                        <a:pt x="398" y="133"/>
                      </a:lnTo>
                      <a:lnTo>
                        <a:pt x="399" y="138"/>
                      </a:lnTo>
                      <a:lnTo>
                        <a:pt x="403" y="141"/>
                      </a:lnTo>
                      <a:lnTo>
                        <a:pt x="404" y="145"/>
                      </a:lnTo>
                      <a:lnTo>
                        <a:pt x="409" y="141"/>
                      </a:lnTo>
                      <a:lnTo>
                        <a:pt x="414" y="143"/>
                      </a:lnTo>
                      <a:lnTo>
                        <a:pt x="419" y="145"/>
                      </a:lnTo>
                      <a:lnTo>
                        <a:pt x="426" y="138"/>
                      </a:lnTo>
                      <a:lnTo>
                        <a:pt x="428" y="128"/>
                      </a:lnTo>
                      <a:lnTo>
                        <a:pt x="433" y="128"/>
                      </a:lnTo>
                      <a:lnTo>
                        <a:pt x="436" y="135"/>
                      </a:lnTo>
                      <a:lnTo>
                        <a:pt x="449" y="131"/>
                      </a:lnTo>
                      <a:lnTo>
                        <a:pt x="458" y="133"/>
                      </a:lnTo>
                      <a:lnTo>
                        <a:pt x="470" y="143"/>
                      </a:lnTo>
                      <a:lnTo>
                        <a:pt x="481" y="155"/>
                      </a:lnTo>
                      <a:lnTo>
                        <a:pt x="488" y="160"/>
                      </a:lnTo>
                      <a:lnTo>
                        <a:pt x="503" y="173"/>
                      </a:lnTo>
                      <a:lnTo>
                        <a:pt x="515" y="173"/>
                      </a:lnTo>
                      <a:lnTo>
                        <a:pt x="526" y="171"/>
                      </a:lnTo>
                      <a:lnTo>
                        <a:pt x="538" y="169"/>
                      </a:lnTo>
                      <a:lnTo>
                        <a:pt x="546" y="174"/>
                      </a:lnTo>
                      <a:lnTo>
                        <a:pt x="550" y="181"/>
                      </a:lnTo>
                      <a:lnTo>
                        <a:pt x="545" y="195"/>
                      </a:lnTo>
                      <a:lnTo>
                        <a:pt x="535" y="205"/>
                      </a:lnTo>
                      <a:lnTo>
                        <a:pt x="521" y="210"/>
                      </a:lnTo>
                      <a:lnTo>
                        <a:pt x="506" y="214"/>
                      </a:lnTo>
                      <a:lnTo>
                        <a:pt x="495" y="217"/>
                      </a:lnTo>
                      <a:lnTo>
                        <a:pt x="481" y="226"/>
                      </a:lnTo>
                      <a:lnTo>
                        <a:pt x="471" y="228"/>
                      </a:lnTo>
                      <a:lnTo>
                        <a:pt x="465" y="228"/>
                      </a:lnTo>
                      <a:lnTo>
                        <a:pt x="451" y="221"/>
                      </a:lnTo>
                      <a:lnTo>
                        <a:pt x="441" y="216"/>
                      </a:lnTo>
                      <a:lnTo>
                        <a:pt x="431" y="216"/>
                      </a:lnTo>
                      <a:lnTo>
                        <a:pt x="426" y="228"/>
                      </a:lnTo>
                      <a:lnTo>
                        <a:pt x="429" y="243"/>
                      </a:lnTo>
                      <a:lnTo>
                        <a:pt x="439" y="255"/>
                      </a:lnTo>
                      <a:lnTo>
                        <a:pt x="451" y="264"/>
                      </a:lnTo>
                      <a:lnTo>
                        <a:pt x="459" y="273"/>
                      </a:lnTo>
                      <a:lnTo>
                        <a:pt x="468" y="271"/>
                      </a:lnTo>
                      <a:lnTo>
                        <a:pt x="475" y="273"/>
                      </a:lnTo>
                      <a:lnTo>
                        <a:pt x="483" y="276"/>
                      </a:lnTo>
                      <a:lnTo>
                        <a:pt x="488" y="283"/>
                      </a:lnTo>
                      <a:lnTo>
                        <a:pt x="478" y="288"/>
                      </a:lnTo>
                      <a:lnTo>
                        <a:pt x="470" y="288"/>
                      </a:lnTo>
                      <a:lnTo>
                        <a:pt x="463" y="290"/>
                      </a:lnTo>
                      <a:lnTo>
                        <a:pt x="454" y="291"/>
                      </a:lnTo>
                      <a:lnTo>
                        <a:pt x="448" y="291"/>
                      </a:lnTo>
                      <a:lnTo>
                        <a:pt x="444" y="291"/>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4" name="Freeform 345">
                  <a:extLst>
                    <a:ext uri="{FF2B5EF4-FFF2-40B4-BE49-F238E27FC236}">
                      <a16:creationId xmlns:a16="http://schemas.microsoft.com/office/drawing/2014/main" id="{9CD9CEC6-00BD-4089-8321-EE6756A712FA}"/>
                    </a:ext>
                  </a:extLst>
                </p:cNvPr>
                <p:cNvSpPr>
                  <a:spLocks/>
                </p:cNvSpPr>
                <p:nvPr/>
              </p:nvSpPr>
              <p:spPr bwMode="auto">
                <a:xfrm>
                  <a:off x="2743" y="1479"/>
                  <a:ext cx="83" cy="29"/>
                </a:xfrm>
                <a:custGeom>
                  <a:avLst/>
                  <a:gdLst>
                    <a:gd name="T0" fmla="*/ 83 w 83"/>
                    <a:gd name="T1" fmla="*/ 8 h 29"/>
                    <a:gd name="T2" fmla="*/ 72 w 83"/>
                    <a:gd name="T3" fmla="*/ 14 h 29"/>
                    <a:gd name="T4" fmla="*/ 60 w 83"/>
                    <a:gd name="T5" fmla="*/ 17 h 29"/>
                    <a:gd name="T6" fmla="*/ 48 w 83"/>
                    <a:gd name="T7" fmla="*/ 22 h 29"/>
                    <a:gd name="T8" fmla="*/ 35 w 83"/>
                    <a:gd name="T9" fmla="*/ 19 h 29"/>
                    <a:gd name="T10" fmla="*/ 23 w 83"/>
                    <a:gd name="T11" fmla="*/ 10 h 29"/>
                    <a:gd name="T12" fmla="*/ 20 w 83"/>
                    <a:gd name="T13" fmla="*/ 8 h 29"/>
                    <a:gd name="T14" fmla="*/ 13 w 83"/>
                    <a:gd name="T15" fmla="*/ 5 h 29"/>
                    <a:gd name="T16" fmla="*/ 5 w 83"/>
                    <a:gd name="T17" fmla="*/ 0 h 29"/>
                    <a:gd name="T18" fmla="*/ 0 w 83"/>
                    <a:gd name="T19" fmla="*/ 2 h 29"/>
                    <a:gd name="T20" fmla="*/ 0 w 83"/>
                    <a:gd name="T21" fmla="*/ 5 h 29"/>
                    <a:gd name="T22" fmla="*/ 8 w 83"/>
                    <a:gd name="T23" fmla="*/ 12 h 29"/>
                    <a:gd name="T24" fmla="*/ 13 w 83"/>
                    <a:gd name="T25" fmla="*/ 17 h 29"/>
                    <a:gd name="T26" fmla="*/ 12 w 83"/>
                    <a:gd name="T27" fmla="*/ 22 h 29"/>
                    <a:gd name="T28" fmla="*/ 5 w 83"/>
                    <a:gd name="T29" fmla="*/ 24 h 29"/>
                    <a:gd name="T30" fmla="*/ 2 w 83"/>
                    <a:gd name="T31" fmla="*/ 29 h 2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3"/>
                    <a:gd name="T49" fmla="*/ 0 h 29"/>
                    <a:gd name="T50" fmla="*/ 83 w 83"/>
                    <a:gd name="T51" fmla="*/ 29 h 2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3" h="29">
                      <a:moveTo>
                        <a:pt x="83" y="8"/>
                      </a:moveTo>
                      <a:lnTo>
                        <a:pt x="72" y="14"/>
                      </a:lnTo>
                      <a:lnTo>
                        <a:pt x="60" y="17"/>
                      </a:lnTo>
                      <a:lnTo>
                        <a:pt x="48" y="22"/>
                      </a:lnTo>
                      <a:lnTo>
                        <a:pt x="35" y="19"/>
                      </a:lnTo>
                      <a:lnTo>
                        <a:pt x="23" y="10"/>
                      </a:lnTo>
                      <a:lnTo>
                        <a:pt x="20" y="8"/>
                      </a:lnTo>
                      <a:lnTo>
                        <a:pt x="13" y="5"/>
                      </a:lnTo>
                      <a:lnTo>
                        <a:pt x="5" y="0"/>
                      </a:lnTo>
                      <a:lnTo>
                        <a:pt x="0" y="2"/>
                      </a:lnTo>
                      <a:lnTo>
                        <a:pt x="0" y="5"/>
                      </a:lnTo>
                      <a:lnTo>
                        <a:pt x="8" y="12"/>
                      </a:lnTo>
                      <a:lnTo>
                        <a:pt x="13" y="17"/>
                      </a:lnTo>
                      <a:lnTo>
                        <a:pt x="12" y="22"/>
                      </a:lnTo>
                      <a:lnTo>
                        <a:pt x="5" y="24"/>
                      </a:lnTo>
                      <a:lnTo>
                        <a:pt x="2" y="29"/>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5" name="Freeform 346">
                  <a:extLst>
                    <a:ext uri="{FF2B5EF4-FFF2-40B4-BE49-F238E27FC236}">
                      <a16:creationId xmlns:a16="http://schemas.microsoft.com/office/drawing/2014/main" id="{C0510EFB-A2FA-4619-B576-72CEC6FEC354}"/>
                    </a:ext>
                  </a:extLst>
                </p:cNvPr>
                <p:cNvSpPr>
                  <a:spLocks/>
                </p:cNvSpPr>
                <p:nvPr/>
              </p:nvSpPr>
              <p:spPr bwMode="auto">
                <a:xfrm>
                  <a:off x="2745" y="1508"/>
                  <a:ext cx="80" cy="7"/>
                </a:xfrm>
                <a:custGeom>
                  <a:avLst/>
                  <a:gdLst>
                    <a:gd name="T0" fmla="*/ 0 w 80"/>
                    <a:gd name="T1" fmla="*/ 0 h 7"/>
                    <a:gd name="T2" fmla="*/ 1 w 80"/>
                    <a:gd name="T3" fmla="*/ 2 h 7"/>
                    <a:gd name="T4" fmla="*/ 3 w 80"/>
                    <a:gd name="T5" fmla="*/ 4 h 7"/>
                    <a:gd name="T6" fmla="*/ 21 w 80"/>
                    <a:gd name="T7" fmla="*/ 4 h 7"/>
                    <a:gd name="T8" fmla="*/ 25 w 80"/>
                    <a:gd name="T9" fmla="*/ 4 h 7"/>
                    <a:gd name="T10" fmla="*/ 30 w 80"/>
                    <a:gd name="T11" fmla="*/ 5 h 7"/>
                    <a:gd name="T12" fmla="*/ 33 w 80"/>
                    <a:gd name="T13" fmla="*/ 5 h 7"/>
                    <a:gd name="T14" fmla="*/ 40 w 80"/>
                    <a:gd name="T15" fmla="*/ 5 h 7"/>
                    <a:gd name="T16" fmla="*/ 48 w 80"/>
                    <a:gd name="T17" fmla="*/ 5 h 7"/>
                    <a:gd name="T18" fmla="*/ 55 w 80"/>
                    <a:gd name="T19" fmla="*/ 5 h 7"/>
                    <a:gd name="T20" fmla="*/ 61 w 80"/>
                    <a:gd name="T21" fmla="*/ 7 h 7"/>
                    <a:gd name="T22" fmla="*/ 65 w 80"/>
                    <a:gd name="T23" fmla="*/ 7 h 7"/>
                    <a:gd name="T24" fmla="*/ 70 w 80"/>
                    <a:gd name="T25" fmla="*/ 7 h 7"/>
                    <a:gd name="T26" fmla="*/ 71 w 80"/>
                    <a:gd name="T27" fmla="*/ 7 h 7"/>
                    <a:gd name="T28" fmla="*/ 76 w 80"/>
                    <a:gd name="T29" fmla="*/ 7 h 7"/>
                    <a:gd name="T30" fmla="*/ 78 w 80"/>
                    <a:gd name="T31" fmla="*/ 7 h 7"/>
                    <a:gd name="T32" fmla="*/ 80 w 80"/>
                    <a:gd name="T33" fmla="*/ 7 h 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0"/>
                    <a:gd name="T52" fmla="*/ 0 h 7"/>
                    <a:gd name="T53" fmla="*/ 80 w 80"/>
                    <a:gd name="T54" fmla="*/ 7 h 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0" h="7">
                      <a:moveTo>
                        <a:pt x="0" y="0"/>
                      </a:moveTo>
                      <a:lnTo>
                        <a:pt x="1" y="2"/>
                      </a:lnTo>
                      <a:lnTo>
                        <a:pt x="3" y="4"/>
                      </a:lnTo>
                      <a:lnTo>
                        <a:pt x="21" y="4"/>
                      </a:lnTo>
                      <a:lnTo>
                        <a:pt x="25" y="4"/>
                      </a:lnTo>
                      <a:lnTo>
                        <a:pt x="30" y="5"/>
                      </a:lnTo>
                      <a:lnTo>
                        <a:pt x="33" y="5"/>
                      </a:lnTo>
                      <a:lnTo>
                        <a:pt x="40" y="5"/>
                      </a:lnTo>
                      <a:lnTo>
                        <a:pt x="48" y="5"/>
                      </a:lnTo>
                      <a:lnTo>
                        <a:pt x="55" y="5"/>
                      </a:lnTo>
                      <a:lnTo>
                        <a:pt x="61" y="7"/>
                      </a:lnTo>
                      <a:lnTo>
                        <a:pt x="65" y="7"/>
                      </a:lnTo>
                      <a:lnTo>
                        <a:pt x="70" y="7"/>
                      </a:lnTo>
                      <a:lnTo>
                        <a:pt x="71" y="7"/>
                      </a:lnTo>
                      <a:lnTo>
                        <a:pt x="76" y="7"/>
                      </a:lnTo>
                      <a:lnTo>
                        <a:pt x="78" y="7"/>
                      </a:lnTo>
                      <a:lnTo>
                        <a:pt x="80" y="7"/>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6" name="Freeform 347">
                  <a:extLst>
                    <a:ext uri="{FF2B5EF4-FFF2-40B4-BE49-F238E27FC236}">
                      <a16:creationId xmlns:a16="http://schemas.microsoft.com/office/drawing/2014/main" id="{CAD4BE32-D14D-45DE-AA45-ED9EF7ED5951}"/>
                    </a:ext>
                  </a:extLst>
                </p:cNvPr>
                <p:cNvSpPr>
                  <a:spLocks/>
                </p:cNvSpPr>
                <p:nvPr/>
              </p:nvSpPr>
              <p:spPr bwMode="auto">
                <a:xfrm>
                  <a:off x="1683" y="1501"/>
                  <a:ext cx="45" cy="68"/>
                </a:xfrm>
                <a:custGeom>
                  <a:avLst/>
                  <a:gdLst>
                    <a:gd name="T0" fmla="*/ 27 w 45"/>
                    <a:gd name="T1" fmla="*/ 68 h 68"/>
                    <a:gd name="T2" fmla="*/ 27 w 45"/>
                    <a:gd name="T3" fmla="*/ 68 h 68"/>
                    <a:gd name="T4" fmla="*/ 32 w 45"/>
                    <a:gd name="T5" fmla="*/ 66 h 68"/>
                    <a:gd name="T6" fmla="*/ 35 w 45"/>
                    <a:gd name="T7" fmla="*/ 62 h 68"/>
                    <a:gd name="T8" fmla="*/ 38 w 45"/>
                    <a:gd name="T9" fmla="*/ 61 h 68"/>
                    <a:gd name="T10" fmla="*/ 40 w 45"/>
                    <a:gd name="T11" fmla="*/ 59 h 68"/>
                    <a:gd name="T12" fmla="*/ 40 w 45"/>
                    <a:gd name="T13" fmla="*/ 55 h 68"/>
                    <a:gd name="T14" fmla="*/ 43 w 45"/>
                    <a:gd name="T15" fmla="*/ 50 h 68"/>
                    <a:gd name="T16" fmla="*/ 45 w 45"/>
                    <a:gd name="T17" fmla="*/ 45 h 68"/>
                    <a:gd name="T18" fmla="*/ 43 w 45"/>
                    <a:gd name="T19" fmla="*/ 42 h 68"/>
                    <a:gd name="T20" fmla="*/ 43 w 45"/>
                    <a:gd name="T21" fmla="*/ 36 h 68"/>
                    <a:gd name="T22" fmla="*/ 45 w 45"/>
                    <a:gd name="T23" fmla="*/ 35 h 68"/>
                    <a:gd name="T24" fmla="*/ 45 w 45"/>
                    <a:gd name="T25" fmla="*/ 31 h 68"/>
                    <a:gd name="T26" fmla="*/ 45 w 45"/>
                    <a:gd name="T27" fmla="*/ 26 h 68"/>
                    <a:gd name="T28" fmla="*/ 38 w 45"/>
                    <a:gd name="T29" fmla="*/ 24 h 68"/>
                    <a:gd name="T30" fmla="*/ 37 w 45"/>
                    <a:gd name="T31" fmla="*/ 21 h 68"/>
                    <a:gd name="T32" fmla="*/ 37 w 45"/>
                    <a:gd name="T33" fmla="*/ 16 h 68"/>
                    <a:gd name="T34" fmla="*/ 35 w 45"/>
                    <a:gd name="T35" fmla="*/ 14 h 68"/>
                    <a:gd name="T36" fmla="*/ 32 w 45"/>
                    <a:gd name="T37" fmla="*/ 12 h 68"/>
                    <a:gd name="T38" fmla="*/ 30 w 45"/>
                    <a:gd name="T39" fmla="*/ 9 h 68"/>
                    <a:gd name="T40" fmla="*/ 30 w 45"/>
                    <a:gd name="T41" fmla="*/ 5 h 68"/>
                    <a:gd name="T42" fmla="*/ 30 w 45"/>
                    <a:gd name="T43" fmla="*/ 0 h 68"/>
                    <a:gd name="T44" fmla="*/ 27 w 45"/>
                    <a:gd name="T45" fmla="*/ 0 h 68"/>
                    <a:gd name="T46" fmla="*/ 23 w 45"/>
                    <a:gd name="T47" fmla="*/ 2 h 68"/>
                    <a:gd name="T48" fmla="*/ 20 w 45"/>
                    <a:gd name="T49" fmla="*/ 5 h 68"/>
                    <a:gd name="T50" fmla="*/ 17 w 45"/>
                    <a:gd name="T51" fmla="*/ 11 h 68"/>
                    <a:gd name="T52" fmla="*/ 12 w 45"/>
                    <a:gd name="T53" fmla="*/ 16 h 68"/>
                    <a:gd name="T54" fmla="*/ 5 w 45"/>
                    <a:gd name="T55" fmla="*/ 21 h 68"/>
                    <a:gd name="T56" fmla="*/ 0 w 45"/>
                    <a:gd name="T57" fmla="*/ 23 h 68"/>
                    <a:gd name="T58" fmla="*/ 0 w 45"/>
                    <a:gd name="T59" fmla="*/ 28 h 68"/>
                    <a:gd name="T60" fmla="*/ 5 w 45"/>
                    <a:gd name="T61" fmla="*/ 33 h 68"/>
                    <a:gd name="T62" fmla="*/ 8 w 45"/>
                    <a:gd name="T63" fmla="*/ 38 h 68"/>
                    <a:gd name="T64" fmla="*/ 12 w 45"/>
                    <a:gd name="T65" fmla="*/ 40 h 68"/>
                    <a:gd name="T66" fmla="*/ 15 w 45"/>
                    <a:gd name="T67" fmla="*/ 43 h 68"/>
                    <a:gd name="T68" fmla="*/ 20 w 45"/>
                    <a:gd name="T69" fmla="*/ 45 h 68"/>
                    <a:gd name="T70" fmla="*/ 27 w 45"/>
                    <a:gd name="T71" fmla="*/ 47 h 68"/>
                    <a:gd name="T72" fmla="*/ 32 w 45"/>
                    <a:gd name="T73" fmla="*/ 50 h 68"/>
                    <a:gd name="T74" fmla="*/ 28 w 45"/>
                    <a:gd name="T75" fmla="*/ 55 h 68"/>
                    <a:gd name="T76" fmla="*/ 22 w 45"/>
                    <a:gd name="T77" fmla="*/ 54 h 68"/>
                    <a:gd name="T78" fmla="*/ 17 w 45"/>
                    <a:gd name="T79" fmla="*/ 55 h 68"/>
                    <a:gd name="T80" fmla="*/ 15 w 45"/>
                    <a:gd name="T81" fmla="*/ 59 h 68"/>
                    <a:gd name="T82" fmla="*/ 18 w 45"/>
                    <a:gd name="T83" fmla="*/ 62 h 68"/>
                    <a:gd name="T84" fmla="*/ 22 w 45"/>
                    <a:gd name="T85" fmla="*/ 66 h 68"/>
                    <a:gd name="T86" fmla="*/ 27 w 45"/>
                    <a:gd name="T87" fmla="*/ 68 h 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5"/>
                    <a:gd name="T133" fmla="*/ 0 h 68"/>
                    <a:gd name="T134" fmla="*/ 45 w 45"/>
                    <a:gd name="T135" fmla="*/ 68 h 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5" h="68">
                      <a:moveTo>
                        <a:pt x="27" y="68"/>
                      </a:moveTo>
                      <a:lnTo>
                        <a:pt x="27" y="68"/>
                      </a:lnTo>
                      <a:lnTo>
                        <a:pt x="32" y="66"/>
                      </a:lnTo>
                      <a:lnTo>
                        <a:pt x="35" y="62"/>
                      </a:lnTo>
                      <a:lnTo>
                        <a:pt x="38" y="61"/>
                      </a:lnTo>
                      <a:lnTo>
                        <a:pt x="40" y="59"/>
                      </a:lnTo>
                      <a:lnTo>
                        <a:pt x="40" y="55"/>
                      </a:lnTo>
                      <a:lnTo>
                        <a:pt x="43" y="50"/>
                      </a:lnTo>
                      <a:lnTo>
                        <a:pt x="45" y="45"/>
                      </a:lnTo>
                      <a:lnTo>
                        <a:pt x="43" y="42"/>
                      </a:lnTo>
                      <a:lnTo>
                        <a:pt x="43" y="36"/>
                      </a:lnTo>
                      <a:lnTo>
                        <a:pt x="45" y="35"/>
                      </a:lnTo>
                      <a:lnTo>
                        <a:pt x="45" y="31"/>
                      </a:lnTo>
                      <a:lnTo>
                        <a:pt x="45" y="26"/>
                      </a:lnTo>
                      <a:lnTo>
                        <a:pt x="38" y="24"/>
                      </a:lnTo>
                      <a:lnTo>
                        <a:pt x="37" y="21"/>
                      </a:lnTo>
                      <a:lnTo>
                        <a:pt x="37" y="16"/>
                      </a:lnTo>
                      <a:lnTo>
                        <a:pt x="35" y="14"/>
                      </a:lnTo>
                      <a:lnTo>
                        <a:pt x="32" y="12"/>
                      </a:lnTo>
                      <a:lnTo>
                        <a:pt x="30" y="9"/>
                      </a:lnTo>
                      <a:lnTo>
                        <a:pt x="30" y="5"/>
                      </a:lnTo>
                      <a:lnTo>
                        <a:pt x="30" y="0"/>
                      </a:lnTo>
                      <a:lnTo>
                        <a:pt x="27" y="0"/>
                      </a:lnTo>
                      <a:lnTo>
                        <a:pt x="23" y="2"/>
                      </a:lnTo>
                      <a:lnTo>
                        <a:pt x="20" y="5"/>
                      </a:lnTo>
                      <a:lnTo>
                        <a:pt x="17" y="11"/>
                      </a:lnTo>
                      <a:lnTo>
                        <a:pt x="12" y="16"/>
                      </a:lnTo>
                      <a:lnTo>
                        <a:pt x="5" y="21"/>
                      </a:lnTo>
                      <a:lnTo>
                        <a:pt x="0" y="23"/>
                      </a:lnTo>
                      <a:lnTo>
                        <a:pt x="0" y="28"/>
                      </a:lnTo>
                      <a:lnTo>
                        <a:pt x="5" y="33"/>
                      </a:lnTo>
                      <a:lnTo>
                        <a:pt x="8" y="38"/>
                      </a:lnTo>
                      <a:lnTo>
                        <a:pt x="12" y="40"/>
                      </a:lnTo>
                      <a:lnTo>
                        <a:pt x="15" y="43"/>
                      </a:lnTo>
                      <a:lnTo>
                        <a:pt x="20" y="45"/>
                      </a:lnTo>
                      <a:lnTo>
                        <a:pt x="27" y="47"/>
                      </a:lnTo>
                      <a:lnTo>
                        <a:pt x="32" y="50"/>
                      </a:lnTo>
                      <a:lnTo>
                        <a:pt x="28" y="55"/>
                      </a:lnTo>
                      <a:lnTo>
                        <a:pt x="22" y="54"/>
                      </a:lnTo>
                      <a:lnTo>
                        <a:pt x="17" y="55"/>
                      </a:lnTo>
                      <a:lnTo>
                        <a:pt x="15" y="59"/>
                      </a:lnTo>
                      <a:lnTo>
                        <a:pt x="18" y="62"/>
                      </a:lnTo>
                      <a:lnTo>
                        <a:pt x="22" y="66"/>
                      </a:lnTo>
                      <a:lnTo>
                        <a:pt x="27" y="68"/>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7" name="Freeform 348">
                  <a:extLst>
                    <a:ext uri="{FF2B5EF4-FFF2-40B4-BE49-F238E27FC236}">
                      <a16:creationId xmlns:a16="http://schemas.microsoft.com/office/drawing/2014/main" id="{3C882D63-12EE-43AE-9FC1-92D07D606EF1}"/>
                    </a:ext>
                  </a:extLst>
                </p:cNvPr>
                <p:cNvSpPr>
                  <a:spLocks/>
                </p:cNvSpPr>
                <p:nvPr/>
              </p:nvSpPr>
              <p:spPr bwMode="auto">
                <a:xfrm>
                  <a:off x="403" y="1638"/>
                  <a:ext cx="85" cy="75"/>
                </a:xfrm>
                <a:custGeom>
                  <a:avLst/>
                  <a:gdLst>
                    <a:gd name="T0" fmla="*/ 81 w 85"/>
                    <a:gd name="T1" fmla="*/ 75 h 75"/>
                    <a:gd name="T2" fmla="*/ 75 w 85"/>
                    <a:gd name="T3" fmla="*/ 75 h 75"/>
                    <a:gd name="T4" fmla="*/ 70 w 85"/>
                    <a:gd name="T5" fmla="*/ 72 h 75"/>
                    <a:gd name="T6" fmla="*/ 66 w 85"/>
                    <a:gd name="T7" fmla="*/ 67 h 75"/>
                    <a:gd name="T8" fmla="*/ 56 w 85"/>
                    <a:gd name="T9" fmla="*/ 60 h 75"/>
                    <a:gd name="T10" fmla="*/ 53 w 85"/>
                    <a:gd name="T11" fmla="*/ 53 h 75"/>
                    <a:gd name="T12" fmla="*/ 50 w 85"/>
                    <a:gd name="T13" fmla="*/ 50 h 75"/>
                    <a:gd name="T14" fmla="*/ 45 w 85"/>
                    <a:gd name="T15" fmla="*/ 44 h 75"/>
                    <a:gd name="T16" fmla="*/ 40 w 85"/>
                    <a:gd name="T17" fmla="*/ 41 h 75"/>
                    <a:gd name="T18" fmla="*/ 31 w 85"/>
                    <a:gd name="T19" fmla="*/ 43 h 75"/>
                    <a:gd name="T20" fmla="*/ 25 w 85"/>
                    <a:gd name="T21" fmla="*/ 41 h 75"/>
                    <a:gd name="T22" fmla="*/ 16 w 85"/>
                    <a:gd name="T23" fmla="*/ 39 h 75"/>
                    <a:gd name="T24" fmla="*/ 11 w 85"/>
                    <a:gd name="T25" fmla="*/ 31 h 75"/>
                    <a:gd name="T26" fmla="*/ 8 w 85"/>
                    <a:gd name="T27" fmla="*/ 29 h 75"/>
                    <a:gd name="T28" fmla="*/ 1 w 85"/>
                    <a:gd name="T29" fmla="*/ 25 h 75"/>
                    <a:gd name="T30" fmla="*/ 0 w 85"/>
                    <a:gd name="T31" fmla="*/ 18 h 75"/>
                    <a:gd name="T32" fmla="*/ 0 w 85"/>
                    <a:gd name="T33" fmla="*/ 15 h 75"/>
                    <a:gd name="T34" fmla="*/ 1 w 85"/>
                    <a:gd name="T35" fmla="*/ 12 h 75"/>
                    <a:gd name="T36" fmla="*/ 5 w 85"/>
                    <a:gd name="T37" fmla="*/ 12 h 75"/>
                    <a:gd name="T38" fmla="*/ 5 w 85"/>
                    <a:gd name="T39" fmla="*/ 8 h 75"/>
                    <a:gd name="T40" fmla="*/ 5 w 85"/>
                    <a:gd name="T41" fmla="*/ 3 h 75"/>
                    <a:gd name="T42" fmla="*/ 10 w 85"/>
                    <a:gd name="T43" fmla="*/ 0 h 75"/>
                    <a:gd name="T44" fmla="*/ 13 w 85"/>
                    <a:gd name="T45" fmla="*/ 1 h 75"/>
                    <a:gd name="T46" fmla="*/ 18 w 85"/>
                    <a:gd name="T47" fmla="*/ 3 h 75"/>
                    <a:gd name="T48" fmla="*/ 21 w 85"/>
                    <a:gd name="T49" fmla="*/ 6 h 75"/>
                    <a:gd name="T50" fmla="*/ 23 w 85"/>
                    <a:gd name="T51" fmla="*/ 12 h 75"/>
                    <a:gd name="T52" fmla="*/ 26 w 85"/>
                    <a:gd name="T53" fmla="*/ 15 h 75"/>
                    <a:gd name="T54" fmla="*/ 30 w 85"/>
                    <a:gd name="T55" fmla="*/ 17 h 75"/>
                    <a:gd name="T56" fmla="*/ 33 w 85"/>
                    <a:gd name="T57" fmla="*/ 20 h 75"/>
                    <a:gd name="T58" fmla="*/ 38 w 85"/>
                    <a:gd name="T59" fmla="*/ 22 h 75"/>
                    <a:gd name="T60" fmla="*/ 41 w 85"/>
                    <a:gd name="T61" fmla="*/ 24 h 75"/>
                    <a:gd name="T62" fmla="*/ 45 w 85"/>
                    <a:gd name="T63" fmla="*/ 24 h 75"/>
                    <a:gd name="T64" fmla="*/ 48 w 85"/>
                    <a:gd name="T65" fmla="*/ 25 h 75"/>
                    <a:gd name="T66" fmla="*/ 50 w 85"/>
                    <a:gd name="T67" fmla="*/ 27 h 75"/>
                    <a:gd name="T68" fmla="*/ 46 w 85"/>
                    <a:gd name="T69" fmla="*/ 31 h 75"/>
                    <a:gd name="T70" fmla="*/ 46 w 85"/>
                    <a:gd name="T71" fmla="*/ 34 h 75"/>
                    <a:gd name="T72" fmla="*/ 51 w 85"/>
                    <a:gd name="T73" fmla="*/ 34 h 75"/>
                    <a:gd name="T74" fmla="*/ 55 w 85"/>
                    <a:gd name="T75" fmla="*/ 36 h 75"/>
                    <a:gd name="T76" fmla="*/ 58 w 85"/>
                    <a:gd name="T77" fmla="*/ 41 h 75"/>
                    <a:gd name="T78" fmla="*/ 63 w 85"/>
                    <a:gd name="T79" fmla="*/ 43 h 75"/>
                    <a:gd name="T80" fmla="*/ 70 w 85"/>
                    <a:gd name="T81" fmla="*/ 44 h 75"/>
                    <a:gd name="T82" fmla="*/ 70 w 85"/>
                    <a:gd name="T83" fmla="*/ 50 h 75"/>
                    <a:gd name="T84" fmla="*/ 71 w 85"/>
                    <a:gd name="T85" fmla="*/ 53 h 75"/>
                    <a:gd name="T86" fmla="*/ 75 w 85"/>
                    <a:gd name="T87" fmla="*/ 51 h 75"/>
                    <a:gd name="T88" fmla="*/ 80 w 85"/>
                    <a:gd name="T89" fmla="*/ 55 h 75"/>
                    <a:gd name="T90" fmla="*/ 83 w 85"/>
                    <a:gd name="T91" fmla="*/ 58 h 75"/>
                    <a:gd name="T92" fmla="*/ 85 w 85"/>
                    <a:gd name="T93" fmla="*/ 63 h 75"/>
                    <a:gd name="T94" fmla="*/ 83 w 85"/>
                    <a:gd name="T95" fmla="*/ 68 h 75"/>
                    <a:gd name="T96" fmla="*/ 83 w 85"/>
                    <a:gd name="T97" fmla="*/ 74 h 75"/>
                    <a:gd name="T98" fmla="*/ 81 w 85"/>
                    <a:gd name="T99" fmla="*/ 75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
                    <a:gd name="T151" fmla="*/ 0 h 75"/>
                    <a:gd name="T152" fmla="*/ 85 w 85"/>
                    <a:gd name="T153" fmla="*/ 75 h 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 h="75">
                      <a:moveTo>
                        <a:pt x="81" y="75"/>
                      </a:moveTo>
                      <a:lnTo>
                        <a:pt x="75" y="75"/>
                      </a:lnTo>
                      <a:lnTo>
                        <a:pt x="70" y="72"/>
                      </a:lnTo>
                      <a:lnTo>
                        <a:pt x="66" y="67"/>
                      </a:lnTo>
                      <a:lnTo>
                        <a:pt x="56" y="60"/>
                      </a:lnTo>
                      <a:lnTo>
                        <a:pt x="53" y="53"/>
                      </a:lnTo>
                      <a:lnTo>
                        <a:pt x="50" y="50"/>
                      </a:lnTo>
                      <a:lnTo>
                        <a:pt x="45" y="44"/>
                      </a:lnTo>
                      <a:lnTo>
                        <a:pt x="40" y="41"/>
                      </a:lnTo>
                      <a:lnTo>
                        <a:pt x="31" y="43"/>
                      </a:lnTo>
                      <a:lnTo>
                        <a:pt x="25" y="41"/>
                      </a:lnTo>
                      <a:lnTo>
                        <a:pt x="16" y="39"/>
                      </a:lnTo>
                      <a:lnTo>
                        <a:pt x="11" y="31"/>
                      </a:lnTo>
                      <a:lnTo>
                        <a:pt x="8" y="29"/>
                      </a:lnTo>
                      <a:lnTo>
                        <a:pt x="1" y="25"/>
                      </a:lnTo>
                      <a:lnTo>
                        <a:pt x="0" y="18"/>
                      </a:lnTo>
                      <a:lnTo>
                        <a:pt x="0" y="15"/>
                      </a:lnTo>
                      <a:lnTo>
                        <a:pt x="1" y="12"/>
                      </a:lnTo>
                      <a:lnTo>
                        <a:pt x="5" y="12"/>
                      </a:lnTo>
                      <a:lnTo>
                        <a:pt x="5" y="8"/>
                      </a:lnTo>
                      <a:lnTo>
                        <a:pt x="5" y="3"/>
                      </a:lnTo>
                      <a:lnTo>
                        <a:pt x="10" y="0"/>
                      </a:lnTo>
                      <a:lnTo>
                        <a:pt x="13" y="1"/>
                      </a:lnTo>
                      <a:lnTo>
                        <a:pt x="18" y="3"/>
                      </a:lnTo>
                      <a:lnTo>
                        <a:pt x="21" y="6"/>
                      </a:lnTo>
                      <a:lnTo>
                        <a:pt x="23" y="12"/>
                      </a:lnTo>
                      <a:lnTo>
                        <a:pt x="26" y="15"/>
                      </a:lnTo>
                      <a:lnTo>
                        <a:pt x="30" y="17"/>
                      </a:lnTo>
                      <a:lnTo>
                        <a:pt x="33" y="20"/>
                      </a:lnTo>
                      <a:lnTo>
                        <a:pt x="38" y="22"/>
                      </a:lnTo>
                      <a:lnTo>
                        <a:pt x="41" y="24"/>
                      </a:lnTo>
                      <a:lnTo>
                        <a:pt x="45" y="24"/>
                      </a:lnTo>
                      <a:lnTo>
                        <a:pt x="48" y="25"/>
                      </a:lnTo>
                      <a:lnTo>
                        <a:pt x="50" y="27"/>
                      </a:lnTo>
                      <a:lnTo>
                        <a:pt x="46" y="31"/>
                      </a:lnTo>
                      <a:lnTo>
                        <a:pt x="46" y="34"/>
                      </a:lnTo>
                      <a:lnTo>
                        <a:pt x="51" y="34"/>
                      </a:lnTo>
                      <a:lnTo>
                        <a:pt x="55" y="36"/>
                      </a:lnTo>
                      <a:lnTo>
                        <a:pt x="58" y="41"/>
                      </a:lnTo>
                      <a:lnTo>
                        <a:pt x="63" y="43"/>
                      </a:lnTo>
                      <a:lnTo>
                        <a:pt x="70" y="44"/>
                      </a:lnTo>
                      <a:lnTo>
                        <a:pt x="70" y="50"/>
                      </a:lnTo>
                      <a:lnTo>
                        <a:pt x="71" y="53"/>
                      </a:lnTo>
                      <a:lnTo>
                        <a:pt x="75" y="51"/>
                      </a:lnTo>
                      <a:lnTo>
                        <a:pt x="80" y="55"/>
                      </a:lnTo>
                      <a:lnTo>
                        <a:pt x="83" y="58"/>
                      </a:lnTo>
                      <a:lnTo>
                        <a:pt x="85" y="63"/>
                      </a:lnTo>
                      <a:lnTo>
                        <a:pt x="83" y="68"/>
                      </a:lnTo>
                      <a:lnTo>
                        <a:pt x="83" y="74"/>
                      </a:lnTo>
                      <a:lnTo>
                        <a:pt x="81" y="75"/>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8" name="Freeform 349">
                  <a:extLst>
                    <a:ext uri="{FF2B5EF4-FFF2-40B4-BE49-F238E27FC236}">
                      <a16:creationId xmlns:a16="http://schemas.microsoft.com/office/drawing/2014/main" id="{975427DF-3C12-469D-A078-A0678F02D91B}"/>
                    </a:ext>
                  </a:extLst>
                </p:cNvPr>
                <p:cNvSpPr>
                  <a:spLocks/>
                </p:cNvSpPr>
                <p:nvPr/>
              </p:nvSpPr>
              <p:spPr bwMode="auto">
                <a:xfrm>
                  <a:off x="403" y="1638"/>
                  <a:ext cx="85" cy="75"/>
                </a:xfrm>
                <a:custGeom>
                  <a:avLst/>
                  <a:gdLst>
                    <a:gd name="T0" fmla="*/ 81 w 85"/>
                    <a:gd name="T1" fmla="*/ 75 h 75"/>
                    <a:gd name="T2" fmla="*/ 81 w 85"/>
                    <a:gd name="T3" fmla="*/ 75 h 75"/>
                    <a:gd name="T4" fmla="*/ 75 w 85"/>
                    <a:gd name="T5" fmla="*/ 75 h 75"/>
                    <a:gd name="T6" fmla="*/ 70 w 85"/>
                    <a:gd name="T7" fmla="*/ 72 h 75"/>
                    <a:gd name="T8" fmla="*/ 66 w 85"/>
                    <a:gd name="T9" fmla="*/ 67 h 75"/>
                    <a:gd name="T10" fmla="*/ 56 w 85"/>
                    <a:gd name="T11" fmla="*/ 60 h 75"/>
                    <a:gd name="T12" fmla="*/ 53 w 85"/>
                    <a:gd name="T13" fmla="*/ 53 h 75"/>
                    <a:gd name="T14" fmla="*/ 50 w 85"/>
                    <a:gd name="T15" fmla="*/ 50 h 75"/>
                    <a:gd name="T16" fmla="*/ 45 w 85"/>
                    <a:gd name="T17" fmla="*/ 44 h 75"/>
                    <a:gd name="T18" fmla="*/ 40 w 85"/>
                    <a:gd name="T19" fmla="*/ 41 h 75"/>
                    <a:gd name="T20" fmla="*/ 31 w 85"/>
                    <a:gd name="T21" fmla="*/ 43 h 75"/>
                    <a:gd name="T22" fmla="*/ 25 w 85"/>
                    <a:gd name="T23" fmla="*/ 41 h 75"/>
                    <a:gd name="T24" fmla="*/ 16 w 85"/>
                    <a:gd name="T25" fmla="*/ 39 h 75"/>
                    <a:gd name="T26" fmla="*/ 11 w 85"/>
                    <a:gd name="T27" fmla="*/ 31 h 75"/>
                    <a:gd name="T28" fmla="*/ 8 w 85"/>
                    <a:gd name="T29" fmla="*/ 29 h 75"/>
                    <a:gd name="T30" fmla="*/ 1 w 85"/>
                    <a:gd name="T31" fmla="*/ 25 h 75"/>
                    <a:gd name="T32" fmla="*/ 0 w 85"/>
                    <a:gd name="T33" fmla="*/ 18 h 75"/>
                    <a:gd name="T34" fmla="*/ 0 w 85"/>
                    <a:gd name="T35" fmla="*/ 15 h 75"/>
                    <a:gd name="T36" fmla="*/ 1 w 85"/>
                    <a:gd name="T37" fmla="*/ 12 h 75"/>
                    <a:gd name="T38" fmla="*/ 5 w 85"/>
                    <a:gd name="T39" fmla="*/ 12 h 75"/>
                    <a:gd name="T40" fmla="*/ 5 w 85"/>
                    <a:gd name="T41" fmla="*/ 8 h 75"/>
                    <a:gd name="T42" fmla="*/ 5 w 85"/>
                    <a:gd name="T43" fmla="*/ 3 h 75"/>
                    <a:gd name="T44" fmla="*/ 10 w 85"/>
                    <a:gd name="T45" fmla="*/ 0 h 75"/>
                    <a:gd name="T46" fmla="*/ 13 w 85"/>
                    <a:gd name="T47" fmla="*/ 1 h 75"/>
                    <a:gd name="T48" fmla="*/ 18 w 85"/>
                    <a:gd name="T49" fmla="*/ 3 h 75"/>
                    <a:gd name="T50" fmla="*/ 21 w 85"/>
                    <a:gd name="T51" fmla="*/ 6 h 75"/>
                    <a:gd name="T52" fmla="*/ 23 w 85"/>
                    <a:gd name="T53" fmla="*/ 12 h 75"/>
                    <a:gd name="T54" fmla="*/ 26 w 85"/>
                    <a:gd name="T55" fmla="*/ 15 h 75"/>
                    <a:gd name="T56" fmla="*/ 30 w 85"/>
                    <a:gd name="T57" fmla="*/ 17 h 75"/>
                    <a:gd name="T58" fmla="*/ 33 w 85"/>
                    <a:gd name="T59" fmla="*/ 20 h 75"/>
                    <a:gd name="T60" fmla="*/ 38 w 85"/>
                    <a:gd name="T61" fmla="*/ 22 h 75"/>
                    <a:gd name="T62" fmla="*/ 41 w 85"/>
                    <a:gd name="T63" fmla="*/ 24 h 75"/>
                    <a:gd name="T64" fmla="*/ 45 w 85"/>
                    <a:gd name="T65" fmla="*/ 24 h 75"/>
                    <a:gd name="T66" fmla="*/ 48 w 85"/>
                    <a:gd name="T67" fmla="*/ 25 h 75"/>
                    <a:gd name="T68" fmla="*/ 50 w 85"/>
                    <a:gd name="T69" fmla="*/ 27 h 75"/>
                    <a:gd name="T70" fmla="*/ 46 w 85"/>
                    <a:gd name="T71" fmla="*/ 31 h 75"/>
                    <a:gd name="T72" fmla="*/ 46 w 85"/>
                    <a:gd name="T73" fmla="*/ 34 h 75"/>
                    <a:gd name="T74" fmla="*/ 51 w 85"/>
                    <a:gd name="T75" fmla="*/ 34 h 75"/>
                    <a:gd name="T76" fmla="*/ 55 w 85"/>
                    <a:gd name="T77" fmla="*/ 36 h 75"/>
                    <a:gd name="T78" fmla="*/ 58 w 85"/>
                    <a:gd name="T79" fmla="*/ 41 h 75"/>
                    <a:gd name="T80" fmla="*/ 63 w 85"/>
                    <a:gd name="T81" fmla="*/ 43 h 75"/>
                    <a:gd name="T82" fmla="*/ 70 w 85"/>
                    <a:gd name="T83" fmla="*/ 44 h 75"/>
                    <a:gd name="T84" fmla="*/ 70 w 85"/>
                    <a:gd name="T85" fmla="*/ 50 h 75"/>
                    <a:gd name="T86" fmla="*/ 71 w 85"/>
                    <a:gd name="T87" fmla="*/ 53 h 75"/>
                    <a:gd name="T88" fmla="*/ 75 w 85"/>
                    <a:gd name="T89" fmla="*/ 51 h 75"/>
                    <a:gd name="T90" fmla="*/ 80 w 85"/>
                    <a:gd name="T91" fmla="*/ 55 h 75"/>
                    <a:gd name="T92" fmla="*/ 83 w 85"/>
                    <a:gd name="T93" fmla="*/ 58 h 75"/>
                    <a:gd name="T94" fmla="*/ 85 w 85"/>
                    <a:gd name="T95" fmla="*/ 63 h 75"/>
                    <a:gd name="T96" fmla="*/ 83 w 85"/>
                    <a:gd name="T97" fmla="*/ 68 h 75"/>
                    <a:gd name="T98" fmla="*/ 83 w 85"/>
                    <a:gd name="T99" fmla="*/ 74 h 75"/>
                    <a:gd name="T100" fmla="*/ 81 w 85"/>
                    <a:gd name="T101" fmla="*/ 75 h 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5"/>
                    <a:gd name="T154" fmla="*/ 0 h 75"/>
                    <a:gd name="T155" fmla="*/ 85 w 85"/>
                    <a:gd name="T156" fmla="*/ 75 h 7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5" h="75">
                      <a:moveTo>
                        <a:pt x="81" y="75"/>
                      </a:moveTo>
                      <a:lnTo>
                        <a:pt x="81" y="75"/>
                      </a:lnTo>
                      <a:lnTo>
                        <a:pt x="75" y="75"/>
                      </a:lnTo>
                      <a:lnTo>
                        <a:pt x="70" y="72"/>
                      </a:lnTo>
                      <a:lnTo>
                        <a:pt x="66" y="67"/>
                      </a:lnTo>
                      <a:lnTo>
                        <a:pt x="56" y="60"/>
                      </a:lnTo>
                      <a:lnTo>
                        <a:pt x="53" y="53"/>
                      </a:lnTo>
                      <a:lnTo>
                        <a:pt x="50" y="50"/>
                      </a:lnTo>
                      <a:lnTo>
                        <a:pt x="45" y="44"/>
                      </a:lnTo>
                      <a:lnTo>
                        <a:pt x="40" y="41"/>
                      </a:lnTo>
                      <a:lnTo>
                        <a:pt x="31" y="43"/>
                      </a:lnTo>
                      <a:lnTo>
                        <a:pt x="25" y="41"/>
                      </a:lnTo>
                      <a:lnTo>
                        <a:pt x="16" y="39"/>
                      </a:lnTo>
                      <a:lnTo>
                        <a:pt x="11" y="31"/>
                      </a:lnTo>
                      <a:lnTo>
                        <a:pt x="8" y="29"/>
                      </a:lnTo>
                      <a:lnTo>
                        <a:pt x="1" y="25"/>
                      </a:lnTo>
                      <a:lnTo>
                        <a:pt x="0" y="18"/>
                      </a:lnTo>
                      <a:lnTo>
                        <a:pt x="0" y="15"/>
                      </a:lnTo>
                      <a:lnTo>
                        <a:pt x="1" y="12"/>
                      </a:lnTo>
                      <a:lnTo>
                        <a:pt x="5" y="12"/>
                      </a:lnTo>
                      <a:lnTo>
                        <a:pt x="5" y="8"/>
                      </a:lnTo>
                      <a:lnTo>
                        <a:pt x="5" y="3"/>
                      </a:lnTo>
                      <a:lnTo>
                        <a:pt x="10" y="0"/>
                      </a:lnTo>
                      <a:lnTo>
                        <a:pt x="13" y="1"/>
                      </a:lnTo>
                      <a:lnTo>
                        <a:pt x="18" y="3"/>
                      </a:lnTo>
                      <a:lnTo>
                        <a:pt x="21" y="6"/>
                      </a:lnTo>
                      <a:lnTo>
                        <a:pt x="23" y="12"/>
                      </a:lnTo>
                      <a:lnTo>
                        <a:pt x="26" y="15"/>
                      </a:lnTo>
                      <a:lnTo>
                        <a:pt x="30" y="17"/>
                      </a:lnTo>
                      <a:lnTo>
                        <a:pt x="33" y="20"/>
                      </a:lnTo>
                      <a:lnTo>
                        <a:pt x="38" y="22"/>
                      </a:lnTo>
                      <a:lnTo>
                        <a:pt x="41" y="24"/>
                      </a:lnTo>
                      <a:lnTo>
                        <a:pt x="45" y="24"/>
                      </a:lnTo>
                      <a:lnTo>
                        <a:pt x="48" y="25"/>
                      </a:lnTo>
                      <a:lnTo>
                        <a:pt x="50" y="27"/>
                      </a:lnTo>
                      <a:lnTo>
                        <a:pt x="46" y="31"/>
                      </a:lnTo>
                      <a:lnTo>
                        <a:pt x="46" y="34"/>
                      </a:lnTo>
                      <a:lnTo>
                        <a:pt x="51" y="34"/>
                      </a:lnTo>
                      <a:lnTo>
                        <a:pt x="55" y="36"/>
                      </a:lnTo>
                      <a:lnTo>
                        <a:pt x="58" y="41"/>
                      </a:lnTo>
                      <a:lnTo>
                        <a:pt x="63" y="43"/>
                      </a:lnTo>
                      <a:lnTo>
                        <a:pt x="70" y="44"/>
                      </a:lnTo>
                      <a:lnTo>
                        <a:pt x="70" y="50"/>
                      </a:lnTo>
                      <a:lnTo>
                        <a:pt x="71" y="53"/>
                      </a:lnTo>
                      <a:lnTo>
                        <a:pt x="75" y="51"/>
                      </a:lnTo>
                      <a:lnTo>
                        <a:pt x="80" y="55"/>
                      </a:lnTo>
                      <a:lnTo>
                        <a:pt x="83" y="58"/>
                      </a:lnTo>
                      <a:lnTo>
                        <a:pt x="85" y="63"/>
                      </a:lnTo>
                      <a:lnTo>
                        <a:pt x="83" y="68"/>
                      </a:lnTo>
                      <a:lnTo>
                        <a:pt x="83" y="74"/>
                      </a:lnTo>
                      <a:lnTo>
                        <a:pt x="81" y="7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9" name="Freeform 350">
                  <a:extLst>
                    <a:ext uri="{FF2B5EF4-FFF2-40B4-BE49-F238E27FC236}">
                      <a16:creationId xmlns:a16="http://schemas.microsoft.com/office/drawing/2014/main" id="{06A0281B-C7F5-4806-B5D6-F4BBB21B1E4C}"/>
                    </a:ext>
                  </a:extLst>
                </p:cNvPr>
                <p:cNvSpPr>
                  <a:spLocks/>
                </p:cNvSpPr>
                <p:nvPr/>
              </p:nvSpPr>
              <p:spPr bwMode="auto">
                <a:xfrm>
                  <a:off x="3876" y="1674"/>
                  <a:ext cx="62" cy="81"/>
                </a:xfrm>
                <a:custGeom>
                  <a:avLst/>
                  <a:gdLst>
                    <a:gd name="T0" fmla="*/ 7 w 62"/>
                    <a:gd name="T1" fmla="*/ 81 h 81"/>
                    <a:gd name="T2" fmla="*/ 9 w 62"/>
                    <a:gd name="T3" fmla="*/ 72 h 81"/>
                    <a:gd name="T4" fmla="*/ 9 w 62"/>
                    <a:gd name="T5" fmla="*/ 67 h 81"/>
                    <a:gd name="T6" fmla="*/ 5 w 62"/>
                    <a:gd name="T7" fmla="*/ 58 h 81"/>
                    <a:gd name="T8" fmla="*/ 5 w 62"/>
                    <a:gd name="T9" fmla="*/ 53 h 81"/>
                    <a:gd name="T10" fmla="*/ 4 w 62"/>
                    <a:gd name="T11" fmla="*/ 48 h 81"/>
                    <a:gd name="T12" fmla="*/ 2 w 62"/>
                    <a:gd name="T13" fmla="*/ 38 h 81"/>
                    <a:gd name="T14" fmla="*/ 7 w 62"/>
                    <a:gd name="T15" fmla="*/ 32 h 81"/>
                    <a:gd name="T16" fmla="*/ 12 w 62"/>
                    <a:gd name="T17" fmla="*/ 24 h 81"/>
                    <a:gd name="T18" fmla="*/ 19 w 62"/>
                    <a:gd name="T19" fmla="*/ 12 h 81"/>
                    <a:gd name="T20" fmla="*/ 26 w 62"/>
                    <a:gd name="T21" fmla="*/ 8 h 81"/>
                    <a:gd name="T22" fmla="*/ 36 w 62"/>
                    <a:gd name="T23" fmla="*/ 8 h 81"/>
                    <a:gd name="T24" fmla="*/ 41 w 62"/>
                    <a:gd name="T25" fmla="*/ 1 h 81"/>
                    <a:gd name="T26" fmla="*/ 44 w 62"/>
                    <a:gd name="T27" fmla="*/ 1 h 81"/>
                    <a:gd name="T28" fmla="*/ 49 w 62"/>
                    <a:gd name="T29" fmla="*/ 8 h 81"/>
                    <a:gd name="T30" fmla="*/ 51 w 62"/>
                    <a:gd name="T31" fmla="*/ 10 h 81"/>
                    <a:gd name="T32" fmla="*/ 56 w 62"/>
                    <a:gd name="T33" fmla="*/ 15 h 81"/>
                    <a:gd name="T34" fmla="*/ 62 w 62"/>
                    <a:gd name="T35" fmla="*/ 22 h 81"/>
                    <a:gd name="T36" fmla="*/ 61 w 62"/>
                    <a:gd name="T37" fmla="*/ 29 h 81"/>
                    <a:gd name="T38" fmla="*/ 57 w 62"/>
                    <a:gd name="T39" fmla="*/ 32 h 81"/>
                    <a:gd name="T40" fmla="*/ 56 w 62"/>
                    <a:gd name="T41" fmla="*/ 38 h 81"/>
                    <a:gd name="T42" fmla="*/ 59 w 62"/>
                    <a:gd name="T43" fmla="*/ 41 h 81"/>
                    <a:gd name="T44" fmla="*/ 56 w 62"/>
                    <a:gd name="T45" fmla="*/ 46 h 81"/>
                    <a:gd name="T46" fmla="*/ 51 w 62"/>
                    <a:gd name="T47" fmla="*/ 50 h 81"/>
                    <a:gd name="T48" fmla="*/ 47 w 62"/>
                    <a:gd name="T49" fmla="*/ 55 h 81"/>
                    <a:gd name="T50" fmla="*/ 47 w 62"/>
                    <a:gd name="T51" fmla="*/ 60 h 81"/>
                    <a:gd name="T52" fmla="*/ 44 w 62"/>
                    <a:gd name="T53" fmla="*/ 67 h 81"/>
                    <a:gd name="T54" fmla="*/ 37 w 62"/>
                    <a:gd name="T55" fmla="*/ 64 h 81"/>
                    <a:gd name="T56" fmla="*/ 27 w 62"/>
                    <a:gd name="T57" fmla="*/ 70 h 81"/>
                    <a:gd name="T58" fmla="*/ 15 w 62"/>
                    <a:gd name="T59" fmla="*/ 69 h 81"/>
                    <a:gd name="T60" fmla="*/ 12 w 62"/>
                    <a:gd name="T61" fmla="*/ 72 h 81"/>
                    <a:gd name="T62" fmla="*/ 7 w 62"/>
                    <a:gd name="T63" fmla="*/ 81 h 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2"/>
                    <a:gd name="T97" fmla="*/ 0 h 81"/>
                    <a:gd name="T98" fmla="*/ 62 w 62"/>
                    <a:gd name="T99" fmla="*/ 81 h 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2" h="81">
                      <a:moveTo>
                        <a:pt x="7" y="81"/>
                      </a:moveTo>
                      <a:lnTo>
                        <a:pt x="7" y="81"/>
                      </a:lnTo>
                      <a:lnTo>
                        <a:pt x="7" y="77"/>
                      </a:lnTo>
                      <a:lnTo>
                        <a:pt x="9" y="72"/>
                      </a:lnTo>
                      <a:lnTo>
                        <a:pt x="9" y="69"/>
                      </a:lnTo>
                      <a:lnTo>
                        <a:pt x="9" y="67"/>
                      </a:lnTo>
                      <a:lnTo>
                        <a:pt x="7" y="60"/>
                      </a:lnTo>
                      <a:lnTo>
                        <a:pt x="5" y="58"/>
                      </a:lnTo>
                      <a:lnTo>
                        <a:pt x="5" y="57"/>
                      </a:lnTo>
                      <a:lnTo>
                        <a:pt x="5" y="53"/>
                      </a:lnTo>
                      <a:lnTo>
                        <a:pt x="7" y="53"/>
                      </a:lnTo>
                      <a:lnTo>
                        <a:pt x="4" y="48"/>
                      </a:lnTo>
                      <a:lnTo>
                        <a:pt x="0" y="41"/>
                      </a:lnTo>
                      <a:lnTo>
                        <a:pt x="2" y="38"/>
                      </a:lnTo>
                      <a:lnTo>
                        <a:pt x="4" y="34"/>
                      </a:lnTo>
                      <a:lnTo>
                        <a:pt x="7" y="32"/>
                      </a:lnTo>
                      <a:lnTo>
                        <a:pt x="10" y="29"/>
                      </a:lnTo>
                      <a:lnTo>
                        <a:pt x="12" y="24"/>
                      </a:lnTo>
                      <a:lnTo>
                        <a:pt x="15" y="19"/>
                      </a:lnTo>
                      <a:lnTo>
                        <a:pt x="19" y="12"/>
                      </a:lnTo>
                      <a:lnTo>
                        <a:pt x="22" y="8"/>
                      </a:lnTo>
                      <a:lnTo>
                        <a:pt x="26" y="8"/>
                      </a:lnTo>
                      <a:lnTo>
                        <a:pt x="31" y="10"/>
                      </a:lnTo>
                      <a:lnTo>
                        <a:pt x="36" y="8"/>
                      </a:lnTo>
                      <a:lnTo>
                        <a:pt x="37" y="5"/>
                      </a:lnTo>
                      <a:lnTo>
                        <a:pt x="41" y="1"/>
                      </a:lnTo>
                      <a:lnTo>
                        <a:pt x="42" y="0"/>
                      </a:lnTo>
                      <a:lnTo>
                        <a:pt x="44" y="1"/>
                      </a:lnTo>
                      <a:lnTo>
                        <a:pt x="46" y="5"/>
                      </a:lnTo>
                      <a:lnTo>
                        <a:pt x="49" y="8"/>
                      </a:lnTo>
                      <a:lnTo>
                        <a:pt x="49" y="10"/>
                      </a:lnTo>
                      <a:lnTo>
                        <a:pt x="51" y="10"/>
                      </a:lnTo>
                      <a:lnTo>
                        <a:pt x="52" y="14"/>
                      </a:lnTo>
                      <a:lnTo>
                        <a:pt x="56" y="15"/>
                      </a:lnTo>
                      <a:lnTo>
                        <a:pt x="59" y="19"/>
                      </a:lnTo>
                      <a:lnTo>
                        <a:pt x="62" y="22"/>
                      </a:lnTo>
                      <a:lnTo>
                        <a:pt x="62" y="26"/>
                      </a:lnTo>
                      <a:lnTo>
                        <a:pt x="61" y="29"/>
                      </a:lnTo>
                      <a:lnTo>
                        <a:pt x="59" y="31"/>
                      </a:lnTo>
                      <a:lnTo>
                        <a:pt x="57" y="32"/>
                      </a:lnTo>
                      <a:lnTo>
                        <a:pt x="56" y="34"/>
                      </a:lnTo>
                      <a:lnTo>
                        <a:pt x="56" y="38"/>
                      </a:lnTo>
                      <a:lnTo>
                        <a:pt x="57" y="39"/>
                      </a:lnTo>
                      <a:lnTo>
                        <a:pt x="59" y="41"/>
                      </a:lnTo>
                      <a:lnTo>
                        <a:pt x="59" y="43"/>
                      </a:lnTo>
                      <a:lnTo>
                        <a:pt x="56" y="46"/>
                      </a:lnTo>
                      <a:lnTo>
                        <a:pt x="54" y="48"/>
                      </a:lnTo>
                      <a:lnTo>
                        <a:pt x="51" y="50"/>
                      </a:lnTo>
                      <a:lnTo>
                        <a:pt x="47" y="51"/>
                      </a:lnTo>
                      <a:lnTo>
                        <a:pt x="47" y="55"/>
                      </a:lnTo>
                      <a:lnTo>
                        <a:pt x="47" y="57"/>
                      </a:lnTo>
                      <a:lnTo>
                        <a:pt x="47" y="60"/>
                      </a:lnTo>
                      <a:lnTo>
                        <a:pt x="47" y="64"/>
                      </a:lnTo>
                      <a:lnTo>
                        <a:pt x="44" y="67"/>
                      </a:lnTo>
                      <a:lnTo>
                        <a:pt x="42" y="65"/>
                      </a:lnTo>
                      <a:lnTo>
                        <a:pt x="37" y="64"/>
                      </a:lnTo>
                      <a:lnTo>
                        <a:pt x="34" y="67"/>
                      </a:lnTo>
                      <a:lnTo>
                        <a:pt x="27" y="70"/>
                      </a:lnTo>
                      <a:lnTo>
                        <a:pt x="22" y="70"/>
                      </a:lnTo>
                      <a:lnTo>
                        <a:pt x="15" y="69"/>
                      </a:lnTo>
                      <a:lnTo>
                        <a:pt x="14" y="70"/>
                      </a:lnTo>
                      <a:lnTo>
                        <a:pt x="12" y="72"/>
                      </a:lnTo>
                      <a:lnTo>
                        <a:pt x="12" y="76"/>
                      </a:lnTo>
                      <a:lnTo>
                        <a:pt x="7" y="81"/>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0" name="Freeform 351">
                  <a:extLst>
                    <a:ext uri="{FF2B5EF4-FFF2-40B4-BE49-F238E27FC236}">
                      <a16:creationId xmlns:a16="http://schemas.microsoft.com/office/drawing/2014/main" id="{81D74FEB-06C6-47E1-9035-0B3AA675FBA2}"/>
                    </a:ext>
                  </a:extLst>
                </p:cNvPr>
                <p:cNvSpPr>
                  <a:spLocks/>
                </p:cNvSpPr>
                <p:nvPr/>
              </p:nvSpPr>
              <p:spPr bwMode="auto">
                <a:xfrm>
                  <a:off x="3876" y="1674"/>
                  <a:ext cx="62" cy="81"/>
                </a:xfrm>
                <a:custGeom>
                  <a:avLst/>
                  <a:gdLst>
                    <a:gd name="T0" fmla="*/ 7 w 62"/>
                    <a:gd name="T1" fmla="*/ 81 h 81"/>
                    <a:gd name="T2" fmla="*/ 9 w 62"/>
                    <a:gd name="T3" fmla="*/ 72 h 81"/>
                    <a:gd name="T4" fmla="*/ 9 w 62"/>
                    <a:gd name="T5" fmla="*/ 67 h 81"/>
                    <a:gd name="T6" fmla="*/ 5 w 62"/>
                    <a:gd name="T7" fmla="*/ 58 h 81"/>
                    <a:gd name="T8" fmla="*/ 5 w 62"/>
                    <a:gd name="T9" fmla="*/ 53 h 81"/>
                    <a:gd name="T10" fmla="*/ 4 w 62"/>
                    <a:gd name="T11" fmla="*/ 48 h 81"/>
                    <a:gd name="T12" fmla="*/ 2 w 62"/>
                    <a:gd name="T13" fmla="*/ 38 h 81"/>
                    <a:gd name="T14" fmla="*/ 7 w 62"/>
                    <a:gd name="T15" fmla="*/ 32 h 81"/>
                    <a:gd name="T16" fmla="*/ 12 w 62"/>
                    <a:gd name="T17" fmla="*/ 24 h 81"/>
                    <a:gd name="T18" fmla="*/ 19 w 62"/>
                    <a:gd name="T19" fmla="*/ 12 h 81"/>
                    <a:gd name="T20" fmla="*/ 26 w 62"/>
                    <a:gd name="T21" fmla="*/ 8 h 81"/>
                    <a:gd name="T22" fmla="*/ 36 w 62"/>
                    <a:gd name="T23" fmla="*/ 8 h 81"/>
                    <a:gd name="T24" fmla="*/ 41 w 62"/>
                    <a:gd name="T25" fmla="*/ 1 h 81"/>
                    <a:gd name="T26" fmla="*/ 44 w 62"/>
                    <a:gd name="T27" fmla="*/ 1 h 81"/>
                    <a:gd name="T28" fmla="*/ 49 w 62"/>
                    <a:gd name="T29" fmla="*/ 8 h 81"/>
                    <a:gd name="T30" fmla="*/ 51 w 62"/>
                    <a:gd name="T31" fmla="*/ 10 h 81"/>
                    <a:gd name="T32" fmla="*/ 56 w 62"/>
                    <a:gd name="T33" fmla="*/ 15 h 81"/>
                    <a:gd name="T34" fmla="*/ 62 w 62"/>
                    <a:gd name="T35" fmla="*/ 22 h 81"/>
                    <a:gd name="T36" fmla="*/ 61 w 62"/>
                    <a:gd name="T37" fmla="*/ 29 h 81"/>
                    <a:gd name="T38" fmla="*/ 57 w 62"/>
                    <a:gd name="T39" fmla="*/ 32 h 81"/>
                    <a:gd name="T40" fmla="*/ 56 w 62"/>
                    <a:gd name="T41" fmla="*/ 38 h 81"/>
                    <a:gd name="T42" fmla="*/ 59 w 62"/>
                    <a:gd name="T43" fmla="*/ 41 h 81"/>
                    <a:gd name="T44" fmla="*/ 56 w 62"/>
                    <a:gd name="T45" fmla="*/ 46 h 81"/>
                    <a:gd name="T46" fmla="*/ 51 w 62"/>
                    <a:gd name="T47" fmla="*/ 50 h 81"/>
                    <a:gd name="T48" fmla="*/ 47 w 62"/>
                    <a:gd name="T49" fmla="*/ 55 h 81"/>
                    <a:gd name="T50" fmla="*/ 47 w 62"/>
                    <a:gd name="T51" fmla="*/ 60 h 81"/>
                    <a:gd name="T52" fmla="*/ 44 w 62"/>
                    <a:gd name="T53" fmla="*/ 67 h 81"/>
                    <a:gd name="T54" fmla="*/ 37 w 62"/>
                    <a:gd name="T55" fmla="*/ 64 h 81"/>
                    <a:gd name="T56" fmla="*/ 27 w 62"/>
                    <a:gd name="T57" fmla="*/ 70 h 81"/>
                    <a:gd name="T58" fmla="*/ 15 w 62"/>
                    <a:gd name="T59" fmla="*/ 69 h 81"/>
                    <a:gd name="T60" fmla="*/ 12 w 62"/>
                    <a:gd name="T61" fmla="*/ 72 h 81"/>
                    <a:gd name="T62" fmla="*/ 7 w 62"/>
                    <a:gd name="T63" fmla="*/ 81 h 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2"/>
                    <a:gd name="T97" fmla="*/ 0 h 81"/>
                    <a:gd name="T98" fmla="*/ 62 w 62"/>
                    <a:gd name="T99" fmla="*/ 81 h 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2" h="81">
                      <a:moveTo>
                        <a:pt x="7" y="81"/>
                      </a:moveTo>
                      <a:lnTo>
                        <a:pt x="7" y="81"/>
                      </a:lnTo>
                      <a:lnTo>
                        <a:pt x="7" y="77"/>
                      </a:lnTo>
                      <a:lnTo>
                        <a:pt x="9" y="72"/>
                      </a:lnTo>
                      <a:lnTo>
                        <a:pt x="9" y="69"/>
                      </a:lnTo>
                      <a:lnTo>
                        <a:pt x="9" y="67"/>
                      </a:lnTo>
                      <a:lnTo>
                        <a:pt x="7" y="60"/>
                      </a:lnTo>
                      <a:lnTo>
                        <a:pt x="5" y="58"/>
                      </a:lnTo>
                      <a:lnTo>
                        <a:pt x="5" y="57"/>
                      </a:lnTo>
                      <a:lnTo>
                        <a:pt x="5" y="53"/>
                      </a:lnTo>
                      <a:lnTo>
                        <a:pt x="7" y="53"/>
                      </a:lnTo>
                      <a:lnTo>
                        <a:pt x="4" y="48"/>
                      </a:lnTo>
                      <a:lnTo>
                        <a:pt x="0" y="41"/>
                      </a:lnTo>
                      <a:lnTo>
                        <a:pt x="2" y="38"/>
                      </a:lnTo>
                      <a:lnTo>
                        <a:pt x="4" y="34"/>
                      </a:lnTo>
                      <a:lnTo>
                        <a:pt x="7" y="32"/>
                      </a:lnTo>
                      <a:lnTo>
                        <a:pt x="10" y="29"/>
                      </a:lnTo>
                      <a:lnTo>
                        <a:pt x="12" y="24"/>
                      </a:lnTo>
                      <a:lnTo>
                        <a:pt x="15" y="19"/>
                      </a:lnTo>
                      <a:lnTo>
                        <a:pt x="19" y="12"/>
                      </a:lnTo>
                      <a:lnTo>
                        <a:pt x="22" y="8"/>
                      </a:lnTo>
                      <a:lnTo>
                        <a:pt x="26" y="8"/>
                      </a:lnTo>
                      <a:lnTo>
                        <a:pt x="31" y="10"/>
                      </a:lnTo>
                      <a:lnTo>
                        <a:pt x="36" y="8"/>
                      </a:lnTo>
                      <a:lnTo>
                        <a:pt x="37" y="5"/>
                      </a:lnTo>
                      <a:lnTo>
                        <a:pt x="41" y="1"/>
                      </a:lnTo>
                      <a:lnTo>
                        <a:pt x="42" y="0"/>
                      </a:lnTo>
                      <a:lnTo>
                        <a:pt x="44" y="1"/>
                      </a:lnTo>
                      <a:lnTo>
                        <a:pt x="46" y="5"/>
                      </a:lnTo>
                      <a:lnTo>
                        <a:pt x="49" y="8"/>
                      </a:lnTo>
                      <a:lnTo>
                        <a:pt x="49" y="10"/>
                      </a:lnTo>
                      <a:lnTo>
                        <a:pt x="51" y="10"/>
                      </a:lnTo>
                      <a:lnTo>
                        <a:pt x="52" y="14"/>
                      </a:lnTo>
                      <a:lnTo>
                        <a:pt x="56" y="15"/>
                      </a:lnTo>
                      <a:lnTo>
                        <a:pt x="59" y="19"/>
                      </a:lnTo>
                      <a:lnTo>
                        <a:pt x="62" y="22"/>
                      </a:lnTo>
                      <a:lnTo>
                        <a:pt x="62" y="26"/>
                      </a:lnTo>
                      <a:lnTo>
                        <a:pt x="61" y="29"/>
                      </a:lnTo>
                      <a:lnTo>
                        <a:pt x="59" y="31"/>
                      </a:lnTo>
                      <a:lnTo>
                        <a:pt x="57" y="32"/>
                      </a:lnTo>
                      <a:lnTo>
                        <a:pt x="56" y="34"/>
                      </a:lnTo>
                      <a:lnTo>
                        <a:pt x="56" y="38"/>
                      </a:lnTo>
                      <a:lnTo>
                        <a:pt x="57" y="39"/>
                      </a:lnTo>
                      <a:lnTo>
                        <a:pt x="59" y="41"/>
                      </a:lnTo>
                      <a:lnTo>
                        <a:pt x="59" y="43"/>
                      </a:lnTo>
                      <a:lnTo>
                        <a:pt x="56" y="46"/>
                      </a:lnTo>
                      <a:lnTo>
                        <a:pt x="54" y="48"/>
                      </a:lnTo>
                      <a:lnTo>
                        <a:pt x="51" y="50"/>
                      </a:lnTo>
                      <a:lnTo>
                        <a:pt x="47" y="51"/>
                      </a:lnTo>
                      <a:lnTo>
                        <a:pt x="47" y="55"/>
                      </a:lnTo>
                      <a:lnTo>
                        <a:pt x="47" y="57"/>
                      </a:lnTo>
                      <a:lnTo>
                        <a:pt x="47" y="60"/>
                      </a:lnTo>
                      <a:lnTo>
                        <a:pt x="47" y="64"/>
                      </a:lnTo>
                      <a:lnTo>
                        <a:pt x="44" y="67"/>
                      </a:lnTo>
                      <a:lnTo>
                        <a:pt x="42" y="65"/>
                      </a:lnTo>
                      <a:lnTo>
                        <a:pt x="37" y="64"/>
                      </a:lnTo>
                      <a:lnTo>
                        <a:pt x="34" y="67"/>
                      </a:lnTo>
                      <a:lnTo>
                        <a:pt x="27" y="70"/>
                      </a:lnTo>
                      <a:lnTo>
                        <a:pt x="22" y="70"/>
                      </a:lnTo>
                      <a:lnTo>
                        <a:pt x="15" y="69"/>
                      </a:lnTo>
                      <a:lnTo>
                        <a:pt x="14" y="70"/>
                      </a:lnTo>
                      <a:lnTo>
                        <a:pt x="12" y="72"/>
                      </a:lnTo>
                      <a:lnTo>
                        <a:pt x="12" y="76"/>
                      </a:lnTo>
                      <a:lnTo>
                        <a:pt x="7" y="8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1" name="Freeform 352">
                  <a:extLst>
                    <a:ext uri="{FF2B5EF4-FFF2-40B4-BE49-F238E27FC236}">
                      <a16:creationId xmlns:a16="http://schemas.microsoft.com/office/drawing/2014/main" id="{202F3F75-2B99-4EE6-A18B-E4376CB89B5D}"/>
                    </a:ext>
                  </a:extLst>
                </p:cNvPr>
                <p:cNvSpPr>
                  <a:spLocks/>
                </p:cNvSpPr>
                <p:nvPr/>
              </p:nvSpPr>
              <p:spPr bwMode="auto">
                <a:xfrm>
                  <a:off x="1012" y="1731"/>
                  <a:ext cx="42" cy="43"/>
                </a:xfrm>
                <a:custGeom>
                  <a:avLst/>
                  <a:gdLst>
                    <a:gd name="T0" fmla="*/ 27 w 42"/>
                    <a:gd name="T1" fmla="*/ 43 h 43"/>
                    <a:gd name="T2" fmla="*/ 30 w 42"/>
                    <a:gd name="T3" fmla="*/ 43 h 43"/>
                    <a:gd name="T4" fmla="*/ 37 w 42"/>
                    <a:gd name="T5" fmla="*/ 41 h 43"/>
                    <a:gd name="T6" fmla="*/ 38 w 42"/>
                    <a:gd name="T7" fmla="*/ 34 h 43"/>
                    <a:gd name="T8" fmla="*/ 37 w 42"/>
                    <a:gd name="T9" fmla="*/ 29 h 43"/>
                    <a:gd name="T10" fmla="*/ 40 w 42"/>
                    <a:gd name="T11" fmla="*/ 24 h 43"/>
                    <a:gd name="T12" fmla="*/ 42 w 42"/>
                    <a:gd name="T13" fmla="*/ 19 h 43"/>
                    <a:gd name="T14" fmla="*/ 40 w 42"/>
                    <a:gd name="T15" fmla="*/ 10 h 43"/>
                    <a:gd name="T16" fmla="*/ 37 w 42"/>
                    <a:gd name="T17" fmla="*/ 1 h 43"/>
                    <a:gd name="T18" fmla="*/ 33 w 42"/>
                    <a:gd name="T19" fmla="*/ 0 h 43"/>
                    <a:gd name="T20" fmla="*/ 30 w 42"/>
                    <a:gd name="T21" fmla="*/ 0 h 43"/>
                    <a:gd name="T22" fmla="*/ 28 w 42"/>
                    <a:gd name="T23" fmla="*/ 0 h 43"/>
                    <a:gd name="T24" fmla="*/ 25 w 42"/>
                    <a:gd name="T25" fmla="*/ 1 h 43"/>
                    <a:gd name="T26" fmla="*/ 22 w 42"/>
                    <a:gd name="T27" fmla="*/ 1 h 43"/>
                    <a:gd name="T28" fmla="*/ 20 w 42"/>
                    <a:gd name="T29" fmla="*/ 5 h 43"/>
                    <a:gd name="T30" fmla="*/ 15 w 42"/>
                    <a:gd name="T31" fmla="*/ 7 h 43"/>
                    <a:gd name="T32" fmla="*/ 10 w 42"/>
                    <a:gd name="T33" fmla="*/ 8 h 43"/>
                    <a:gd name="T34" fmla="*/ 3 w 42"/>
                    <a:gd name="T35" fmla="*/ 7 h 43"/>
                    <a:gd name="T36" fmla="*/ 0 w 42"/>
                    <a:gd name="T37" fmla="*/ 12 h 43"/>
                    <a:gd name="T38" fmla="*/ 0 w 42"/>
                    <a:gd name="T39" fmla="*/ 17 h 43"/>
                    <a:gd name="T40" fmla="*/ 2 w 42"/>
                    <a:gd name="T41" fmla="*/ 25 h 43"/>
                    <a:gd name="T42" fmla="*/ 3 w 42"/>
                    <a:gd name="T43" fmla="*/ 32 h 43"/>
                    <a:gd name="T44" fmla="*/ 7 w 42"/>
                    <a:gd name="T45" fmla="*/ 36 h 43"/>
                    <a:gd name="T46" fmla="*/ 8 w 42"/>
                    <a:gd name="T47" fmla="*/ 41 h 43"/>
                    <a:gd name="T48" fmla="*/ 12 w 42"/>
                    <a:gd name="T49" fmla="*/ 41 h 43"/>
                    <a:gd name="T50" fmla="*/ 13 w 42"/>
                    <a:gd name="T51" fmla="*/ 43 h 43"/>
                    <a:gd name="T52" fmla="*/ 18 w 42"/>
                    <a:gd name="T53" fmla="*/ 43 h 43"/>
                    <a:gd name="T54" fmla="*/ 23 w 42"/>
                    <a:gd name="T55" fmla="*/ 43 h 43"/>
                    <a:gd name="T56" fmla="*/ 27 w 42"/>
                    <a:gd name="T57" fmla="*/ 43 h 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
                    <a:gd name="T88" fmla="*/ 0 h 43"/>
                    <a:gd name="T89" fmla="*/ 42 w 42"/>
                    <a:gd name="T90" fmla="*/ 43 h 4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 h="43">
                      <a:moveTo>
                        <a:pt x="27" y="43"/>
                      </a:moveTo>
                      <a:lnTo>
                        <a:pt x="30" y="43"/>
                      </a:lnTo>
                      <a:lnTo>
                        <a:pt x="37" y="41"/>
                      </a:lnTo>
                      <a:lnTo>
                        <a:pt x="38" y="34"/>
                      </a:lnTo>
                      <a:lnTo>
                        <a:pt x="37" y="29"/>
                      </a:lnTo>
                      <a:lnTo>
                        <a:pt x="40" y="24"/>
                      </a:lnTo>
                      <a:lnTo>
                        <a:pt x="42" y="19"/>
                      </a:lnTo>
                      <a:lnTo>
                        <a:pt x="40" y="10"/>
                      </a:lnTo>
                      <a:lnTo>
                        <a:pt x="37" y="1"/>
                      </a:lnTo>
                      <a:lnTo>
                        <a:pt x="33" y="0"/>
                      </a:lnTo>
                      <a:lnTo>
                        <a:pt x="30" y="0"/>
                      </a:lnTo>
                      <a:lnTo>
                        <a:pt x="28" y="0"/>
                      </a:lnTo>
                      <a:lnTo>
                        <a:pt x="25" y="1"/>
                      </a:lnTo>
                      <a:lnTo>
                        <a:pt x="22" y="1"/>
                      </a:lnTo>
                      <a:lnTo>
                        <a:pt x="20" y="5"/>
                      </a:lnTo>
                      <a:lnTo>
                        <a:pt x="15" y="7"/>
                      </a:lnTo>
                      <a:lnTo>
                        <a:pt x="10" y="8"/>
                      </a:lnTo>
                      <a:lnTo>
                        <a:pt x="3" y="7"/>
                      </a:lnTo>
                      <a:lnTo>
                        <a:pt x="0" y="12"/>
                      </a:lnTo>
                      <a:lnTo>
                        <a:pt x="0" y="17"/>
                      </a:lnTo>
                      <a:lnTo>
                        <a:pt x="2" y="25"/>
                      </a:lnTo>
                      <a:lnTo>
                        <a:pt x="3" y="32"/>
                      </a:lnTo>
                      <a:lnTo>
                        <a:pt x="7" y="36"/>
                      </a:lnTo>
                      <a:lnTo>
                        <a:pt x="8" y="41"/>
                      </a:lnTo>
                      <a:lnTo>
                        <a:pt x="12" y="41"/>
                      </a:lnTo>
                      <a:lnTo>
                        <a:pt x="13" y="43"/>
                      </a:lnTo>
                      <a:lnTo>
                        <a:pt x="18" y="43"/>
                      </a:lnTo>
                      <a:lnTo>
                        <a:pt x="23" y="43"/>
                      </a:lnTo>
                      <a:lnTo>
                        <a:pt x="27" y="43"/>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2" name="Freeform 353">
                  <a:extLst>
                    <a:ext uri="{FF2B5EF4-FFF2-40B4-BE49-F238E27FC236}">
                      <a16:creationId xmlns:a16="http://schemas.microsoft.com/office/drawing/2014/main" id="{EADA0DD6-098A-43BE-A514-8C66C41C7298}"/>
                    </a:ext>
                  </a:extLst>
                </p:cNvPr>
                <p:cNvSpPr>
                  <a:spLocks/>
                </p:cNvSpPr>
                <p:nvPr/>
              </p:nvSpPr>
              <p:spPr bwMode="auto">
                <a:xfrm>
                  <a:off x="1012" y="1731"/>
                  <a:ext cx="42" cy="43"/>
                </a:xfrm>
                <a:custGeom>
                  <a:avLst/>
                  <a:gdLst>
                    <a:gd name="T0" fmla="*/ 27 w 42"/>
                    <a:gd name="T1" fmla="*/ 43 h 43"/>
                    <a:gd name="T2" fmla="*/ 27 w 42"/>
                    <a:gd name="T3" fmla="*/ 43 h 43"/>
                    <a:gd name="T4" fmla="*/ 30 w 42"/>
                    <a:gd name="T5" fmla="*/ 43 h 43"/>
                    <a:gd name="T6" fmla="*/ 37 w 42"/>
                    <a:gd name="T7" fmla="*/ 41 h 43"/>
                    <a:gd name="T8" fmla="*/ 38 w 42"/>
                    <a:gd name="T9" fmla="*/ 34 h 43"/>
                    <a:gd name="T10" fmla="*/ 37 w 42"/>
                    <a:gd name="T11" fmla="*/ 29 h 43"/>
                    <a:gd name="T12" fmla="*/ 40 w 42"/>
                    <a:gd name="T13" fmla="*/ 24 h 43"/>
                    <a:gd name="T14" fmla="*/ 42 w 42"/>
                    <a:gd name="T15" fmla="*/ 19 h 43"/>
                    <a:gd name="T16" fmla="*/ 40 w 42"/>
                    <a:gd name="T17" fmla="*/ 10 h 43"/>
                    <a:gd name="T18" fmla="*/ 37 w 42"/>
                    <a:gd name="T19" fmla="*/ 1 h 43"/>
                    <a:gd name="T20" fmla="*/ 33 w 42"/>
                    <a:gd name="T21" fmla="*/ 0 h 43"/>
                    <a:gd name="T22" fmla="*/ 30 w 42"/>
                    <a:gd name="T23" fmla="*/ 0 h 43"/>
                    <a:gd name="T24" fmla="*/ 28 w 42"/>
                    <a:gd name="T25" fmla="*/ 0 h 43"/>
                    <a:gd name="T26" fmla="*/ 25 w 42"/>
                    <a:gd name="T27" fmla="*/ 1 h 43"/>
                    <a:gd name="T28" fmla="*/ 22 w 42"/>
                    <a:gd name="T29" fmla="*/ 1 h 43"/>
                    <a:gd name="T30" fmla="*/ 20 w 42"/>
                    <a:gd name="T31" fmla="*/ 5 h 43"/>
                    <a:gd name="T32" fmla="*/ 15 w 42"/>
                    <a:gd name="T33" fmla="*/ 7 h 43"/>
                    <a:gd name="T34" fmla="*/ 10 w 42"/>
                    <a:gd name="T35" fmla="*/ 8 h 43"/>
                    <a:gd name="T36" fmla="*/ 3 w 42"/>
                    <a:gd name="T37" fmla="*/ 7 h 43"/>
                    <a:gd name="T38" fmla="*/ 0 w 42"/>
                    <a:gd name="T39" fmla="*/ 12 h 43"/>
                    <a:gd name="T40" fmla="*/ 0 w 42"/>
                    <a:gd name="T41" fmla="*/ 17 h 43"/>
                    <a:gd name="T42" fmla="*/ 2 w 42"/>
                    <a:gd name="T43" fmla="*/ 25 h 43"/>
                    <a:gd name="T44" fmla="*/ 3 w 42"/>
                    <a:gd name="T45" fmla="*/ 32 h 43"/>
                    <a:gd name="T46" fmla="*/ 7 w 42"/>
                    <a:gd name="T47" fmla="*/ 36 h 43"/>
                    <a:gd name="T48" fmla="*/ 8 w 42"/>
                    <a:gd name="T49" fmla="*/ 41 h 43"/>
                    <a:gd name="T50" fmla="*/ 12 w 42"/>
                    <a:gd name="T51" fmla="*/ 41 h 43"/>
                    <a:gd name="T52" fmla="*/ 13 w 42"/>
                    <a:gd name="T53" fmla="*/ 43 h 43"/>
                    <a:gd name="T54" fmla="*/ 18 w 42"/>
                    <a:gd name="T55" fmla="*/ 43 h 43"/>
                    <a:gd name="T56" fmla="*/ 23 w 42"/>
                    <a:gd name="T57" fmla="*/ 43 h 43"/>
                    <a:gd name="T58" fmla="*/ 27 w 42"/>
                    <a:gd name="T59" fmla="*/ 43 h 4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2"/>
                    <a:gd name="T91" fmla="*/ 0 h 43"/>
                    <a:gd name="T92" fmla="*/ 42 w 42"/>
                    <a:gd name="T93" fmla="*/ 43 h 4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2" h="43">
                      <a:moveTo>
                        <a:pt x="27" y="43"/>
                      </a:moveTo>
                      <a:lnTo>
                        <a:pt x="27" y="43"/>
                      </a:lnTo>
                      <a:lnTo>
                        <a:pt x="30" y="43"/>
                      </a:lnTo>
                      <a:lnTo>
                        <a:pt x="37" y="41"/>
                      </a:lnTo>
                      <a:lnTo>
                        <a:pt x="38" y="34"/>
                      </a:lnTo>
                      <a:lnTo>
                        <a:pt x="37" y="29"/>
                      </a:lnTo>
                      <a:lnTo>
                        <a:pt x="40" y="24"/>
                      </a:lnTo>
                      <a:lnTo>
                        <a:pt x="42" y="19"/>
                      </a:lnTo>
                      <a:lnTo>
                        <a:pt x="40" y="10"/>
                      </a:lnTo>
                      <a:lnTo>
                        <a:pt x="37" y="1"/>
                      </a:lnTo>
                      <a:lnTo>
                        <a:pt x="33" y="0"/>
                      </a:lnTo>
                      <a:lnTo>
                        <a:pt x="30" y="0"/>
                      </a:lnTo>
                      <a:lnTo>
                        <a:pt x="28" y="0"/>
                      </a:lnTo>
                      <a:lnTo>
                        <a:pt x="25" y="1"/>
                      </a:lnTo>
                      <a:lnTo>
                        <a:pt x="22" y="1"/>
                      </a:lnTo>
                      <a:lnTo>
                        <a:pt x="20" y="5"/>
                      </a:lnTo>
                      <a:lnTo>
                        <a:pt x="15" y="7"/>
                      </a:lnTo>
                      <a:lnTo>
                        <a:pt x="10" y="8"/>
                      </a:lnTo>
                      <a:lnTo>
                        <a:pt x="3" y="7"/>
                      </a:lnTo>
                      <a:lnTo>
                        <a:pt x="0" y="12"/>
                      </a:lnTo>
                      <a:lnTo>
                        <a:pt x="0" y="17"/>
                      </a:lnTo>
                      <a:lnTo>
                        <a:pt x="2" y="25"/>
                      </a:lnTo>
                      <a:lnTo>
                        <a:pt x="3" y="32"/>
                      </a:lnTo>
                      <a:lnTo>
                        <a:pt x="7" y="36"/>
                      </a:lnTo>
                      <a:lnTo>
                        <a:pt x="8" y="41"/>
                      </a:lnTo>
                      <a:lnTo>
                        <a:pt x="12" y="41"/>
                      </a:lnTo>
                      <a:lnTo>
                        <a:pt x="13" y="43"/>
                      </a:lnTo>
                      <a:lnTo>
                        <a:pt x="18" y="43"/>
                      </a:lnTo>
                      <a:lnTo>
                        <a:pt x="23" y="43"/>
                      </a:lnTo>
                      <a:lnTo>
                        <a:pt x="27" y="43"/>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3" name="Freeform 354">
                  <a:extLst>
                    <a:ext uri="{FF2B5EF4-FFF2-40B4-BE49-F238E27FC236}">
                      <a16:creationId xmlns:a16="http://schemas.microsoft.com/office/drawing/2014/main" id="{018F6269-A054-4757-92BD-16055273927D}"/>
                    </a:ext>
                  </a:extLst>
                </p:cNvPr>
                <p:cNvSpPr>
                  <a:spLocks/>
                </p:cNvSpPr>
                <p:nvPr/>
              </p:nvSpPr>
              <p:spPr bwMode="auto">
                <a:xfrm>
                  <a:off x="2344" y="1482"/>
                  <a:ext cx="554" cy="731"/>
                </a:xfrm>
                <a:custGeom>
                  <a:avLst/>
                  <a:gdLst>
                    <a:gd name="T0" fmla="*/ 284 w 554"/>
                    <a:gd name="T1" fmla="*/ 714 h 731"/>
                    <a:gd name="T2" fmla="*/ 270 w 554"/>
                    <a:gd name="T3" fmla="*/ 709 h 731"/>
                    <a:gd name="T4" fmla="*/ 257 w 554"/>
                    <a:gd name="T5" fmla="*/ 680 h 731"/>
                    <a:gd name="T6" fmla="*/ 291 w 554"/>
                    <a:gd name="T7" fmla="*/ 652 h 731"/>
                    <a:gd name="T8" fmla="*/ 314 w 554"/>
                    <a:gd name="T9" fmla="*/ 616 h 731"/>
                    <a:gd name="T10" fmla="*/ 319 w 554"/>
                    <a:gd name="T11" fmla="*/ 619 h 731"/>
                    <a:gd name="T12" fmla="*/ 341 w 554"/>
                    <a:gd name="T13" fmla="*/ 609 h 731"/>
                    <a:gd name="T14" fmla="*/ 377 w 554"/>
                    <a:gd name="T15" fmla="*/ 575 h 731"/>
                    <a:gd name="T16" fmla="*/ 397 w 554"/>
                    <a:gd name="T17" fmla="*/ 542 h 731"/>
                    <a:gd name="T18" fmla="*/ 382 w 554"/>
                    <a:gd name="T19" fmla="*/ 504 h 731"/>
                    <a:gd name="T20" fmla="*/ 399 w 554"/>
                    <a:gd name="T21" fmla="*/ 435 h 731"/>
                    <a:gd name="T22" fmla="*/ 444 w 554"/>
                    <a:gd name="T23" fmla="*/ 395 h 731"/>
                    <a:gd name="T24" fmla="*/ 462 w 554"/>
                    <a:gd name="T25" fmla="*/ 383 h 731"/>
                    <a:gd name="T26" fmla="*/ 523 w 554"/>
                    <a:gd name="T27" fmla="*/ 393 h 731"/>
                    <a:gd name="T28" fmla="*/ 546 w 554"/>
                    <a:gd name="T29" fmla="*/ 368 h 731"/>
                    <a:gd name="T30" fmla="*/ 494 w 554"/>
                    <a:gd name="T31" fmla="*/ 323 h 731"/>
                    <a:gd name="T32" fmla="*/ 436 w 554"/>
                    <a:gd name="T33" fmla="*/ 278 h 731"/>
                    <a:gd name="T34" fmla="*/ 429 w 554"/>
                    <a:gd name="T35" fmla="*/ 238 h 731"/>
                    <a:gd name="T36" fmla="*/ 439 w 554"/>
                    <a:gd name="T37" fmla="*/ 211 h 731"/>
                    <a:gd name="T38" fmla="*/ 416 w 554"/>
                    <a:gd name="T39" fmla="*/ 166 h 731"/>
                    <a:gd name="T40" fmla="*/ 399 w 554"/>
                    <a:gd name="T41" fmla="*/ 140 h 731"/>
                    <a:gd name="T42" fmla="*/ 379 w 554"/>
                    <a:gd name="T43" fmla="*/ 131 h 731"/>
                    <a:gd name="T44" fmla="*/ 382 w 554"/>
                    <a:gd name="T45" fmla="*/ 121 h 731"/>
                    <a:gd name="T46" fmla="*/ 366 w 554"/>
                    <a:gd name="T47" fmla="*/ 97 h 731"/>
                    <a:gd name="T48" fmla="*/ 332 w 554"/>
                    <a:gd name="T49" fmla="*/ 81 h 731"/>
                    <a:gd name="T50" fmla="*/ 371 w 554"/>
                    <a:gd name="T51" fmla="*/ 80 h 731"/>
                    <a:gd name="T52" fmla="*/ 406 w 554"/>
                    <a:gd name="T53" fmla="*/ 80 h 731"/>
                    <a:gd name="T54" fmla="*/ 421 w 554"/>
                    <a:gd name="T55" fmla="*/ 55 h 731"/>
                    <a:gd name="T56" fmla="*/ 392 w 554"/>
                    <a:gd name="T57" fmla="*/ 40 h 731"/>
                    <a:gd name="T58" fmla="*/ 399 w 554"/>
                    <a:gd name="T59" fmla="*/ 26 h 731"/>
                    <a:gd name="T60" fmla="*/ 391 w 554"/>
                    <a:gd name="T61" fmla="*/ 19 h 731"/>
                    <a:gd name="T62" fmla="*/ 369 w 554"/>
                    <a:gd name="T63" fmla="*/ 7 h 731"/>
                    <a:gd name="T64" fmla="*/ 332 w 554"/>
                    <a:gd name="T65" fmla="*/ 4 h 731"/>
                    <a:gd name="T66" fmla="*/ 302 w 554"/>
                    <a:gd name="T67" fmla="*/ 5 h 731"/>
                    <a:gd name="T68" fmla="*/ 269 w 554"/>
                    <a:gd name="T69" fmla="*/ 4 h 731"/>
                    <a:gd name="T70" fmla="*/ 232 w 554"/>
                    <a:gd name="T71" fmla="*/ 7 h 731"/>
                    <a:gd name="T72" fmla="*/ 207 w 554"/>
                    <a:gd name="T73" fmla="*/ 35 h 731"/>
                    <a:gd name="T74" fmla="*/ 195 w 554"/>
                    <a:gd name="T75" fmla="*/ 87 h 731"/>
                    <a:gd name="T76" fmla="*/ 184 w 554"/>
                    <a:gd name="T77" fmla="*/ 131 h 731"/>
                    <a:gd name="T78" fmla="*/ 150 w 554"/>
                    <a:gd name="T79" fmla="*/ 169 h 731"/>
                    <a:gd name="T80" fmla="*/ 134 w 554"/>
                    <a:gd name="T81" fmla="*/ 211 h 731"/>
                    <a:gd name="T82" fmla="*/ 110 w 554"/>
                    <a:gd name="T83" fmla="*/ 262 h 731"/>
                    <a:gd name="T84" fmla="*/ 79 w 554"/>
                    <a:gd name="T85" fmla="*/ 309 h 731"/>
                    <a:gd name="T86" fmla="*/ 47 w 554"/>
                    <a:gd name="T87" fmla="*/ 324 h 731"/>
                    <a:gd name="T88" fmla="*/ 40 w 554"/>
                    <a:gd name="T89" fmla="*/ 345 h 731"/>
                    <a:gd name="T90" fmla="*/ 5 w 554"/>
                    <a:gd name="T91" fmla="*/ 378 h 731"/>
                    <a:gd name="T92" fmla="*/ 8 w 554"/>
                    <a:gd name="T93" fmla="*/ 404 h 731"/>
                    <a:gd name="T94" fmla="*/ 45 w 554"/>
                    <a:gd name="T95" fmla="*/ 416 h 731"/>
                    <a:gd name="T96" fmla="*/ 95 w 554"/>
                    <a:gd name="T97" fmla="*/ 411 h 731"/>
                    <a:gd name="T98" fmla="*/ 132 w 554"/>
                    <a:gd name="T99" fmla="*/ 407 h 731"/>
                    <a:gd name="T100" fmla="*/ 125 w 554"/>
                    <a:gd name="T101" fmla="*/ 456 h 731"/>
                    <a:gd name="T102" fmla="*/ 134 w 554"/>
                    <a:gd name="T103" fmla="*/ 500 h 731"/>
                    <a:gd name="T104" fmla="*/ 165 w 554"/>
                    <a:gd name="T105" fmla="*/ 485 h 731"/>
                    <a:gd name="T106" fmla="*/ 172 w 554"/>
                    <a:gd name="T107" fmla="*/ 543 h 731"/>
                    <a:gd name="T108" fmla="*/ 204 w 554"/>
                    <a:gd name="T109" fmla="*/ 595 h 731"/>
                    <a:gd name="T110" fmla="*/ 232 w 554"/>
                    <a:gd name="T111" fmla="*/ 678 h 731"/>
                    <a:gd name="T112" fmla="*/ 282 w 554"/>
                    <a:gd name="T113" fmla="*/ 728 h 73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4"/>
                    <a:gd name="T172" fmla="*/ 0 h 731"/>
                    <a:gd name="T173" fmla="*/ 554 w 554"/>
                    <a:gd name="T174" fmla="*/ 731 h 73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4" h="731">
                      <a:moveTo>
                        <a:pt x="292" y="731"/>
                      </a:moveTo>
                      <a:lnTo>
                        <a:pt x="292" y="728"/>
                      </a:lnTo>
                      <a:lnTo>
                        <a:pt x="292" y="721"/>
                      </a:lnTo>
                      <a:lnTo>
                        <a:pt x="285" y="721"/>
                      </a:lnTo>
                      <a:lnTo>
                        <a:pt x="284" y="714"/>
                      </a:lnTo>
                      <a:lnTo>
                        <a:pt x="279" y="711"/>
                      </a:lnTo>
                      <a:lnTo>
                        <a:pt x="270" y="716"/>
                      </a:lnTo>
                      <a:lnTo>
                        <a:pt x="262" y="718"/>
                      </a:lnTo>
                      <a:lnTo>
                        <a:pt x="262" y="714"/>
                      </a:lnTo>
                      <a:lnTo>
                        <a:pt x="270" y="709"/>
                      </a:lnTo>
                      <a:lnTo>
                        <a:pt x="277" y="702"/>
                      </a:lnTo>
                      <a:lnTo>
                        <a:pt x="280" y="692"/>
                      </a:lnTo>
                      <a:lnTo>
                        <a:pt x="277" y="687"/>
                      </a:lnTo>
                      <a:lnTo>
                        <a:pt x="270" y="676"/>
                      </a:lnTo>
                      <a:lnTo>
                        <a:pt x="257" y="680"/>
                      </a:lnTo>
                      <a:lnTo>
                        <a:pt x="257" y="675"/>
                      </a:lnTo>
                      <a:lnTo>
                        <a:pt x="267" y="669"/>
                      </a:lnTo>
                      <a:lnTo>
                        <a:pt x="274" y="666"/>
                      </a:lnTo>
                      <a:lnTo>
                        <a:pt x="282" y="661"/>
                      </a:lnTo>
                      <a:lnTo>
                        <a:pt x="291" y="652"/>
                      </a:lnTo>
                      <a:lnTo>
                        <a:pt x="297" y="638"/>
                      </a:lnTo>
                      <a:lnTo>
                        <a:pt x="302" y="638"/>
                      </a:lnTo>
                      <a:lnTo>
                        <a:pt x="311" y="635"/>
                      </a:lnTo>
                      <a:lnTo>
                        <a:pt x="314" y="626"/>
                      </a:lnTo>
                      <a:lnTo>
                        <a:pt x="314" y="616"/>
                      </a:lnTo>
                      <a:lnTo>
                        <a:pt x="312" y="609"/>
                      </a:lnTo>
                      <a:lnTo>
                        <a:pt x="316" y="606"/>
                      </a:lnTo>
                      <a:lnTo>
                        <a:pt x="319" y="609"/>
                      </a:lnTo>
                      <a:lnTo>
                        <a:pt x="321" y="616"/>
                      </a:lnTo>
                      <a:lnTo>
                        <a:pt x="319" y="619"/>
                      </a:lnTo>
                      <a:lnTo>
                        <a:pt x="321" y="623"/>
                      </a:lnTo>
                      <a:lnTo>
                        <a:pt x="322" y="623"/>
                      </a:lnTo>
                      <a:lnTo>
                        <a:pt x="326" y="621"/>
                      </a:lnTo>
                      <a:lnTo>
                        <a:pt x="336" y="616"/>
                      </a:lnTo>
                      <a:lnTo>
                        <a:pt x="341" y="609"/>
                      </a:lnTo>
                      <a:lnTo>
                        <a:pt x="346" y="600"/>
                      </a:lnTo>
                      <a:lnTo>
                        <a:pt x="356" y="583"/>
                      </a:lnTo>
                      <a:lnTo>
                        <a:pt x="362" y="578"/>
                      </a:lnTo>
                      <a:lnTo>
                        <a:pt x="371" y="576"/>
                      </a:lnTo>
                      <a:lnTo>
                        <a:pt x="377" y="575"/>
                      </a:lnTo>
                      <a:lnTo>
                        <a:pt x="384" y="566"/>
                      </a:lnTo>
                      <a:lnTo>
                        <a:pt x="389" y="557"/>
                      </a:lnTo>
                      <a:lnTo>
                        <a:pt x="394" y="549"/>
                      </a:lnTo>
                      <a:lnTo>
                        <a:pt x="396" y="543"/>
                      </a:lnTo>
                      <a:lnTo>
                        <a:pt x="397" y="542"/>
                      </a:lnTo>
                      <a:lnTo>
                        <a:pt x="399" y="537"/>
                      </a:lnTo>
                      <a:lnTo>
                        <a:pt x="396" y="531"/>
                      </a:lnTo>
                      <a:lnTo>
                        <a:pt x="392" y="521"/>
                      </a:lnTo>
                      <a:lnTo>
                        <a:pt x="387" y="514"/>
                      </a:lnTo>
                      <a:lnTo>
                        <a:pt x="382" y="504"/>
                      </a:lnTo>
                      <a:lnTo>
                        <a:pt x="387" y="492"/>
                      </a:lnTo>
                      <a:lnTo>
                        <a:pt x="389" y="478"/>
                      </a:lnTo>
                      <a:lnTo>
                        <a:pt x="396" y="459"/>
                      </a:lnTo>
                      <a:lnTo>
                        <a:pt x="397" y="443"/>
                      </a:lnTo>
                      <a:lnTo>
                        <a:pt x="399" y="435"/>
                      </a:lnTo>
                      <a:lnTo>
                        <a:pt x="407" y="423"/>
                      </a:lnTo>
                      <a:lnTo>
                        <a:pt x="414" y="414"/>
                      </a:lnTo>
                      <a:lnTo>
                        <a:pt x="421" y="397"/>
                      </a:lnTo>
                      <a:lnTo>
                        <a:pt x="437" y="395"/>
                      </a:lnTo>
                      <a:lnTo>
                        <a:pt x="444" y="395"/>
                      </a:lnTo>
                      <a:lnTo>
                        <a:pt x="447" y="390"/>
                      </a:lnTo>
                      <a:lnTo>
                        <a:pt x="442" y="380"/>
                      </a:lnTo>
                      <a:lnTo>
                        <a:pt x="442" y="373"/>
                      </a:lnTo>
                      <a:lnTo>
                        <a:pt x="454" y="374"/>
                      </a:lnTo>
                      <a:lnTo>
                        <a:pt x="462" y="383"/>
                      </a:lnTo>
                      <a:lnTo>
                        <a:pt x="477" y="387"/>
                      </a:lnTo>
                      <a:lnTo>
                        <a:pt x="494" y="390"/>
                      </a:lnTo>
                      <a:lnTo>
                        <a:pt x="506" y="393"/>
                      </a:lnTo>
                      <a:lnTo>
                        <a:pt x="514" y="392"/>
                      </a:lnTo>
                      <a:lnTo>
                        <a:pt x="523" y="393"/>
                      </a:lnTo>
                      <a:lnTo>
                        <a:pt x="529" y="392"/>
                      </a:lnTo>
                      <a:lnTo>
                        <a:pt x="539" y="388"/>
                      </a:lnTo>
                      <a:lnTo>
                        <a:pt x="546" y="385"/>
                      </a:lnTo>
                      <a:lnTo>
                        <a:pt x="554" y="371"/>
                      </a:lnTo>
                      <a:lnTo>
                        <a:pt x="546" y="368"/>
                      </a:lnTo>
                      <a:lnTo>
                        <a:pt x="534" y="357"/>
                      </a:lnTo>
                      <a:lnTo>
                        <a:pt x="528" y="349"/>
                      </a:lnTo>
                      <a:lnTo>
                        <a:pt x="518" y="340"/>
                      </a:lnTo>
                      <a:lnTo>
                        <a:pt x="506" y="331"/>
                      </a:lnTo>
                      <a:lnTo>
                        <a:pt x="494" y="323"/>
                      </a:lnTo>
                      <a:lnTo>
                        <a:pt x="477" y="311"/>
                      </a:lnTo>
                      <a:lnTo>
                        <a:pt x="466" y="307"/>
                      </a:lnTo>
                      <a:lnTo>
                        <a:pt x="456" y="293"/>
                      </a:lnTo>
                      <a:lnTo>
                        <a:pt x="446" y="287"/>
                      </a:lnTo>
                      <a:lnTo>
                        <a:pt x="436" y="278"/>
                      </a:lnTo>
                      <a:lnTo>
                        <a:pt x="431" y="268"/>
                      </a:lnTo>
                      <a:lnTo>
                        <a:pt x="426" y="261"/>
                      </a:lnTo>
                      <a:lnTo>
                        <a:pt x="417" y="252"/>
                      </a:lnTo>
                      <a:lnTo>
                        <a:pt x="411" y="242"/>
                      </a:lnTo>
                      <a:lnTo>
                        <a:pt x="429" y="238"/>
                      </a:lnTo>
                      <a:lnTo>
                        <a:pt x="444" y="237"/>
                      </a:lnTo>
                      <a:lnTo>
                        <a:pt x="454" y="231"/>
                      </a:lnTo>
                      <a:lnTo>
                        <a:pt x="454" y="221"/>
                      </a:lnTo>
                      <a:lnTo>
                        <a:pt x="446" y="216"/>
                      </a:lnTo>
                      <a:lnTo>
                        <a:pt x="439" y="211"/>
                      </a:lnTo>
                      <a:lnTo>
                        <a:pt x="429" y="199"/>
                      </a:lnTo>
                      <a:lnTo>
                        <a:pt x="424" y="192"/>
                      </a:lnTo>
                      <a:lnTo>
                        <a:pt x="422" y="183"/>
                      </a:lnTo>
                      <a:lnTo>
                        <a:pt x="419" y="176"/>
                      </a:lnTo>
                      <a:lnTo>
                        <a:pt x="416" y="166"/>
                      </a:lnTo>
                      <a:lnTo>
                        <a:pt x="414" y="161"/>
                      </a:lnTo>
                      <a:lnTo>
                        <a:pt x="404" y="150"/>
                      </a:lnTo>
                      <a:lnTo>
                        <a:pt x="401" y="147"/>
                      </a:lnTo>
                      <a:lnTo>
                        <a:pt x="402" y="142"/>
                      </a:lnTo>
                      <a:lnTo>
                        <a:pt x="399" y="140"/>
                      </a:lnTo>
                      <a:lnTo>
                        <a:pt x="394" y="142"/>
                      </a:lnTo>
                      <a:lnTo>
                        <a:pt x="387" y="143"/>
                      </a:lnTo>
                      <a:lnTo>
                        <a:pt x="386" y="140"/>
                      </a:lnTo>
                      <a:lnTo>
                        <a:pt x="384" y="135"/>
                      </a:lnTo>
                      <a:lnTo>
                        <a:pt x="379" y="131"/>
                      </a:lnTo>
                      <a:lnTo>
                        <a:pt x="374" y="133"/>
                      </a:lnTo>
                      <a:lnTo>
                        <a:pt x="369" y="130"/>
                      </a:lnTo>
                      <a:lnTo>
                        <a:pt x="372" y="128"/>
                      </a:lnTo>
                      <a:lnTo>
                        <a:pt x="377" y="124"/>
                      </a:lnTo>
                      <a:lnTo>
                        <a:pt x="382" y="121"/>
                      </a:lnTo>
                      <a:lnTo>
                        <a:pt x="389" y="114"/>
                      </a:lnTo>
                      <a:lnTo>
                        <a:pt x="391" y="109"/>
                      </a:lnTo>
                      <a:lnTo>
                        <a:pt x="386" y="105"/>
                      </a:lnTo>
                      <a:lnTo>
                        <a:pt x="379" y="105"/>
                      </a:lnTo>
                      <a:lnTo>
                        <a:pt x="366" y="97"/>
                      </a:lnTo>
                      <a:lnTo>
                        <a:pt x="361" y="90"/>
                      </a:lnTo>
                      <a:lnTo>
                        <a:pt x="354" y="87"/>
                      </a:lnTo>
                      <a:lnTo>
                        <a:pt x="347" y="87"/>
                      </a:lnTo>
                      <a:lnTo>
                        <a:pt x="337" y="87"/>
                      </a:lnTo>
                      <a:lnTo>
                        <a:pt x="332" y="81"/>
                      </a:lnTo>
                      <a:lnTo>
                        <a:pt x="332" y="76"/>
                      </a:lnTo>
                      <a:lnTo>
                        <a:pt x="341" y="80"/>
                      </a:lnTo>
                      <a:lnTo>
                        <a:pt x="351" y="81"/>
                      </a:lnTo>
                      <a:lnTo>
                        <a:pt x="361" y="81"/>
                      </a:lnTo>
                      <a:lnTo>
                        <a:pt x="371" y="80"/>
                      </a:lnTo>
                      <a:lnTo>
                        <a:pt x="377" y="81"/>
                      </a:lnTo>
                      <a:lnTo>
                        <a:pt x="386" y="81"/>
                      </a:lnTo>
                      <a:lnTo>
                        <a:pt x="392" y="76"/>
                      </a:lnTo>
                      <a:lnTo>
                        <a:pt x="401" y="78"/>
                      </a:lnTo>
                      <a:lnTo>
                        <a:pt x="406" y="80"/>
                      </a:lnTo>
                      <a:lnTo>
                        <a:pt x="419" y="76"/>
                      </a:lnTo>
                      <a:lnTo>
                        <a:pt x="424" y="69"/>
                      </a:lnTo>
                      <a:lnTo>
                        <a:pt x="422" y="66"/>
                      </a:lnTo>
                      <a:lnTo>
                        <a:pt x="421" y="62"/>
                      </a:lnTo>
                      <a:lnTo>
                        <a:pt x="421" y="55"/>
                      </a:lnTo>
                      <a:lnTo>
                        <a:pt x="416" y="57"/>
                      </a:lnTo>
                      <a:lnTo>
                        <a:pt x="407" y="55"/>
                      </a:lnTo>
                      <a:lnTo>
                        <a:pt x="404" y="50"/>
                      </a:lnTo>
                      <a:lnTo>
                        <a:pt x="399" y="45"/>
                      </a:lnTo>
                      <a:lnTo>
                        <a:pt x="392" y="40"/>
                      </a:lnTo>
                      <a:lnTo>
                        <a:pt x="382" y="35"/>
                      </a:lnTo>
                      <a:lnTo>
                        <a:pt x="377" y="30"/>
                      </a:lnTo>
                      <a:lnTo>
                        <a:pt x="384" y="30"/>
                      </a:lnTo>
                      <a:lnTo>
                        <a:pt x="392" y="30"/>
                      </a:lnTo>
                      <a:lnTo>
                        <a:pt x="399" y="26"/>
                      </a:lnTo>
                      <a:lnTo>
                        <a:pt x="401" y="26"/>
                      </a:lnTo>
                      <a:lnTo>
                        <a:pt x="399" y="24"/>
                      </a:lnTo>
                      <a:lnTo>
                        <a:pt x="396" y="23"/>
                      </a:lnTo>
                      <a:lnTo>
                        <a:pt x="392" y="19"/>
                      </a:lnTo>
                      <a:lnTo>
                        <a:pt x="391" y="19"/>
                      </a:lnTo>
                      <a:lnTo>
                        <a:pt x="389" y="18"/>
                      </a:lnTo>
                      <a:lnTo>
                        <a:pt x="382" y="14"/>
                      </a:lnTo>
                      <a:lnTo>
                        <a:pt x="381" y="12"/>
                      </a:lnTo>
                      <a:lnTo>
                        <a:pt x="374" y="9"/>
                      </a:lnTo>
                      <a:lnTo>
                        <a:pt x="369" y="7"/>
                      </a:lnTo>
                      <a:lnTo>
                        <a:pt x="364" y="7"/>
                      </a:lnTo>
                      <a:lnTo>
                        <a:pt x="359" y="5"/>
                      </a:lnTo>
                      <a:lnTo>
                        <a:pt x="352" y="5"/>
                      </a:lnTo>
                      <a:lnTo>
                        <a:pt x="341" y="2"/>
                      </a:lnTo>
                      <a:lnTo>
                        <a:pt x="332" y="4"/>
                      </a:lnTo>
                      <a:lnTo>
                        <a:pt x="326" y="2"/>
                      </a:lnTo>
                      <a:lnTo>
                        <a:pt x="322" y="0"/>
                      </a:lnTo>
                      <a:lnTo>
                        <a:pt x="316" y="0"/>
                      </a:lnTo>
                      <a:lnTo>
                        <a:pt x="307" y="4"/>
                      </a:lnTo>
                      <a:lnTo>
                        <a:pt x="302" y="5"/>
                      </a:lnTo>
                      <a:lnTo>
                        <a:pt x="297" y="5"/>
                      </a:lnTo>
                      <a:lnTo>
                        <a:pt x="287" y="7"/>
                      </a:lnTo>
                      <a:lnTo>
                        <a:pt x="284" y="5"/>
                      </a:lnTo>
                      <a:lnTo>
                        <a:pt x="275" y="4"/>
                      </a:lnTo>
                      <a:lnTo>
                        <a:pt x="269" y="4"/>
                      </a:lnTo>
                      <a:lnTo>
                        <a:pt x="257" y="5"/>
                      </a:lnTo>
                      <a:lnTo>
                        <a:pt x="250" y="5"/>
                      </a:lnTo>
                      <a:lnTo>
                        <a:pt x="242" y="5"/>
                      </a:lnTo>
                      <a:lnTo>
                        <a:pt x="235" y="5"/>
                      </a:lnTo>
                      <a:lnTo>
                        <a:pt x="232" y="7"/>
                      </a:lnTo>
                      <a:lnTo>
                        <a:pt x="225" y="11"/>
                      </a:lnTo>
                      <a:lnTo>
                        <a:pt x="220" y="14"/>
                      </a:lnTo>
                      <a:lnTo>
                        <a:pt x="215" y="19"/>
                      </a:lnTo>
                      <a:lnTo>
                        <a:pt x="210" y="28"/>
                      </a:lnTo>
                      <a:lnTo>
                        <a:pt x="207" y="35"/>
                      </a:lnTo>
                      <a:lnTo>
                        <a:pt x="200" y="47"/>
                      </a:lnTo>
                      <a:lnTo>
                        <a:pt x="199" y="55"/>
                      </a:lnTo>
                      <a:lnTo>
                        <a:pt x="195" y="66"/>
                      </a:lnTo>
                      <a:lnTo>
                        <a:pt x="194" y="74"/>
                      </a:lnTo>
                      <a:lnTo>
                        <a:pt x="195" y="87"/>
                      </a:lnTo>
                      <a:lnTo>
                        <a:pt x="195" y="95"/>
                      </a:lnTo>
                      <a:lnTo>
                        <a:pt x="194" y="104"/>
                      </a:lnTo>
                      <a:lnTo>
                        <a:pt x="192" y="114"/>
                      </a:lnTo>
                      <a:lnTo>
                        <a:pt x="189" y="126"/>
                      </a:lnTo>
                      <a:lnTo>
                        <a:pt x="184" y="131"/>
                      </a:lnTo>
                      <a:lnTo>
                        <a:pt x="180" y="137"/>
                      </a:lnTo>
                      <a:lnTo>
                        <a:pt x="172" y="145"/>
                      </a:lnTo>
                      <a:lnTo>
                        <a:pt x="162" y="157"/>
                      </a:lnTo>
                      <a:lnTo>
                        <a:pt x="155" y="162"/>
                      </a:lnTo>
                      <a:lnTo>
                        <a:pt x="150" y="169"/>
                      </a:lnTo>
                      <a:lnTo>
                        <a:pt x="144" y="176"/>
                      </a:lnTo>
                      <a:lnTo>
                        <a:pt x="137" y="187"/>
                      </a:lnTo>
                      <a:lnTo>
                        <a:pt x="135" y="192"/>
                      </a:lnTo>
                      <a:lnTo>
                        <a:pt x="134" y="202"/>
                      </a:lnTo>
                      <a:lnTo>
                        <a:pt x="134" y="211"/>
                      </a:lnTo>
                      <a:lnTo>
                        <a:pt x="132" y="226"/>
                      </a:lnTo>
                      <a:lnTo>
                        <a:pt x="129" y="237"/>
                      </a:lnTo>
                      <a:lnTo>
                        <a:pt x="125" y="242"/>
                      </a:lnTo>
                      <a:lnTo>
                        <a:pt x="117" y="252"/>
                      </a:lnTo>
                      <a:lnTo>
                        <a:pt x="110" y="262"/>
                      </a:lnTo>
                      <a:lnTo>
                        <a:pt x="102" y="274"/>
                      </a:lnTo>
                      <a:lnTo>
                        <a:pt x="99" y="280"/>
                      </a:lnTo>
                      <a:lnTo>
                        <a:pt x="95" y="287"/>
                      </a:lnTo>
                      <a:lnTo>
                        <a:pt x="85" y="300"/>
                      </a:lnTo>
                      <a:lnTo>
                        <a:pt x="79" y="309"/>
                      </a:lnTo>
                      <a:lnTo>
                        <a:pt x="65" y="321"/>
                      </a:lnTo>
                      <a:lnTo>
                        <a:pt x="58" y="323"/>
                      </a:lnTo>
                      <a:lnTo>
                        <a:pt x="52" y="324"/>
                      </a:lnTo>
                      <a:lnTo>
                        <a:pt x="48" y="324"/>
                      </a:lnTo>
                      <a:lnTo>
                        <a:pt x="47" y="324"/>
                      </a:lnTo>
                      <a:lnTo>
                        <a:pt x="42" y="324"/>
                      </a:lnTo>
                      <a:lnTo>
                        <a:pt x="38" y="328"/>
                      </a:lnTo>
                      <a:lnTo>
                        <a:pt x="40" y="331"/>
                      </a:lnTo>
                      <a:lnTo>
                        <a:pt x="42" y="337"/>
                      </a:lnTo>
                      <a:lnTo>
                        <a:pt x="40" y="345"/>
                      </a:lnTo>
                      <a:lnTo>
                        <a:pt x="33" y="352"/>
                      </a:lnTo>
                      <a:lnTo>
                        <a:pt x="28" y="359"/>
                      </a:lnTo>
                      <a:lnTo>
                        <a:pt x="18" y="366"/>
                      </a:lnTo>
                      <a:lnTo>
                        <a:pt x="10" y="374"/>
                      </a:lnTo>
                      <a:lnTo>
                        <a:pt x="5" y="378"/>
                      </a:lnTo>
                      <a:lnTo>
                        <a:pt x="5" y="383"/>
                      </a:lnTo>
                      <a:lnTo>
                        <a:pt x="7" y="387"/>
                      </a:lnTo>
                      <a:lnTo>
                        <a:pt x="12" y="390"/>
                      </a:lnTo>
                      <a:lnTo>
                        <a:pt x="13" y="390"/>
                      </a:lnTo>
                      <a:lnTo>
                        <a:pt x="8" y="404"/>
                      </a:lnTo>
                      <a:lnTo>
                        <a:pt x="0" y="421"/>
                      </a:lnTo>
                      <a:lnTo>
                        <a:pt x="13" y="421"/>
                      </a:lnTo>
                      <a:lnTo>
                        <a:pt x="32" y="418"/>
                      </a:lnTo>
                      <a:lnTo>
                        <a:pt x="40" y="416"/>
                      </a:lnTo>
                      <a:lnTo>
                        <a:pt x="45" y="416"/>
                      </a:lnTo>
                      <a:lnTo>
                        <a:pt x="55" y="419"/>
                      </a:lnTo>
                      <a:lnTo>
                        <a:pt x="67" y="419"/>
                      </a:lnTo>
                      <a:lnTo>
                        <a:pt x="77" y="418"/>
                      </a:lnTo>
                      <a:lnTo>
                        <a:pt x="90" y="412"/>
                      </a:lnTo>
                      <a:lnTo>
                        <a:pt x="95" y="411"/>
                      </a:lnTo>
                      <a:lnTo>
                        <a:pt x="107" y="404"/>
                      </a:lnTo>
                      <a:lnTo>
                        <a:pt x="115" y="400"/>
                      </a:lnTo>
                      <a:lnTo>
                        <a:pt x="122" y="399"/>
                      </a:lnTo>
                      <a:lnTo>
                        <a:pt x="125" y="399"/>
                      </a:lnTo>
                      <a:lnTo>
                        <a:pt x="132" y="407"/>
                      </a:lnTo>
                      <a:lnTo>
                        <a:pt x="140" y="424"/>
                      </a:lnTo>
                      <a:lnTo>
                        <a:pt x="142" y="433"/>
                      </a:lnTo>
                      <a:lnTo>
                        <a:pt x="140" y="440"/>
                      </a:lnTo>
                      <a:lnTo>
                        <a:pt x="135" y="445"/>
                      </a:lnTo>
                      <a:lnTo>
                        <a:pt x="125" y="456"/>
                      </a:lnTo>
                      <a:lnTo>
                        <a:pt x="122" y="469"/>
                      </a:lnTo>
                      <a:lnTo>
                        <a:pt x="120" y="481"/>
                      </a:lnTo>
                      <a:lnTo>
                        <a:pt x="124" y="490"/>
                      </a:lnTo>
                      <a:lnTo>
                        <a:pt x="127" y="497"/>
                      </a:lnTo>
                      <a:lnTo>
                        <a:pt x="134" y="500"/>
                      </a:lnTo>
                      <a:lnTo>
                        <a:pt x="140" y="499"/>
                      </a:lnTo>
                      <a:lnTo>
                        <a:pt x="149" y="492"/>
                      </a:lnTo>
                      <a:lnTo>
                        <a:pt x="155" y="488"/>
                      </a:lnTo>
                      <a:lnTo>
                        <a:pt x="162" y="485"/>
                      </a:lnTo>
                      <a:lnTo>
                        <a:pt x="165" y="485"/>
                      </a:lnTo>
                      <a:lnTo>
                        <a:pt x="165" y="499"/>
                      </a:lnTo>
                      <a:lnTo>
                        <a:pt x="164" y="507"/>
                      </a:lnTo>
                      <a:lnTo>
                        <a:pt x="162" y="514"/>
                      </a:lnTo>
                      <a:lnTo>
                        <a:pt x="165" y="530"/>
                      </a:lnTo>
                      <a:lnTo>
                        <a:pt x="172" y="543"/>
                      </a:lnTo>
                      <a:lnTo>
                        <a:pt x="177" y="556"/>
                      </a:lnTo>
                      <a:lnTo>
                        <a:pt x="179" y="564"/>
                      </a:lnTo>
                      <a:lnTo>
                        <a:pt x="185" y="573"/>
                      </a:lnTo>
                      <a:lnTo>
                        <a:pt x="199" y="587"/>
                      </a:lnTo>
                      <a:lnTo>
                        <a:pt x="204" y="595"/>
                      </a:lnTo>
                      <a:lnTo>
                        <a:pt x="210" y="607"/>
                      </a:lnTo>
                      <a:lnTo>
                        <a:pt x="219" y="626"/>
                      </a:lnTo>
                      <a:lnTo>
                        <a:pt x="222" y="642"/>
                      </a:lnTo>
                      <a:lnTo>
                        <a:pt x="229" y="662"/>
                      </a:lnTo>
                      <a:lnTo>
                        <a:pt x="232" y="678"/>
                      </a:lnTo>
                      <a:lnTo>
                        <a:pt x="239" y="693"/>
                      </a:lnTo>
                      <a:lnTo>
                        <a:pt x="247" y="706"/>
                      </a:lnTo>
                      <a:lnTo>
                        <a:pt x="257" y="716"/>
                      </a:lnTo>
                      <a:lnTo>
                        <a:pt x="270" y="723"/>
                      </a:lnTo>
                      <a:lnTo>
                        <a:pt x="282" y="728"/>
                      </a:lnTo>
                      <a:lnTo>
                        <a:pt x="292" y="731"/>
                      </a:lnTo>
                      <a:close/>
                    </a:path>
                  </a:pathLst>
                </a:custGeom>
                <a:solidFill>
                  <a:srgbClr val="FFFDC9"/>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4" name="Freeform 355">
                  <a:extLst>
                    <a:ext uri="{FF2B5EF4-FFF2-40B4-BE49-F238E27FC236}">
                      <a16:creationId xmlns:a16="http://schemas.microsoft.com/office/drawing/2014/main" id="{3720B6A7-991F-46EA-AF3E-19021EC69156}"/>
                    </a:ext>
                  </a:extLst>
                </p:cNvPr>
                <p:cNvSpPr>
                  <a:spLocks/>
                </p:cNvSpPr>
                <p:nvPr/>
              </p:nvSpPr>
              <p:spPr bwMode="auto">
                <a:xfrm>
                  <a:off x="2344" y="1482"/>
                  <a:ext cx="554" cy="731"/>
                </a:xfrm>
                <a:custGeom>
                  <a:avLst/>
                  <a:gdLst>
                    <a:gd name="T0" fmla="*/ 284 w 554"/>
                    <a:gd name="T1" fmla="*/ 714 h 731"/>
                    <a:gd name="T2" fmla="*/ 270 w 554"/>
                    <a:gd name="T3" fmla="*/ 709 h 731"/>
                    <a:gd name="T4" fmla="*/ 257 w 554"/>
                    <a:gd name="T5" fmla="*/ 680 h 731"/>
                    <a:gd name="T6" fmla="*/ 291 w 554"/>
                    <a:gd name="T7" fmla="*/ 652 h 731"/>
                    <a:gd name="T8" fmla="*/ 314 w 554"/>
                    <a:gd name="T9" fmla="*/ 616 h 731"/>
                    <a:gd name="T10" fmla="*/ 319 w 554"/>
                    <a:gd name="T11" fmla="*/ 619 h 731"/>
                    <a:gd name="T12" fmla="*/ 341 w 554"/>
                    <a:gd name="T13" fmla="*/ 609 h 731"/>
                    <a:gd name="T14" fmla="*/ 377 w 554"/>
                    <a:gd name="T15" fmla="*/ 575 h 731"/>
                    <a:gd name="T16" fmla="*/ 397 w 554"/>
                    <a:gd name="T17" fmla="*/ 542 h 731"/>
                    <a:gd name="T18" fmla="*/ 382 w 554"/>
                    <a:gd name="T19" fmla="*/ 504 h 731"/>
                    <a:gd name="T20" fmla="*/ 399 w 554"/>
                    <a:gd name="T21" fmla="*/ 435 h 731"/>
                    <a:gd name="T22" fmla="*/ 444 w 554"/>
                    <a:gd name="T23" fmla="*/ 395 h 731"/>
                    <a:gd name="T24" fmla="*/ 462 w 554"/>
                    <a:gd name="T25" fmla="*/ 383 h 731"/>
                    <a:gd name="T26" fmla="*/ 523 w 554"/>
                    <a:gd name="T27" fmla="*/ 393 h 731"/>
                    <a:gd name="T28" fmla="*/ 546 w 554"/>
                    <a:gd name="T29" fmla="*/ 368 h 731"/>
                    <a:gd name="T30" fmla="*/ 494 w 554"/>
                    <a:gd name="T31" fmla="*/ 323 h 731"/>
                    <a:gd name="T32" fmla="*/ 436 w 554"/>
                    <a:gd name="T33" fmla="*/ 278 h 731"/>
                    <a:gd name="T34" fmla="*/ 429 w 554"/>
                    <a:gd name="T35" fmla="*/ 238 h 731"/>
                    <a:gd name="T36" fmla="*/ 439 w 554"/>
                    <a:gd name="T37" fmla="*/ 211 h 731"/>
                    <a:gd name="T38" fmla="*/ 416 w 554"/>
                    <a:gd name="T39" fmla="*/ 166 h 731"/>
                    <a:gd name="T40" fmla="*/ 399 w 554"/>
                    <a:gd name="T41" fmla="*/ 140 h 731"/>
                    <a:gd name="T42" fmla="*/ 379 w 554"/>
                    <a:gd name="T43" fmla="*/ 131 h 731"/>
                    <a:gd name="T44" fmla="*/ 382 w 554"/>
                    <a:gd name="T45" fmla="*/ 121 h 731"/>
                    <a:gd name="T46" fmla="*/ 366 w 554"/>
                    <a:gd name="T47" fmla="*/ 97 h 731"/>
                    <a:gd name="T48" fmla="*/ 332 w 554"/>
                    <a:gd name="T49" fmla="*/ 81 h 731"/>
                    <a:gd name="T50" fmla="*/ 371 w 554"/>
                    <a:gd name="T51" fmla="*/ 80 h 731"/>
                    <a:gd name="T52" fmla="*/ 406 w 554"/>
                    <a:gd name="T53" fmla="*/ 80 h 731"/>
                    <a:gd name="T54" fmla="*/ 421 w 554"/>
                    <a:gd name="T55" fmla="*/ 55 h 731"/>
                    <a:gd name="T56" fmla="*/ 392 w 554"/>
                    <a:gd name="T57" fmla="*/ 40 h 731"/>
                    <a:gd name="T58" fmla="*/ 399 w 554"/>
                    <a:gd name="T59" fmla="*/ 26 h 731"/>
                    <a:gd name="T60" fmla="*/ 391 w 554"/>
                    <a:gd name="T61" fmla="*/ 19 h 731"/>
                    <a:gd name="T62" fmla="*/ 369 w 554"/>
                    <a:gd name="T63" fmla="*/ 7 h 731"/>
                    <a:gd name="T64" fmla="*/ 332 w 554"/>
                    <a:gd name="T65" fmla="*/ 4 h 731"/>
                    <a:gd name="T66" fmla="*/ 302 w 554"/>
                    <a:gd name="T67" fmla="*/ 5 h 731"/>
                    <a:gd name="T68" fmla="*/ 269 w 554"/>
                    <a:gd name="T69" fmla="*/ 4 h 731"/>
                    <a:gd name="T70" fmla="*/ 232 w 554"/>
                    <a:gd name="T71" fmla="*/ 7 h 731"/>
                    <a:gd name="T72" fmla="*/ 207 w 554"/>
                    <a:gd name="T73" fmla="*/ 35 h 731"/>
                    <a:gd name="T74" fmla="*/ 195 w 554"/>
                    <a:gd name="T75" fmla="*/ 87 h 731"/>
                    <a:gd name="T76" fmla="*/ 184 w 554"/>
                    <a:gd name="T77" fmla="*/ 131 h 731"/>
                    <a:gd name="T78" fmla="*/ 150 w 554"/>
                    <a:gd name="T79" fmla="*/ 169 h 731"/>
                    <a:gd name="T80" fmla="*/ 134 w 554"/>
                    <a:gd name="T81" fmla="*/ 211 h 731"/>
                    <a:gd name="T82" fmla="*/ 110 w 554"/>
                    <a:gd name="T83" fmla="*/ 262 h 731"/>
                    <a:gd name="T84" fmla="*/ 79 w 554"/>
                    <a:gd name="T85" fmla="*/ 309 h 731"/>
                    <a:gd name="T86" fmla="*/ 47 w 554"/>
                    <a:gd name="T87" fmla="*/ 324 h 731"/>
                    <a:gd name="T88" fmla="*/ 40 w 554"/>
                    <a:gd name="T89" fmla="*/ 345 h 731"/>
                    <a:gd name="T90" fmla="*/ 5 w 554"/>
                    <a:gd name="T91" fmla="*/ 378 h 731"/>
                    <a:gd name="T92" fmla="*/ 8 w 554"/>
                    <a:gd name="T93" fmla="*/ 404 h 731"/>
                    <a:gd name="T94" fmla="*/ 45 w 554"/>
                    <a:gd name="T95" fmla="*/ 416 h 731"/>
                    <a:gd name="T96" fmla="*/ 95 w 554"/>
                    <a:gd name="T97" fmla="*/ 411 h 731"/>
                    <a:gd name="T98" fmla="*/ 132 w 554"/>
                    <a:gd name="T99" fmla="*/ 407 h 731"/>
                    <a:gd name="T100" fmla="*/ 125 w 554"/>
                    <a:gd name="T101" fmla="*/ 456 h 731"/>
                    <a:gd name="T102" fmla="*/ 134 w 554"/>
                    <a:gd name="T103" fmla="*/ 500 h 731"/>
                    <a:gd name="T104" fmla="*/ 165 w 554"/>
                    <a:gd name="T105" fmla="*/ 485 h 731"/>
                    <a:gd name="T106" fmla="*/ 172 w 554"/>
                    <a:gd name="T107" fmla="*/ 543 h 731"/>
                    <a:gd name="T108" fmla="*/ 204 w 554"/>
                    <a:gd name="T109" fmla="*/ 595 h 731"/>
                    <a:gd name="T110" fmla="*/ 232 w 554"/>
                    <a:gd name="T111" fmla="*/ 678 h 731"/>
                    <a:gd name="T112" fmla="*/ 282 w 554"/>
                    <a:gd name="T113" fmla="*/ 728 h 73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4"/>
                    <a:gd name="T172" fmla="*/ 0 h 731"/>
                    <a:gd name="T173" fmla="*/ 554 w 554"/>
                    <a:gd name="T174" fmla="*/ 731 h 73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4" h="731">
                      <a:moveTo>
                        <a:pt x="292" y="731"/>
                      </a:moveTo>
                      <a:lnTo>
                        <a:pt x="292" y="728"/>
                      </a:lnTo>
                      <a:lnTo>
                        <a:pt x="292" y="721"/>
                      </a:lnTo>
                      <a:lnTo>
                        <a:pt x="285" y="721"/>
                      </a:lnTo>
                      <a:lnTo>
                        <a:pt x="284" y="714"/>
                      </a:lnTo>
                      <a:lnTo>
                        <a:pt x="279" y="711"/>
                      </a:lnTo>
                      <a:lnTo>
                        <a:pt x="270" y="716"/>
                      </a:lnTo>
                      <a:lnTo>
                        <a:pt x="262" y="718"/>
                      </a:lnTo>
                      <a:lnTo>
                        <a:pt x="262" y="714"/>
                      </a:lnTo>
                      <a:lnTo>
                        <a:pt x="270" y="709"/>
                      </a:lnTo>
                      <a:lnTo>
                        <a:pt x="277" y="702"/>
                      </a:lnTo>
                      <a:lnTo>
                        <a:pt x="280" y="692"/>
                      </a:lnTo>
                      <a:lnTo>
                        <a:pt x="277" y="687"/>
                      </a:lnTo>
                      <a:lnTo>
                        <a:pt x="270" y="676"/>
                      </a:lnTo>
                      <a:lnTo>
                        <a:pt x="257" y="680"/>
                      </a:lnTo>
                      <a:lnTo>
                        <a:pt x="257" y="675"/>
                      </a:lnTo>
                      <a:lnTo>
                        <a:pt x="267" y="669"/>
                      </a:lnTo>
                      <a:lnTo>
                        <a:pt x="274" y="666"/>
                      </a:lnTo>
                      <a:lnTo>
                        <a:pt x="282" y="661"/>
                      </a:lnTo>
                      <a:lnTo>
                        <a:pt x="291" y="652"/>
                      </a:lnTo>
                      <a:lnTo>
                        <a:pt x="297" y="638"/>
                      </a:lnTo>
                      <a:lnTo>
                        <a:pt x="302" y="638"/>
                      </a:lnTo>
                      <a:lnTo>
                        <a:pt x="311" y="635"/>
                      </a:lnTo>
                      <a:lnTo>
                        <a:pt x="314" y="626"/>
                      </a:lnTo>
                      <a:lnTo>
                        <a:pt x="314" y="616"/>
                      </a:lnTo>
                      <a:lnTo>
                        <a:pt x="312" y="609"/>
                      </a:lnTo>
                      <a:lnTo>
                        <a:pt x="316" y="606"/>
                      </a:lnTo>
                      <a:lnTo>
                        <a:pt x="319" y="609"/>
                      </a:lnTo>
                      <a:lnTo>
                        <a:pt x="321" y="616"/>
                      </a:lnTo>
                      <a:lnTo>
                        <a:pt x="319" y="619"/>
                      </a:lnTo>
                      <a:lnTo>
                        <a:pt x="321" y="623"/>
                      </a:lnTo>
                      <a:lnTo>
                        <a:pt x="322" y="623"/>
                      </a:lnTo>
                      <a:lnTo>
                        <a:pt x="326" y="621"/>
                      </a:lnTo>
                      <a:lnTo>
                        <a:pt x="336" y="616"/>
                      </a:lnTo>
                      <a:lnTo>
                        <a:pt x="341" y="609"/>
                      </a:lnTo>
                      <a:lnTo>
                        <a:pt x="346" y="600"/>
                      </a:lnTo>
                      <a:lnTo>
                        <a:pt x="356" y="583"/>
                      </a:lnTo>
                      <a:lnTo>
                        <a:pt x="362" y="578"/>
                      </a:lnTo>
                      <a:lnTo>
                        <a:pt x="371" y="576"/>
                      </a:lnTo>
                      <a:lnTo>
                        <a:pt x="377" y="575"/>
                      </a:lnTo>
                      <a:lnTo>
                        <a:pt x="384" y="566"/>
                      </a:lnTo>
                      <a:lnTo>
                        <a:pt x="389" y="557"/>
                      </a:lnTo>
                      <a:lnTo>
                        <a:pt x="394" y="549"/>
                      </a:lnTo>
                      <a:lnTo>
                        <a:pt x="396" y="543"/>
                      </a:lnTo>
                      <a:lnTo>
                        <a:pt x="397" y="542"/>
                      </a:lnTo>
                      <a:lnTo>
                        <a:pt x="399" y="537"/>
                      </a:lnTo>
                      <a:lnTo>
                        <a:pt x="396" y="531"/>
                      </a:lnTo>
                      <a:lnTo>
                        <a:pt x="392" y="521"/>
                      </a:lnTo>
                      <a:lnTo>
                        <a:pt x="387" y="514"/>
                      </a:lnTo>
                      <a:lnTo>
                        <a:pt x="382" y="504"/>
                      </a:lnTo>
                      <a:lnTo>
                        <a:pt x="387" y="492"/>
                      </a:lnTo>
                      <a:lnTo>
                        <a:pt x="389" y="478"/>
                      </a:lnTo>
                      <a:lnTo>
                        <a:pt x="396" y="459"/>
                      </a:lnTo>
                      <a:lnTo>
                        <a:pt x="397" y="443"/>
                      </a:lnTo>
                      <a:lnTo>
                        <a:pt x="399" y="435"/>
                      </a:lnTo>
                      <a:lnTo>
                        <a:pt x="407" y="423"/>
                      </a:lnTo>
                      <a:lnTo>
                        <a:pt x="414" y="414"/>
                      </a:lnTo>
                      <a:lnTo>
                        <a:pt x="421" y="397"/>
                      </a:lnTo>
                      <a:lnTo>
                        <a:pt x="437" y="395"/>
                      </a:lnTo>
                      <a:lnTo>
                        <a:pt x="444" y="395"/>
                      </a:lnTo>
                      <a:lnTo>
                        <a:pt x="447" y="390"/>
                      </a:lnTo>
                      <a:lnTo>
                        <a:pt x="442" y="380"/>
                      </a:lnTo>
                      <a:lnTo>
                        <a:pt x="442" y="373"/>
                      </a:lnTo>
                      <a:lnTo>
                        <a:pt x="454" y="374"/>
                      </a:lnTo>
                      <a:lnTo>
                        <a:pt x="462" y="383"/>
                      </a:lnTo>
                      <a:lnTo>
                        <a:pt x="477" y="387"/>
                      </a:lnTo>
                      <a:lnTo>
                        <a:pt x="494" y="390"/>
                      </a:lnTo>
                      <a:lnTo>
                        <a:pt x="506" y="393"/>
                      </a:lnTo>
                      <a:lnTo>
                        <a:pt x="514" y="392"/>
                      </a:lnTo>
                      <a:lnTo>
                        <a:pt x="523" y="393"/>
                      </a:lnTo>
                      <a:lnTo>
                        <a:pt x="529" y="392"/>
                      </a:lnTo>
                      <a:lnTo>
                        <a:pt x="539" y="388"/>
                      </a:lnTo>
                      <a:lnTo>
                        <a:pt x="546" y="385"/>
                      </a:lnTo>
                      <a:lnTo>
                        <a:pt x="554" y="371"/>
                      </a:lnTo>
                      <a:lnTo>
                        <a:pt x="546" y="368"/>
                      </a:lnTo>
                      <a:lnTo>
                        <a:pt x="534" y="357"/>
                      </a:lnTo>
                      <a:lnTo>
                        <a:pt x="528" y="349"/>
                      </a:lnTo>
                      <a:lnTo>
                        <a:pt x="518" y="340"/>
                      </a:lnTo>
                      <a:lnTo>
                        <a:pt x="506" y="331"/>
                      </a:lnTo>
                      <a:lnTo>
                        <a:pt x="494" y="323"/>
                      </a:lnTo>
                      <a:lnTo>
                        <a:pt x="477" y="311"/>
                      </a:lnTo>
                      <a:lnTo>
                        <a:pt x="466" y="307"/>
                      </a:lnTo>
                      <a:lnTo>
                        <a:pt x="456" y="293"/>
                      </a:lnTo>
                      <a:lnTo>
                        <a:pt x="446" y="287"/>
                      </a:lnTo>
                      <a:lnTo>
                        <a:pt x="436" y="278"/>
                      </a:lnTo>
                      <a:lnTo>
                        <a:pt x="431" y="268"/>
                      </a:lnTo>
                      <a:lnTo>
                        <a:pt x="426" y="261"/>
                      </a:lnTo>
                      <a:lnTo>
                        <a:pt x="417" y="252"/>
                      </a:lnTo>
                      <a:lnTo>
                        <a:pt x="411" y="242"/>
                      </a:lnTo>
                      <a:lnTo>
                        <a:pt x="429" y="238"/>
                      </a:lnTo>
                      <a:lnTo>
                        <a:pt x="444" y="237"/>
                      </a:lnTo>
                      <a:lnTo>
                        <a:pt x="454" y="231"/>
                      </a:lnTo>
                      <a:lnTo>
                        <a:pt x="454" y="221"/>
                      </a:lnTo>
                      <a:lnTo>
                        <a:pt x="446" y="216"/>
                      </a:lnTo>
                      <a:lnTo>
                        <a:pt x="439" y="211"/>
                      </a:lnTo>
                      <a:lnTo>
                        <a:pt x="429" y="199"/>
                      </a:lnTo>
                      <a:lnTo>
                        <a:pt x="424" y="192"/>
                      </a:lnTo>
                      <a:lnTo>
                        <a:pt x="422" y="183"/>
                      </a:lnTo>
                      <a:lnTo>
                        <a:pt x="419" y="176"/>
                      </a:lnTo>
                      <a:lnTo>
                        <a:pt x="416" y="166"/>
                      </a:lnTo>
                      <a:lnTo>
                        <a:pt x="414" y="161"/>
                      </a:lnTo>
                      <a:lnTo>
                        <a:pt x="404" y="150"/>
                      </a:lnTo>
                      <a:lnTo>
                        <a:pt x="401" y="147"/>
                      </a:lnTo>
                      <a:lnTo>
                        <a:pt x="402" y="142"/>
                      </a:lnTo>
                      <a:lnTo>
                        <a:pt x="399" y="140"/>
                      </a:lnTo>
                      <a:lnTo>
                        <a:pt x="394" y="142"/>
                      </a:lnTo>
                      <a:lnTo>
                        <a:pt x="387" y="143"/>
                      </a:lnTo>
                      <a:lnTo>
                        <a:pt x="386" y="140"/>
                      </a:lnTo>
                      <a:lnTo>
                        <a:pt x="384" y="135"/>
                      </a:lnTo>
                      <a:lnTo>
                        <a:pt x="379" y="131"/>
                      </a:lnTo>
                      <a:lnTo>
                        <a:pt x="374" y="133"/>
                      </a:lnTo>
                      <a:lnTo>
                        <a:pt x="369" y="130"/>
                      </a:lnTo>
                      <a:lnTo>
                        <a:pt x="372" y="128"/>
                      </a:lnTo>
                      <a:lnTo>
                        <a:pt x="377" y="124"/>
                      </a:lnTo>
                      <a:lnTo>
                        <a:pt x="382" y="121"/>
                      </a:lnTo>
                      <a:lnTo>
                        <a:pt x="389" y="114"/>
                      </a:lnTo>
                      <a:lnTo>
                        <a:pt x="391" y="109"/>
                      </a:lnTo>
                      <a:lnTo>
                        <a:pt x="386" y="105"/>
                      </a:lnTo>
                      <a:lnTo>
                        <a:pt x="379" y="105"/>
                      </a:lnTo>
                      <a:lnTo>
                        <a:pt x="366" y="97"/>
                      </a:lnTo>
                      <a:lnTo>
                        <a:pt x="361" y="90"/>
                      </a:lnTo>
                      <a:lnTo>
                        <a:pt x="354" y="87"/>
                      </a:lnTo>
                      <a:lnTo>
                        <a:pt x="347" y="87"/>
                      </a:lnTo>
                      <a:lnTo>
                        <a:pt x="337" y="87"/>
                      </a:lnTo>
                      <a:lnTo>
                        <a:pt x="332" y="81"/>
                      </a:lnTo>
                      <a:lnTo>
                        <a:pt x="332" y="76"/>
                      </a:lnTo>
                      <a:lnTo>
                        <a:pt x="341" y="80"/>
                      </a:lnTo>
                      <a:lnTo>
                        <a:pt x="351" y="81"/>
                      </a:lnTo>
                      <a:lnTo>
                        <a:pt x="361" y="81"/>
                      </a:lnTo>
                      <a:lnTo>
                        <a:pt x="371" y="80"/>
                      </a:lnTo>
                      <a:lnTo>
                        <a:pt x="377" y="81"/>
                      </a:lnTo>
                      <a:lnTo>
                        <a:pt x="386" y="81"/>
                      </a:lnTo>
                      <a:lnTo>
                        <a:pt x="392" y="76"/>
                      </a:lnTo>
                      <a:lnTo>
                        <a:pt x="401" y="78"/>
                      </a:lnTo>
                      <a:lnTo>
                        <a:pt x="406" y="80"/>
                      </a:lnTo>
                      <a:lnTo>
                        <a:pt x="419" y="76"/>
                      </a:lnTo>
                      <a:lnTo>
                        <a:pt x="424" y="69"/>
                      </a:lnTo>
                      <a:lnTo>
                        <a:pt x="422" y="66"/>
                      </a:lnTo>
                      <a:lnTo>
                        <a:pt x="421" y="62"/>
                      </a:lnTo>
                      <a:lnTo>
                        <a:pt x="421" y="55"/>
                      </a:lnTo>
                      <a:lnTo>
                        <a:pt x="416" y="57"/>
                      </a:lnTo>
                      <a:lnTo>
                        <a:pt x="407" y="55"/>
                      </a:lnTo>
                      <a:lnTo>
                        <a:pt x="404" y="50"/>
                      </a:lnTo>
                      <a:lnTo>
                        <a:pt x="399" y="45"/>
                      </a:lnTo>
                      <a:lnTo>
                        <a:pt x="392" y="40"/>
                      </a:lnTo>
                      <a:lnTo>
                        <a:pt x="382" y="35"/>
                      </a:lnTo>
                      <a:lnTo>
                        <a:pt x="377" y="30"/>
                      </a:lnTo>
                      <a:lnTo>
                        <a:pt x="384" y="30"/>
                      </a:lnTo>
                      <a:lnTo>
                        <a:pt x="392" y="30"/>
                      </a:lnTo>
                      <a:lnTo>
                        <a:pt x="399" y="26"/>
                      </a:lnTo>
                      <a:lnTo>
                        <a:pt x="401" y="26"/>
                      </a:lnTo>
                      <a:lnTo>
                        <a:pt x="399" y="24"/>
                      </a:lnTo>
                      <a:lnTo>
                        <a:pt x="396" y="23"/>
                      </a:lnTo>
                      <a:lnTo>
                        <a:pt x="392" y="19"/>
                      </a:lnTo>
                      <a:lnTo>
                        <a:pt x="391" y="19"/>
                      </a:lnTo>
                      <a:lnTo>
                        <a:pt x="389" y="18"/>
                      </a:lnTo>
                      <a:lnTo>
                        <a:pt x="382" y="14"/>
                      </a:lnTo>
                      <a:lnTo>
                        <a:pt x="381" y="12"/>
                      </a:lnTo>
                      <a:lnTo>
                        <a:pt x="374" y="9"/>
                      </a:lnTo>
                      <a:lnTo>
                        <a:pt x="369" y="7"/>
                      </a:lnTo>
                      <a:lnTo>
                        <a:pt x="364" y="7"/>
                      </a:lnTo>
                      <a:lnTo>
                        <a:pt x="359" y="5"/>
                      </a:lnTo>
                      <a:lnTo>
                        <a:pt x="352" y="5"/>
                      </a:lnTo>
                      <a:lnTo>
                        <a:pt x="341" y="2"/>
                      </a:lnTo>
                      <a:lnTo>
                        <a:pt x="332" y="4"/>
                      </a:lnTo>
                      <a:lnTo>
                        <a:pt x="326" y="2"/>
                      </a:lnTo>
                      <a:lnTo>
                        <a:pt x="322" y="0"/>
                      </a:lnTo>
                      <a:lnTo>
                        <a:pt x="316" y="0"/>
                      </a:lnTo>
                      <a:lnTo>
                        <a:pt x="307" y="4"/>
                      </a:lnTo>
                      <a:lnTo>
                        <a:pt x="302" y="5"/>
                      </a:lnTo>
                      <a:lnTo>
                        <a:pt x="297" y="5"/>
                      </a:lnTo>
                      <a:lnTo>
                        <a:pt x="287" y="7"/>
                      </a:lnTo>
                      <a:lnTo>
                        <a:pt x="284" y="5"/>
                      </a:lnTo>
                      <a:lnTo>
                        <a:pt x="275" y="4"/>
                      </a:lnTo>
                      <a:lnTo>
                        <a:pt x="269" y="4"/>
                      </a:lnTo>
                      <a:lnTo>
                        <a:pt x="257" y="5"/>
                      </a:lnTo>
                      <a:lnTo>
                        <a:pt x="250" y="5"/>
                      </a:lnTo>
                      <a:lnTo>
                        <a:pt x="242" y="5"/>
                      </a:lnTo>
                      <a:lnTo>
                        <a:pt x="235" y="5"/>
                      </a:lnTo>
                      <a:lnTo>
                        <a:pt x="232" y="7"/>
                      </a:lnTo>
                      <a:lnTo>
                        <a:pt x="225" y="11"/>
                      </a:lnTo>
                      <a:lnTo>
                        <a:pt x="220" y="14"/>
                      </a:lnTo>
                      <a:lnTo>
                        <a:pt x="215" y="19"/>
                      </a:lnTo>
                      <a:lnTo>
                        <a:pt x="210" y="28"/>
                      </a:lnTo>
                      <a:lnTo>
                        <a:pt x="207" y="35"/>
                      </a:lnTo>
                      <a:lnTo>
                        <a:pt x="200" y="47"/>
                      </a:lnTo>
                      <a:lnTo>
                        <a:pt x="199" y="55"/>
                      </a:lnTo>
                      <a:lnTo>
                        <a:pt x="195" y="66"/>
                      </a:lnTo>
                      <a:lnTo>
                        <a:pt x="194" y="74"/>
                      </a:lnTo>
                      <a:lnTo>
                        <a:pt x="195" y="87"/>
                      </a:lnTo>
                      <a:lnTo>
                        <a:pt x="195" y="95"/>
                      </a:lnTo>
                      <a:lnTo>
                        <a:pt x="194" y="104"/>
                      </a:lnTo>
                      <a:lnTo>
                        <a:pt x="192" y="114"/>
                      </a:lnTo>
                      <a:lnTo>
                        <a:pt x="189" y="126"/>
                      </a:lnTo>
                      <a:lnTo>
                        <a:pt x="184" y="131"/>
                      </a:lnTo>
                      <a:lnTo>
                        <a:pt x="180" y="137"/>
                      </a:lnTo>
                      <a:lnTo>
                        <a:pt x="172" y="145"/>
                      </a:lnTo>
                      <a:lnTo>
                        <a:pt x="162" y="157"/>
                      </a:lnTo>
                      <a:lnTo>
                        <a:pt x="155" y="162"/>
                      </a:lnTo>
                      <a:lnTo>
                        <a:pt x="150" y="169"/>
                      </a:lnTo>
                      <a:lnTo>
                        <a:pt x="144" y="176"/>
                      </a:lnTo>
                      <a:lnTo>
                        <a:pt x="137" y="187"/>
                      </a:lnTo>
                      <a:lnTo>
                        <a:pt x="135" y="192"/>
                      </a:lnTo>
                      <a:lnTo>
                        <a:pt x="134" y="202"/>
                      </a:lnTo>
                      <a:lnTo>
                        <a:pt x="134" y="211"/>
                      </a:lnTo>
                      <a:lnTo>
                        <a:pt x="132" y="226"/>
                      </a:lnTo>
                      <a:lnTo>
                        <a:pt x="129" y="237"/>
                      </a:lnTo>
                      <a:lnTo>
                        <a:pt x="125" y="242"/>
                      </a:lnTo>
                      <a:lnTo>
                        <a:pt x="117" y="252"/>
                      </a:lnTo>
                      <a:lnTo>
                        <a:pt x="110" y="262"/>
                      </a:lnTo>
                      <a:lnTo>
                        <a:pt x="102" y="274"/>
                      </a:lnTo>
                      <a:lnTo>
                        <a:pt x="99" y="280"/>
                      </a:lnTo>
                      <a:lnTo>
                        <a:pt x="95" y="287"/>
                      </a:lnTo>
                      <a:lnTo>
                        <a:pt x="85" y="300"/>
                      </a:lnTo>
                      <a:lnTo>
                        <a:pt x="79" y="309"/>
                      </a:lnTo>
                      <a:lnTo>
                        <a:pt x="65" y="321"/>
                      </a:lnTo>
                      <a:lnTo>
                        <a:pt x="58" y="323"/>
                      </a:lnTo>
                      <a:lnTo>
                        <a:pt x="52" y="324"/>
                      </a:lnTo>
                      <a:lnTo>
                        <a:pt x="48" y="324"/>
                      </a:lnTo>
                      <a:lnTo>
                        <a:pt x="47" y="324"/>
                      </a:lnTo>
                      <a:lnTo>
                        <a:pt x="42" y="324"/>
                      </a:lnTo>
                      <a:lnTo>
                        <a:pt x="38" y="328"/>
                      </a:lnTo>
                      <a:lnTo>
                        <a:pt x="40" y="331"/>
                      </a:lnTo>
                      <a:lnTo>
                        <a:pt x="42" y="337"/>
                      </a:lnTo>
                      <a:lnTo>
                        <a:pt x="40" y="345"/>
                      </a:lnTo>
                      <a:lnTo>
                        <a:pt x="33" y="352"/>
                      </a:lnTo>
                      <a:lnTo>
                        <a:pt x="28" y="359"/>
                      </a:lnTo>
                      <a:lnTo>
                        <a:pt x="18" y="366"/>
                      </a:lnTo>
                      <a:lnTo>
                        <a:pt x="10" y="374"/>
                      </a:lnTo>
                      <a:lnTo>
                        <a:pt x="5" y="378"/>
                      </a:lnTo>
                      <a:lnTo>
                        <a:pt x="5" y="383"/>
                      </a:lnTo>
                      <a:lnTo>
                        <a:pt x="7" y="387"/>
                      </a:lnTo>
                      <a:lnTo>
                        <a:pt x="12" y="390"/>
                      </a:lnTo>
                      <a:lnTo>
                        <a:pt x="13" y="390"/>
                      </a:lnTo>
                      <a:lnTo>
                        <a:pt x="8" y="404"/>
                      </a:lnTo>
                      <a:lnTo>
                        <a:pt x="0" y="421"/>
                      </a:lnTo>
                      <a:lnTo>
                        <a:pt x="13" y="421"/>
                      </a:lnTo>
                      <a:lnTo>
                        <a:pt x="32" y="418"/>
                      </a:lnTo>
                      <a:lnTo>
                        <a:pt x="40" y="416"/>
                      </a:lnTo>
                      <a:lnTo>
                        <a:pt x="45" y="416"/>
                      </a:lnTo>
                      <a:lnTo>
                        <a:pt x="55" y="419"/>
                      </a:lnTo>
                      <a:lnTo>
                        <a:pt x="67" y="419"/>
                      </a:lnTo>
                      <a:lnTo>
                        <a:pt x="77" y="418"/>
                      </a:lnTo>
                      <a:lnTo>
                        <a:pt x="90" y="412"/>
                      </a:lnTo>
                      <a:lnTo>
                        <a:pt x="95" y="411"/>
                      </a:lnTo>
                      <a:lnTo>
                        <a:pt x="107" y="404"/>
                      </a:lnTo>
                      <a:lnTo>
                        <a:pt x="115" y="400"/>
                      </a:lnTo>
                      <a:lnTo>
                        <a:pt x="122" y="399"/>
                      </a:lnTo>
                      <a:lnTo>
                        <a:pt x="125" y="399"/>
                      </a:lnTo>
                      <a:lnTo>
                        <a:pt x="132" y="407"/>
                      </a:lnTo>
                      <a:lnTo>
                        <a:pt x="140" y="424"/>
                      </a:lnTo>
                      <a:lnTo>
                        <a:pt x="142" y="433"/>
                      </a:lnTo>
                      <a:lnTo>
                        <a:pt x="140" y="440"/>
                      </a:lnTo>
                      <a:lnTo>
                        <a:pt x="135" y="445"/>
                      </a:lnTo>
                      <a:lnTo>
                        <a:pt x="125" y="456"/>
                      </a:lnTo>
                      <a:lnTo>
                        <a:pt x="122" y="469"/>
                      </a:lnTo>
                      <a:lnTo>
                        <a:pt x="120" y="481"/>
                      </a:lnTo>
                      <a:lnTo>
                        <a:pt x="124" y="490"/>
                      </a:lnTo>
                      <a:lnTo>
                        <a:pt x="127" y="497"/>
                      </a:lnTo>
                      <a:lnTo>
                        <a:pt x="134" y="500"/>
                      </a:lnTo>
                      <a:lnTo>
                        <a:pt x="140" y="499"/>
                      </a:lnTo>
                      <a:lnTo>
                        <a:pt x="149" y="492"/>
                      </a:lnTo>
                      <a:lnTo>
                        <a:pt x="155" y="488"/>
                      </a:lnTo>
                      <a:lnTo>
                        <a:pt x="162" y="485"/>
                      </a:lnTo>
                      <a:lnTo>
                        <a:pt x="165" y="485"/>
                      </a:lnTo>
                      <a:lnTo>
                        <a:pt x="165" y="499"/>
                      </a:lnTo>
                      <a:lnTo>
                        <a:pt x="164" y="507"/>
                      </a:lnTo>
                      <a:lnTo>
                        <a:pt x="162" y="514"/>
                      </a:lnTo>
                      <a:lnTo>
                        <a:pt x="165" y="530"/>
                      </a:lnTo>
                      <a:lnTo>
                        <a:pt x="172" y="543"/>
                      </a:lnTo>
                      <a:lnTo>
                        <a:pt x="177" y="556"/>
                      </a:lnTo>
                      <a:lnTo>
                        <a:pt x="179" y="564"/>
                      </a:lnTo>
                      <a:lnTo>
                        <a:pt x="185" y="573"/>
                      </a:lnTo>
                      <a:lnTo>
                        <a:pt x="199" y="587"/>
                      </a:lnTo>
                      <a:lnTo>
                        <a:pt x="204" y="595"/>
                      </a:lnTo>
                      <a:lnTo>
                        <a:pt x="210" y="607"/>
                      </a:lnTo>
                      <a:lnTo>
                        <a:pt x="219" y="626"/>
                      </a:lnTo>
                      <a:lnTo>
                        <a:pt x="222" y="642"/>
                      </a:lnTo>
                      <a:lnTo>
                        <a:pt x="229" y="662"/>
                      </a:lnTo>
                      <a:lnTo>
                        <a:pt x="232" y="678"/>
                      </a:lnTo>
                      <a:lnTo>
                        <a:pt x="239" y="693"/>
                      </a:lnTo>
                      <a:lnTo>
                        <a:pt x="247" y="706"/>
                      </a:lnTo>
                      <a:lnTo>
                        <a:pt x="257" y="716"/>
                      </a:lnTo>
                      <a:lnTo>
                        <a:pt x="270" y="723"/>
                      </a:lnTo>
                      <a:lnTo>
                        <a:pt x="282" y="728"/>
                      </a:lnTo>
                      <a:lnTo>
                        <a:pt x="292" y="731"/>
                      </a:lnTo>
                      <a:close/>
                    </a:path>
                  </a:pathLst>
                </a:custGeom>
                <a:solidFill>
                  <a:srgbClr val="339966"/>
                </a:solidFill>
                <a:ln w="3175">
                  <a:solidFill>
                    <a:srgbClr val="00336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5" name="Freeform 356">
                  <a:extLst>
                    <a:ext uri="{FF2B5EF4-FFF2-40B4-BE49-F238E27FC236}">
                      <a16:creationId xmlns:a16="http://schemas.microsoft.com/office/drawing/2014/main" id="{81700726-FA27-47AB-944A-1D5D5C5C7B1C}"/>
                    </a:ext>
                  </a:extLst>
                </p:cNvPr>
                <p:cNvSpPr>
                  <a:spLocks/>
                </p:cNvSpPr>
                <p:nvPr/>
              </p:nvSpPr>
              <p:spPr bwMode="auto">
                <a:xfrm>
                  <a:off x="1080" y="1782"/>
                  <a:ext cx="54" cy="35"/>
                </a:xfrm>
                <a:custGeom>
                  <a:avLst/>
                  <a:gdLst>
                    <a:gd name="T0" fmla="*/ 49 w 54"/>
                    <a:gd name="T1" fmla="*/ 35 h 35"/>
                    <a:gd name="T2" fmla="*/ 54 w 54"/>
                    <a:gd name="T3" fmla="*/ 35 h 35"/>
                    <a:gd name="T4" fmla="*/ 54 w 54"/>
                    <a:gd name="T5" fmla="*/ 28 h 35"/>
                    <a:gd name="T6" fmla="*/ 54 w 54"/>
                    <a:gd name="T7" fmla="*/ 21 h 35"/>
                    <a:gd name="T8" fmla="*/ 52 w 54"/>
                    <a:gd name="T9" fmla="*/ 16 h 35"/>
                    <a:gd name="T10" fmla="*/ 49 w 54"/>
                    <a:gd name="T11" fmla="*/ 12 h 35"/>
                    <a:gd name="T12" fmla="*/ 47 w 54"/>
                    <a:gd name="T13" fmla="*/ 11 h 35"/>
                    <a:gd name="T14" fmla="*/ 44 w 54"/>
                    <a:gd name="T15" fmla="*/ 11 h 35"/>
                    <a:gd name="T16" fmla="*/ 37 w 54"/>
                    <a:gd name="T17" fmla="*/ 9 h 35"/>
                    <a:gd name="T18" fmla="*/ 27 w 54"/>
                    <a:gd name="T19" fmla="*/ 7 h 35"/>
                    <a:gd name="T20" fmla="*/ 22 w 54"/>
                    <a:gd name="T21" fmla="*/ 7 h 35"/>
                    <a:gd name="T22" fmla="*/ 17 w 54"/>
                    <a:gd name="T23" fmla="*/ 7 h 35"/>
                    <a:gd name="T24" fmla="*/ 12 w 54"/>
                    <a:gd name="T25" fmla="*/ 6 h 35"/>
                    <a:gd name="T26" fmla="*/ 7 w 54"/>
                    <a:gd name="T27" fmla="*/ 4 h 35"/>
                    <a:gd name="T28" fmla="*/ 2 w 54"/>
                    <a:gd name="T29" fmla="*/ 0 h 35"/>
                    <a:gd name="T30" fmla="*/ 0 w 54"/>
                    <a:gd name="T31" fmla="*/ 4 h 35"/>
                    <a:gd name="T32" fmla="*/ 4 w 54"/>
                    <a:gd name="T33" fmla="*/ 11 h 35"/>
                    <a:gd name="T34" fmla="*/ 9 w 54"/>
                    <a:gd name="T35" fmla="*/ 21 h 35"/>
                    <a:gd name="T36" fmla="*/ 15 w 54"/>
                    <a:gd name="T37" fmla="*/ 23 h 35"/>
                    <a:gd name="T38" fmla="*/ 22 w 54"/>
                    <a:gd name="T39" fmla="*/ 23 h 35"/>
                    <a:gd name="T40" fmla="*/ 29 w 54"/>
                    <a:gd name="T41" fmla="*/ 23 h 35"/>
                    <a:gd name="T42" fmla="*/ 35 w 54"/>
                    <a:gd name="T43" fmla="*/ 24 h 35"/>
                    <a:gd name="T44" fmla="*/ 44 w 54"/>
                    <a:gd name="T45" fmla="*/ 30 h 35"/>
                    <a:gd name="T46" fmla="*/ 49 w 54"/>
                    <a:gd name="T47" fmla="*/ 35 h 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
                    <a:gd name="T73" fmla="*/ 0 h 35"/>
                    <a:gd name="T74" fmla="*/ 54 w 54"/>
                    <a:gd name="T75" fmla="*/ 35 h 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 h="35">
                      <a:moveTo>
                        <a:pt x="49" y="35"/>
                      </a:moveTo>
                      <a:lnTo>
                        <a:pt x="54" y="35"/>
                      </a:lnTo>
                      <a:lnTo>
                        <a:pt x="54" y="28"/>
                      </a:lnTo>
                      <a:lnTo>
                        <a:pt x="54" y="21"/>
                      </a:lnTo>
                      <a:lnTo>
                        <a:pt x="52" y="16"/>
                      </a:lnTo>
                      <a:lnTo>
                        <a:pt x="49" y="12"/>
                      </a:lnTo>
                      <a:lnTo>
                        <a:pt x="47" y="11"/>
                      </a:lnTo>
                      <a:lnTo>
                        <a:pt x="44" y="11"/>
                      </a:lnTo>
                      <a:lnTo>
                        <a:pt x="37" y="9"/>
                      </a:lnTo>
                      <a:lnTo>
                        <a:pt x="27" y="7"/>
                      </a:lnTo>
                      <a:lnTo>
                        <a:pt x="22" y="7"/>
                      </a:lnTo>
                      <a:lnTo>
                        <a:pt x="17" y="7"/>
                      </a:lnTo>
                      <a:lnTo>
                        <a:pt x="12" y="6"/>
                      </a:lnTo>
                      <a:lnTo>
                        <a:pt x="7" y="4"/>
                      </a:lnTo>
                      <a:lnTo>
                        <a:pt x="2" y="0"/>
                      </a:lnTo>
                      <a:lnTo>
                        <a:pt x="0" y="4"/>
                      </a:lnTo>
                      <a:lnTo>
                        <a:pt x="4" y="11"/>
                      </a:lnTo>
                      <a:lnTo>
                        <a:pt x="9" y="21"/>
                      </a:lnTo>
                      <a:lnTo>
                        <a:pt x="15" y="23"/>
                      </a:lnTo>
                      <a:lnTo>
                        <a:pt x="22" y="23"/>
                      </a:lnTo>
                      <a:lnTo>
                        <a:pt x="29" y="23"/>
                      </a:lnTo>
                      <a:lnTo>
                        <a:pt x="35" y="24"/>
                      </a:lnTo>
                      <a:lnTo>
                        <a:pt x="44" y="30"/>
                      </a:lnTo>
                      <a:lnTo>
                        <a:pt x="49" y="35"/>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6" name="Freeform 357">
                  <a:extLst>
                    <a:ext uri="{FF2B5EF4-FFF2-40B4-BE49-F238E27FC236}">
                      <a16:creationId xmlns:a16="http://schemas.microsoft.com/office/drawing/2014/main" id="{232CE6EA-F6F1-4003-9957-817469130E8A}"/>
                    </a:ext>
                  </a:extLst>
                </p:cNvPr>
                <p:cNvSpPr>
                  <a:spLocks/>
                </p:cNvSpPr>
                <p:nvPr/>
              </p:nvSpPr>
              <p:spPr bwMode="auto">
                <a:xfrm>
                  <a:off x="1080" y="1782"/>
                  <a:ext cx="54" cy="35"/>
                </a:xfrm>
                <a:custGeom>
                  <a:avLst/>
                  <a:gdLst>
                    <a:gd name="T0" fmla="*/ 49 w 54"/>
                    <a:gd name="T1" fmla="*/ 35 h 35"/>
                    <a:gd name="T2" fmla="*/ 49 w 54"/>
                    <a:gd name="T3" fmla="*/ 35 h 35"/>
                    <a:gd name="T4" fmla="*/ 54 w 54"/>
                    <a:gd name="T5" fmla="*/ 35 h 35"/>
                    <a:gd name="T6" fmla="*/ 54 w 54"/>
                    <a:gd name="T7" fmla="*/ 28 h 35"/>
                    <a:gd name="T8" fmla="*/ 54 w 54"/>
                    <a:gd name="T9" fmla="*/ 21 h 35"/>
                    <a:gd name="T10" fmla="*/ 52 w 54"/>
                    <a:gd name="T11" fmla="*/ 16 h 35"/>
                    <a:gd name="T12" fmla="*/ 49 w 54"/>
                    <a:gd name="T13" fmla="*/ 12 h 35"/>
                    <a:gd name="T14" fmla="*/ 47 w 54"/>
                    <a:gd name="T15" fmla="*/ 11 h 35"/>
                    <a:gd name="T16" fmla="*/ 44 w 54"/>
                    <a:gd name="T17" fmla="*/ 11 h 35"/>
                    <a:gd name="T18" fmla="*/ 37 w 54"/>
                    <a:gd name="T19" fmla="*/ 9 h 35"/>
                    <a:gd name="T20" fmla="*/ 27 w 54"/>
                    <a:gd name="T21" fmla="*/ 7 h 35"/>
                    <a:gd name="T22" fmla="*/ 22 w 54"/>
                    <a:gd name="T23" fmla="*/ 7 h 35"/>
                    <a:gd name="T24" fmla="*/ 17 w 54"/>
                    <a:gd name="T25" fmla="*/ 7 h 35"/>
                    <a:gd name="T26" fmla="*/ 12 w 54"/>
                    <a:gd name="T27" fmla="*/ 6 h 35"/>
                    <a:gd name="T28" fmla="*/ 7 w 54"/>
                    <a:gd name="T29" fmla="*/ 4 h 35"/>
                    <a:gd name="T30" fmla="*/ 2 w 54"/>
                    <a:gd name="T31" fmla="*/ 0 h 35"/>
                    <a:gd name="T32" fmla="*/ 0 w 54"/>
                    <a:gd name="T33" fmla="*/ 4 h 35"/>
                    <a:gd name="T34" fmla="*/ 4 w 54"/>
                    <a:gd name="T35" fmla="*/ 11 h 35"/>
                    <a:gd name="T36" fmla="*/ 9 w 54"/>
                    <a:gd name="T37" fmla="*/ 21 h 35"/>
                    <a:gd name="T38" fmla="*/ 15 w 54"/>
                    <a:gd name="T39" fmla="*/ 23 h 35"/>
                    <a:gd name="T40" fmla="*/ 22 w 54"/>
                    <a:gd name="T41" fmla="*/ 23 h 35"/>
                    <a:gd name="T42" fmla="*/ 29 w 54"/>
                    <a:gd name="T43" fmla="*/ 23 h 35"/>
                    <a:gd name="T44" fmla="*/ 35 w 54"/>
                    <a:gd name="T45" fmla="*/ 24 h 35"/>
                    <a:gd name="T46" fmla="*/ 44 w 54"/>
                    <a:gd name="T47" fmla="*/ 30 h 35"/>
                    <a:gd name="T48" fmla="*/ 49 w 54"/>
                    <a:gd name="T49" fmla="*/ 35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
                    <a:gd name="T76" fmla="*/ 0 h 35"/>
                    <a:gd name="T77" fmla="*/ 54 w 54"/>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 h="35">
                      <a:moveTo>
                        <a:pt x="49" y="35"/>
                      </a:moveTo>
                      <a:lnTo>
                        <a:pt x="49" y="35"/>
                      </a:lnTo>
                      <a:lnTo>
                        <a:pt x="54" y="35"/>
                      </a:lnTo>
                      <a:lnTo>
                        <a:pt x="54" y="28"/>
                      </a:lnTo>
                      <a:lnTo>
                        <a:pt x="54" y="21"/>
                      </a:lnTo>
                      <a:lnTo>
                        <a:pt x="52" y="16"/>
                      </a:lnTo>
                      <a:lnTo>
                        <a:pt x="49" y="12"/>
                      </a:lnTo>
                      <a:lnTo>
                        <a:pt x="47" y="11"/>
                      </a:lnTo>
                      <a:lnTo>
                        <a:pt x="44" y="11"/>
                      </a:lnTo>
                      <a:lnTo>
                        <a:pt x="37" y="9"/>
                      </a:lnTo>
                      <a:lnTo>
                        <a:pt x="27" y="7"/>
                      </a:lnTo>
                      <a:lnTo>
                        <a:pt x="22" y="7"/>
                      </a:lnTo>
                      <a:lnTo>
                        <a:pt x="17" y="7"/>
                      </a:lnTo>
                      <a:lnTo>
                        <a:pt x="12" y="6"/>
                      </a:lnTo>
                      <a:lnTo>
                        <a:pt x="7" y="4"/>
                      </a:lnTo>
                      <a:lnTo>
                        <a:pt x="2" y="0"/>
                      </a:lnTo>
                      <a:lnTo>
                        <a:pt x="0" y="4"/>
                      </a:lnTo>
                      <a:lnTo>
                        <a:pt x="4" y="11"/>
                      </a:lnTo>
                      <a:lnTo>
                        <a:pt x="9" y="21"/>
                      </a:lnTo>
                      <a:lnTo>
                        <a:pt x="15" y="23"/>
                      </a:lnTo>
                      <a:lnTo>
                        <a:pt x="22" y="23"/>
                      </a:lnTo>
                      <a:lnTo>
                        <a:pt x="29" y="23"/>
                      </a:lnTo>
                      <a:lnTo>
                        <a:pt x="35" y="24"/>
                      </a:lnTo>
                      <a:lnTo>
                        <a:pt x="44" y="30"/>
                      </a:lnTo>
                      <a:lnTo>
                        <a:pt x="49" y="35"/>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7" name="Freeform 358">
                  <a:extLst>
                    <a:ext uri="{FF2B5EF4-FFF2-40B4-BE49-F238E27FC236}">
                      <a16:creationId xmlns:a16="http://schemas.microsoft.com/office/drawing/2014/main" id="{EF2A7BA9-9B27-4FE5-9379-EF8BD0430B05}"/>
                    </a:ext>
                  </a:extLst>
                </p:cNvPr>
                <p:cNvSpPr>
                  <a:spLocks/>
                </p:cNvSpPr>
                <p:nvPr/>
              </p:nvSpPr>
              <p:spPr bwMode="auto">
                <a:xfrm>
                  <a:off x="1903" y="1456"/>
                  <a:ext cx="479" cy="361"/>
                </a:xfrm>
                <a:custGeom>
                  <a:avLst/>
                  <a:gdLst>
                    <a:gd name="T0" fmla="*/ 4 w 479"/>
                    <a:gd name="T1" fmla="*/ 309 h 361"/>
                    <a:gd name="T2" fmla="*/ 15 w 479"/>
                    <a:gd name="T3" fmla="*/ 316 h 361"/>
                    <a:gd name="T4" fmla="*/ 22 w 479"/>
                    <a:gd name="T5" fmla="*/ 321 h 361"/>
                    <a:gd name="T6" fmla="*/ 40 w 479"/>
                    <a:gd name="T7" fmla="*/ 318 h 361"/>
                    <a:gd name="T8" fmla="*/ 52 w 479"/>
                    <a:gd name="T9" fmla="*/ 319 h 361"/>
                    <a:gd name="T10" fmla="*/ 60 w 479"/>
                    <a:gd name="T11" fmla="*/ 323 h 361"/>
                    <a:gd name="T12" fmla="*/ 59 w 479"/>
                    <a:gd name="T13" fmla="*/ 318 h 361"/>
                    <a:gd name="T14" fmla="*/ 59 w 479"/>
                    <a:gd name="T15" fmla="*/ 311 h 361"/>
                    <a:gd name="T16" fmla="*/ 65 w 479"/>
                    <a:gd name="T17" fmla="*/ 313 h 361"/>
                    <a:gd name="T18" fmla="*/ 70 w 479"/>
                    <a:gd name="T19" fmla="*/ 318 h 361"/>
                    <a:gd name="T20" fmla="*/ 84 w 479"/>
                    <a:gd name="T21" fmla="*/ 316 h 361"/>
                    <a:gd name="T22" fmla="*/ 82 w 479"/>
                    <a:gd name="T23" fmla="*/ 330 h 361"/>
                    <a:gd name="T24" fmla="*/ 89 w 479"/>
                    <a:gd name="T25" fmla="*/ 335 h 361"/>
                    <a:gd name="T26" fmla="*/ 101 w 479"/>
                    <a:gd name="T27" fmla="*/ 337 h 361"/>
                    <a:gd name="T28" fmla="*/ 109 w 479"/>
                    <a:gd name="T29" fmla="*/ 342 h 361"/>
                    <a:gd name="T30" fmla="*/ 114 w 479"/>
                    <a:gd name="T31" fmla="*/ 333 h 361"/>
                    <a:gd name="T32" fmla="*/ 131 w 479"/>
                    <a:gd name="T33" fmla="*/ 345 h 361"/>
                    <a:gd name="T34" fmla="*/ 139 w 479"/>
                    <a:gd name="T35" fmla="*/ 354 h 361"/>
                    <a:gd name="T36" fmla="*/ 156 w 479"/>
                    <a:gd name="T37" fmla="*/ 359 h 361"/>
                    <a:gd name="T38" fmla="*/ 167 w 479"/>
                    <a:gd name="T39" fmla="*/ 361 h 361"/>
                    <a:gd name="T40" fmla="*/ 166 w 479"/>
                    <a:gd name="T41" fmla="*/ 354 h 361"/>
                    <a:gd name="T42" fmla="*/ 147 w 479"/>
                    <a:gd name="T43" fmla="*/ 350 h 361"/>
                    <a:gd name="T44" fmla="*/ 137 w 479"/>
                    <a:gd name="T45" fmla="*/ 342 h 361"/>
                    <a:gd name="T46" fmla="*/ 137 w 479"/>
                    <a:gd name="T47" fmla="*/ 325 h 361"/>
                    <a:gd name="T48" fmla="*/ 149 w 479"/>
                    <a:gd name="T49" fmla="*/ 326 h 361"/>
                    <a:gd name="T50" fmla="*/ 147 w 479"/>
                    <a:gd name="T51" fmla="*/ 314 h 361"/>
                    <a:gd name="T52" fmla="*/ 147 w 479"/>
                    <a:gd name="T53" fmla="*/ 297 h 361"/>
                    <a:gd name="T54" fmla="*/ 154 w 479"/>
                    <a:gd name="T55" fmla="*/ 280 h 361"/>
                    <a:gd name="T56" fmla="*/ 159 w 479"/>
                    <a:gd name="T57" fmla="*/ 271 h 361"/>
                    <a:gd name="T58" fmla="*/ 151 w 479"/>
                    <a:gd name="T59" fmla="*/ 269 h 361"/>
                    <a:gd name="T60" fmla="*/ 156 w 479"/>
                    <a:gd name="T61" fmla="*/ 257 h 361"/>
                    <a:gd name="T62" fmla="*/ 157 w 479"/>
                    <a:gd name="T63" fmla="*/ 245 h 361"/>
                    <a:gd name="T64" fmla="*/ 162 w 479"/>
                    <a:gd name="T65" fmla="*/ 242 h 361"/>
                    <a:gd name="T66" fmla="*/ 171 w 479"/>
                    <a:gd name="T67" fmla="*/ 247 h 361"/>
                    <a:gd name="T68" fmla="*/ 172 w 479"/>
                    <a:gd name="T69" fmla="*/ 240 h 361"/>
                    <a:gd name="T70" fmla="*/ 166 w 479"/>
                    <a:gd name="T71" fmla="*/ 223 h 361"/>
                    <a:gd name="T72" fmla="*/ 164 w 479"/>
                    <a:gd name="T73" fmla="*/ 211 h 361"/>
                    <a:gd name="T74" fmla="*/ 169 w 479"/>
                    <a:gd name="T75" fmla="*/ 202 h 361"/>
                    <a:gd name="T76" fmla="*/ 177 w 479"/>
                    <a:gd name="T77" fmla="*/ 216 h 361"/>
                    <a:gd name="T78" fmla="*/ 181 w 479"/>
                    <a:gd name="T79" fmla="*/ 209 h 361"/>
                    <a:gd name="T80" fmla="*/ 211 w 479"/>
                    <a:gd name="T81" fmla="*/ 195 h 361"/>
                    <a:gd name="T82" fmla="*/ 251 w 479"/>
                    <a:gd name="T83" fmla="*/ 188 h 361"/>
                    <a:gd name="T84" fmla="*/ 299 w 479"/>
                    <a:gd name="T85" fmla="*/ 171 h 361"/>
                    <a:gd name="T86" fmla="*/ 341 w 479"/>
                    <a:gd name="T87" fmla="*/ 164 h 361"/>
                    <a:gd name="T88" fmla="*/ 363 w 479"/>
                    <a:gd name="T89" fmla="*/ 138 h 361"/>
                    <a:gd name="T90" fmla="*/ 381 w 479"/>
                    <a:gd name="T91" fmla="*/ 119 h 361"/>
                    <a:gd name="T92" fmla="*/ 401 w 479"/>
                    <a:gd name="T93" fmla="*/ 92 h 361"/>
                    <a:gd name="T94" fmla="*/ 456 w 479"/>
                    <a:gd name="T95" fmla="*/ 23 h 361"/>
                    <a:gd name="T96" fmla="*/ 459 w 479"/>
                    <a:gd name="T97" fmla="*/ 2 h 361"/>
                    <a:gd name="T98" fmla="*/ 479 w 479"/>
                    <a:gd name="T99" fmla="*/ 0 h 36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9"/>
                    <a:gd name="T151" fmla="*/ 0 h 361"/>
                    <a:gd name="T152" fmla="*/ 479 w 479"/>
                    <a:gd name="T153" fmla="*/ 361 h 36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9" h="361">
                      <a:moveTo>
                        <a:pt x="0" y="307"/>
                      </a:moveTo>
                      <a:lnTo>
                        <a:pt x="4" y="309"/>
                      </a:lnTo>
                      <a:lnTo>
                        <a:pt x="9" y="313"/>
                      </a:lnTo>
                      <a:lnTo>
                        <a:pt x="15" y="316"/>
                      </a:lnTo>
                      <a:lnTo>
                        <a:pt x="20" y="321"/>
                      </a:lnTo>
                      <a:lnTo>
                        <a:pt x="22" y="321"/>
                      </a:lnTo>
                      <a:lnTo>
                        <a:pt x="29" y="319"/>
                      </a:lnTo>
                      <a:lnTo>
                        <a:pt x="40" y="318"/>
                      </a:lnTo>
                      <a:lnTo>
                        <a:pt x="47" y="318"/>
                      </a:lnTo>
                      <a:lnTo>
                        <a:pt x="52" y="319"/>
                      </a:lnTo>
                      <a:lnTo>
                        <a:pt x="57" y="321"/>
                      </a:lnTo>
                      <a:lnTo>
                        <a:pt x="60" y="323"/>
                      </a:lnTo>
                      <a:lnTo>
                        <a:pt x="62" y="321"/>
                      </a:lnTo>
                      <a:lnTo>
                        <a:pt x="59" y="318"/>
                      </a:lnTo>
                      <a:lnTo>
                        <a:pt x="59" y="316"/>
                      </a:lnTo>
                      <a:lnTo>
                        <a:pt x="59" y="311"/>
                      </a:lnTo>
                      <a:lnTo>
                        <a:pt x="64" y="311"/>
                      </a:lnTo>
                      <a:lnTo>
                        <a:pt x="65" y="313"/>
                      </a:lnTo>
                      <a:lnTo>
                        <a:pt x="69" y="316"/>
                      </a:lnTo>
                      <a:lnTo>
                        <a:pt x="70" y="318"/>
                      </a:lnTo>
                      <a:lnTo>
                        <a:pt x="79" y="316"/>
                      </a:lnTo>
                      <a:lnTo>
                        <a:pt x="84" y="316"/>
                      </a:lnTo>
                      <a:lnTo>
                        <a:pt x="82" y="325"/>
                      </a:lnTo>
                      <a:lnTo>
                        <a:pt x="82" y="330"/>
                      </a:lnTo>
                      <a:lnTo>
                        <a:pt x="84" y="335"/>
                      </a:lnTo>
                      <a:lnTo>
                        <a:pt x="89" y="335"/>
                      </a:lnTo>
                      <a:lnTo>
                        <a:pt x="96" y="335"/>
                      </a:lnTo>
                      <a:lnTo>
                        <a:pt x="101" y="337"/>
                      </a:lnTo>
                      <a:lnTo>
                        <a:pt x="106" y="342"/>
                      </a:lnTo>
                      <a:lnTo>
                        <a:pt x="109" y="342"/>
                      </a:lnTo>
                      <a:lnTo>
                        <a:pt x="109" y="337"/>
                      </a:lnTo>
                      <a:lnTo>
                        <a:pt x="114" y="333"/>
                      </a:lnTo>
                      <a:lnTo>
                        <a:pt x="121" y="337"/>
                      </a:lnTo>
                      <a:lnTo>
                        <a:pt x="131" y="345"/>
                      </a:lnTo>
                      <a:lnTo>
                        <a:pt x="136" y="349"/>
                      </a:lnTo>
                      <a:lnTo>
                        <a:pt x="139" y="354"/>
                      </a:lnTo>
                      <a:lnTo>
                        <a:pt x="149" y="359"/>
                      </a:lnTo>
                      <a:lnTo>
                        <a:pt x="156" y="359"/>
                      </a:lnTo>
                      <a:lnTo>
                        <a:pt x="159" y="359"/>
                      </a:lnTo>
                      <a:lnTo>
                        <a:pt x="167" y="361"/>
                      </a:lnTo>
                      <a:lnTo>
                        <a:pt x="172" y="361"/>
                      </a:lnTo>
                      <a:lnTo>
                        <a:pt x="166" y="354"/>
                      </a:lnTo>
                      <a:lnTo>
                        <a:pt x="157" y="350"/>
                      </a:lnTo>
                      <a:lnTo>
                        <a:pt x="147" y="350"/>
                      </a:lnTo>
                      <a:lnTo>
                        <a:pt x="142" y="347"/>
                      </a:lnTo>
                      <a:lnTo>
                        <a:pt x="137" y="342"/>
                      </a:lnTo>
                      <a:lnTo>
                        <a:pt x="136" y="330"/>
                      </a:lnTo>
                      <a:lnTo>
                        <a:pt x="137" y="325"/>
                      </a:lnTo>
                      <a:lnTo>
                        <a:pt x="141" y="325"/>
                      </a:lnTo>
                      <a:lnTo>
                        <a:pt x="149" y="326"/>
                      </a:lnTo>
                      <a:lnTo>
                        <a:pt x="152" y="321"/>
                      </a:lnTo>
                      <a:lnTo>
                        <a:pt x="147" y="314"/>
                      </a:lnTo>
                      <a:lnTo>
                        <a:pt x="146" y="309"/>
                      </a:lnTo>
                      <a:lnTo>
                        <a:pt x="147" y="297"/>
                      </a:lnTo>
                      <a:lnTo>
                        <a:pt x="151" y="290"/>
                      </a:lnTo>
                      <a:lnTo>
                        <a:pt x="154" y="280"/>
                      </a:lnTo>
                      <a:lnTo>
                        <a:pt x="157" y="275"/>
                      </a:lnTo>
                      <a:lnTo>
                        <a:pt x="159" y="271"/>
                      </a:lnTo>
                      <a:lnTo>
                        <a:pt x="152" y="275"/>
                      </a:lnTo>
                      <a:lnTo>
                        <a:pt x="151" y="269"/>
                      </a:lnTo>
                      <a:lnTo>
                        <a:pt x="152" y="263"/>
                      </a:lnTo>
                      <a:lnTo>
                        <a:pt x="156" y="257"/>
                      </a:lnTo>
                      <a:lnTo>
                        <a:pt x="157" y="250"/>
                      </a:lnTo>
                      <a:lnTo>
                        <a:pt x="157" y="245"/>
                      </a:lnTo>
                      <a:lnTo>
                        <a:pt x="159" y="244"/>
                      </a:lnTo>
                      <a:lnTo>
                        <a:pt x="162" y="242"/>
                      </a:lnTo>
                      <a:lnTo>
                        <a:pt x="166" y="245"/>
                      </a:lnTo>
                      <a:lnTo>
                        <a:pt x="171" y="247"/>
                      </a:lnTo>
                      <a:lnTo>
                        <a:pt x="174" y="245"/>
                      </a:lnTo>
                      <a:lnTo>
                        <a:pt x="172" y="240"/>
                      </a:lnTo>
                      <a:lnTo>
                        <a:pt x="164" y="230"/>
                      </a:lnTo>
                      <a:lnTo>
                        <a:pt x="166" y="223"/>
                      </a:lnTo>
                      <a:lnTo>
                        <a:pt x="166" y="216"/>
                      </a:lnTo>
                      <a:lnTo>
                        <a:pt x="164" y="211"/>
                      </a:lnTo>
                      <a:lnTo>
                        <a:pt x="166" y="204"/>
                      </a:lnTo>
                      <a:lnTo>
                        <a:pt x="169" y="202"/>
                      </a:lnTo>
                      <a:lnTo>
                        <a:pt x="174" y="213"/>
                      </a:lnTo>
                      <a:lnTo>
                        <a:pt x="177" y="216"/>
                      </a:lnTo>
                      <a:lnTo>
                        <a:pt x="181" y="216"/>
                      </a:lnTo>
                      <a:lnTo>
                        <a:pt x="181" y="209"/>
                      </a:lnTo>
                      <a:lnTo>
                        <a:pt x="197" y="202"/>
                      </a:lnTo>
                      <a:lnTo>
                        <a:pt x="211" y="195"/>
                      </a:lnTo>
                      <a:lnTo>
                        <a:pt x="219" y="194"/>
                      </a:lnTo>
                      <a:lnTo>
                        <a:pt x="251" y="188"/>
                      </a:lnTo>
                      <a:lnTo>
                        <a:pt x="282" y="180"/>
                      </a:lnTo>
                      <a:lnTo>
                        <a:pt x="299" y="171"/>
                      </a:lnTo>
                      <a:lnTo>
                        <a:pt x="331" y="168"/>
                      </a:lnTo>
                      <a:lnTo>
                        <a:pt x="341" y="164"/>
                      </a:lnTo>
                      <a:lnTo>
                        <a:pt x="354" y="152"/>
                      </a:lnTo>
                      <a:lnTo>
                        <a:pt x="363" y="138"/>
                      </a:lnTo>
                      <a:lnTo>
                        <a:pt x="374" y="128"/>
                      </a:lnTo>
                      <a:lnTo>
                        <a:pt x="381" y="119"/>
                      </a:lnTo>
                      <a:lnTo>
                        <a:pt x="384" y="114"/>
                      </a:lnTo>
                      <a:lnTo>
                        <a:pt x="401" y="92"/>
                      </a:lnTo>
                      <a:lnTo>
                        <a:pt x="413" y="80"/>
                      </a:lnTo>
                      <a:lnTo>
                        <a:pt x="456" y="23"/>
                      </a:lnTo>
                      <a:lnTo>
                        <a:pt x="453" y="4"/>
                      </a:lnTo>
                      <a:lnTo>
                        <a:pt x="459" y="2"/>
                      </a:lnTo>
                      <a:lnTo>
                        <a:pt x="473" y="0"/>
                      </a:lnTo>
                      <a:lnTo>
                        <a:pt x="479" y="0"/>
                      </a:lnTo>
                      <a:lnTo>
                        <a:pt x="479" y="2"/>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8" name="Freeform 359">
                  <a:extLst>
                    <a:ext uri="{FF2B5EF4-FFF2-40B4-BE49-F238E27FC236}">
                      <a16:creationId xmlns:a16="http://schemas.microsoft.com/office/drawing/2014/main" id="{24EADBC5-9548-4B9B-90FB-223EB889BFFB}"/>
                    </a:ext>
                  </a:extLst>
                </p:cNvPr>
                <p:cNvSpPr>
                  <a:spLocks/>
                </p:cNvSpPr>
                <p:nvPr/>
              </p:nvSpPr>
              <p:spPr bwMode="auto">
                <a:xfrm>
                  <a:off x="1286" y="1832"/>
                  <a:ext cx="21" cy="30"/>
                </a:xfrm>
                <a:custGeom>
                  <a:avLst/>
                  <a:gdLst>
                    <a:gd name="T0" fmla="*/ 11 w 21"/>
                    <a:gd name="T1" fmla="*/ 30 h 30"/>
                    <a:gd name="T2" fmla="*/ 13 w 21"/>
                    <a:gd name="T3" fmla="*/ 26 h 30"/>
                    <a:gd name="T4" fmla="*/ 15 w 21"/>
                    <a:gd name="T5" fmla="*/ 24 h 30"/>
                    <a:gd name="T6" fmla="*/ 20 w 21"/>
                    <a:gd name="T7" fmla="*/ 24 h 30"/>
                    <a:gd name="T8" fmla="*/ 21 w 21"/>
                    <a:gd name="T9" fmla="*/ 23 h 30"/>
                    <a:gd name="T10" fmla="*/ 21 w 21"/>
                    <a:gd name="T11" fmla="*/ 19 h 30"/>
                    <a:gd name="T12" fmla="*/ 20 w 21"/>
                    <a:gd name="T13" fmla="*/ 16 h 30"/>
                    <a:gd name="T14" fmla="*/ 21 w 21"/>
                    <a:gd name="T15" fmla="*/ 14 h 30"/>
                    <a:gd name="T16" fmla="*/ 21 w 21"/>
                    <a:gd name="T17" fmla="*/ 12 h 30"/>
                    <a:gd name="T18" fmla="*/ 21 w 21"/>
                    <a:gd name="T19" fmla="*/ 9 h 30"/>
                    <a:gd name="T20" fmla="*/ 20 w 21"/>
                    <a:gd name="T21" fmla="*/ 2 h 30"/>
                    <a:gd name="T22" fmla="*/ 18 w 21"/>
                    <a:gd name="T23" fmla="*/ 0 h 30"/>
                    <a:gd name="T24" fmla="*/ 16 w 21"/>
                    <a:gd name="T25" fmla="*/ 0 h 30"/>
                    <a:gd name="T26" fmla="*/ 16 w 21"/>
                    <a:gd name="T27" fmla="*/ 2 h 30"/>
                    <a:gd name="T28" fmla="*/ 15 w 21"/>
                    <a:gd name="T29" fmla="*/ 6 h 30"/>
                    <a:gd name="T30" fmla="*/ 13 w 21"/>
                    <a:gd name="T31" fmla="*/ 7 h 30"/>
                    <a:gd name="T32" fmla="*/ 10 w 21"/>
                    <a:gd name="T33" fmla="*/ 6 h 30"/>
                    <a:gd name="T34" fmla="*/ 8 w 21"/>
                    <a:gd name="T35" fmla="*/ 6 h 30"/>
                    <a:gd name="T36" fmla="*/ 6 w 21"/>
                    <a:gd name="T37" fmla="*/ 7 h 30"/>
                    <a:gd name="T38" fmla="*/ 6 w 21"/>
                    <a:gd name="T39" fmla="*/ 9 h 30"/>
                    <a:gd name="T40" fmla="*/ 3 w 21"/>
                    <a:gd name="T41" fmla="*/ 11 h 30"/>
                    <a:gd name="T42" fmla="*/ 0 w 21"/>
                    <a:gd name="T43" fmla="*/ 9 h 30"/>
                    <a:gd name="T44" fmla="*/ 0 w 21"/>
                    <a:gd name="T45" fmla="*/ 12 h 30"/>
                    <a:gd name="T46" fmla="*/ 0 w 21"/>
                    <a:gd name="T47" fmla="*/ 18 h 30"/>
                    <a:gd name="T48" fmla="*/ 1 w 21"/>
                    <a:gd name="T49" fmla="*/ 21 h 30"/>
                    <a:gd name="T50" fmla="*/ 1 w 21"/>
                    <a:gd name="T51" fmla="*/ 23 h 30"/>
                    <a:gd name="T52" fmla="*/ 5 w 21"/>
                    <a:gd name="T53" fmla="*/ 26 h 30"/>
                    <a:gd name="T54" fmla="*/ 8 w 21"/>
                    <a:gd name="T55" fmla="*/ 28 h 30"/>
                    <a:gd name="T56" fmla="*/ 11 w 21"/>
                    <a:gd name="T57" fmla="*/ 30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1"/>
                    <a:gd name="T88" fmla="*/ 0 h 30"/>
                    <a:gd name="T89" fmla="*/ 21 w 21"/>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1" h="30">
                      <a:moveTo>
                        <a:pt x="11" y="30"/>
                      </a:moveTo>
                      <a:lnTo>
                        <a:pt x="13" y="26"/>
                      </a:lnTo>
                      <a:lnTo>
                        <a:pt x="15" y="24"/>
                      </a:lnTo>
                      <a:lnTo>
                        <a:pt x="20" y="24"/>
                      </a:lnTo>
                      <a:lnTo>
                        <a:pt x="21" y="23"/>
                      </a:lnTo>
                      <a:lnTo>
                        <a:pt x="21" y="19"/>
                      </a:lnTo>
                      <a:lnTo>
                        <a:pt x="20" y="16"/>
                      </a:lnTo>
                      <a:lnTo>
                        <a:pt x="21" y="14"/>
                      </a:lnTo>
                      <a:lnTo>
                        <a:pt x="21" y="12"/>
                      </a:lnTo>
                      <a:lnTo>
                        <a:pt x="21" y="9"/>
                      </a:lnTo>
                      <a:lnTo>
                        <a:pt x="20" y="2"/>
                      </a:lnTo>
                      <a:lnTo>
                        <a:pt x="18" y="0"/>
                      </a:lnTo>
                      <a:lnTo>
                        <a:pt x="16" y="0"/>
                      </a:lnTo>
                      <a:lnTo>
                        <a:pt x="16" y="2"/>
                      </a:lnTo>
                      <a:lnTo>
                        <a:pt x="15" y="6"/>
                      </a:lnTo>
                      <a:lnTo>
                        <a:pt x="13" y="7"/>
                      </a:lnTo>
                      <a:lnTo>
                        <a:pt x="10" y="6"/>
                      </a:lnTo>
                      <a:lnTo>
                        <a:pt x="8" y="6"/>
                      </a:lnTo>
                      <a:lnTo>
                        <a:pt x="6" y="7"/>
                      </a:lnTo>
                      <a:lnTo>
                        <a:pt x="6" y="9"/>
                      </a:lnTo>
                      <a:lnTo>
                        <a:pt x="3" y="11"/>
                      </a:lnTo>
                      <a:lnTo>
                        <a:pt x="0" y="9"/>
                      </a:lnTo>
                      <a:lnTo>
                        <a:pt x="0" y="12"/>
                      </a:lnTo>
                      <a:lnTo>
                        <a:pt x="0" y="18"/>
                      </a:lnTo>
                      <a:lnTo>
                        <a:pt x="1" y="21"/>
                      </a:lnTo>
                      <a:lnTo>
                        <a:pt x="1" y="23"/>
                      </a:lnTo>
                      <a:lnTo>
                        <a:pt x="5" y="26"/>
                      </a:lnTo>
                      <a:lnTo>
                        <a:pt x="8" y="28"/>
                      </a:lnTo>
                      <a:lnTo>
                        <a:pt x="11" y="30"/>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9" name="Freeform 360">
                  <a:extLst>
                    <a:ext uri="{FF2B5EF4-FFF2-40B4-BE49-F238E27FC236}">
                      <a16:creationId xmlns:a16="http://schemas.microsoft.com/office/drawing/2014/main" id="{926AE2EF-1BC0-4822-B2DD-0A8941422CB7}"/>
                    </a:ext>
                  </a:extLst>
                </p:cNvPr>
                <p:cNvSpPr>
                  <a:spLocks/>
                </p:cNvSpPr>
                <p:nvPr/>
              </p:nvSpPr>
              <p:spPr bwMode="auto">
                <a:xfrm>
                  <a:off x="1286" y="1832"/>
                  <a:ext cx="21" cy="30"/>
                </a:xfrm>
                <a:custGeom>
                  <a:avLst/>
                  <a:gdLst>
                    <a:gd name="T0" fmla="*/ 11 w 21"/>
                    <a:gd name="T1" fmla="*/ 30 h 30"/>
                    <a:gd name="T2" fmla="*/ 11 w 21"/>
                    <a:gd name="T3" fmla="*/ 30 h 30"/>
                    <a:gd name="T4" fmla="*/ 13 w 21"/>
                    <a:gd name="T5" fmla="*/ 26 h 30"/>
                    <a:gd name="T6" fmla="*/ 15 w 21"/>
                    <a:gd name="T7" fmla="*/ 24 h 30"/>
                    <a:gd name="T8" fmla="*/ 20 w 21"/>
                    <a:gd name="T9" fmla="*/ 24 h 30"/>
                    <a:gd name="T10" fmla="*/ 21 w 21"/>
                    <a:gd name="T11" fmla="*/ 23 h 30"/>
                    <a:gd name="T12" fmla="*/ 21 w 21"/>
                    <a:gd name="T13" fmla="*/ 19 h 30"/>
                    <a:gd name="T14" fmla="*/ 20 w 21"/>
                    <a:gd name="T15" fmla="*/ 16 h 30"/>
                    <a:gd name="T16" fmla="*/ 21 w 21"/>
                    <a:gd name="T17" fmla="*/ 14 h 30"/>
                    <a:gd name="T18" fmla="*/ 21 w 21"/>
                    <a:gd name="T19" fmla="*/ 12 h 30"/>
                    <a:gd name="T20" fmla="*/ 21 w 21"/>
                    <a:gd name="T21" fmla="*/ 9 h 30"/>
                    <a:gd name="T22" fmla="*/ 20 w 21"/>
                    <a:gd name="T23" fmla="*/ 2 h 30"/>
                    <a:gd name="T24" fmla="*/ 18 w 21"/>
                    <a:gd name="T25" fmla="*/ 0 h 30"/>
                    <a:gd name="T26" fmla="*/ 16 w 21"/>
                    <a:gd name="T27" fmla="*/ 0 h 30"/>
                    <a:gd name="T28" fmla="*/ 16 w 21"/>
                    <a:gd name="T29" fmla="*/ 2 h 30"/>
                    <a:gd name="T30" fmla="*/ 15 w 21"/>
                    <a:gd name="T31" fmla="*/ 6 h 30"/>
                    <a:gd name="T32" fmla="*/ 13 w 21"/>
                    <a:gd name="T33" fmla="*/ 7 h 30"/>
                    <a:gd name="T34" fmla="*/ 10 w 21"/>
                    <a:gd name="T35" fmla="*/ 6 h 30"/>
                    <a:gd name="T36" fmla="*/ 8 w 21"/>
                    <a:gd name="T37" fmla="*/ 6 h 30"/>
                    <a:gd name="T38" fmla="*/ 6 w 21"/>
                    <a:gd name="T39" fmla="*/ 7 h 30"/>
                    <a:gd name="T40" fmla="*/ 6 w 21"/>
                    <a:gd name="T41" fmla="*/ 9 h 30"/>
                    <a:gd name="T42" fmla="*/ 3 w 21"/>
                    <a:gd name="T43" fmla="*/ 11 h 30"/>
                    <a:gd name="T44" fmla="*/ 0 w 21"/>
                    <a:gd name="T45" fmla="*/ 9 h 30"/>
                    <a:gd name="T46" fmla="*/ 0 w 21"/>
                    <a:gd name="T47" fmla="*/ 12 h 30"/>
                    <a:gd name="T48" fmla="*/ 0 w 21"/>
                    <a:gd name="T49" fmla="*/ 18 h 30"/>
                    <a:gd name="T50" fmla="*/ 1 w 21"/>
                    <a:gd name="T51" fmla="*/ 21 h 30"/>
                    <a:gd name="T52" fmla="*/ 1 w 21"/>
                    <a:gd name="T53" fmla="*/ 23 h 30"/>
                    <a:gd name="T54" fmla="*/ 5 w 21"/>
                    <a:gd name="T55" fmla="*/ 26 h 30"/>
                    <a:gd name="T56" fmla="*/ 8 w 21"/>
                    <a:gd name="T57" fmla="*/ 28 h 30"/>
                    <a:gd name="T58" fmla="*/ 11 w 21"/>
                    <a:gd name="T59" fmla="*/ 30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
                    <a:gd name="T91" fmla="*/ 0 h 30"/>
                    <a:gd name="T92" fmla="*/ 21 w 21"/>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 h="30">
                      <a:moveTo>
                        <a:pt x="11" y="30"/>
                      </a:moveTo>
                      <a:lnTo>
                        <a:pt x="11" y="30"/>
                      </a:lnTo>
                      <a:lnTo>
                        <a:pt x="13" y="26"/>
                      </a:lnTo>
                      <a:lnTo>
                        <a:pt x="15" y="24"/>
                      </a:lnTo>
                      <a:lnTo>
                        <a:pt x="20" y="24"/>
                      </a:lnTo>
                      <a:lnTo>
                        <a:pt x="21" y="23"/>
                      </a:lnTo>
                      <a:lnTo>
                        <a:pt x="21" y="19"/>
                      </a:lnTo>
                      <a:lnTo>
                        <a:pt x="20" y="16"/>
                      </a:lnTo>
                      <a:lnTo>
                        <a:pt x="21" y="14"/>
                      </a:lnTo>
                      <a:lnTo>
                        <a:pt x="21" y="12"/>
                      </a:lnTo>
                      <a:lnTo>
                        <a:pt x="21" y="9"/>
                      </a:lnTo>
                      <a:lnTo>
                        <a:pt x="20" y="2"/>
                      </a:lnTo>
                      <a:lnTo>
                        <a:pt x="18" y="0"/>
                      </a:lnTo>
                      <a:lnTo>
                        <a:pt x="16" y="0"/>
                      </a:lnTo>
                      <a:lnTo>
                        <a:pt x="16" y="2"/>
                      </a:lnTo>
                      <a:lnTo>
                        <a:pt x="15" y="6"/>
                      </a:lnTo>
                      <a:lnTo>
                        <a:pt x="13" y="7"/>
                      </a:lnTo>
                      <a:lnTo>
                        <a:pt x="10" y="6"/>
                      </a:lnTo>
                      <a:lnTo>
                        <a:pt x="8" y="6"/>
                      </a:lnTo>
                      <a:lnTo>
                        <a:pt x="6" y="7"/>
                      </a:lnTo>
                      <a:lnTo>
                        <a:pt x="6" y="9"/>
                      </a:lnTo>
                      <a:lnTo>
                        <a:pt x="3" y="11"/>
                      </a:lnTo>
                      <a:lnTo>
                        <a:pt x="0" y="9"/>
                      </a:lnTo>
                      <a:lnTo>
                        <a:pt x="0" y="12"/>
                      </a:lnTo>
                      <a:lnTo>
                        <a:pt x="0" y="18"/>
                      </a:lnTo>
                      <a:lnTo>
                        <a:pt x="1" y="21"/>
                      </a:lnTo>
                      <a:lnTo>
                        <a:pt x="1" y="23"/>
                      </a:lnTo>
                      <a:lnTo>
                        <a:pt x="5" y="26"/>
                      </a:lnTo>
                      <a:lnTo>
                        <a:pt x="8" y="28"/>
                      </a:lnTo>
                      <a:lnTo>
                        <a:pt x="11" y="30"/>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40" name="Freeform 361">
                  <a:extLst>
                    <a:ext uri="{FF2B5EF4-FFF2-40B4-BE49-F238E27FC236}">
                      <a16:creationId xmlns:a16="http://schemas.microsoft.com/office/drawing/2014/main" id="{E792CF43-A3E7-4C8B-ADAF-02C8FE23CEB7}"/>
                    </a:ext>
                  </a:extLst>
                </p:cNvPr>
                <p:cNvSpPr>
                  <a:spLocks/>
                </p:cNvSpPr>
                <p:nvPr/>
              </p:nvSpPr>
              <p:spPr bwMode="auto">
                <a:xfrm>
                  <a:off x="1104" y="1808"/>
                  <a:ext cx="25" cy="55"/>
                </a:xfrm>
                <a:custGeom>
                  <a:avLst/>
                  <a:gdLst>
                    <a:gd name="T0" fmla="*/ 16 w 25"/>
                    <a:gd name="T1" fmla="*/ 55 h 55"/>
                    <a:gd name="T2" fmla="*/ 10 w 25"/>
                    <a:gd name="T3" fmla="*/ 50 h 55"/>
                    <a:gd name="T4" fmla="*/ 5 w 25"/>
                    <a:gd name="T5" fmla="*/ 42 h 55"/>
                    <a:gd name="T6" fmla="*/ 1 w 25"/>
                    <a:gd name="T7" fmla="*/ 35 h 55"/>
                    <a:gd name="T8" fmla="*/ 0 w 25"/>
                    <a:gd name="T9" fmla="*/ 23 h 55"/>
                    <a:gd name="T10" fmla="*/ 0 w 25"/>
                    <a:gd name="T11" fmla="*/ 14 h 55"/>
                    <a:gd name="T12" fmla="*/ 0 w 25"/>
                    <a:gd name="T13" fmla="*/ 9 h 55"/>
                    <a:gd name="T14" fmla="*/ 0 w 25"/>
                    <a:gd name="T15" fmla="*/ 4 h 55"/>
                    <a:gd name="T16" fmla="*/ 3 w 25"/>
                    <a:gd name="T17" fmla="*/ 0 h 55"/>
                    <a:gd name="T18" fmla="*/ 8 w 25"/>
                    <a:gd name="T19" fmla="*/ 0 h 55"/>
                    <a:gd name="T20" fmla="*/ 13 w 25"/>
                    <a:gd name="T21" fmla="*/ 4 h 55"/>
                    <a:gd name="T22" fmla="*/ 16 w 25"/>
                    <a:gd name="T23" fmla="*/ 9 h 55"/>
                    <a:gd name="T24" fmla="*/ 21 w 25"/>
                    <a:gd name="T25" fmla="*/ 12 h 55"/>
                    <a:gd name="T26" fmla="*/ 23 w 25"/>
                    <a:gd name="T27" fmla="*/ 14 h 55"/>
                    <a:gd name="T28" fmla="*/ 23 w 25"/>
                    <a:gd name="T29" fmla="*/ 16 h 55"/>
                    <a:gd name="T30" fmla="*/ 25 w 25"/>
                    <a:gd name="T31" fmla="*/ 19 h 55"/>
                    <a:gd name="T32" fmla="*/ 25 w 25"/>
                    <a:gd name="T33" fmla="*/ 23 h 55"/>
                    <a:gd name="T34" fmla="*/ 21 w 25"/>
                    <a:gd name="T35" fmla="*/ 26 h 55"/>
                    <a:gd name="T36" fmla="*/ 20 w 25"/>
                    <a:gd name="T37" fmla="*/ 30 h 55"/>
                    <a:gd name="T38" fmla="*/ 21 w 25"/>
                    <a:gd name="T39" fmla="*/ 35 h 55"/>
                    <a:gd name="T40" fmla="*/ 23 w 25"/>
                    <a:gd name="T41" fmla="*/ 40 h 55"/>
                    <a:gd name="T42" fmla="*/ 23 w 25"/>
                    <a:gd name="T43" fmla="*/ 43 h 55"/>
                    <a:gd name="T44" fmla="*/ 25 w 25"/>
                    <a:gd name="T45" fmla="*/ 47 h 55"/>
                    <a:gd name="T46" fmla="*/ 23 w 25"/>
                    <a:gd name="T47" fmla="*/ 50 h 55"/>
                    <a:gd name="T48" fmla="*/ 21 w 25"/>
                    <a:gd name="T49" fmla="*/ 54 h 55"/>
                    <a:gd name="T50" fmla="*/ 20 w 25"/>
                    <a:gd name="T51" fmla="*/ 55 h 55"/>
                    <a:gd name="T52" fmla="*/ 16 w 25"/>
                    <a:gd name="T53" fmla="*/ 55 h 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5"/>
                    <a:gd name="T82" fmla="*/ 0 h 55"/>
                    <a:gd name="T83" fmla="*/ 25 w 25"/>
                    <a:gd name="T84" fmla="*/ 55 h 5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5" h="55">
                      <a:moveTo>
                        <a:pt x="16" y="55"/>
                      </a:moveTo>
                      <a:lnTo>
                        <a:pt x="10" y="50"/>
                      </a:lnTo>
                      <a:lnTo>
                        <a:pt x="5" y="42"/>
                      </a:lnTo>
                      <a:lnTo>
                        <a:pt x="1" y="35"/>
                      </a:lnTo>
                      <a:lnTo>
                        <a:pt x="0" y="23"/>
                      </a:lnTo>
                      <a:lnTo>
                        <a:pt x="0" y="14"/>
                      </a:lnTo>
                      <a:lnTo>
                        <a:pt x="0" y="9"/>
                      </a:lnTo>
                      <a:lnTo>
                        <a:pt x="0" y="4"/>
                      </a:lnTo>
                      <a:lnTo>
                        <a:pt x="3" y="0"/>
                      </a:lnTo>
                      <a:lnTo>
                        <a:pt x="8" y="0"/>
                      </a:lnTo>
                      <a:lnTo>
                        <a:pt x="13" y="4"/>
                      </a:lnTo>
                      <a:lnTo>
                        <a:pt x="16" y="9"/>
                      </a:lnTo>
                      <a:lnTo>
                        <a:pt x="21" y="12"/>
                      </a:lnTo>
                      <a:lnTo>
                        <a:pt x="23" y="14"/>
                      </a:lnTo>
                      <a:lnTo>
                        <a:pt x="23" y="16"/>
                      </a:lnTo>
                      <a:lnTo>
                        <a:pt x="25" y="19"/>
                      </a:lnTo>
                      <a:lnTo>
                        <a:pt x="25" y="23"/>
                      </a:lnTo>
                      <a:lnTo>
                        <a:pt x="21" y="26"/>
                      </a:lnTo>
                      <a:lnTo>
                        <a:pt x="20" y="30"/>
                      </a:lnTo>
                      <a:lnTo>
                        <a:pt x="21" y="35"/>
                      </a:lnTo>
                      <a:lnTo>
                        <a:pt x="23" y="40"/>
                      </a:lnTo>
                      <a:lnTo>
                        <a:pt x="23" y="43"/>
                      </a:lnTo>
                      <a:lnTo>
                        <a:pt x="25" y="47"/>
                      </a:lnTo>
                      <a:lnTo>
                        <a:pt x="23" y="50"/>
                      </a:lnTo>
                      <a:lnTo>
                        <a:pt x="21" y="54"/>
                      </a:lnTo>
                      <a:lnTo>
                        <a:pt x="20" y="55"/>
                      </a:lnTo>
                      <a:lnTo>
                        <a:pt x="16" y="55"/>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41" name="Freeform 362">
                  <a:extLst>
                    <a:ext uri="{FF2B5EF4-FFF2-40B4-BE49-F238E27FC236}">
                      <a16:creationId xmlns:a16="http://schemas.microsoft.com/office/drawing/2014/main" id="{6FBE4B07-9F1D-452C-BD3F-7E21134D7537}"/>
                    </a:ext>
                  </a:extLst>
                </p:cNvPr>
                <p:cNvSpPr>
                  <a:spLocks/>
                </p:cNvSpPr>
                <p:nvPr/>
              </p:nvSpPr>
              <p:spPr bwMode="auto">
                <a:xfrm>
                  <a:off x="1104" y="1808"/>
                  <a:ext cx="25" cy="55"/>
                </a:xfrm>
                <a:custGeom>
                  <a:avLst/>
                  <a:gdLst>
                    <a:gd name="T0" fmla="*/ 16 w 25"/>
                    <a:gd name="T1" fmla="*/ 55 h 55"/>
                    <a:gd name="T2" fmla="*/ 16 w 25"/>
                    <a:gd name="T3" fmla="*/ 55 h 55"/>
                    <a:gd name="T4" fmla="*/ 10 w 25"/>
                    <a:gd name="T5" fmla="*/ 50 h 55"/>
                    <a:gd name="T6" fmla="*/ 5 w 25"/>
                    <a:gd name="T7" fmla="*/ 42 h 55"/>
                    <a:gd name="T8" fmla="*/ 1 w 25"/>
                    <a:gd name="T9" fmla="*/ 35 h 55"/>
                    <a:gd name="T10" fmla="*/ 0 w 25"/>
                    <a:gd name="T11" fmla="*/ 23 h 55"/>
                    <a:gd name="T12" fmla="*/ 0 w 25"/>
                    <a:gd name="T13" fmla="*/ 14 h 55"/>
                    <a:gd name="T14" fmla="*/ 0 w 25"/>
                    <a:gd name="T15" fmla="*/ 9 h 55"/>
                    <a:gd name="T16" fmla="*/ 0 w 25"/>
                    <a:gd name="T17" fmla="*/ 4 h 55"/>
                    <a:gd name="T18" fmla="*/ 3 w 25"/>
                    <a:gd name="T19" fmla="*/ 0 h 55"/>
                    <a:gd name="T20" fmla="*/ 8 w 25"/>
                    <a:gd name="T21" fmla="*/ 0 h 55"/>
                    <a:gd name="T22" fmla="*/ 13 w 25"/>
                    <a:gd name="T23" fmla="*/ 4 h 55"/>
                    <a:gd name="T24" fmla="*/ 16 w 25"/>
                    <a:gd name="T25" fmla="*/ 9 h 55"/>
                    <a:gd name="T26" fmla="*/ 21 w 25"/>
                    <a:gd name="T27" fmla="*/ 12 h 55"/>
                    <a:gd name="T28" fmla="*/ 23 w 25"/>
                    <a:gd name="T29" fmla="*/ 14 h 55"/>
                    <a:gd name="T30" fmla="*/ 23 w 25"/>
                    <a:gd name="T31" fmla="*/ 16 h 55"/>
                    <a:gd name="T32" fmla="*/ 25 w 25"/>
                    <a:gd name="T33" fmla="*/ 19 h 55"/>
                    <a:gd name="T34" fmla="*/ 25 w 25"/>
                    <a:gd name="T35" fmla="*/ 23 h 55"/>
                    <a:gd name="T36" fmla="*/ 21 w 25"/>
                    <a:gd name="T37" fmla="*/ 26 h 55"/>
                    <a:gd name="T38" fmla="*/ 20 w 25"/>
                    <a:gd name="T39" fmla="*/ 30 h 55"/>
                    <a:gd name="T40" fmla="*/ 21 w 25"/>
                    <a:gd name="T41" fmla="*/ 35 h 55"/>
                    <a:gd name="T42" fmla="*/ 23 w 25"/>
                    <a:gd name="T43" fmla="*/ 40 h 55"/>
                    <a:gd name="T44" fmla="*/ 23 w 25"/>
                    <a:gd name="T45" fmla="*/ 43 h 55"/>
                    <a:gd name="T46" fmla="*/ 25 w 25"/>
                    <a:gd name="T47" fmla="*/ 47 h 55"/>
                    <a:gd name="T48" fmla="*/ 23 w 25"/>
                    <a:gd name="T49" fmla="*/ 50 h 55"/>
                    <a:gd name="T50" fmla="*/ 21 w 25"/>
                    <a:gd name="T51" fmla="*/ 54 h 55"/>
                    <a:gd name="T52" fmla="*/ 20 w 25"/>
                    <a:gd name="T53" fmla="*/ 55 h 55"/>
                    <a:gd name="T54" fmla="*/ 16 w 25"/>
                    <a:gd name="T55" fmla="*/ 55 h 5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5"/>
                    <a:gd name="T85" fmla="*/ 0 h 55"/>
                    <a:gd name="T86" fmla="*/ 25 w 25"/>
                    <a:gd name="T87" fmla="*/ 55 h 5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5" h="55">
                      <a:moveTo>
                        <a:pt x="16" y="55"/>
                      </a:moveTo>
                      <a:lnTo>
                        <a:pt x="16" y="55"/>
                      </a:lnTo>
                      <a:lnTo>
                        <a:pt x="10" y="50"/>
                      </a:lnTo>
                      <a:lnTo>
                        <a:pt x="5" y="42"/>
                      </a:lnTo>
                      <a:lnTo>
                        <a:pt x="1" y="35"/>
                      </a:lnTo>
                      <a:lnTo>
                        <a:pt x="0" y="23"/>
                      </a:lnTo>
                      <a:lnTo>
                        <a:pt x="0" y="14"/>
                      </a:lnTo>
                      <a:lnTo>
                        <a:pt x="0" y="9"/>
                      </a:lnTo>
                      <a:lnTo>
                        <a:pt x="0" y="4"/>
                      </a:lnTo>
                      <a:lnTo>
                        <a:pt x="3" y="0"/>
                      </a:lnTo>
                      <a:lnTo>
                        <a:pt x="8" y="0"/>
                      </a:lnTo>
                      <a:lnTo>
                        <a:pt x="13" y="4"/>
                      </a:lnTo>
                      <a:lnTo>
                        <a:pt x="16" y="9"/>
                      </a:lnTo>
                      <a:lnTo>
                        <a:pt x="21" y="12"/>
                      </a:lnTo>
                      <a:lnTo>
                        <a:pt x="23" y="14"/>
                      </a:lnTo>
                      <a:lnTo>
                        <a:pt x="23" y="16"/>
                      </a:lnTo>
                      <a:lnTo>
                        <a:pt x="25" y="19"/>
                      </a:lnTo>
                      <a:lnTo>
                        <a:pt x="25" y="23"/>
                      </a:lnTo>
                      <a:lnTo>
                        <a:pt x="21" y="26"/>
                      </a:lnTo>
                      <a:lnTo>
                        <a:pt x="20" y="30"/>
                      </a:lnTo>
                      <a:lnTo>
                        <a:pt x="21" y="35"/>
                      </a:lnTo>
                      <a:lnTo>
                        <a:pt x="23" y="40"/>
                      </a:lnTo>
                      <a:lnTo>
                        <a:pt x="23" y="43"/>
                      </a:lnTo>
                      <a:lnTo>
                        <a:pt x="25" y="47"/>
                      </a:lnTo>
                      <a:lnTo>
                        <a:pt x="23" y="50"/>
                      </a:lnTo>
                      <a:lnTo>
                        <a:pt x="21" y="54"/>
                      </a:lnTo>
                      <a:lnTo>
                        <a:pt x="20" y="55"/>
                      </a:lnTo>
                      <a:lnTo>
                        <a:pt x="16" y="55"/>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42" name="Freeform 363">
                  <a:extLst>
                    <a:ext uri="{FF2B5EF4-FFF2-40B4-BE49-F238E27FC236}">
                      <a16:creationId xmlns:a16="http://schemas.microsoft.com/office/drawing/2014/main" id="{CC05E20C-5050-4575-A33F-0CE40E0A99F9}"/>
                    </a:ext>
                  </a:extLst>
                </p:cNvPr>
                <p:cNvSpPr>
                  <a:spLocks/>
                </p:cNvSpPr>
                <p:nvPr/>
              </p:nvSpPr>
              <p:spPr bwMode="auto">
                <a:xfrm>
                  <a:off x="1149" y="1836"/>
                  <a:ext cx="55" cy="36"/>
                </a:xfrm>
                <a:custGeom>
                  <a:avLst/>
                  <a:gdLst>
                    <a:gd name="T0" fmla="*/ 52 w 55"/>
                    <a:gd name="T1" fmla="*/ 36 h 36"/>
                    <a:gd name="T2" fmla="*/ 47 w 55"/>
                    <a:gd name="T3" fmla="*/ 34 h 36"/>
                    <a:gd name="T4" fmla="*/ 42 w 55"/>
                    <a:gd name="T5" fmla="*/ 31 h 36"/>
                    <a:gd name="T6" fmla="*/ 37 w 55"/>
                    <a:gd name="T7" fmla="*/ 29 h 36"/>
                    <a:gd name="T8" fmla="*/ 33 w 55"/>
                    <a:gd name="T9" fmla="*/ 26 h 36"/>
                    <a:gd name="T10" fmla="*/ 27 w 55"/>
                    <a:gd name="T11" fmla="*/ 20 h 36"/>
                    <a:gd name="T12" fmla="*/ 20 w 55"/>
                    <a:gd name="T13" fmla="*/ 15 h 36"/>
                    <a:gd name="T14" fmla="*/ 15 w 55"/>
                    <a:gd name="T15" fmla="*/ 14 h 36"/>
                    <a:gd name="T16" fmla="*/ 12 w 55"/>
                    <a:gd name="T17" fmla="*/ 14 h 36"/>
                    <a:gd name="T18" fmla="*/ 8 w 55"/>
                    <a:gd name="T19" fmla="*/ 14 h 36"/>
                    <a:gd name="T20" fmla="*/ 5 w 55"/>
                    <a:gd name="T21" fmla="*/ 14 h 36"/>
                    <a:gd name="T22" fmla="*/ 0 w 55"/>
                    <a:gd name="T23" fmla="*/ 14 h 36"/>
                    <a:gd name="T24" fmla="*/ 1 w 55"/>
                    <a:gd name="T25" fmla="*/ 10 h 36"/>
                    <a:gd name="T26" fmla="*/ 1 w 55"/>
                    <a:gd name="T27" fmla="*/ 3 h 36"/>
                    <a:gd name="T28" fmla="*/ 3 w 55"/>
                    <a:gd name="T29" fmla="*/ 0 h 36"/>
                    <a:gd name="T30" fmla="*/ 7 w 55"/>
                    <a:gd name="T31" fmla="*/ 0 h 36"/>
                    <a:gd name="T32" fmla="*/ 12 w 55"/>
                    <a:gd name="T33" fmla="*/ 0 h 36"/>
                    <a:gd name="T34" fmla="*/ 22 w 55"/>
                    <a:gd name="T35" fmla="*/ 3 h 36"/>
                    <a:gd name="T36" fmla="*/ 28 w 55"/>
                    <a:gd name="T37" fmla="*/ 7 h 36"/>
                    <a:gd name="T38" fmla="*/ 35 w 55"/>
                    <a:gd name="T39" fmla="*/ 8 h 36"/>
                    <a:gd name="T40" fmla="*/ 40 w 55"/>
                    <a:gd name="T41" fmla="*/ 12 h 36"/>
                    <a:gd name="T42" fmla="*/ 47 w 55"/>
                    <a:gd name="T43" fmla="*/ 20 h 36"/>
                    <a:gd name="T44" fmla="*/ 52 w 55"/>
                    <a:gd name="T45" fmla="*/ 27 h 36"/>
                    <a:gd name="T46" fmla="*/ 55 w 55"/>
                    <a:gd name="T47" fmla="*/ 33 h 36"/>
                    <a:gd name="T48" fmla="*/ 52 w 55"/>
                    <a:gd name="T49" fmla="*/ 36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36"/>
                    <a:gd name="T77" fmla="*/ 55 w 55"/>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36">
                      <a:moveTo>
                        <a:pt x="52" y="36"/>
                      </a:moveTo>
                      <a:lnTo>
                        <a:pt x="47" y="34"/>
                      </a:lnTo>
                      <a:lnTo>
                        <a:pt x="42" y="31"/>
                      </a:lnTo>
                      <a:lnTo>
                        <a:pt x="37" y="29"/>
                      </a:lnTo>
                      <a:lnTo>
                        <a:pt x="33" y="26"/>
                      </a:lnTo>
                      <a:lnTo>
                        <a:pt x="27" y="20"/>
                      </a:lnTo>
                      <a:lnTo>
                        <a:pt x="20" y="15"/>
                      </a:lnTo>
                      <a:lnTo>
                        <a:pt x="15" y="14"/>
                      </a:lnTo>
                      <a:lnTo>
                        <a:pt x="12" y="14"/>
                      </a:lnTo>
                      <a:lnTo>
                        <a:pt x="8" y="14"/>
                      </a:lnTo>
                      <a:lnTo>
                        <a:pt x="5" y="14"/>
                      </a:lnTo>
                      <a:lnTo>
                        <a:pt x="0" y="14"/>
                      </a:lnTo>
                      <a:lnTo>
                        <a:pt x="1" y="10"/>
                      </a:lnTo>
                      <a:lnTo>
                        <a:pt x="1" y="3"/>
                      </a:lnTo>
                      <a:lnTo>
                        <a:pt x="3" y="0"/>
                      </a:lnTo>
                      <a:lnTo>
                        <a:pt x="7" y="0"/>
                      </a:lnTo>
                      <a:lnTo>
                        <a:pt x="12" y="0"/>
                      </a:lnTo>
                      <a:lnTo>
                        <a:pt x="22" y="3"/>
                      </a:lnTo>
                      <a:lnTo>
                        <a:pt x="28" y="7"/>
                      </a:lnTo>
                      <a:lnTo>
                        <a:pt x="35" y="8"/>
                      </a:lnTo>
                      <a:lnTo>
                        <a:pt x="40" y="12"/>
                      </a:lnTo>
                      <a:lnTo>
                        <a:pt x="47" y="20"/>
                      </a:lnTo>
                      <a:lnTo>
                        <a:pt x="52" y="27"/>
                      </a:lnTo>
                      <a:lnTo>
                        <a:pt x="55" y="33"/>
                      </a:lnTo>
                      <a:lnTo>
                        <a:pt x="52" y="36"/>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43" name="Freeform 364">
                  <a:extLst>
                    <a:ext uri="{FF2B5EF4-FFF2-40B4-BE49-F238E27FC236}">
                      <a16:creationId xmlns:a16="http://schemas.microsoft.com/office/drawing/2014/main" id="{E11F2A80-0E01-4454-864B-3C16CCA11927}"/>
                    </a:ext>
                  </a:extLst>
                </p:cNvPr>
                <p:cNvSpPr>
                  <a:spLocks/>
                </p:cNvSpPr>
                <p:nvPr/>
              </p:nvSpPr>
              <p:spPr bwMode="auto">
                <a:xfrm>
                  <a:off x="1149" y="1836"/>
                  <a:ext cx="55" cy="36"/>
                </a:xfrm>
                <a:custGeom>
                  <a:avLst/>
                  <a:gdLst>
                    <a:gd name="T0" fmla="*/ 52 w 55"/>
                    <a:gd name="T1" fmla="*/ 36 h 36"/>
                    <a:gd name="T2" fmla="*/ 52 w 55"/>
                    <a:gd name="T3" fmla="*/ 36 h 36"/>
                    <a:gd name="T4" fmla="*/ 47 w 55"/>
                    <a:gd name="T5" fmla="*/ 34 h 36"/>
                    <a:gd name="T6" fmla="*/ 42 w 55"/>
                    <a:gd name="T7" fmla="*/ 31 h 36"/>
                    <a:gd name="T8" fmla="*/ 37 w 55"/>
                    <a:gd name="T9" fmla="*/ 29 h 36"/>
                    <a:gd name="T10" fmla="*/ 33 w 55"/>
                    <a:gd name="T11" fmla="*/ 26 h 36"/>
                    <a:gd name="T12" fmla="*/ 27 w 55"/>
                    <a:gd name="T13" fmla="*/ 20 h 36"/>
                    <a:gd name="T14" fmla="*/ 20 w 55"/>
                    <a:gd name="T15" fmla="*/ 15 h 36"/>
                    <a:gd name="T16" fmla="*/ 15 w 55"/>
                    <a:gd name="T17" fmla="*/ 14 h 36"/>
                    <a:gd name="T18" fmla="*/ 12 w 55"/>
                    <a:gd name="T19" fmla="*/ 14 h 36"/>
                    <a:gd name="T20" fmla="*/ 8 w 55"/>
                    <a:gd name="T21" fmla="*/ 14 h 36"/>
                    <a:gd name="T22" fmla="*/ 5 w 55"/>
                    <a:gd name="T23" fmla="*/ 14 h 36"/>
                    <a:gd name="T24" fmla="*/ 0 w 55"/>
                    <a:gd name="T25" fmla="*/ 14 h 36"/>
                    <a:gd name="T26" fmla="*/ 1 w 55"/>
                    <a:gd name="T27" fmla="*/ 10 h 36"/>
                    <a:gd name="T28" fmla="*/ 1 w 55"/>
                    <a:gd name="T29" fmla="*/ 3 h 36"/>
                    <a:gd name="T30" fmla="*/ 3 w 55"/>
                    <a:gd name="T31" fmla="*/ 0 h 36"/>
                    <a:gd name="T32" fmla="*/ 7 w 55"/>
                    <a:gd name="T33" fmla="*/ 0 h 36"/>
                    <a:gd name="T34" fmla="*/ 12 w 55"/>
                    <a:gd name="T35" fmla="*/ 0 h 36"/>
                    <a:gd name="T36" fmla="*/ 22 w 55"/>
                    <a:gd name="T37" fmla="*/ 3 h 36"/>
                    <a:gd name="T38" fmla="*/ 28 w 55"/>
                    <a:gd name="T39" fmla="*/ 7 h 36"/>
                    <a:gd name="T40" fmla="*/ 35 w 55"/>
                    <a:gd name="T41" fmla="*/ 8 h 36"/>
                    <a:gd name="T42" fmla="*/ 40 w 55"/>
                    <a:gd name="T43" fmla="*/ 12 h 36"/>
                    <a:gd name="T44" fmla="*/ 47 w 55"/>
                    <a:gd name="T45" fmla="*/ 20 h 36"/>
                    <a:gd name="T46" fmla="*/ 52 w 55"/>
                    <a:gd name="T47" fmla="*/ 27 h 36"/>
                    <a:gd name="T48" fmla="*/ 55 w 55"/>
                    <a:gd name="T49" fmla="*/ 33 h 36"/>
                    <a:gd name="T50" fmla="*/ 52 w 55"/>
                    <a:gd name="T51" fmla="*/ 36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36"/>
                    <a:gd name="T80" fmla="*/ 55 w 55"/>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36">
                      <a:moveTo>
                        <a:pt x="52" y="36"/>
                      </a:moveTo>
                      <a:lnTo>
                        <a:pt x="52" y="36"/>
                      </a:lnTo>
                      <a:lnTo>
                        <a:pt x="47" y="34"/>
                      </a:lnTo>
                      <a:lnTo>
                        <a:pt x="42" y="31"/>
                      </a:lnTo>
                      <a:lnTo>
                        <a:pt x="37" y="29"/>
                      </a:lnTo>
                      <a:lnTo>
                        <a:pt x="33" y="26"/>
                      </a:lnTo>
                      <a:lnTo>
                        <a:pt x="27" y="20"/>
                      </a:lnTo>
                      <a:lnTo>
                        <a:pt x="20" y="15"/>
                      </a:lnTo>
                      <a:lnTo>
                        <a:pt x="15" y="14"/>
                      </a:lnTo>
                      <a:lnTo>
                        <a:pt x="12" y="14"/>
                      </a:lnTo>
                      <a:lnTo>
                        <a:pt x="8" y="14"/>
                      </a:lnTo>
                      <a:lnTo>
                        <a:pt x="5" y="14"/>
                      </a:lnTo>
                      <a:lnTo>
                        <a:pt x="0" y="14"/>
                      </a:lnTo>
                      <a:lnTo>
                        <a:pt x="1" y="10"/>
                      </a:lnTo>
                      <a:lnTo>
                        <a:pt x="1" y="3"/>
                      </a:lnTo>
                      <a:lnTo>
                        <a:pt x="3" y="0"/>
                      </a:lnTo>
                      <a:lnTo>
                        <a:pt x="7" y="0"/>
                      </a:lnTo>
                      <a:lnTo>
                        <a:pt x="12" y="0"/>
                      </a:lnTo>
                      <a:lnTo>
                        <a:pt x="22" y="3"/>
                      </a:lnTo>
                      <a:lnTo>
                        <a:pt x="28" y="7"/>
                      </a:lnTo>
                      <a:lnTo>
                        <a:pt x="35" y="8"/>
                      </a:lnTo>
                      <a:lnTo>
                        <a:pt x="40" y="12"/>
                      </a:lnTo>
                      <a:lnTo>
                        <a:pt x="47" y="20"/>
                      </a:lnTo>
                      <a:lnTo>
                        <a:pt x="52" y="27"/>
                      </a:lnTo>
                      <a:lnTo>
                        <a:pt x="55" y="33"/>
                      </a:lnTo>
                      <a:lnTo>
                        <a:pt x="52" y="36"/>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44" name="Freeform 365">
                  <a:extLst>
                    <a:ext uri="{FF2B5EF4-FFF2-40B4-BE49-F238E27FC236}">
                      <a16:creationId xmlns:a16="http://schemas.microsoft.com/office/drawing/2014/main" id="{672AF851-ABFF-4BC9-990E-2B5F68EE3022}"/>
                    </a:ext>
                  </a:extLst>
                </p:cNvPr>
                <p:cNvSpPr>
                  <a:spLocks/>
                </p:cNvSpPr>
                <p:nvPr/>
              </p:nvSpPr>
              <p:spPr bwMode="auto">
                <a:xfrm>
                  <a:off x="1316" y="1829"/>
                  <a:ext cx="46" cy="48"/>
                </a:xfrm>
                <a:custGeom>
                  <a:avLst/>
                  <a:gdLst>
                    <a:gd name="T0" fmla="*/ 40 w 46"/>
                    <a:gd name="T1" fmla="*/ 48 h 48"/>
                    <a:gd name="T2" fmla="*/ 40 w 46"/>
                    <a:gd name="T3" fmla="*/ 46 h 48"/>
                    <a:gd name="T4" fmla="*/ 41 w 46"/>
                    <a:gd name="T5" fmla="*/ 41 h 48"/>
                    <a:gd name="T6" fmla="*/ 45 w 46"/>
                    <a:gd name="T7" fmla="*/ 34 h 48"/>
                    <a:gd name="T8" fmla="*/ 45 w 46"/>
                    <a:gd name="T9" fmla="*/ 29 h 48"/>
                    <a:gd name="T10" fmla="*/ 46 w 46"/>
                    <a:gd name="T11" fmla="*/ 24 h 48"/>
                    <a:gd name="T12" fmla="*/ 46 w 46"/>
                    <a:gd name="T13" fmla="*/ 19 h 48"/>
                    <a:gd name="T14" fmla="*/ 43 w 46"/>
                    <a:gd name="T15" fmla="*/ 14 h 48"/>
                    <a:gd name="T16" fmla="*/ 41 w 46"/>
                    <a:gd name="T17" fmla="*/ 9 h 48"/>
                    <a:gd name="T18" fmla="*/ 40 w 46"/>
                    <a:gd name="T19" fmla="*/ 3 h 48"/>
                    <a:gd name="T20" fmla="*/ 40 w 46"/>
                    <a:gd name="T21" fmla="*/ 2 h 48"/>
                    <a:gd name="T22" fmla="*/ 36 w 46"/>
                    <a:gd name="T23" fmla="*/ 0 h 48"/>
                    <a:gd name="T24" fmla="*/ 35 w 46"/>
                    <a:gd name="T25" fmla="*/ 0 h 48"/>
                    <a:gd name="T26" fmla="*/ 33 w 46"/>
                    <a:gd name="T27" fmla="*/ 2 h 48"/>
                    <a:gd name="T28" fmla="*/ 30 w 46"/>
                    <a:gd name="T29" fmla="*/ 5 h 48"/>
                    <a:gd name="T30" fmla="*/ 23 w 46"/>
                    <a:gd name="T31" fmla="*/ 5 h 48"/>
                    <a:gd name="T32" fmla="*/ 20 w 46"/>
                    <a:gd name="T33" fmla="*/ 5 h 48"/>
                    <a:gd name="T34" fmla="*/ 13 w 46"/>
                    <a:gd name="T35" fmla="*/ 5 h 48"/>
                    <a:gd name="T36" fmla="*/ 11 w 46"/>
                    <a:gd name="T37" fmla="*/ 7 h 48"/>
                    <a:gd name="T38" fmla="*/ 11 w 46"/>
                    <a:gd name="T39" fmla="*/ 10 h 48"/>
                    <a:gd name="T40" fmla="*/ 6 w 46"/>
                    <a:gd name="T41" fmla="*/ 14 h 48"/>
                    <a:gd name="T42" fmla="*/ 3 w 46"/>
                    <a:gd name="T43" fmla="*/ 15 h 48"/>
                    <a:gd name="T44" fmla="*/ 0 w 46"/>
                    <a:gd name="T45" fmla="*/ 17 h 48"/>
                    <a:gd name="T46" fmla="*/ 0 w 46"/>
                    <a:gd name="T47" fmla="*/ 22 h 48"/>
                    <a:gd name="T48" fmla="*/ 1 w 46"/>
                    <a:gd name="T49" fmla="*/ 26 h 48"/>
                    <a:gd name="T50" fmla="*/ 3 w 46"/>
                    <a:gd name="T51" fmla="*/ 27 h 48"/>
                    <a:gd name="T52" fmla="*/ 6 w 46"/>
                    <a:gd name="T53" fmla="*/ 29 h 48"/>
                    <a:gd name="T54" fmla="*/ 10 w 46"/>
                    <a:gd name="T55" fmla="*/ 27 h 48"/>
                    <a:gd name="T56" fmla="*/ 13 w 46"/>
                    <a:gd name="T57" fmla="*/ 26 h 48"/>
                    <a:gd name="T58" fmla="*/ 15 w 46"/>
                    <a:gd name="T59" fmla="*/ 26 h 48"/>
                    <a:gd name="T60" fmla="*/ 20 w 46"/>
                    <a:gd name="T61" fmla="*/ 22 h 48"/>
                    <a:gd name="T62" fmla="*/ 23 w 46"/>
                    <a:gd name="T63" fmla="*/ 21 h 48"/>
                    <a:gd name="T64" fmla="*/ 28 w 46"/>
                    <a:gd name="T65" fmla="*/ 21 h 48"/>
                    <a:gd name="T66" fmla="*/ 30 w 46"/>
                    <a:gd name="T67" fmla="*/ 22 h 48"/>
                    <a:gd name="T68" fmla="*/ 25 w 46"/>
                    <a:gd name="T69" fmla="*/ 26 h 48"/>
                    <a:gd name="T70" fmla="*/ 23 w 46"/>
                    <a:gd name="T71" fmla="*/ 33 h 48"/>
                    <a:gd name="T72" fmla="*/ 23 w 46"/>
                    <a:gd name="T73" fmla="*/ 38 h 48"/>
                    <a:gd name="T74" fmla="*/ 26 w 46"/>
                    <a:gd name="T75" fmla="*/ 41 h 48"/>
                    <a:gd name="T76" fmla="*/ 28 w 46"/>
                    <a:gd name="T77" fmla="*/ 43 h 48"/>
                    <a:gd name="T78" fmla="*/ 30 w 46"/>
                    <a:gd name="T79" fmla="*/ 45 h 48"/>
                    <a:gd name="T80" fmla="*/ 31 w 46"/>
                    <a:gd name="T81" fmla="*/ 48 h 48"/>
                    <a:gd name="T82" fmla="*/ 35 w 46"/>
                    <a:gd name="T83" fmla="*/ 48 h 48"/>
                    <a:gd name="T84" fmla="*/ 40 w 46"/>
                    <a:gd name="T85" fmla="*/ 48 h 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
                    <a:gd name="T130" fmla="*/ 0 h 48"/>
                    <a:gd name="T131" fmla="*/ 46 w 46"/>
                    <a:gd name="T132" fmla="*/ 48 h 4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 h="48">
                      <a:moveTo>
                        <a:pt x="40" y="48"/>
                      </a:moveTo>
                      <a:lnTo>
                        <a:pt x="40" y="46"/>
                      </a:lnTo>
                      <a:lnTo>
                        <a:pt x="41" y="41"/>
                      </a:lnTo>
                      <a:lnTo>
                        <a:pt x="45" y="34"/>
                      </a:lnTo>
                      <a:lnTo>
                        <a:pt x="45" y="29"/>
                      </a:lnTo>
                      <a:lnTo>
                        <a:pt x="46" y="24"/>
                      </a:lnTo>
                      <a:lnTo>
                        <a:pt x="46" y="19"/>
                      </a:lnTo>
                      <a:lnTo>
                        <a:pt x="43" y="14"/>
                      </a:lnTo>
                      <a:lnTo>
                        <a:pt x="41" y="9"/>
                      </a:lnTo>
                      <a:lnTo>
                        <a:pt x="40" y="3"/>
                      </a:lnTo>
                      <a:lnTo>
                        <a:pt x="40" y="2"/>
                      </a:lnTo>
                      <a:lnTo>
                        <a:pt x="36" y="0"/>
                      </a:lnTo>
                      <a:lnTo>
                        <a:pt x="35" y="0"/>
                      </a:lnTo>
                      <a:lnTo>
                        <a:pt x="33" y="2"/>
                      </a:lnTo>
                      <a:lnTo>
                        <a:pt x="30" y="5"/>
                      </a:lnTo>
                      <a:lnTo>
                        <a:pt x="23" y="5"/>
                      </a:lnTo>
                      <a:lnTo>
                        <a:pt x="20" y="5"/>
                      </a:lnTo>
                      <a:lnTo>
                        <a:pt x="13" y="5"/>
                      </a:lnTo>
                      <a:lnTo>
                        <a:pt x="11" y="7"/>
                      </a:lnTo>
                      <a:lnTo>
                        <a:pt x="11" y="10"/>
                      </a:lnTo>
                      <a:lnTo>
                        <a:pt x="6" y="14"/>
                      </a:lnTo>
                      <a:lnTo>
                        <a:pt x="3" y="15"/>
                      </a:lnTo>
                      <a:lnTo>
                        <a:pt x="0" y="17"/>
                      </a:lnTo>
                      <a:lnTo>
                        <a:pt x="0" y="22"/>
                      </a:lnTo>
                      <a:lnTo>
                        <a:pt x="1" y="26"/>
                      </a:lnTo>
                      <a:lnTo>
                        <a:pt x="3" y="27"/>
                      </a:lnTo>
                      <a:lnTo>
                        <a:pt x="6" y="29"/>
                      </a:lnTo>
                      <a:lnTo>
                        <a:pt x="10" y="27"/>
                      </a:lnTo>
                      <a:lnTo>
                        <a:pt x="13" y="26"/>
                      </a:lnTo>
                      <a:lnTo>
                        <a:pt x="15" y="26"/>
                      </a:lnTo>
                      <a:lnTo>
                        <a:pt x="20" y="22"/>
                      </a:lnTo>
                      <a:lnTo>
                        <a:pt x="23" y="21"/>
                      </a:lnTo>
                      <a:lnTo>
                        <a:pt x="28" y="21"/>
                      </a:lnTo>
                      <a:lnTo>
                        <a:pt x="30" y="22"/>
                      </a:lnTo>
                      <a:lnTo>
                        <a:pt x="25" y="26"/>
                      </a:lnTo>
                      <a:lnTo>
                        <a:pt x="23" y="33"/>
                      </a:lnTo>
                      <a:lnTo>
                        <a:pt x="23" y="38"/>
                      </a:lnTo>
                      <a:lnTo>
                        <a:pt x="26" y="41"/>
                      </a:lnTo>
                      <a:lnTo>
                        <a:pt x="28" y="43"/>
                      </a:lnTo>
                      <a:lnTo>
                        <a:pt x="30" y="45"/>
                      </a:lnTo>
                      <a:lnTo>
                        <a:pt x="31" y="48"/>
                      </a:lnTo>
                      <a:lnTo>
                        <a:pt x="35" y="48"/>
                      </a:lnTo>
                      <a:lnTo>
                        <a:pt x="40" y="48"/>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45" name="Freeform 366">
                  <a:extLst>
                    <a:ext uri="{FF2B5EF4-FFF2-40B4-BE49-F238E27FC236}">
                      <a16:creationId xmlns:a16="http://schemas.microsoft.com/office/drawing/2014/main" id="{8DE31AEE-DC58-42AA-B9DF-6427DF128C9F}"/>
                    </a:ext>
                  </a:extLst>
                </p:cNvPr>
                <p:cNvSpPr>
                  <a:spLocks/>
                </p:cNvSpPr>
                <p:nvPr/>
              </p:nvSpPr>
              <p:spPr bwMode="auto">
                <a:xfrm>
                  <a:off x="1316" y="1829"/>
                  <a:ext cx="46" cy="48"/>
                </a:xfrm>
                <a:custGeom>
                  <a:avLst/>
                  <a:gdLst>
                    <a:gd name="T0" fmla="*/ 40 w 46"/>
                    <a:gd name="T1" fmla="*/ 48 h 48"/>
                    <a:gd name="T2" fmla="*/ 40 w 46"/>
                    <a:gd name="T3" fmla="*/ 48 h 48"/>
                    <a:gd name="T4" fmla="*/ 40 w 46"/>
                    <a:gd name="T5" fmla="*/ 46 h 48"/>
                    <a:gd name="T6" fmla="*/ 41 w 46"/>
                    <a:gd name="T7" fmla="*/ 41 h 48"/>
                    <a:gd name="T8" fmla="*/ 45 w 46"/>
                    <a:gd name="T9" fmla="*/ 34 h 48"/>
                    <a:gd name="T10" fmla="*/ 45 w 46"/>
                    <a:gd name="T11" fmla="*/ 29 h 48"/>
                    <a:gd name="T12" fmla="*/ 46 w 46"/>
                    <a:gd name="T13" fmla="*/ 24 h 48"/>
                    <a:gd name="T14" fmla="*/ 46 w 46"/>
                    <a:gd name="T15" fmla="*/ 19 h 48"/>
                    <a:gd name="T16" fmla="*/ 43 w 46"/>
                    <a:gd name="T17" fmla="*/ 14 h 48"/>
                    <a:gd name="T18" fmla="*/ 41 w 46"/>
                    <a:gd name="T19" fmla="*/ 9 h 48"/>
                    <a:gd name="T20" fmla="*/ 40 w 46"/>
                    <a:gd name="T21" fmla="*/ 3 h 48"/>
                    <a:gd name="T22" fmla="*/ 40 w 46"/>
                    <a:gd name="T23" fmla="*/ 2 h 48"/>
                    <a:gd name="T24" fmla="*/ 36 w 46"/>
                    <a:gd name="T25" fmla="*/ 0 h 48"/>
                    <a:gd name="T26" fmla="*/ 35 w 46"/>
                    <a:gd name="T27" fmla="*/ 0 h 48"/>
                    <a:gd name="T28" fmla="*/ 33 w 46"/>
                    <a:gd name="T29" fmla="*/ 2 h 48"/>
                    <a:gd name="T30" fmla="*/ 30 w 46"/>
                    <a:gd name="T31" fmla="*/ 5 h 48"/>
                    <a:gd name="T32" fmla="*/ 23 w 46"/>
                    <a:gd name="T33" fmla="*/ 5 h 48"/>
                    <a:gd name="T34" fmla="*/ 20 w 46"/>
                    <a:gd name="T35" fmla="*/ 5 h 48"/>
                    <a:gd name="T36" fmla="*/ 13 w 46"/>
                    <a:gd name="T37" fmla="*/ 5 h 48"/>
                    <a:gd name="T38" fmla="*/ 11 w 46"/>
                    <a:gd name="T39" fmla="*/ 7 h 48"/>
                    <a:gd name="T40" fmla="*/ 11 w 46"/>
                    <a:gd name="T41" fmla="*/ 10 h 48"/>
                    <a:gd name="T42" fmla="*/ 6 w 46"/>
                    <a:gd name="T43" fmla="*/ 14 h 48"/>
                    <a:gd name="T44" fmla="*/ 3 w 46"/>
                    <a:gd name="T45" fmla="*/ 15 h 48"/>
                    <a:gd name="T46" fmla="*/ 0 w 46"/>
                    <a:gd name="T47" fmla="*/ 17 h 48"/>
                    <a:gd name="T48" fmla="*/ 0 w 46"/>
                    <a:gd name="T49" fmla="*/ 22 h 48"/>
                    <a:gd name="T50" fmla="*/ 1 w 46"/>
                    <a:gd name="T51" fmla="*/ 26 h 48"/>
                    <a:gd name="T52" fmla="*/ 3 w 46"/>
                    <a:gd name="T53" fmla="*/ 27 h 48"/>
                    <a:gd name="T54" fmla="*/ 6 w 46"/>
                    <a:gd name="T55" fmla="*/ 29 h 48"/>
                    <a:gd name="T56" fmla="*/ 10 w 46"/>
                    <a:gd name="T57" fmla="*/ 27 h 48"/>
                    <a:gd name="T58" fmla="*/ 13 w 46"/>
                    <a:gd name="T59" fmla="*/ 26 h 48"/>
                    <a:gd name="T60" fmla="*/ 15 w 46"/>
                    <a:gd name="T61" fmla="*/ 26 h 48"/>
                    <a:gd name="T62" fmla="*/ 20 w 46"/>
                    <a:gd name="T63" fmla="*/ 22 h 48"/>
                    <a:gd name="T64" fmla="*/ 23 w 46"/>
                    <a:gd name="T65" fmla="*/ 21 h 48"/>
                    <a:gd name="T66" fmla="*/ 28 w 46"/>
                    <a:gd name="T67" fmla="*/ 21 h 48"/>
                    <a:gd name="T68" fmla="*/ 30 w 46"/>
                    <a:gd name="T69" fmla="*/ 22 h 48"/>
                    <a:gd name="T70" fmla="*/ 25 w 46"/>
                    <a:gd name="T71" fmla="*/ 26 h 48"/>
                    <a:gd name="T72" fmla="*/ 23 w 46"/>
                    <a:gd name="T73" fmla="*/ 33 h 48"/>
                    <a:gd name="T74" fmla="*/ 23 w 46"/>
                    <a:gd name="T75" fmla="*/ 38 h 48"/>
                    <a:gd name="T76" fmla="*/ 26 w 46"/>
                    <a:gd name="T77" fmla="*/ 41 h 48"/>
                    <a:gd name="T78" fmla="*/ 28 w 46"/>
                    <a:gd name="T79" fmla="*/ 43 h 48"/>
                    <a:gd name="T80" fmla="*/ 30 w 46"/>
                    <a:gd name="T81" fmla="*/ 45 h 48"/>
                    <a:gd name="T82" fmla="*/ 31 w 46"/>
                    <a:gd name="T83" fmla="*/ 48 h 48"/>
                    <a:gd name="T84" fmla="*/ 35 w 46"/>
                    <a:gd name="T85" fmla="*/ 48 h 48"/>
                    <a:gd name="T86" fmla="*/ 40 w 46"/>
                    <a:gd name="T87" fmla="*/ 48 h 4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6"/>
                    <a:gd name="T133" fmla="*/ 0 h 48"/>
                    <a:gd name="T134" fmla="*/ 46 w 46"/>
                    <a:gd name="T135" fmla="*/ 48 h 4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6" h="48">
                      <a:moveTo>
                        <a:pt x="40" y="48"/>
                      </a:moveTo>
                      <a:lnTo>
                        <a:pt x="40" y="48"/>
                      </a:lnTo>
                      <a:lnTo>
                        <a:pt x="40" y="46"/>
                      </a:lnTo>
                      <a:lnTo>
                        <a:pt x="41" y="41"/>
                      </a:lnTo>
                      <a:lnTo>
                        <a:pt x="45" y="34"/>
                      </a:lnTo>
                      <a:lnTo>
                        <a:pt x="45" y="29"/>
                      </a:lnTo>
                      <a:lnTo>
                        <a:pt x="46" y="24"/>
                      </a:lnTo>
                      <a:lnTo>
                        <a:pt x="46" y="19"/>
                      </a:lnTo>
                      <a:lnTo>
                        <a:pt x="43" y="14"/>
                      </a:lnTo>
                      <a:lnTo>
                        <a:pt x="41" y="9"/>
                      </a:lnTo>
                      <a:lnTo>
                        <a:pt x="40" y="3"/>
                      </a:lnTo>
                      <a:lnTo>
                        <a:pt x="40" y="2"/>
                      </a:lnTo>
                      <a:lnTo>
                        <a:pt x="36" y="0"/>
                      </a:lnTo>
                      <a:lnTo>
                        <a:pt x="35" y="0"/>
                      </a:lnTo>
                      <a:lnTo>
                        <a:pt x="33" y="2"/>
                      </a:lnTo>
                      <a:lnTo>
                        <a:pt x="30" y="5"/>
                      </a:lnTo>
                      <a:lnTo>
                        <a:pt x="23" y="5"/>
                      </a:lnTo>
                      <a:lnTo>
                        <a:pt x="20" y="5"/>
                      </a:lnTo>
                      <a:lnTo>
                        <a:pt x="13" y="5"/>
                      </a:lnTo>
                      <a:lnTo>
                        <a:pt x="11" y="7"/>
                      </a:lnTo>
                      <a:lnTo>
                        <a:pt x="11" y="10"/>
                      </a:lnTo>
                      <a:lnTo>
                        <a:pt x="6" y="14"/>
                      </a:lnTo>
                      <a:lnTo>
                        <a:pt x="3" y="15"/>
                      </a:lnTo>
                      <a:lnTo>
                        <a:pt x="0" y="17"/>
                      </a:lnTo>
                      <a:lnTo>
                        <a:pt x="0" y="22"/>
                      </a:lnTo>
                      <a:lnTo>
                        <a:pt x="1" y="26"/>
                      </a:lnTo>
                      <a:lnTo>
                        <a:pt x="3" y="27"/>
                      </a:lnTo>
                      <a:lnTo>
                        <a:pt x="6" y="29"/>
                      </a:lnTo>
                      <a:lnTo>
                        <a:pt x="10" y="27"/>
                      </a:lnTo>
                      <a:lnTo>
                        <a:pt x="13" y="26"/>
                      </a:lnTo>
                      <a:lnTo>
                        <a:pt x="15" y="26"/>
                      </a:lnTo>
                      <a:lnTo>
                        <a:pt x="20" y="22"/>
                      </a:lnTo>
                      <a:lnTo>
                        <a:pt x="23" y="21"/>
                      </a:lnTo>
                      <a:lnTo>
                        <a:pt x="28" y="21"/>
                      </a:lnTo>
                      <a:lnTo>
                        <a:pt x="30" y="22"/>
                      </a:lnTo>
                      <a:lnTo>
                        <a:pt x="25" y="26"/>
                      </a:lnTo>
                      <a:lnTo>
                        <a:pt x="23" y="33"/>
                      </a:lnTo>
                      <a:lnTo>
                        <a:pt x="23" y="38"/>
                      </a:lnTo>
                      <a:lnTo>
                        <a:pt x="26" y="41"/>
                      </a:lnTo>
                      <a:lnTo>
                        <a:pt x="28" y="43"/>
                      </a:lnTo>
                      <a:lnTo>
                        <a:pt x="30" y="45"/>
                      </a:lnTo>
                      <a:lnTo>
                        <a:pt x="31" y="48"/>
                      </a:lnTo>
                      <a:lnTo>
                        <a:pt x="35" y="48"/>
                      </a:lnTo>
                      <a:lnTo>
                        <a:pt x="40" y="48"/>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46" name="Freeform 367">
                  <a:extLst>
                    <a:ext uri="{FF2B5EF4-FFF2-40B4-BE49-F238E27FC236}">
                      <a16:creationId xmlns:a16="http://schemas.microsoft.com/office/drawing/2014/main" id="{C127AE63-8A8C-40B5-BA53-946A7BEEA9AD}"/>
                    </a:ext>
                  </a:extLst>
                </p:cNvPr>
                <p:cNvSpPr>
                  <a:spLocks/>
                </p:cNvSpPr>
                <p:nvPr/>
              </p:nvSpPr>
              <p:spPr bwMode="auto">
                <a:xfrm>
                  <a:off x="1124" y="1839"/>
                  <a:ext cx="67" cy="49"/>
                </a:xfrm>
                <a:custGeom>
                  <a:avLst/>
                  <a:gdLst>
                    <a:gd name="T0" fmla="*/ 63 w 67"/>
                    <a:gd name="T1" fmla="*/ 49 h 49"/>
                    <a:gd name="T2" fmla="*/ 60 w 67"/>
                    <a:gd name="T3" fmla="*/ 47 h 49"/>
                    <a:gd name="T4" fmla="*/ 53 w 67"/>
                    <a:gd name="T5" fmla="*/ 40 h 49"/>
                    <a:gd name="T6" fmla="*/ 48 w 67"/>
                    <a:gd name="T7" fmla="*/ 36 h 49"/>
                    <a:gd name="T8" fmla="*/ 38 w 67"/>
                    <a:gd name="T9" fmla="*/ 36 h 49"/>
                    <a:gd name="T10" fmla="*/ 32 w 67"/>
                    <a:gd name="T11" fmla="*/ 36 h 49"/>
                    <a:gd name="T12" fmla="*/ 23 w 67"/>
                    <a:gd name="T13" fmla="*/ 38 h 49"/>
                    <a:gd name="T14" fmla="*/ 15 w 67"/>
                    <a:gd name="T15" fmla="*/ 40 h 49"/>
                    <a:gd name="T16" fmla="*/ 10 w 67"/>
                    <a:gd name="T17" fmla="*/ 40 h 49"/>
                    <a:gd name="T18" fmla="*/ 5 w 67"/>
                    <a:gd name="T19" fmla="*/ 36 h 49"/>
                    <a:gd name="T20" fmla="*/ 0 w 67"/>
                    <a:gd name="T21" fmla="*/ 33 h 49"/>
                    <a:gd name="T22" fmla="*/ 3 w 67"/>
                    <a:gd name="T23" fmla="*/ 28 h 49"/>
                    <a:gd name="T24" fmla="*/ 6 w 67"/>
                    <a:gd name="T25" fmla="*/ 23 h 49"/>
                    <a:gd name="T26" fmla="*/ 8 w 67"/>
                    <a:gd name="T27" fmla="*/ 19 h 49"/>
                    <a:gd name="T28" fmla="*/ 8 w 67"/>
                    <a:gd name="T29" fmla="*/ 12 h 49"/>
                    <a:gd name="T30" fmla="*/ 6 w 67"/>
                    <a:gd name="T31" fmla="*/ 7 h 49"/>
                    <a:gd name="T32" fmla="*/ 8 w 67"/>
                    <a:gd name="T33" fmla="*/ 2 h 49"/>
                    <a:gd name="T34" fmla="*/ 11 w 67"/>
                    <a:gd name="T35" fmla="*/ 0 h 49"/>
                    <a:gd name="T36" fmla="*/ 15 w 67"/>
                    <a:gd name="T37" fmla="*/ 5 h 49"/>
                    <a:gd name="T38" fmla="*/ 16 w 67"/>
                    <a:gd name="T39" fmla="*/ 11 h 49"/>
                    <a:gd name="T40" fmla="*/ 20 w 67"/>
                    <a:gd name="T41" fmla="*/ 16 h 49"/>
                    <a:gd name="T42" fmla="*/ 21 w 67"/>
                    <a:gd name="T43" fmla="*/ 17 h 49"/>
                    <a:gd name="T44" fmla="*/ 23 w 67"/>
                    <a:gd name="T45" fmla="*/ 17 h 49"/>
                    <a:gd name="T46" fmla="*/ 32 w 67"/>
                    <a:gd name="T47" fmla="*/ 16 h 49"/>
                    <a:gd name="T48" fmla="*/ 38 w 67"/>
                    <a:gd name="T49" fmla="*/ 16 h 49"/>
                    <a:gd name="T50" fmla="*/ 43 w 67"/>
                    <a:gd name="T51" fmla="*/ 17 h 49"/>
                    <a:gd name="T52" fmla="*/ 50 w 67"/>
                    <a:gd name="T53" fmla="*/ 23 h 49"/>
                    <a:gd name="T54" fmla="*/ 55 w 67"/>
                    <a:gd name="T55" fmla="*/ 26 h 49"/>
                    <a:gd name="T56" fmla="*/ 60 w 67"/>
                    <a:gd name="T57" fmla="*/ 30 h 49"/>
                    <a:gd name="T58" fmla="*/ 65 w 67"/>
                    <a:gd name="T59" fmla="*/ 31 h 49"/>
                    <a:gd name="T60" fmla="*/ 67 w 67"/>
                    <a:gd name="T61" fmla="*/ 38 h 49"/>
                    <a:gd name="T62" fmla="*/ 65 w 67"/>
                    <a:gd name="T63" fmla="*/ 40 h 49"/>
                    <a:gd name="T64" fmla="*/ 63 w 67"/>
                    <a:gd name="T65" fmla="*/ 49 h 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7"/>
                    <a:gd name="T100" fmla="*/ 0 h 49"/>
                    <a:gd name="T101" fmla="*/ 67 w 67"/>
                    <a:gd name="T102" fmla="*/ 49 h 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7" h="49">
                      <a:moveTo>
                        <a:pt x="63" y="49"/>
                      </a:moveTo>
                      <a:lnTo>
                        <a:pt x="60" y="47"/>
                      </a:lnTo>
                      <a:lnTo>
                        <a:pt x="53" y="40"/>
                      </a:lnTo>
                      <a:lnTo>
                        <a:pt x="48" y="36"/>
                      </a:lnTo>
                      <a:lnTo>
                        <a:pt x="38" y="36"/>
                      </a:lnTo>
                      <a:lnTo>
                        <a:pt x="32" y="36"/>
                      </a:lnTo>
                      <a:lnTo>
                        <a:pt x="23" y="38"/>
                      </a:lnTo>
                      <a:lnTo>
                        <a:pt x="15" y="40"/>
                      </a:lnTo>
                      <a:lnTo>
                        <a:pt x="10" y="40"/>
                      </a:lnTo>
                      <a:lnTo>
                        <a:pt x="5" y="36"/>
                      </a:lnTo>
                      <a:lnTo>
                        <a:pt x="0" y="33"/>
                      </a:lnTo>
                      <a:lnTo>
                        <a:pt x="3" y="28"/>
                      </a:lnTo>
                      <a:lnTo>
                        <a:pt x="6" y="23"/>
                      </a:lnTo>
                      <a:lnTo>
                        <a:pt x="8" y="19"/>
                      </a:lnTo>
                      <a:lnTo>
                        <a:pt x="8" y="12"/>
                      </a:lnTo>
                      <a:lnTo>
                        <a:pt x="6" y="7"/>
                      </a:lnTo>
                      <a:lnTo>
                        <a:pt x="8" y="2"/>
                      </a:lnTo>
                      <a:lnTo>
                        <a:pt x="11" y="0"/>
                      </a:lnTo>
                      <a:lnTo>
                        <a:pt x="15" y="5"/>
                      </a:lnTo>
                      <a:lnTo>
                        <a:pt x="16" y="11"/>
                      </a:lnTo>
                      <a:lnTo>
                        <a:pt x="20" y="16"/>
                      </a:lnTo>
                      <a:lnTo>
                        <a:pt x="21" y="17"/>
                      </a:lnTo>
                      <a:lnTo>
                        <a:pt x="23" y="17"/>
                      </a:lnTo>
                      <a:lnTo>
                        <a:pt x="32" y="16"/>
                      </a:lnTo>
                      <a:lnTo>
                        <a:pt x="38" y="16"/>
                      </a:lnTo>
                      <a:lnTo>
                        <a:pt x="43" y="17"/>
                      </a:lnTo>
                      <a:lnTo>
                        <a:pt x="50" y="23"/>
                      </a:lnTo>
                      <a:lnTo>
                        <a:pt x="55" y="26"/>
                      </a:lnTo>
                      <a:lnTo>
                        <a:pt x="60" y="30"/>
                      </a:lnTo>
                      <a:lnTo>
                        <a:pt x="65" y="31"/>
                      </a:lnTo>
                      <a:lnTo>
                        <a:pt x="67" y="38"/>
                      </a:lnTo>
                      <a:lnTo>
                        <a:pt x="65" y="40"/>
                      </a:lnTo>
                      <a:lnTo>
                        <a:pt x="63" y="49"/>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47" name="Freeform 368">
                  <a:extLst>
                    <a:ext uri="{FF2B5EF4-FFF2-40B4-BE49-F238E27FC236}">
                      <a16:creationId xmlns:a16="http://schemas.microsoft.com/office/drawing/2014/main" id="{5179C686-1942-4B4B-8D59-642D49B6DF94}"/>
                    </a:ext>
                  </a:extLst>
                </p:cNvPr>
                <p:cNvSpPr>
                  <a:spLocks/>
                </p:cNvSpPr>
                <p:nvPr/>
              </p:nvSpPr>
              <p:spPr bwMode="auto">
                <a:xfrm>
                  <a:off x="1124" y="1839"/>
                  <a:ext cx="67" cy="49"/>
                </a:xfrm>
                <a:custGeom>
                  <a:avLst/>
                  <a:gdLst>
                    <a:gd name="T0" fmla="*/ 63 w 67"/>
                    <a:gd name="T1" fmla="*/ 49 h 49"/>
                    <a:gd name="T2" fmla="*/ 63 w 67"/>
                    <a:gd name="T3" fmla="*/ 49 h 49"/>
                    <a:gd name="T4" fmla="*/ 60 w 67"/>
                    <a:gd name="T5" fmla="*/ 47 h 49"/>
                    <a:gd name="T6" fmla="*/ 53 w 67"/>
                    <a:gd name="T7" fmla="*/ 40 h 49"/>
                    <a:gd name="T8" fmla="*/ 48 w 67"/>
                    <a:gd name="T9" fmla="*/ 36 h 49"/>
                    <a:gd name="T10" fmla="*/ 38 w 67"/>
                    <a:gd name="T11" fmla="*/ 36 h 49"/>
                    <a:gd name="T12" fmla="*/ 32 w 67"/>
                    <a:gd name="T13" fmla="*/ 36 h 49"/>
                    <a:gd name="T14" fmla="*/ 23 w 67"/>
                    <a:gd name="T15" fmla="*/ 38 h 49"/>
                    <a:gd name="T16" fmla="*/ 15 w 67"/>
                    <a:gd name="T17" fmla="*/ 40 h 49"/>
                    <a:gd name="T18" fmla="*/ 10 w 67"/>
                    <a:gd name="T19" fmla="*/ 40 h 49"/>
                    <a:gd name="T20" fmla="*/ 5 w 67"/>
                    <a:gd name="T21" fmla="*/ 36 h 49"/>
                    <a:gd name="T22" fmla="*/ 0 w 67"/>
                    <a:gd name="T23" fmla="*/ 33 h 49"/>
                    <a:gd name="T24" fmla="*/ 3 w 67"/>
                    <a:gd name="T25" fmla="*/ 28 h 49"/>
                    <a:gd name="T26" fmla="*/ 6 w 67"/>
                    <a:gd name="T27" fmla="*/ 23 h 49"/>
                    <a:gd name="T28" fmla="*/ 8 w 67"/>
                    <a:gd name="T29" fmla="*/ 19 h 49"/>
                    <a:gd name="T30" fmla="*/ 8 w 67"/>
                    <a:gd name="T31" fmla="*/ 12 h 49"/>
                    <a:gd name="T32" fmla="*/ 6 w 67"/>
                    <a:gd name="T33" fmla="*/ 7 h 49"/>
                    <a:gd name="T34" fmla="*/ 8 w 67"/>
                    <a:gd name="T35" fmla="*/ 2 h 49"/>
                    <a:gd name="T36" fmla="*/ 11 w 67"/>
                    <a:gd name="T37" fmla="*/ 0 h 49"/>
                    <a:gd name="T38" fmla="*/ 15 w 67"/>
                    <a:gd name="T39" fmla="*/ 5 h 49"/>
                    <a:gd name="T40" fmla="*/ 16 w 67"/>
                    <a:gd name="T41" fmla="*/ 11 h 49"/>
                    <a:gd name="T42" fmla="*/ 20 w 67"/>
                    <a:gd name="T43" fmla="*/ 16 h 49"/>
                    <a:gd name="T44" fmla="*/ 21 w 67"/>
                    <a:gd name="T45" fmla="*/ 17 h 49"/>
                    <a:gd name="T46" fmla="*/ 23 w 67"/>
                    <a:gd name="T47" fmla="*/ 17 h 49"/>
                    <a:gd name="T48" fmla="*/ 32 w 67"/>
                    <a:gd name="T49" fmla="*/ 16 h 49"/>
                    <a:gd name="T50" fmla="*/ 38 w 67"/>
                    <a:gd name="T51" fmla="*/ 16 h 49"/>
                    <a:gd name="T52" fmla="*/ 43 w 67"/>
                    <a:gd name="T53" fmla="*/ 17 h 49"/>
                    <a:gd name="T54" fmla="*/ 50 w 67"/>
                    <a:gd name="T55" fmla="*/ 23 h 49"/>
                    <a:gd name="T56" fmla="*/ 55 w 67"/>
                    <a:gd name="T57" fmla="*/ 26 h 49"/>
                    <a:gd name="T58" fmla="*/ 60 w 67"/>
                    <a:gd name="T59" fmla="*/ 30 h 49"/>
                    <a:gd name="T60" fmla="*/ 65 w 67"/>
                    <a:gd name="T61" fmla="*/ 31 h 49"/>
                    <a:gd name="T62" fmla="*/ 67 w 67"/>
                    <a:gd name="T63" fmla="*/ 38 h 49"/>
                    <a:gd name="T64" fmla="*/ 65 w 67"/>
                    <a:gd name="T65" fmla="*/ 40 h 49"/>
                    <a:gd name="T66" fmla="*/ 63 w 67"/>
                    <a:gd name="T67" fmla="*/ 49 h 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
                    <a:gd name="T103" fmla="*/ 0 h 49"/>
                    <a:gd name="T104" fmla="*/ 67 w 67"/>
                    <a:gd name="T105" fmla="*/ 49 h 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 h="49">
                      <a:moveTo>
                        <a:pt x="63" y="49"/>
                      </a:moveTo>
                      <a:lnTo>
                        <a:pt x="63" y="49"/>
                      </a:lnTo>
                      <a:lnTo>
                        <a:pt x="60" y="47"/>
                      </a:lnTo>
                      <a:lnTo>
                        <a:pt x="53" y="40"/>
                      </a:lnTo>
                      <a:lnTo>
                        <a:pt x="48" y="36"/>
                      </a:lnTo>
                      <a:lnTo>
                        <a:pt x="38" y="36"/>
                      </a:lnTo>
                      <a:lnTo>
                        <a:pt x="32" y="36"/>
                      </a:lnTo>
                      <a:lnTo>
                        <a:pt x="23" y="38"/>
                      </a:lnTo>
                      <a:lnTo>
                        <a:pt x="15" y="40"/>
                      </a:lnTo>
                      <a:lnTo>
                        <a:pt x="10" y="40"/>
                      </a:lnTo>
                      <a:lnTo>
                        <a:pt x="5" y="36"/>
                      </a:lnTo>
                      <a:lnTo>
                        <a:pt x="0" y="33"/>
                      </a:lnTo>
                      <a:lnTo>
                        <a:pt x="3" y="28"/>
                      </a:lnTo>
                      <a:lnTo>
                        <a:pt x="6" y="23"/>
                      </a:lnTo>
                      <a:lnTo>
                        <a:pt x="8" y="19"/>
                      </a:lnTo>
                      <a:lnTo>
                        <a:pt x="8" y="12"/>
                      </a:lnTo>
                      <a:lnTo>
                        <a:pt x="6" y="7"/>
                      </a:lnTo>
                      <a:lnTo>
                        <a:pt x="8" y="2"/>
                      </a:lnTo>
                      <a:lnTo>
                        <a:pt x="11" y="0"/>
                      </a:lnTo>
                      <a:lnTo>
                        <a:pt x="15" y="5"/>
                      </a:lnTo>
                      <a:lnTo>
                        <a:pt x="16" y="11"/>
                      </a:lnTo>
                      <a:lnTo>
                        <a:pt x="20" y="16"/>
                      </a:lnTo>
                      <a:lnTo>
                        <a:pt x="21" y="17"/>
                      </a:lnTo>
                      <a:lnTo>
                        <a:pt x="23" y="17"/>
                      </a:lnTo>
                      <a:lnTo>
                        <a:pt x="32" y="16"/>
                      </a:lnTo>
                      <a:lnTo>
                        <a:pt x="38" y="16"/>
                      </a:lnTo>
                      <a:lnTo>
                        <a:pt x="43" y="17"/>
                      </a:lnTo>
                      <a:lnTo>
                        <a:pt x="50" y="23"/>
                      </a:lnTo>
                      <a:lnTo>
                        <a:pt x="55" y="26"/>
                      </a:lnTo>
                      <a:lnTo>
                        <a:pt x="60" y="30"/>
                      </a:lnTo>
                      <a:lnTo>
                        <a:pt x="65" y="31"/>
                      </a:lnTo>
                      <a:lnTo>
                        <a:pt x="67" y="38"/>
                      </a:lnTo>
                      <a:lnTo>
                        <a:pt x="65" y="40"/>
                      </a:lnTo>
                      <a:lnTo>
                        <a:pt x="63" y="49"/>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48" name="Freeform 369">
                  <a:extLst>
                    <a:ext uri="{FF2B5EF4-FFF2-40B4-BE49-F238E27FC236}">
                      <a16:creationId xmlns:a16="http://schemas.microsoft.com/office/drawing/2014/main" id="{EBC5D856-8182-4F09-809B-FCF1BEC619B9}"/>
                    </a:ext>
                  </a:extLst>
                </p:cNvPr>
                <p:cNvSpPr>
                  <a:spLocks/>
                </p:cNvSpPr>
                <p:nvPr/>
              </p:nvSpPr>
              <p:spPr bwMode="auto">
                <a:xfrm>
                  <a:off x="550" y="1794"/>
                  <a:ext cx="91" cy="111"/>
                </a:xfrm>
                <a:custGeom>
                  <a:avLst/>
                  <a:gdLst>
                    <a:gd name="T0" fmla="*/ 80 w 91"/>
                    <a:gd name="T1" fmla="*/ 111 h 111"/>
                    <a:gd name="T2" fmla="*/ 76 w 91"/>
                    <a:gd name="T3" fmla="*/ 111 h 111"/>
                    <a:gd name="T4" fmla="*/ 70 w 91"/>
                    <a:gd name="T5" fmla="*/ 109 h 111"/>
                    <a:gd name="T6" fmla="*/ 68 w 91"/>
                    <a:gd name="T7" fmla="*/ 106 h 111"/>
                    <a:gd name="T8" fmla="*/ 70 w 91"/>
                    <a:gd name="T9" fmla="*/ 102 h 111"/>
                    <a:gd name="T10" fmla="*/ 68 w 91"/>
                    <a:gd name="T11" fmla="*/ 99 h 111"/>
                    <a:gd name="T12" fmla="*/ 63 w 91"/>
                    <a:gd name="T13" fmla="*/ 87 h 111"/>
                    <a:gd name="T14" fmla="*/ 58 w 91"/>
                    <a:gd name="T15" fmla="*/ 78 h 111"/>
                    <a:gd name="T16" fmla="*/ 51 w 91"/>
                    <a:gd name="T17" fmla="*/ 73 h 111"/>
                    <a:gd name="T18" fmla="*/ 46 w 91"/>
                    <a:gd name="T19" fmla="*/ 69 h 111"/>
                    <a:gd name="T20" fmla="*/ 41 w 91"/>
                    <a:gd name="T21" fmla="*/ 66 h 111"/>
                    <a:gd name="T22" fmla="*/ 36 w 91"/>
                    <a:gd name="T23" fmla="*/ 57 h 111"/>
                    <a:gd name="T24" fmla="*/ 33 w 91"/>
                    <a:gd name="T25" fmla="*/ 49 h 111"/>
                    <a:gd name="T26" fmla="*/ 28 w 91"/>
                    <a:gd name="T27" fmla="*/ 44 h 111"/>
                    <a:gd name="T28" fmla="*/ 20 w 91"/>
                    <a:gd name="T29" fmla="*/ 37 h 111"/>
                    <a:gd name="T30" fmla="*/ 15 w 91"/>
                    <a:gd name="T31" fmla="*/ 30 h 111"/>
                    <a:gd name="T32" fmla="*/ 6 w 91"/>
                    <a:gd name="T33" fmla="*/ 21 h 111"/>
                    <a:gd name="T34" fmla="*/ 3 w 91"/>
                    <a:gd name="T35" fmla="*/ 19 h 111"/>
                    <a:gd name="T36" fmla="*/ 0 w 91"/>
                    <a:gd name="T37" fmla="*/ 16 h 111"/>
                    <a:gd name="T38" fmla="*/ 0 w 91"/>
                    <a:gd name="T39" fmla="*/ 14 h 111"/>
                    <a:gd name="T40" fmla="*/ 3 w 91"/>
                    <a:gd name="T41" fmla="*/ 12 h 111"/>
                    <a:gd name="T42" fmla="*/ 6 w 91"/>
                    <a:gd name="T43" fmla="*/ 14 h 111"/>
                    <a:gd name="T44" fmla="*/ 11 w 91"/>
                    <a:gd name="T45" fmla="*/ 16 h 111"/>
                    <a:gd name="T46" fmla="*/ 15 w 91"/>
                    <a:gd name="T47" fmla="*/ 18 h 111"/>
                    <a:gd name="T48" fmla="*/ 18 w 91"/>
                    <a:gd name="T49" fmla="*/ 18 h 111"/>
                    <a:gd name="T50" fmla="*/ 25 w 91"/>
                    <a:gd name="T51" fmla="*/ 14 h 111"/>
                    <a:gd name="T52" fmla="*/ 26 w 91"/>
                    <a:gd name="T53" fmla="*/ 12 h 111"/>
                    <a:gd name="T54" fmla="*/ 26 w 91"/>
                    <a:gd name="T55" fmla="*/ 2 h 111"/>
                    <a:gd name="T56" fmla="*/ 30 w 91"/>
                    <a:gd name="T57" fmla="*/ 0 h 111"/>
                    <a:gd name="T58" fmla="*/ 36 w 91"/>
                    <a:gd name="T59" fmla="*/ 0 h 111"/>
                    <a:gd name="T60" fmla="*/ 38 w 91"/>
                    <a:gd name="T61" fmla="*/ 4 h 111"/>
                    <a:gd name="T62" fmla="*/ 43 w 91"/>
                    <a:gd name="T63" fmla="*/ 9 h 111"/>
                    <a:gd name="T64" fmla="*/ 53 w 91"/>
                    <a:gd name="T65" fmla="*/ 12 h 111"/>
                    <a:gd name="T66" fmla="*/ 56 w 91"/>
                    <a:gd name="T67" fmla="*/ 19 h 111"/>
                    <a:gd name="T68" fmla="*/ 60 w 91"/>
                    <a:gd name="T69" fmla="*/ 28 h 111"/>
                    <a:gd name="T70" fmla="*/ 63 w 91"/>
                    <a:gd name="T71" fmla="*/ 37 h 111"/>
                    <a:gd name="T72" fmla="*/ 68 w 91"/>
                    <a:gd name="T73" fmla="*/ 42 h 111"/>
                    <a:gd name="T74" fmla="*/ 76 w 91"/>
                    <a:gd name="T75" fmla="*/ 45 h 111"/>
                    <a:gd name="T76" fmla="*/ 81 w 91"/>
                    <a:gd name="T77" fmla="*/ 49 h 111"/>
                    <a:gd name="T78" fmla="*/ 85 w 91"/>
                    <a:gd name="T79" fmla="*/ 52 h 111"/>
                    <a:gd name="T80" fmla="*/ 86 w 91"/>
                    <a:gd name="T81" fmla="*/ 57 h 111"/>
                    <a:gd name="T82" fmla="*/ 90 w 91"/>
                    <a:gd name="T83" fmla="*/ 61 h 111"/>
                    <a:gd name="T84" fmla="*/ 91 w 91"/>
                    <a:gd name="T85" fmla="*/ 66 h 111"/>
                    <a:gd name="T86" fmla="*/ 91 w 91"/>
                    <a:gd name="T87" fmla="*/ 71 h 111"/>
                    <a:gd name="T88" fmla="*/ 91 w 91"/>
                    <a:gd name="T89" fmla="*/ 76 h 111"/>
                    <a:gd name="T90" fmla="*/ 91 w 91"/>
                    <a:gd name="T91" fmla="*/ 81 h 111"/>
                    <a:gd name="T92" fmla="*/ 90 w 91"/>
                    <a:gd name="T93" fmla="*/ 88 h 111"/>
                    <a:gd name="T94" fmla="*/ 90 w 91"/>
                    <a:gd name="T95" fmla="*/ 95 h 111"/>
                    <a:gd name="T96" fmla="*/ 88 w 91"/>
                    <a:gd name="T97" fmla="*/ 100 h 111"/>
                    <a:gd name="T98" fmla="*/ 85 w 91"/>
                    <a:gd name="T99" fmla="*/ 107 h 111"/>
                    <a:gd name="T100" fmla="*/ 80 w 91"/>
                    <a:gd name="T101" fmla="*/ 111 h 11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
                    <a:gd name="T154" fmla="*/ 0 h 111"/>
                    <a:gd name="T155" fmla="*/ 91 w 91"/>
                    <a:gd name="T156" fmla="*/ 111 h 11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 h="111">
                      <a:moveTo>
                        <a:pt x="80" y="111"/>
                      </a:moveTo>
                      <a:lnTo>
                        <a:pt x="76" y="111"/>
                      </a:lnTo>
                      <a:lnTo>
                        <a:pt x="70" y="109"/>
                      </a:lnTo>
                      <a:lnTo>
                        <a:pt x="68" y="106"/>
                      </a:lnTo>
                      <a:lnTo>
                        <a:pt x="70" y="102"/>
                      </a:lnTo>
                      <a:lnTo>
                        <a:pt x="68" y="99"/>
                      </a:lnTo>
                      <a:lnTo>
                        <a:pt x="63" y="87"/>
                      </a:lnTo>
                      <a:lnTo>
                        <a:pt x="58" y="78"/>
                      </a:lnTo>
                      <a:lnTo>
                        <a:pt x="51" y="73"/>
                      </a:lnTo>
                      <a:lnTo>
                        <a:pt x="46" y="69"/>
                      </a:lnTo>
                      <a:lnTo>
                        <a:pt x="41" y="66"/>
                      </a:lnTo>
                      <a:lnTo>
                        <a:pt x="36" y="57"/>
                      </a:lnTo>
                      <a:lnTo>
                        <a:pt x="33" y="49"/>
                      </a:lnTo>
                      <a:lnTo>
                        <a:pt x="28" y="44"/>
                      </a:lnTo>
                      <a:lnTo>
                        <a:pt x="20" y="37"/>
                      </a:lnTo>
                      <a:lnTo>
                        <a:pt x="15" y="30"/>
                      </a:lnTo>
                      <a:lnTo>
                        <a:pt x="6" y="21"/>
                      </a:lnTo>
                      <a:lnTo>
                        <a:pt x="3" y="19"/>
                      </a:lnTo>
                      <a:lnTo>
                        <a:pt x="0" y="16"/>
                      </a:lnTo>
                      <a:lnTo>
                        <a:pt x="0" y="14"/>
                      </a:lnTo>
                      <a:lnTo>
                        <a:pt x="3" y="12"/>
                      </a:lnTo>
                      <a:lnTo>
                        <a:pt x="6" y="14"/>
                      </a:lnTo>
                      <a:lnTo>
                        <a:pt x="11" y="16"/>
                      </a:lnTo>
                      <a:lnTo>
                        <a:pt x="15" y="18"/>
                      </a:lnTo>
                      <a:lnTo>
                        <a:pt x="18" y="18"/>
                      </a:lnTo>
                      <a:lnTo>
                        <a:pt x="25" y="14"/>
                      </a:lnTo>
                      <a:lnTo>
                        <a:pt x="26" y="12"/>
                      </a:lnTo>
                      <a:lnTo>
                        <a:pt x="26" y="2"/>
                      </a:lnTo>
                      <a:lnTo>
                        <a:pt x="30" y="0"/>
                      </a:lnTo>
                      <a:lnTo>
                        <a:pt x="36" y="0"/>
                      </a:lnTo>
                      <a:lnTo>
                        <a:pt x="38" y="4"/>
                      </a:lnTo>
                      <a:lnTo>
                        <a:pt x="43" y="9"/>
                      </a:lnTo>
                      <a:lnTo>
                        <a:pt x="53" y="12"/>
                      </a:lnTo>
                      <a:lnTo>
                        <a:pt x="56" y="19"/>
                      </a:lnTo>
                      <a:lnTo>
                        <a:pt x="60" y="28"/>
                      </a:lnTo>
                      <a:lnTo>
                        <a:pt x="63" y="37"/>
                      </a:lnTo>
                      <a:lnTo>
                        <a:pt x="68" y="42"/>
                      </a:lnTo>
                      <a:lnTo>
                        <a:pt x="76" y="45"/>
                      </a:lnTo>
                      <a:lnTo>
                        <a:pt x="81" y="49"/>
                      </a:lnTo>
                      <a:lnTo>
                        <a:pt x="85" y="52"/>
                      </a:lnTo>
                      <a:lnTo>
                        <a:pt x="86" y="57"/>
                      </a:lnTo>
                      <a:lnTo>
                        <a:pt x="90" y="61"/>
                      </a:lnTo>
                      <a:lnTo>
                        <a:pt x="91" y="66"/>
                      </a:lnTo>
                      <a:lnTo>
                        <a:pt x="91" y="71"/>
                      </a:lnTo>
                      <a:lnTo>
                        <a:pt x="91" y="76"/>
                      </a:lnTo>
                      <a:lnTo>
                        <a:pt x="91" y="81"/>
                      </a:lnTo>
                      <a:lnTo>
                        <a:pt x="90" y="88"/>
                      </a:lnTo>
                      <a:lnTo>
                        <a:pt x="90" y="95"/>
                      </a:lnTo>
                      <a:lnTo>
                        <a:pt x="88" y="100"/>
                      </a:lnTo>
                      <a:lnTo>
                        <a:pt x="85" y="107"/>
                      </a:lnTo>
                      <a:lnTo>
                        <a:pt x="80" y="111"/>
                      </a:lnTo>
                      <a:close/>
                    </a:path>
                  </a:pathLst>
                </a:custGeom>
                <a:solidFill>
                  <a:srgbClr val="0093D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49" name="Freeform 370">
                  <a:extLst>
                    <a:ext uri="{FF2B5EF4-FFF2-40B4-BE49-F238E27FC236}">
                      <a16:creationId xmlns:a16="http://schemas.microsoft.com/office/drawing/2014/main" id="{067004E5-C846-4FF2-A55E-240B2FF12C4C}"/>
                    </a:ext>
                  </a:extLst>
                </p:cNvPr>
                <p:cNvSpPr>
                  <a:spLocks/>
                </p:cNvSpPr>
                <p:nvPr/>
              </p:nvSpPr>
              <p:spPr bwMode="auto">
                <a:xfrm>
                  <a:off x="550" y="1794"/>
                  <a:ext cx="91" cy="111"/>
                </a:xfrm>
                <a:custGeom>
                  <a:avLst/>
                  <a:gdLst>
                    <a:gd name="T0" fmla="*/ 80 w 91"/>
                    <a:gd name="T1" fmla="*/ 111 h 111"/>
                    <a:gd name="T2" fmla="*/ 80 w 91"/>
                    <a:gd name="T3" fmla="*/ 111 h 111"/>
                    <a:gd name="T4" fmla="*/ 76 w 91"/>
                    <a:gd name="T5" fmla="*/ 111 h 111"/>
                    <a:gd name="T6" fmla="*/ 70 w 91"/>
                    <a:gd name="T7" fmla="*/ 109 h 111"/>
                    <a:gd name="T8" fmla="*/ 68 w 91"/>
                    <a:gd name="T9" fmla="*/ 106 h 111"/>
                    <a:gd name="T10" fmla="*/ 70 w 91"/>
                    <a:gd name="T11" fmla="*/ 102 h 111"/>
                    <a:gd name="T12" fmla="*/ 68 w 91"/>
                    <a:gd name="T13" fmla="*/ 99 h 111"/>
                    <a:gd name="T14" fmla="*/ 63 w 91"/>
                    <a:gd name="T15" fmla="*/ 87 h 111"/>
                    <a:gd name="T16" fmla="*/ 58 w 91"/>
                    <a:gd name="T17" fmla="*/ 78 h 111"/>
                    <a:gd name="T18" fmla="*/ 51 w 91"/>
                    <a:gd name="T19" fmla="*/ 73 h 111"/>
                    <a:gd name="T20" fmla="*/ 46 w 91"/>
                    <a:gd name="T21" fmla="*/ 69 h 111"/>
                    <a:gd name="T22" fmla="*/ 41 w 91"/>
                    <a:gd name="T23" fmla="*/ 66 h 111"/>
                    <a:gd name="T24" fmla="*/ 36 w 91"/>
                    <a:gd name="T25" fmla="*/ 57 h 111"/>
                    <a:gd name="T26" fmla="*/ 33 w 91"/>
                    <a:gd name="T27" fmla="*/ 49 h 111"/>
                    <a:gd name="T28" fmla="*/ 28 w 91"/>
                    <a:gd name="T29" fmla="*/ 44 h 111"/>
                    <a:gd name="T30" fmla="*/ 20 w 91"/>
                    <a:gd name="T31" fmla="*/ 37 h 111"/>
                    <a:gd name="T32" fmla="*/ 15 w 91"/>
                    <a:gd name="T33" fmla="*/ 30 h 111"/>
                    <a:gd name="T34" fmla="*/ 6 w 91"/>
                    <a:gd name="T35" fmla="*/ 21 h 111"/>
                    <a:gd name="T36" fmla="*/ 3 w 91"/>
                    <a:gd name="T37" fmla="*/ 19 h 111"/>
                    <a:gd name="T38" fmla="*/ 0 w 91"/>
                    <a:gd name="T39" fmla="*/ 16 h 111"/>
                    <a:gd name="T40" fmla="*/ 0 w 91"/>
                    <a:gd name="T41" fmla="*/ 14 h 111"/>
                    <a:gd name="T42" fmla="*/ 3 w 91"/>
                    <a:gd name="T43" fmla="*/ 12 h 111"/>
                    <a:gd name="T44" fmla="*/ 6 w 91"/>
                    <a:gd name="T45" fmla="*/ 14 h 111"/>
                    <a:gd name="T46" fmla="*/ 11 w 91"/>
                    <a:gd name="T47" fmla="*/ 16 h 111"/>
                    <a:gd name="T48" fmla="*/ 15 w 91"/>
                    <a:gd name="T49" fmla="*/ 18 h 111"/>
                    <a:gd name="T50" fmla="*/ 18 w 91"/>
                    <a:gd name="T51" fmla="*/ 18 h 111"/>
                    <a:gd name="T52" fmla="*/ 25 w 91"/>
                    <a:gd name="T53" fmla="*/ 14 h 111"/>
                    <a:gd name="T54" fmla="*/ 26 w 91"/>
                    <a:gd name="T55" fmla="*/ 12 h 111"/>
                    <a:gd name="T56" fmla="*/ 26 w 91"/>
                    <a:gd name="T57" fmla="*/ 2 h 111"/>
                    <a:gd name="T58" fmla="*/ 30 w 91"/>
                    <a:gd name="T59" fmla="*/ 0 h 111"/>
                    <a:gd name="T60" fmla="*/ 36 w 91"/>
                    <a:gd name="T61" fmla="*/ 0 h 111"/>
                    <a:gd name="T62" fmla="*/ 38 w 91"/>
                    <a:gd name="T63" fmla="*/ 4 h 111"/>
                    <a:gd name="T64" fmla="*/ 43 w 91"/>
                    <a:gd name="T65" fmla="*/ 9 h 111"/>
                    <a:gd name="T66" fmla="*/ 53 w 91"/>
                    <a:gd name="T67" fmla="*/ 12 h 111"/>
                    <a:gd name="T68" fmla="*/ 56 w 91"/>
                    <a:gd name="T69" fmla="*/ 19 h 111"/>
                    <a:gd name="T70" fmla="*/ 60 w 91"/>
                    <a:gd name="T71" fmla="*/ 28 h 111"/>
                    <a:gd name="T72" fmla="*/ 63 w 91"/>
                    <a:gd name="T73" fmla="*/ 37 h 111"/>
                    <a:gd name="T74" fmla="*/ 68 w 91"/>
                    <a:gd name="T75" fmla="*/ 42 h 111"/>
                    <a:gd name="T76" fmla="*/ 76 w 91"/>
                    <a:gd name="T77" fmla="*/ 45 h 111"/>
                    <a:gd name="T78" fmla="*/ 81 w 91"/>
                    <a:gd name="T79" fmla="*/ 49 h 111"/>
                    <a:gd name="T80" fmla="*/ 85 w 91"/>
                    <a:gd name="T81" fmla="*/ 52 h 111"/>
                    <a:gd name="T82" fmla="*/ 86 w 91"/>
                    <a:gd name="T83" fmla="*/ 57 h 111"/>
                    <a:gd name="T84" fmla="*/ 90 w 91"/>
                    <a:gd name="T85" fmla="*/ 61 h 111"/>
                    <a:gd name="T86" fmla="*/ 91 w 91"/>
                    <a:gd name="T87" fmla="*/ 66 h 111"/>
                    <a:gd name="T88" fmla="*/ 91 w 91"/>
                    <a:gd name="T89" fmla="*/ 71 h 111"/>
                    <a:gd name="T90" fmla="*/ 91 w 91"/>
                    <a:gd name="T91" fmla="*/ 76 h 111"/>
                    <a:gd name="T92" fmla="*/ 91 w 91"/>
                    <a:gd name="T93" fmla="*/ 81 h 111"/>
                    <a:gd name="T94" fmla="*/ 90 w 91"/>
                    <a:gd name="T95" fmla="*/ 88 h 111"/>
                    <a:gd name="T96" fmla="*/ 90 w 91"/>
                    <a:gd name="T97" fmla="*/ 95 h 111"/>
                    <a:gd name="T98" fmla="*/ 88 w 91"/>
                    <a:gd name="T99" fmla="*/ 100 h 111"/>
                    <a:gd name="T100" fmla="*/ 85 w 91"/>
                    <a:gd name="T101" fmla="*/ 107 h 111"/>
                    <a:gd name="T102" fmla="*/ 80 w 91"/>
                    <a:gd name="T103" fmla="*/ 111 h 11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1"/>
                    <a:gd name="T157" fmla="*/ 0 h 111"/>
                    <a:gd name="T158" fmla="*/ 91 w 91"/>
                    <a:gd name="T159" fmla="*/ 111 h 11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1" h="111">
                      <a:moveTo>
                        <a:pt x="80" y="111"/>
                      </a:moveTo>
                      <a:lnTo>
                        <a:pt x="80" y="111"/>
                      </a:lnTo>
                      <a:lnTo>
                        <a:pt x="76" y="111"/>
                      </a:lnTo>
                      <a:lnTo>
                        <a:pt x="70" y="109"/>
                      </a:lnTo>
                      <a:lnTo>
                        <a:pt x="68" y="106"/>
                      </a:lnTo>
                      <a:lnTo>
                        <a:pt x="70" y="102"/>
                      </a:lnTo>
                      <a:lnTo>
                        <a:pt x="68" y="99"/>
                      </a:lnTo>
                      <a:lnTo>
                        <a:pt x="63" y="87"/>
                      </a:lnTo>
                      <a:lnTo>
                        <a:pt x="58" y="78"/>
                      </a:lnTo>
                      <a:lnTo>
                        <a:pt x="51" y="73"/>
                      </a:lnTo>
                      <a:lnTo>
                        <a:pt x="46" y="69"/>
                      </a:lnTo>
                      <a:lnTo>
                        <a:pt x="41" y="66"/>
                      </a:lnTo>
                      <a:lnTo>
                        <a:pt x="36" y="57"/>
                      </a:lnTo>
                      <a:lnTo>
                        <a:pt x="33" y="49"/>
                      </a:lnTo>
                      <a:lnTo>
                        <a:pt x="28" y="44"/>
                      </a:lnTo>
                      <a:lnTo>
                        <a:pt x="20" y="37"/>
                      </a:lnTo>
                      <a:lnTo>
                        <a:pt x="15" y="30"/>
                      </a:lnTo>
                      <a:lnTo>
                        <a:pt x="6" y="21"/>
                      </a:lnTo>
                      <a:lnTo>
                        <a:pt x="3" y="19"/>
                      </a:lnTo>
                      <a:lnTo>
                        <a:pt x="0" y="16"/>
                      </a:lnTo>
                      <a:lnTo>
                        <a:pt x="0" y="14"/>
                      </a:lnTo>
                      <a:lnTo>
                        <a:pt x="3" y="12"/>
                      </a:lnTo>
                      <a:lnTo>
                        <a:pt x="6" y="14"/>
                      </a:lnTo>
                      <a:lnTo>
                        <a:pt x="11" y="16"/>
                      </a:lnTo>
                      <a:lnTo>
                        <a:pt x="15" y="18"/>
                      </a:lnTo>
                      <a:lnTo>
                        <a:pt x="18" y="18"/>
                      </a:lnTo>
                      <a:lnTo>
                        <a:pt x="25" y="14"/>
                      </a:lnTo>
                      <a:lnTo>
                        <a:pt x="26" y="12"/>
                      </a:lnTo>
                      <a:lnTo>
                        <a:pt x="26" y="2"/>
                      </a:lnTo>
                      <a:lnTo>
                        <a:pt x="30" y="0"/>
                      </a:lnTo>
                      <a:lnTo>
                        <a:pt x="36" y="0"/>
                      </a:lnTo>
                      <a:lnTo>
                        <a:pt x="38" y="4"/>
                      </a:lnTo>
                      <a:lnTo>
                        <a:pt x="43" y="9"/>
                      </a:lnTo>
                      <a:lnTo>
                        <a:pt x="53" y="12"/>
                      </a:lnTo>
                      <a:lnTo>
                        <a:pt x="56" y="19"/>
                      </a:lnTo>
                      <a:lnTo>
                        <a:pt x="60" y="28"/>
                      </a:lnTo>
                      <a:lnTo>
                        <a:pt x="63" y="37"/>
                      </a:lnTo>
                      <a:lnTo>
                        <a:pt x="68" y="42"/>
                      </a:lnTo>
                      <a:lnTo>
                        <a:pt x="76" y="45"/>
                      </a:lnTo>
                      <a:lnTo>
                        <a:pt x="81" y="49"/>
                      </a:lnTo>
                      <a:lnTo>
                        <a:pt x="85" y="52"/>
                      </a:lnTo>
                      <a:lnTo>
                        <a:pt x="86" y="57"/>
                      </a:lnTo>
                      <a:lnTo>
                        <a:pt x="90" y="61"/>
                      </a:lnTo>
                      <a:lnTo>
                        <a:pt x="91" y="66"/>
                      </a:lnTo>
                      <a:lnTo>
                        <a:pt x="91" y="71"/>
                      </a:lnTo>
                      <a:lnTo>
                        <a:pt x="91" y="76"/>
                      </a:lnTo>
                      <a:lnTo>
                        <a:pt x="91" y="81"/>
                      </a:lnTo>
                      <a:lnTo>
                        <a:pt x="90" y="88"/>
                      </a:lnTo>
                      <a:lnTo>
                        <a:pt x="90" y="95"/>
                      </a:lnTo>
                      <a:lnTo>
                        <a:pt x="88" y="100"/>
                      </a:lnTo>
                      <a:lnTo>
                        <a:pt x="85" y="107"/>
                      </a:lnTo>
                      <a:lnTo>
                        <a:pt x="80" y="11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50" name="Freeform 371">
                  <a:extLst>
                    <a:ext uri="{FF2B5EF4-FFF2-40B4-BE49-F238E27FC236}">
                      <a16:creationId xmlns:a16="http://schemas.microsoft.com/office/drawing/2014/main" id="{C0E532CB-88DD-4CF3-B6B4-4E564AB93AED}"/>
                    </a:ext>
                  </a:extLst>
                </p:cNvPr>
                <p:cNvSpPr>
                  <a:spLocks/>
                </p:cNvSpPr>
                <p:nvPr/>
              </p:nvSpPr>
              <p:spPr bwMode="auto">
                <a:xfrm>
                  <a:off x="3104" y="1772"/>
                  <a:ext cx="464" cy="159"/>
                </a:xfrm>
                <a:custGeom>
                  <a:avLst/>
                  <a:gdLst>
                    <a:gd name="T0" fmla="*/ 58 w 464"/>
                    <a:gd name="T1" fmla="*/ 138 h 159"/>
                    <a:gd name="T2" fmla="*/ 80 w 464"/>
                    <a:gd name="T3" fmla="*/ 134 h 159"/>
                    <a:gd name="T4" fmla="*/ 110 w 464"/>
                    <a:gd name="T5" fmla="*/ 140 h 159"/>
                    <a:gd name="T6" fmla="*/ 170 w 464"/>
                    <a:gd name="T7" fmla="*/ 138 h 159"/>
                    <a:gd name="T8" fmla="*/ 193 w 464"/>
                    <a:gd name="T9" fmla="*/ 140 h 159"/>
                    <a:gd name="T10" fmla="*/ 242 w 464"/>
                    <a:gd name="T11" fmla="*/ 153 h 159"/>
                    <a:gd name="T12" fmla="*/ 270 w 464"/>
                    <a:gd name="T13" fmla="*/ 155 h 159"/>
                    <a:gd name="T14" fmla="*/ 298 w 464"/>
                    <a:gd name="T15" fmla="*/ 155 h 159"/>
                    <a:gd name="T16" fmla="*/ 338 w 464"/>
                    <a:gd name="T17" fmla="*/ 152 h 159"/>
                    <a:gd name="T18" fmla="*/ 363 w 464"/>
                    <a:gd name="T19" fmla="*/ 145 h 159"/>
                    <a:gd name="T20" fmla="*/ 382 w 464"/>
                    <a:gd name="T21" fmla="*/ 136 h 159"/>
                    <a:gd name="T22" fmla="*/ 394 w 464"/>
                    <a:gd name="T23" fmla="*/ 112 h 159"/>
                    <a:gd name="T24" fmla="*/ 407 w 464"/>
                    <a:gd name="T25" fmla="*/ 95 h 159"/>
                    <a:gd name="T26" fmla="*/ 429 w 464"/>
                    <a:gd name="T27" fmla="*/ 78 h 159"/>
                    <a:gd name="T28" fmla="*/ 440 w 464"/>
                    <a:gd name="T29" fmla="*/ 47 h 159"/>
                    <a:gd name="T30" fmla="*/ 452 w 464"/>
                    <a:gd name="T31" fmla="*/ 34 h 159"/>
                    <a:gd name="T32" fmla="*/ 464 w 464"/>
                    <a:gd name="T33" fmla="*/ 31 h 159"/>
                    <a:gd name="T34" fmla="*/ 455 w 464"/>
                    <a:gd name="T35" fmla="*/ 19 h 159"/>
                    <a:gd name="T36" fmla="*/ 452 w 464"/>
                    <a:gd name="T37" fmla="*/ 9 h 159"/>
                    <a:gd name="T38" fmla="*/ 439 w 464"/>
                    <a:gd name="T39" fmla="*/ 3 h 159"/>
                    <a:gd name="T40" fmla="*/ 434 w 464"/>
                    <a:gd name="T41" fmla="*/ 2 h 159"/>
                    <a:gd name="T42" fmla="*/ 429 w 464"/>
                    <a:gd name="T43" fmla="*/ 12 h 159"/>
                    <a:gd name="T44" fmla="*/ 417 w 464"/>
                    <a:gd name="T45" fmla="*/ 22 h 159"/>
                    <a:gd name="T46" fmla="*/ 407 w 464"/>
                    <a:gd name="T47" fmla="*/ 36 h 159"/>
                    <a:gd name="T48" fmla="*/ 385 w 464"/>
                    <a:gd name="T49" fmla="*/ 43 h 159"/>
                    <a:gd name="T50" fmla="*/ 390 w 464"/>
                    <a:gd name="T51" fmla="*/ 55 h 159"/>
                    <a:gd name="T52" fmla="*/ 367 w 464"/>
                    <a:gd name="T53" fmla="*/ 66 h 159"/>
                    <a:gd name="T54" fmla="*/ 337 w 464"/>
                    <a:gd name="T55" fmla="*/ 91 h 159"/>
                    <a:gd name="T56" fmla="*/ 283 w 464"/>
                    <a:gd name="T57" fmla="*/ 90 h 159"/>
                    <a:gd name="T58" fmla="*/ 248 w 464"/>
                    <a:gd name="T59" fmla="*/ 88 h 159"/>
                    <a:gd name="T60" fmla="*/ 237 w 464"/>
                    <a:gd name="T61" fmla="*/ 86 h 159"/>
                    <a:gd name="T62" fmla="*/ 217 w 464"/>
                    <a:gd name="T63" fmla="*/ 90 h 159"/>
                    <a:gd name="T64" fmla="*/ 192 w 464"/>
                    <a:gd name="T65" fmla="*/ 91 h 159"/>
                    <a:gd name="T66" fmla="*/ 158 w 464"/>
                    <a:gd name="T67" fmla="*/ 78 h 159"/>
                    <a:gd name="T68" fmla="*/ 130 w 464"/>
                    <a:gd name="T69" fmla="*/ 74 h 159"/>
                    <a:gd name="T70" fmla="*/ 108 w 464"/>
                    <a:gd name="T71" fmla="*/ 72 h 159"/>
                    <a:gd name="T72" fmla="*/ 83 w 464"/>
                    <a:gd name="T73" fmla="*/ 71 h 159"/>
                    <a:gd name="T74" fmla="*/ 71 w 464"/>
                    <a:gd name="T75" fmla="*/ 72 h 159"/>
                    <a:gd name="T76" fmla="*/ 51 w 464"/>
                    <a:gd name="T77" fmla="*/ 67 h 159"/>
                    <a:gd name="T78" fmla="*/ 43 w 464"/>
                    <a:gd name="T79" fmla="*/ 72 h 159"/>
                    <a:gd name="T80" fmla="*/ 38 w 464"/>
                    <a:gd name="T81" fmla="*/ 78 h 159"/>
                    <a:gd name="T82" fmla="*/ 30 w 464"/>
                    <a:gd name="T83" fmla="*/ 83 h 159"/>
                    <a:gd name="T84" fmla="*/ 13 w 464"/>
                    <a:gd name="T85" fmla="*/ 90 h 159"/>
                    <a:gd name="T86" fmla="*/ 0 w 464"/>
                    <a:gd name="T87" fmla="*/ 100 h 159"/>
                    <a:gd name="T88" fmla="*/ 6 w 464"/>
                    <a:gd name="T89" fmla="*/ 105 h 159"/>
                    <a:gd name="T90" fmla="*/ 15 w 464"/>
                    <a:gd name="T91" fmla="*/ 110 h 159"/>
                    <a:gd name="T92" fmla="*/ 26 w 464"/>
                    <a:gd name="T93" fmla="*/ 121 h 159"/>
                    <a:gd name="T94" fmla="*/ 35 w 464"/>
                    <a:gd name="T95" fmla="*/ 133 h 15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64"/>
                    <a:gd name="T145" fmla="*/ 0 h 159"/>
                    <a:gd name="T146" fmla="*/ 464 w 464"/>
                    <a:gd name="T147" fmla="*/ 159 h 15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64" h="159">
                      <a:moveTo>
                        <a:pt x="38" y="140"/>
                      </a:moveTo>
                      <a:lnTo>
                        <a:pt x="46" y="140"/>
                      </a:lnTo>
                      <a:lnTo>
                        <a:pt x="58" y="138"/>
                      </a:lnTo>
                      <a:lnTo>
                        <a:pt x="63" y="131"/>
                      </a:lnTo>
                      <a:lnTo>
                        <a:pt x="70" y="131"/>
                      </a:lnTo>
                      <a:lnTo>
                        <a:pt x="80" y="134"/>
                      </a:lnTo>
                      <a:lnTo>
                        <a:pt x="83" y="138"/>
                      </a:lnTo>
                      <a:lnTo>
                        <a:pt x="93" y="143"/>
                      </a:lnTo>
                      <a:lnTo>
                        <a:pt x="110" y="140"/>
                      </a:lnTo>
                      <a:lnTo>
                        <a:pt x="125" y="136"/>
                      </a:lnTo>
                      <a:lnTo>
                        <a:pt x="140" y="136"/>
                      </a:lnTo>
                      <a:lnTo>
                        <a:pt x="170" y="138"/>
                      </a:lnTo>
                      <a:lnTo>
                        <a:pt x="178" y="136"/>
                      </a:lnTo>
                      <a:lnTo>
                        <a:pt x="188" y="138"/>
                      </a:lnTo>
                      <a:lnTo>
                        <a:pt x="193" y="140"/>
                      </a:lnTo>
                      <a:lnTo>
                        <a:pt x="210" y="138"/>
                      </a:lnTo>
                      <a:lnTo>
                        <a:pt x="237" y="150"/>
                      </a:lnTo>
                      <a:lnTo>
                        <a:pt x="242" y="153"/>
                      </a:lnTo>
                      <a:lnTo>
                        <a:pt x="252" y="159"/>
                      </a:lnTo>
                      <a:lnTo>
                        <a:pt x="262" y="159"/>
                      </a:lnTo>
                      <a:lnTo>
                        <a:pt x="270" y="155"/>
                      </a:lnTo>
                      <a:lnTo>
                        <a:pt x="272" y="159"/>
                      </a:lnTo>
                      <a:lnTo>
                        <a:pt x="282" y="159"/>
                      </a:lnTo>
                      <a:lnTo>
                        <a:pt x="298" y="155"/>
                      </a:lnTo>
                      <a:lnTo>
                        <a:pt x="312" y="155"/>
                      </a:lnTo>
                      <a:lnTo>
                        <a:pt x="325" y="153"/>
                      </a:lnTo>
                      <a:lnTo>
                        <a:pt x="338" y="152"/>
                      </a:lnTo>
                      <a:lnTo>
                        <a:pt x="347" y="150"/>
                      </a:lnTo>
                      <a:lnTo>
                        <a:pt x="357" y="147"/>
                      </a:lnTo>
                      <a:lnTo>
                        <a:pt x="363" y="145"/>
                      </a:lnTo>
                      <a:lnTo>
                        <a:pt x="370" y="143"/>
                      </a:lnTo>
                      <a:lnTo>
                        <a:pt x="375" y="141"/>
                      </a:lnTo>
                      <a:lnTo>
                        <a:pt x="382" y="136"/>
                      </a:lnTo>
                      <a:lnTo>
                        <a:pt x="389" y="126"/>
                      </a:lnTo>
                      <a:lnTo>
                        <a:pt x="390" y="119"/>
                      </a:lnTo>
                      <a:lnTo>
                        <a:pt x="394" y="112"/>
                      </a:lnTo>
                      <a:lnTo>
                        <a:pt x="395" y="107"/>
                      </a:lnTo>
                      <a:lnTo>
                        <a:pt x="399" y="102"/>
                      </a:lnTo>
                      <a:lnTo>
                        <a:pt x="407" y="95"/>
                      </a:lnTo>
                      <a:lnTo>
                        <a:pt x="415" y="91"/>
                      </a:lnTo>
                      <a:lnTo>
                        <a:pt x="424" y="86"/>
                      </a:lnTo>
                      <a:lnTo>
                        <a:pt x="429" y="78"/>
                      </a:lnTo>
                      <a:lnTo>
                        <a:pt x="435" y="60"/>
                      </a:lnTo>
                      <a:lnTo>
                        <a:pt x="437" y="55"/>
                      </a:lnTo>
                      <a:lnTo>
                        <a:pt x="440" y="47"/>
                      </a:lnTo>
                      <a:lnTo>
                        <a:pt x="445" y="38"/>
                      </a:lnTo>
                      <a:lnTo>
                        <a:pt x="449" y="34"/>
                      </a:lnTo>
                      <a:lnTo>
                        <a:pt x="452" y="34"/>
                      </a:lnTo>
                      <a:lnTo>
                        <a:pt x="455" y="38"/>
                      </a:lnTo>
                      <a:lnTo>
                        <a:pt x="459" y="38"/>
                      </a:lnTo>
                      <a:lnTo>
                        <a:pt x="464" y="31"/>
                      </a:lnTo>
                      <a:lnTo>
                        <a:pt x="464" y="26"/>
                      </a:lnTo>
                      <a:lnTo>
                        <a:pt x="460" y="21"/>
                      </a:lnTo>
                      <a:lnTo>
                        <a:pt x="455" y="19"/>
                      </a:lnTo>
                      <a:lnTo>
                        <a:pt x="452" y="16"/>
                      </a:lnTo>
                      <a:lnTo>
                        <a:pt x="454" y="14"/>
                      </a:lnTo>
                      <a:lnTo>
                        <a:pt x="452" y="9"/>
                      </a:lnTo>
                      <a:lnTo>
                        <a:pt x="442" y="7"/>
                      </a:lnTo>
                      <a:lnTo>
                        <a:pt x="440" y="5"/>
                      </a:lnTo>
                      <a:lnTo>
                        <a:pt x="439" y="3"/>
                      </a:lnTo>
                      <a:lnTo>
                        <a:pt x="437" y="0"/>
                      </a:lnTo>
                      <a:lnTo>
                        <a:pt x="435" y="0"/>
                      </a:lnTo>
                      <a:lnTo>
                        <a:pt x="434" y="2"/>
                      </a:lnTo>
                      <a:lnTo>
                        <a:pt x="432" y="5"/>
                      </a:lnTo>
                      <a:lnTo>
                        <a:pt x="430" y="9"/>
                      </a:lnTo>
                      <a:lnTo>
                        <a:pt x="429" y="12"/>
                      </a:lnTo>
                      <a:lnTo>
                        <a:pt x="425" y="16"/>
                      </a:lnTo>
                      <a:lnTo>
                        <a:pt x="420" y="17"/>
                      </a:lnTo>
                      <a:lnTo>
                        <a:pt x="417" y="22"/>
                      </a:lnTo>
                      <a:lnTo>
                        <a:pt x="417" y="28"/>
                      </a:lnTo>
                      <a:lnTo>
                        <a:pt x="412" y="31"/>
                      </a:lnTo>
                      <a:lnTo>
                        <a:pt x="407" y="36"/>
                      </a:lnTo>
                      <a:lnTo>
                        <a:pt x="400" y="38"/>
                      </a:lnTo>
                      <a:lnTo>
                        <a:pt x="389" y="40"/>
                      </a:lnTo>
                      <a:lnTo>
                        <a:pt x="385" y="43"/>
                      </a:lnTo>
                      <a:lnTo>
                        <a:pt x="385" y="48"/>
                      </a:lnTo>
                      <a:lnTo>
                        <a:pt x="390" y="52"/>
                      </a:lnTo>
                      <a:lnTo>
                        <a:pt x="390" y="55"/>
                      </a:lnTo>
                      <a:lnTo>
                        <a:pt x="382" y="59"/>
                      </a:lnTo>
                      <a:lnTo>
                        <a:pt x="372" y="60"/>
                      </a:lnTo>
                      <a:lnTo>
                        <a:pt x="367" y="66"/>
                      </a:lnTo>
                      <a:lnTo>
                        <a:pt x="360" y="76"/>
                      </a:lnTo>
                      <a:lnTo>
                        <a:pt x="353" y="83"/>
                      </a:lnTo>
                      <a:lnTo>
                        <a:pt x="337" y="91"/>
                      </a:lnTo>
                      <a:lnTo>
                        <a:pt x="315" y="98"/>
                      </a:lnTo>
                      <a:lnTo>
                        <a:pt x="302" y="97"/>
                      </a:lnTo>
                      <a:lnTo>
                        <a:pt x="283" y="90"/>
                      </a:lnTo>
                      <a:lnTo>
                        <a:pt x="267" y="90"/>
                      </a:lnTo>
                      <a:lnTo>
                        <a:pt x="253" y="90"/>
                      </a:lnTo>
                      <a:lnTo>
                        <a:pt x="248" y="88"/>
                      </a:lnTo>
                      <a:lnTo>
                        <a:pt x="245" y="84"/>
                      </a:lnTo>
                      <a:lnTo>
                        <a:pt x="242" y="86"/>
                      </a:lnTo>
                      <a:lnTo>
                        <a:pt x="237" y="86"/>
                      </a:lnTo>
                      <a:lnTo>
                        <a:pt x="232" y="84"/>
                      </a:lnTo>
                      <a:lnTo>
                        <a:pt x="223" y="86"/>
                      </a:lnTo>
                      <a:lnTo>
                        <a:pt x="217" y="90"/>
                      </a:lnTo>
                      <a:lnTo>
                        <a:pt x="205" y="97"/>
                      </a:lnTo>
                      <a:lnTo>
                        <a:pt x="195" y="95"/>
                      </a:lnTo>
                      <a:lnTo>
                        <a:pt x="192" y="91"/>
                      </a:lnTo>
                      <a:lnTo>
                        <a:pt x="187" y="86"/>
                      </a:lnTo>
                      <a:lnTo>
                        <a:pt x="175" y="84"/>
                      </a:lnTo>
                      <a:lnTo>
                        <a:pt x="158" y="78"/>
                      </a:lnTo>
                      <a:lnTo>
                        <a:pt x="148" y="76"/>
                      </a:lnTo>
                      <a:lnTo>
                        <a:pt x="138" y="78"/>
                      </a:lnTo>
                      <a:lnTo>
                        <a:pt x="130" y="74"/>
                      </a:lnTo>
                      <a:lnTo>
                        <a:pt x="125" y="71"/>
                      </a:lnTo>
                      <a:lnTo>
                        <a:pt x="116" y="72"/>
                      </a:lnTo>
                      <a:lnTo>
                        <a:pt x="108" y="72"/>
                      </a:lnTo>
                      <a:lnTo>
                        <a:pt x="101" y="71"/>
                      </a:lnTo>
                      <a:lnTo>
                        <a:pt x="95" y="71"/>
                      </a:lnTo>
                      <a:lnTo>
                        <a:pt x="83" y="71"/>
                      </a:lnTo>
                      <a:lnTo>
                        <a:pt x="80" y="74"/>
                      </a:lnTo>
                      <a:lnTo>
                        <a:pt x="75" y="76"/>
                      </a:lnTo>
                      <a:lnTo>
                        <a:pt x="71" y="72"/>
                      </a:lnTo>
                      <a:lnTo>
                        <a:pt x="56" y="66"/>
                      </a:lnTo>
                      <a:lnTo>
                        <a:pt x="55" y="66"/>
                      </a:lnTo>
                      <a:lnTo>
                        <a:pt x="51" y="67"/>
                      </a:lnTo>
                      <a:lnTo>
                        <a:pt x="48" y="69"/>
                      </a:lnTo>
                      <a:lnTo>
                        <a:pt x="46" y="71"/>
                      </a:lnTo>
                      <a:lnTo>
                        <a:pt x="43" y="72"/>
                      </a:lnTo>
                      <a:lnTo>
                        <a:pt x="41" y="74"/>
                      </a:lnTo>
                      <a:lnTo>
                        <a:pt x="40" y="76"/>
                      </a:lnTo>
                      <a:lnTo>
                        <a:pt x="38" y="78"/>
                      </a:lnTo>
                      <a:lnTo>
                        <a:pt x="35" y="79"/>
                      </a:lnTo>
                      <a:lnTo>
                        <a:pt x="31" y="81"/>
                      </a:lnTo>
                      <a:lnTo>
                        <a:pt x="30" y="83"/>
                      </a:lnTo>
                      <a:lnTo>
                        <a:pt x="23" y="86"/>
                      </a:lnTo>
                      <a:lnTo>
                        <a:pt x="18" y="88"/>
                      </a:lnTo>
                      <a:lnTo>
                        <a:pt x="13" y="90"/>
                      </a:lnTo>
                      <a:lnTo>
                        <a:pt x="8" y="93"/>
                      </a:lnTo>
                      <a:lnTo>
                        <a:pt x="5" y="97"/>
                      </a:lnTo>
                      <a:lnTo>
                        <a:pt x="0" y="100"/>
                      </a:lnTo>
                      <a:lnTo>
                        <a:pt x="1" y="102"/>
                      </a:lnTo>
                      <a:lnTo>
                        <a:pt x="3" y="103"/>
                      </a:lnTo>
                      <a:lnTo>
                        <a:pt x="6" y="105"/>
                      </a:lnTo>
                      <a:lnTo>
                        <a:pt x="8" y="107"/>
                      </a:lnTo>
                      <a:lnTo>
                        <a:pt x="11" y="109"/>
                      </a:lnTo>
                      <a:lnTo>
                        <a:pt x="15" y="110"/>
                      </a:lnTo>
                      <a:lnTo>
                        <a:pt x="18" y="114"/>
                      </a:lnTo>
                      <a:lnTo>
                        <a:pt x="23" y="117"/>
                      </a:lnTo>
                      <a:lnTo>
                        <a:pt x="26" y="121"/>
                      </a:lnTo>
                      <a:lnTo>
                        <a:pt x="30" y="124"/>
                      </a:lnTo>
                      <a:lnTo>
                        <a:pt x="33" y="128"/>
                      </a:lnTo>
                      <a:lnTo>
                        <a:pt x="35" y="133"/>
                      </a:lnTo>
                      <a:lnTo>
                        <a:pt x="38" y="138"/>
                      </a:lnTo>
                      <a:lnTo>
                        <a:pt x="38" y="140"/>
                      </a:lnTo>
                      <a:close/>
                    </a:path>
                  </a:pathLst>
                </a:custGeom>
                <a:solidFill>
                  <a:srgbClr val="667BB4"/>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51" name="Freeform 372">
                  <a:extLst>
                    <a:ext uri="{FF2B5EF4-FFF2-40B4-BE49-F238E27FC236}">
                      <a16:creationId xmlns:a16="http://schemas.microsoft.com/office/drawing/2014/main" id="{72ABDDC9-71CE-42E0-A542-BD36AE9432EE}"/>
                    </a:ext>
                  </a:extLst>
                </p:cNvPr>
                <p:cNvSpPr>
                  <a:spLocks/>
                </p:cNvSpPr>
                <p:nvPr/>
              </p:nvSpPr>
              <p:spPr bwMode="auto">
                <a:xfrm>
                  <a:off x="3104" y="1772"/>
                  <a:ext cx="464" cy="159"/>
                </a:xfrm>
                <a:custGeom>
                  <a:avLst/>
                  <a:gdLst>
                    <a:gd name="T0" fmla="*/ 46 w 464"/>
                    <a:gd name="T1" fmla="*/ 140 h 159"/>
                    <a:gd name="T2" fmla="*/ 70 w 464"/>
                    <a:gd name="T3" fmla="*/ 131 h 159"/>
                    <a:gd name="T4" fmla="*/ 93 w 464"/>
                    <a:gd name="T5" fmla="*/ 143 h 159"/>
                    <a:gd name="T6" fmla="*/ 140 w 464"/>
                    <a:gd name="T7" fmla="*/ 136 h 159"/>
                    <a:gd name="T8" fmla="*/ 188 w 464"/>
                    <a:gd name="T9" fmla="*/ 138 h 159"/>
                    <a:gd name="T10" fmla="*/ 237 w 464"/>
                    <a:gd name="T11" fmla="*/ 150 h 159"/>
                    <a:gd name="T12" fmla="*/ 262 w 464"/>
                    <a:gd name="T13" fmla="*/ 159 h 159"/>
                    <a:gd name="T14" fmla="*/ 282 w 464"/>
                    <a:gd name="T15" fmla="*/ 159 h 159"/>
                    <a:gd name="T16" fmla="*/ 325 w 464"/>
                    <a:gd name="T17" fmla="*/ 153 h 159"/>
                    <a:gd name="T18" fmla="*/ 357 w 464"/>
                    <a:gd name="T19" fmla="*/ 147 h 159"/>
                    <a:gd name="T20" fmla="*/ 375 w 464"/>
                    <a:gd name="T21" fmla="*/ 141 h 159"/>
                    <a:gd name="T22" fmla="*/ 390 w 464"/>
                    <a:gd name="T23" fmla="*/ 119 h 159"/>
                    <a:gd name="T24" fmla="*/ 399 w 464"/>
                    <a:gd name="T25" fmla="*/ 102 h 159"/>
                    <a:gd name="T26" fmla="*/ 424 w 464"/>
                    <a:gd name="T27" fmla="*/ 86 h 159"/>
                    <a:gd name="T28" fmla="*/ 437 w 464"/>
                    <a:gd name="T29" fmla="*/ 55 h 159"/>
                    <a:gd name="T30" fmla="*/ 449 w 464"/>
                    <a:gd name="T31" fmla="*/ 34 h 159"/>
                    <a:gd name="T32" fmla="*/ 459 w 464"/>
                    <a:gd name="T33" fmla="*/ 38 h 159"/>
                    <a:gd name="T34" fmla="*/ 460 w 464"/>
                    <a:gd name="T35" fmla="*/ 21 h 159"/>
                    <a:gd name="T36" fmla="*/ 454 w 464"/>
                    <a:gd name="T37" fmla="*/ 14 h 159"/>
                    <a:gd name="T38" fmla="*/ 440 w 464"/>
                    <a:gd name="T39" fmla="*/ 5 h 159"/>
                    <a:gd name="T40" fmla="*/ 435 w 464"/>
                    <a:gd name="T41" fmla="*/ 0 h 159"/>
                    <a:gd name="T42" fmla="*/ 430 w 464"/>
                    <a:gd name="T43" fmla="*/ 9 h 159"/>
                    <a:gd name="T44" fmla="*/ 420 w 464"/>
                    <a:gd name="T45" fmla="*/ 17 h 159"/>
                    <a:gd name="T46" fmla="*/ 412 w 464"/>
                    <a:gd name="T47" fmla="*/ 31 h 159"/>
                    <a:gd name="T48" fmla="*/ 389 w 464"/>
                    <a:gd name="T49" fmla="*/ 40 h 159"/>
                    <a:gd name="T50" fmla="*/ 390 w 464"/>
                    <a:gd name="T51" fmla="*/ 52 h 159"/>
                    <a:gd name="T52" fmla="*/ 372 w 464"/>
                    <a:gd name="T53" fmla="*/ 60 h 159"/>
                    <a:gd name="T54" fmla="*/ 353 w 464"/>
                    <a:gd name="T55" fmla="*/ 83 h 159"/>
                    <a:gd name="T56" fmla="*/ 302 w 464"/>
                    <a:gd name="T57" fmla="*/ 97 h 159"/>
                    <a:gd name="T58" fmla="*/ 253 w 464"/>
                    <a:gd name="T59" fmla="*/ 90 h 159"/>
                    <a:gd name="T60" fmla="*/ 242 w 464"/>
                    <a:gd name="T61" fmla="*/ 86 h 159"/>
                    <a:gd name="T62" fmla="*/ 223 w 464"/>
                    <a:gd name="T63" fmla="*/ 86 h 159"/>
                    <a:gd name="T64" fmla="*/ 195 w 464"/>
                    <a:gd name="T65" fmla="*/ 95 h 159"/>
                    <a:gd name="T66" fmla="*/ 175 w 464"/>
                    <a:gd name="T67" fmla="*/ 84 h 159"/>
                    <a:gd name="T68" fmla="*/ 138 w 464"/>
                    <a:gd name="T69" fmla="*/ 78 h 159"/>
                    <a:gd name="T70" fmla="*/ 116 w 464"/>
                    <a:gd name="T71" fmla="*/ 72 h 159"/>
                    <a:gd name="T72" fmla="*/ 95 w 464"/>
                    <a:gd name="T73" fmla="*/ 71 h 159"/>
                    <a:gd name="T74" fmla="*/ 75 w 464"/>
                    <a:gd name="T75" fmla="*/ 76 h 159"/>
                    <a:gd name="T76" fmla="*/ 55 w 464"/>
                    <a:gd name="T77" fmla="*/ 66 h 159"/>
                    <a:gd name="T78" fmla="*/ 46 w 464"/>
                    <a:gd name="T79" fmla="*/ 71 h 159"/>
                    <a:gd name="T80" fmla="*/ 40 w 464"/>
                    <a:gd name="T81" fmla="*/ 76 h 159"/>
                    <a:gd name="T82" fmla="*/ 31 w 464"/>
                    <a:gd name="T83" fmla="*/ 81 h 159"/>
                    <a:gd name="T84" fmla="*/ 18 w 464"/>
                    <a:gd name="T85" fmla="*/ 88 h 159"/>
                    <a:gd name="T86" fmla="*/ 5 w 464"/>
                    <a:gd name="T87" fmla="*/ 97 h 159"/>
                    <a:gd name="T88" fmla="*/ 3 w 464"/>
                    <a:gd name="T89" fmla="*/ 103 h 159"/>
                    <a:gd name="T90" fmla="*/ 11 w 464"/>
                    <a:gd name="T91" fmla="*/ 109 h 159"/>
                    <a:gd name="T92" fmla="*/ 23 w 464"/>
                    <a:gd name="T93" fmla="*/ 117 h 159"/>
                    <a:gd name="T94" fmla="*/ 33 w 464"/>
                    <a:gd name="T95" fmla="*/ 128 h 159"/>
                    <a:gd name="T96" fmla="*/ 38 w 464"/>
                    <a:gd name="T97" fmla="*/ 140 h 1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64"/>
                    <a:gd name="T148" fmla="*/ 0 h 159"/>
                    <a:gd name="T149" fmla="*/ 464 w 464"/>
                    <a:gd name="T150" fmla="*/ 159 h 1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64" h="159">
                      <a:moveTo>
                        <a:pt x="38" y="140"/>
                      </a:moveTo>
                      <a:lnTo>
                        <a:pt x="38" y="140"/>
                      </a:lnTo>
                      <a:lnTo>
                        <a:pt x="46" y="140"/>
                      </a:lnTo>
                      <a:lnTo>
                        <a:pt x="58" y="138"/>
                      </a:lnTo>
                      <a:lnTo>
                        <a:pt x="63" y="131"/>
                      </a:lnTo>
                      <a:lnTo>
                        <a:pt x="70" y="131"/>
                      </a:lnTo>
                      <a:lnTo>
                        <a:pt x="80" y="134"/>
                      </a:lnTo>
                      <a:lnTo>
                        <a:pt x="83" y="138"/>
                      </a:lnTo>
                      <a:lnTo>
                        <a:pt x="93" y="143"/>
                      </a:lnTo>
                      <a:lnTo>
                        <a:pt x="110" y="140"/>
                      </a:lnTo>
                      <a:lnTo>
                        <a:pt x="125" y="136"/>
                      </a:lnTo>
                      <a:lnTo>
                        <a:pt x="140" y="136"/>
                      </a:lnTo>
                      <a:lnTo>
                        <a:pt x="170" y="138"/>
                      </a:lnTo>
                      <a:lnTo>
                        <a:pt x="178" y="136"/>
                      </a:lnTo>
                      <a:lnTo>
                        <a:pt x="188" y="138"/>
                      </a:lnTo>
                      <a:lnTo>
                        <a:pt x="193" y="140"/>
                      </a:lnTo>
                      <a:lnTo>
                        <a:pt x="210" y="138"/>
                      </a:lnTo>
                      <a:lnTo>
                        <a:pt x="237" y="150"/>
                      </a:lnTo>
                      <a:lnTo>
                        <a:pt x="242" y="153"/>
                      </a:lnTo>
                      <a:lnTo>
                        <a:pt x="252" y="159"/>
                      </a:lnTo>
                      <a:lnTo>
                        <a:pt x="262" y="159"/>
                      </a:lnTo>
                      <a:lnTo>
                        <a:pt x="270" y="155"/>
                      </a:lnTo>
                      <a:lnTo>
                        <a:pt x="272" y="159"/>
                      </a:lnTo>
                      <a:lnTo>
                        <a:pt x="282" y="159"/>
                      </a:lnTo>
                      <a:lnTo>
                        <a:pt x="298" y="155"/>
                      </a:lnTo>
                      <a:lnTo>
                        <a:pt x="312" y="155"/>
                      </a:lnTo>
                      <a:lnTo>
                        <a:pt x="325" y="153"/>
                      </a:lnTo>
                      <a:lnTo>
                        <a:pt x="338" y="152"/>
                      </a:lnTo>
                      <a:lnTo>
                        <a:pt x="347" y="150"/>
                      </a:lnTo>
                      <a:lnTo>
                        <a:pt x="357" y="147"/>
                      </a:lnTo>
                      <a:lnTo>
                        <a:pt x="363" y="145"/>
                      </a:lnTo>
                      <a:lnTo>
                        <a:pt x="370" y="143"/>
                      </a:lnTo>
                      <a:lnTo>
                        <a:pt x="375" y="141"/>
                      </a:lnTo>
                      <a:lnTo>
                        <a:pt x="382" y="136"/>
                      </a:lnTo>
                      <a:lnTo>
                        <a:pt x="389" y="126"/>
                      </a:lnTo>
                      <a:lnTo>
                        <a:pt x="390" y="119"/>
                      </a:lnTo>
                      <a:lnTo>
                        <a:pt x="394" y="112"/>
                      </a:lnTo>
                      <a:lnTo>
                        <a:pt x="395" y="107"/>
                      </a:lnTo>
                      <a:lnTo>
                        <a:pt x="399" y="102"/>
                      </a:lnTo>
                      <a:lnTo>
                        <a:pt x="407" y="95"/>
                      </a:lnTo>
                      <a:lnTo>
                        <a:pt x="415" y="91"/>
                      </a:lnTo>
                      <a:lnTo>
                        <a:pt x="424" y="86"/>
                      </a:lnTo>
                      <a:lnTo>
                        <a:pt x="429" y="78"/>
                      </a:lnTo>
                      <a:lnTo>
                        <a:pt x="435" y="60"/>
                      </a:lnTo>
                      <a:lnTo>
                        <a:pt x="437" y="55"/>
                      </a:lnTo>
                      <a:lnTo>
                        <a:pt x="440" y="47"/>
                      </a:lnTo>
                      <a:lnTo>
                        <a:pt x="445" y="38"/>
                      </a:lnTo>
                      <a:lnTo>
                        <a:pt x="449" y="34"/>
                      </a:lnTo>
                      <a:lnTo>
                        <a:pt x="452" y="34"/>
                      </a:lnTo>
                      <a:lnTo>
                        <a:pt x="455" y="38"/>
                      </a:lnTo>
                      <a:lnTo>
                        <a:pt x="459" y="38"/>
                      </a:lnTo>
                      <a:lnTo>
                        <a:pt x="464" y="31"/>
                      </a:lnTo>
                      <a:lnTo>
                        <a:pt x="464" y="26"/>
                      </a:lnTo>
                      <a:lnTo>
                        <a:pt x="460" y="21"/>
                      </a:lnTo>
                      <a:lnTo>
                        <a:pt x="455" y="19"/>
                      </a:lnTo>
                      <a:lnTo>
                        <a:pt x="452" y="16"/>
                      </a:lnTo>
                      <a:lnTo>
                        <a:pt x="454" y="14"/>
                      </a:lnTo>
                      <a:lnTo>
                        <a:pt x="452" y="9"/>
                      </a:lnTo>
                      <a:lnTo>
                        <a:pt x="442" y="7"/>
                      </a:lnTo>
                      <a:lnTo>
                        <a:pt x="440" y="5"/>
                      </a:lnTo>
                      <a:lnTo>
                        <a:pt x="439" y="3"/>
                      </a:lnTo>
                      <a:lnTo>
                        <a:pt x="437" y="0"/>
                      </a:lnTo>
                      <a:lnTo>
                        <a:pt x="435" y="0"/>
                      </a:lnTo>
                      <a:lnTo>
                        <a:pt x="434" y="2"/>
                      </a:lnTo>
                      <a:lnTo>
                        <a:pt x="432" y="5"/>
                      </a:lnTo>
                      <a:lnTo>
                        <a:pt x="430" y="9"/>
                      </a:lnTo>
                      <a:lnTo>
                        <a:pt x="429" y="12"/>
                      </a:lnTo>
                      <a:lnTo>
                        <a:pt x="425" y="16"/>
                      </a:lnTo>
                      <a:lnTo>
                        <a:pt x="420" y="17"/>
                      </a:lnTo>
                      <a:lnTo>
                        <a:pt x="417" y="22"/>
                      </a:lnTo>
                      <a:lnTo>
                        <a:pt x="417" y="28"/>
                      </a:lnTo>
                      <a:lnTo>
                        <a:pt x="412" y="31"/>
                      </a:lnTo>
                      <a:lnTo>
                        <a:pt x="407" y="36"/>
                      </a:lnTo>
                      <a:lnTo>
                        <a:pt x="400" y="38"/>
                      </a:lnTo>
                      <a:lnTo>
                        <a:pt x="389" y="40"/>
                      </a:lnTo>
                      <a:lnTo>
                        <a:pt x="385" y="43"/>
                      </a:lnTo>
                      <a:lnTo>
                        <a:pt x="385" y="48"/>
                      </a:lnTo>
                      <a:lnTo>
                        <a:pt x="390" y="52"/>
                      </a:lnTo>
                      <a:lnTo>
                        <a:pt x="390" y="55"/>
                      </a:lnTo>
                      <a:lnTo>
                        <a:pt x="382" y="59"/>
                      </a:lnTo>
                      <a:lnTo>
                        <a:pt x="372" y="60"/>
                      </a:lnTo>
                      <a:lnTo>
                        <a:pt x="367" y="66"/>
                      </a:lnTo>
                      <a:lnTo>
                        <a:pt x="360" y="76"/>
                      </a:lnTo>
                      <a:lnTo>
                        <a:pt x="353" y="83"/>
                      </a:lnTo>
                      <a:lnTo>
                        <a:pt x="337" y="91"/>
                      </a:lnTo>
                      <a:lnTo>
                        <a:pt x="315" y="98"/>
                      </a:lnTo>
                      <a:lnTo>
                        <a:pt x="302" y="97"/>
                      </a:lnTo>
                      <a:lnTo>
                        <a:pt x="283" y="90"/>
                      </a:lnTo>
                      <a:lnTo>
                        <a:pt x="267" y="90"/>
                      </a:lnTo>
                      <a:lnTo>
                        <a:pt x="253" y="90"/>
                      </a:lnTo>
                      <a:lnTo>
                        <a:pt x="248" y="88"/>
                      </a:lnTo>
                      <a:lnTo>
                        <a:pt x="245" y="84"/>
                      </a:lnTo>
                      <a:lnTo>
                        <a:pt x="242" y="86"/>
                      </a:lnTo>
                      <a:lnTo>
                        <a:pt x="237" y="86"/>
                      </a:lnTo>
                      <a:lnTo>
                        <a:pt x="232" y="84"/>
                      </a:lnTo>
                      <a:lnTo>
                        <a:pt x="223" y="86"/>
                      </a:lnTo>
                      <a:lnTo>
                        <a:pt x="217" y="90"/>
                      </a:lnTo>
                      <a:lnTo>
                        <a:pt x="205" y="97"/>
                      </a:lnTo>
                      <a:lnTo>
                        <a:pt x="195" y="95"/>
                      </a:lnTo>
                      <a:lnTo>
                        <a:pt x="192" y="91"/>
                      </a:lnTo>
                      <a:lnTo>
                        <a:pt x="187" y="86"/>
                      </a:lnTo>
                      <a:lnTo>
                        <a:pt x="175" y="84"/>
                      </a:lnTo>
                      <a:lnTo>
                        <a:pt x="158" y="78"/>
                      </a:lnTo>
                      <a:lnTo>
                        <a:pt x="148" y="76"/>
                      </a:lnTo>
                      <a:lnTo>
                        <a:pt x="138" y="78"/>
                      </a:lnTo>
                      <a:lnTo>
                        <a:pt x="130" y="74"/>
                      </a:lnTo>
                      <a:lnTo>
                        <a:pt x="125" y="71"/>
                      </a:lnTo>
                      <a:lnTo>
                        <a:pt x="116" y="72"/>
                      </a:lnTo>
                      <a:lnTo>
                        <a:pt x="108" y="72"/>
                      </a:lnTo>
                      <a:lnTo>
                        <a:pt x="101" y="71"/>
                      </a:lnTo>
                      <a:lnTo>
                        <a:pt x="95" y="71"/>
                      </a:lnTo>
                      <a:lnTo>
                        <a:pt x="83" y="71"/>
                      </a:lnTo>
                      <a:lnTo>
                        <a:pt x="80" y="74"/>
                      </a:lnTo>
                      <a:lnTo>
                        <a:pt x="75" y="76"/>
                      </a:lnTo>
                      <a:lnTo>
                        <a:pt x="71" y="72"/>
                      </a:lnTo>
                      <a:lnTo>
                        <a:pt x="56" y="66"/>
                      </a:lnTo>
                      <a:lnTo>
                        <a:pt x="55" y="66"/>
                      </a:lnTo>
                      <a:lnTo>
                        <a:pt x="51" y="67"/>
                      </a:lnTo>
                      <a:lnTo>
                        <a:pt x="48" y="69"/>
                      </a:lnTo>
                      <a:lnTo>
                        <a:pt x="46" y="71"/>
                      </a:lnTo>
                      <a:lnTo>
                        <a:pt x="43" y="72"/>
                      </a:lnTo>
                      <a:lnTo>
                        <a:pt x="41" y="74"/>
                      </a:lnTo>
                      <a:lnTo>
                        <a:pt x="40" y="76"/>
                      </a:lnTo>
                      <a:lnTo>
                        <a:pt x="38" y="78"/>
                      </a:lnTo>
                      <a:lnTo>
                        <a:pt x="35" y="79"/>
                      </a:lnTo>
                      <a:lnTo>
                        <a:pt x="31" y="81"/>
                      </a:lnTo>
                      <a:lnTo>
                        <a:pt x="30" y="83"/>
                      </a:lnTo>
                      <a:lnTo>
                        <a:pt x="23" y="86"/>
                      </a:lnTo>
                      <a:lnTo>
                        <a:pt x="18" y="88"/>
                      </a:lnTo>
                      <a:lnTo>
                        <a:pt x="13" y="90"/>
                      </a:lnTo>
                      <a:lnTo>
                        <a:pt x="8" y="93"/>
                      </a:lnTo>
                      <a:lnTo>
                        <a:pt x="5" y="97"/>
                      </a:lnTo>
                      <a:lnTo>
                        <a:pt x="0" y="100"/>
                      </a:lnTo>
                      <a:lnTo>
                        <a:pt x="1" y="102"/>
                      </a:lnTo>
                      <a:lnTo>
                        <a:pt x="3" y="103"/>
                      </a:lnTo>
                      <a:lnTo>
                        <a:pt x="6" y="105"/>
                      </a:lnTo>
                      <a:lnTo>
                        <a:pt x="8" y="107"/>
                      </a:lnTo>
                      <a:lnTo>
                        <a:pt x="11" y="109"/>
                      </a:lnTo>
                      <a:lnTo>
                        <a:pt x="15" y="110"/>
                      </a:lnTo>
                      <a:lnTo>
                        <a:pt x="18" y="114"/>
                      </a:lnTo>
                      <a:lnTo>
                        <a:pt x="23" y="117"/>
                      </a:lnTo>
                      <a:lnTo>
                        <a:pt x="26" y="121"/>
                      </a:lnTo>
                      <a:lnTo>
                        <a:pt x="30" y="124"/>
                      </a:lnTo>
                      <a:lnTo>
                        <a:pt x="33" y="128"/>
                      </a:lnTo>
                      <a:lnTo>
                        <a:pt x="35" y="133"/>
                      </a:lnTo>
                      <a:lnTo>
                        <a:pt x="38" y="138"/>
                      </a:lnTo>
                      <a:lnTo>
                        <a:pt x="38" y="14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52" name="Freeform 373">
                  <a:extLst>
                    <a:ext uri="{FF2B5EF4-FFF2-40B4-BE49-F238E27FC236}">
                      <a16:creationId xmlns:a16="http://schemas.microsoft.com/office/drawing/2014/main" id="{8EE54D18-CCF9-4DB1-AF3C-CDC5383E42D8}"/>
                    </a:ext>
                  </a:extLst>
                </p:cNvPr>
                <p:cNvSpPr>
                  <a:spLocks/>
                </p:cNvSpPr>
                <p:nvPr/>
              </p:nvSpPr>
              <p:spPr bwMode="auto">
                <a:xfrm>
                  <a:off x="646" y="1508"/>
                  <a:ext cx="269" cy="430"/>
                </a:xfrm>
                <a:custGeom>
                  <a:avLst/>
                  <a:gdLst>
                    <a:gd name="T0" fmla="*/ 57 w 269"/>
                    <a:gd name="T1" fmla="*/ 245 h 430"/>
                    <a:gd name="T2" fmla="*/ 77 w 269"/>
                    <a:gd name="T3" fmla="*/ 266 h 430"/>
                    <a:gd name="T4" fmla="*/ 79 w 269"/>
                    <a:gd name="T5" fmla="*/ 261 h 430"/>
                    <a:gd name="T6" fmla="*/ 87 w 269"/>
                    <a:gd name="T7" fmla="*/ 264 h 430"/>
                    <a:gd name="T8" fmla="*/ 89 w 269"/>
                    <a:gd name="T9" fmla="*/ 283 h 430"/>
                    <a:gd name="T10" fmla="*/ 94 w 269"/>
                    <a:gd name="T11" fmla="*/ 305 h 430"/>
                    <a:gd name="T12" fmla="*/ 101 w 269"/>
                    <a:gd name="T13" fmla="*/ 333 h 430"/>
                    <a:gd name="T14" fmla="*/ 111 w 269"/>
                    <a:gd name="T15" fmla="*/ 362 h 430"/>
                    <a:gd name="T16" fmla="*/ 112 w 269"/>
                    <a:gd name="T17" fmla="*/ 380 h 430"/>
                    <a:gd name="T18" fmla="*/ 121 w 269"/>
                    <a:gd name="T19" fmla="*/ 402 h 430"/>
                    <a:gd name="T20" fmla="*/ 126 w 269"/>
                    <a:gd name="T21" fmla="*/ 424 h 430"/>
                    <a:gd name="T22" fmla="*/ 142 w 269"/>
                    <a:gd name="T23" fmla="*/ 428 h 430"/>
                    <a:gd name="T24" fmla="*/ 161 w 269"/>
                    <a:gd name="T25" fmla="*/ 414 h 430"/>
                    <a:gd name="T26" fmla="*/ 184 w 269"/>
                    <a:gd name="T27" fmla="*/ 398 h 430"/>
                    <a:gd name="T28" fmla="*/ 206 w 269"/>
                    <a:gd name="T29" fmla="*/ 402 h 430"/>
                    <a:gd name="T30" fmla="*/ 227 w 269"/>
                    <a:gd name="T31" fmla="*/ 400 h 430"/>
                    <a:gd name="T32" fmla="*/ 221 w 269"/>
                    <a:gd name="T33" fmla="*/ 380 h 430"/>
                    <a:gd name="T34" fmla="*/ 221 w 269"/>
                    <a:gd name="T35" fmla="*/ 366 h 430"/>
                    <a:gd name="T36" fmla="*/ 234 w 269"/>
                    <a:gd name="T37" fmla="*/ 367 h 430"/>
                    <a:gd name="T38" fmla="*/ 244 w 269"/>
                    <a:gd name="T39" fmla="*/ 385 h 430"/>
                    <a:gd name="T40" fmla="*/ 247 w 269"/>
                    <a:gd name="T41" fmla="*/ 393 h 430"/>
                    <a:gd name="T42" fmla="*/ 251 w 269"/>
                    <a:gd name="T43" fmla="*/ 404 h 430"/>
                    <a:gd name="T44" fmla="*/ 256 w 269"/>
                    <a:gd name="T45" fmla="*/ 405 h 430"/>
                    <a:gd name="T46" fmla="*/ 262 w 269"/>
                    <a:gd name="T47" fmla="*/ 388 h 430"/>
                    <a:gd name="T48" fmla="*/ 249 w 269"/>
                    <a:gd name="T49" fmla="*/ 369 h 430"/>
                    <a:gd name="T50" fmla="*/ 244 w 269"/>
                    <a:gd name="T51" fmla="*/ 338 h 430"/>
                    <a:gd name="T52" fmla="*/ 239 w 269"/>
                    <a:gd name="T53" fmla="*/ 314 h 430"/>
                    <a:gd name="T54" fmla="*/ 252 w 269"/>
                    <a:gd name="T55" fmla="*/ 304 h 430"/>
                    <a:gd name="T56" fmla="*/ 267 w 269"/>
                    <a:gd name="T57" fmla="*/ 293 h 430"/>
                    <a:gd name="T58" fmla="*/ 264 w 269"/>
                    <a:gd name="T59" fmla="*/ 273 h 430"/>
                    <a:gd name="T60" fmla="*/ 261 w 269"/>
                    <a:gd name="T61" fmla="*/ 254 h 430"/>
                    <a:gd name="T62" fmla="*/ 269 w 269"/>
                    <a:gd name="T63" fmla="*/ 228 h 430"/>
                    <a:gd name="T64" fmla="*/ 266 w 269"/>
                    <a:gd name="T65" fmla="*/ 209 h 430"/>
                    <a:gd name="T66" fmla="*/ 252 w 269"/>
                    <a:gd name="T67" fmla="*/ 178 h 430"/>
                    <a:gd name="T68" fmla="*/ 236 w 269"/>
                    <a:gd name="T69" fmla="*/ 171 h 430"/>
                    <a:gd name="T70" fmla="*/ 221 w 269"/>
                    <a:gd name="T71" fmla="*/ 159 h 430"/>
                    <a:gd name="T72" fmla="*/ 217 w 269"/>
                    <a:gd name="T73" fmla="*/ 142 h 430"/>
                    <a:gd name="T74" fmla="*/ 182 w 269"/>
                    <a:gd name="T75" fmla="*/ 102 h 430"/>
                    <a:gd name="T76" fmla="*/ 111 w 269"/>
                    <a:gd name="T77" fmla="*/ 59 h 430"/>
                    <a:gd name="T78" fmla="*/ 91 w 269"/>
                    <a:gd name="T79" fmla="*/ 47 h 430"/>
                    <a:gd name="T80" fmla="*/ 80 w 269"/>
                    <a:gd name="T81" fmla="*/ 29 h 430"/>
                    <a:gd name="T82" fmla="*/ 59 w 269"/>
                    <a:gd name="T83" fmla="*/ 21 h 430"/>
                    <a:gd name="T84" fmla="*/ 52 w 269"/>
                    <a:gd name="T85" fmla="*/ 12 h 430"/>
                    <a:gd name="T86" fmla="*/ 34 w 269"/>
                    <a:gd name="T87" fmla="*/ 0 h 430"/>
                    <a:gd name="T88" fmla="*/ 22 w 269"/>
                    <a:gd name="T89" fmla="*/ 11 h 430"/>
                    <a:gd name="T90" fmla="*/ 0 w 269"/>
                    <a:gd name="T91" fmla="*/ 57 h 430"/>
                    <a:gd name="T92" fmla="*/ 12 w 269"/>
                    <a:gd name="T93" fmla="*/ 79 h 430"/>
                    <a:gd name="T94" fmla="*/ 19 w 269"/>
                    <a:gd name="T95" fmla="*/ 102 h 430"/>
                    <a:gd name="T96" fmla="*/ 19 w 269"/>
                    <a:gd name="T97" fmla="*/ 136 h 430"/>
                    <a:gd name="T98" fmla="*/ 30 w 269"/>
                    <a:gd name="T99" fmla="*/ 161 h 430"/>
                    <a:gd name="T100" fmla="*/ 32 w 269"/>
                    <a:gd name="T101" fmla="*/ 202 h 430"/>
                    <a:gd name="T102" fmla="*/ 34 w 269"/>
                    <a:gd name="T103" fmla="*/ 230 h 4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69"/>
                    <a:gd name="T157" fmla="*/ 0 h 430"/>
                    <a:gd name="T158" fmla="*/ 269 w 269"/>
                    <a:gd name="T159" fmla="*/ 430 h 4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69" h="430">
                      <a:moveTo>
                        <a:pt x="34" y="230"/>
                      </a:moveTo>
                      <a:lnTo>
                        <a:pt x="42" y="235"/>
                      </a:lnTo>
                      <a:lnTo>
                        <a:pt x="52" y="236"/>
                      </a:lnTo>
                      <a:lnTo>
                        <a:pt x="57" y="245"/>
                      </a:lnTo>
                      <a:lnTo>
                        <a:pt x="60" y="250"/>
                      </a:lnTo>
                      <a:lnTo>
                        <a:pt x="69" y="261"/>
                      </a:lnTo>
                      <a:lnTo>
                        <a:pt x="72" y="264"/>
                      </a:lnTo>
                      <a:lnTo>
                        <a:pt x="77" y="266"/>
                      </a:lnTo>
                      <a:lnTo>
                        <a:pt x="79" y="267"/>
                      </a:lnTo>
                      <a:lnTo>
                        <a:pt x="80" y="266"/>
                      </a:lnTo>
                      <a:lnTo>
                        <a:pt x="79" y="264"/>
                      </a:lnTo>
                      <a:lnTo>
                        <a:pt x="79" y="261"/>
                      </a:lnTo>
                      <a:lnTo>
                        <a:pt x="80" y="259"/>
                      </a:lnTo>
                      <a:lnTo>
                        <a:pt x="82" y="259"/>
                      </a:lnTo>
                      <a:lnTo>
                        <a:pt x="84" y="261"/>
                      </a:lnTo>
                      <a:lnTo>
                        <a:pt x="87" y="264"/>
                      </a:lnTo>
                      <a:lnTo>
                        <a:pt x="87" y="266"/>
                      </a:lnTo>
                      <a:lnTo>
                        <a:pt x="91" y="271"/>
                      </a:lnTo>
                      <a:lnTo>
                        <a:pt x="91" y="278"/>
                      </a:lnTo>
                      <a:lnTo>
                        <a:pt x="89" y="283"/>
                      </a:lnTo>
                      <a:lnTo>
                        <a:pt x="87" y="286"/>
                      </a:lnTo>
                      <a:lnTo>
                        <a:pt x="87" y="293"/>
                      </a:lnTo>
                      <a:lnTo>
                        <a:pt x="92" y="297"/>
                      </a:lnTo>
                      <a:lnTo>
                        <a:pt x="94" y="305"/>
                      </a:lnTo>
                      <a:lnTo>
                        <a:pt x="94" y="314"/>
                      </a:lnTo>
                      <a:lnTo>
                        <a:pt x="96" y="321"/>
                      </a:lnTo>
                      <a:lnTo>
                        <a:pt x="96" y="326"/>
                      </a:lnTo>
                      <a:lnTo>
                        <a:pt x="101" y="333"/>
                      </a:lnTo>
                      <a:lnTo>
                        <a:pt x="104" y="336"/>
                      </a:lnTo>
                      <a:lnTo>
                        <a:pt x="102" y="342"/>
                      </a:lnTo>
                      <a:lnTo>
                        <a:pt x="107" y="361"/>
                      </a:lnTo>
                      <a:lnTo>
                        <a:pt x="111" y="362"/>
                      </a:lnTo>
                      <a:lnTo>
                        <a:pt x="112" y="364"/>
                      </a:lnTo>
                      <a:lnTo>
                        <a:pt x="114" y="367"/>
                      </a:lnTo>
                      <a:lnTo>
                        <a:pt x="114" y="373"/>
                      </a:lnTo>
                      <a:lnTo>
                        <a:pt x="112" y="380"/>
                      </a:lnTo>
                      <a:lnTo>
                        <a:pt x="114" y="386"/>
                      </a:lnTo>
                      <a:lnTo>
                        <a:pt x="119" y="390"/>
                      </a:lnTo>
                      <a:lnTo>
                        <a:pt x="121" y="393"/>
                      </a:lnTo>
                      <a:lnTo>
                        <a:pt x="121" y="402"/>
                      </a:lnTo>
                      <a:lnTo>
                        <a:pt x="122" y="411"/>
                      </a:lnTo>
                      <a:lnTo>
                        <a:pt x="121" y="416"/>
                      </a:lnTo>
                      <a:lnTo>
                        <a:pt x="126" y="419"/>
                      </a:lnTo>
                      <a:lnTo>
                        <a:pt x="126" y="424"/>
                      </a:lnTo>
                      <a:lnTo>
                        <a:pt x="127" y="430"/>
                      </a:lnTo>
                      <a:lnTo>
                        <a:pt x="129" y="430"/>
                      </a:lnTo>
                      <a:lnTo>
                        <a:pt x="136" y="430"/>
                      </a:lnTo>
                      <a:lnTo>
                        <a:pt x="142" y="428"/>
                      </a:lnTo>
                      <a:lnTo>
                        <a:pt x="144" y="428"/>
                      </a:lnTo>
                      <a:lnTo>
                        <a:pt x="149" y="423"/>
                      </a:lnTo>
                      <a:lnTo>
                        <a:pt x="156" y="417"/>
                      </a:lnTo>
                      <a:lnTo>
                        <a:pt x="161" y="414"/>
                      </a:lnTo>
                      <a:lnTo>
                        <a:pt x="171" y="404"/>
                      </a:lnTo>
                      <a:lnTo>
                        <a:pt x="174" y="400"/>
                      </a:lnTo>
                      <a:lnTo>
                        <a:pt x="179" y="400"/>
                      </a:lnTo>
                      <a:lnTo>
                        <a:pt x="184" y="398"/>
                      </a:lnTo>
                      <a:lnTo>
                        <a:pt x="191" y="400"/>
                      </a:lnTo>
                      <a:lnTo>
                        <a:pt x="194" y="400"/>
                      </a:lnTo>
                      <a:lnTo>
                        <a:pt x="199" y="400"/>
                      </a:lnTo>
                      <a:lnTo>
                        <a:pt x="206" y="402"/>
                      </a:lnTo>
                      <a:lnTo>
                        <a:pt x="211" y="402"/>
                      </a:lnTo>
                      <a:lnTo>
                        <a:pt x="217" y="404"/>
                      </a:lnTo>
                      <a:lnTo>
                        <a:pt x="224" y="404"/>
                      </a:lnTo>
                      <a:lnTo>
                        <a:pt x="227" y="400"/>
                      </a:lnTo>
                      <a:lnTo>
                        <a:pt x="227" y="395"/>
                      </a:lnTo>
                      <a:lnTo>
                        <a:pt x="226" y="390"/>
                      </a:lnTo>
                      <a:lnTo>
                        <a:pt x="224" y="385"/>
                      </a:lnTo>
                      <a:lnTo>
                        <a:pt x="221" y="380"/>
                      </a:lnTo>
                      <a:lnTo>
                        <a:pt x="219" y="376"/>
                      </a:lnTo>
                      <a:lnTo>
                        <a:pt x="217" y="373"/>
                      </a:lnTo>
                      <a:lnTo>
                        <a:pt x="219" y="369"/>
                      </a:lnTo>
                      <a:lnTo>
                        <a:pt x="221" y="366"/>
                      </a:lnTo>
                      <a:lnTo>
                        <a:pt x="222" y="362"/>
                      </a:lnTo>
                      <a:lnTo>
                        <a:pt x="226" y="362"/>
                      </a:lnTo>
                      <a:lnTo>
                        <a:pt x="229" y="364"/>
                      </a:lnTo>
                      <a:lnTo>
                        <a:pt x="234" y="367"/>
                      </a:lnTo>
                      <a:lnTo>
                        <a:pt x="237" y="373"/>
                      </a:lnTo>
                      <a:lnTo>
                        <a:pt x="239" y="378"/>
                      </a:lnTo>
                      <a:lnTo>
                        <a:pt x="241" y="381"/>
                      </a:lnTo>
                      <a:lnTo>
                        <a:pt x="244" y="385"/>
                      </a:lnTo>
                      <a:lnTo>
                        <a:pt x="244" y="386"/>
                      </a:lnTo>
                      <a:lnTo>
                        <a:pt x="246" y="390"/>
                      </a:lnTo>
                      <a:lnTo>
                        <a:pt x="246" y="393"/>
                      </a:lnTo>
                      <a:lnTo>
                        <a:pt x="247" y="393"/>
                      </a:lnTo>
                      <a:lnTo>
                        <a:pt x="249" y="397"/>
                      </a:lnTo>
                      <a:lnTo>
                        <a:pt x="249" y="398"/>
                      </a:lnTo>
                      <a:lnTo>
                        <a:pt x="251" y="400"/>
                      </a:lnTo>
                      <a:lnTo>
                        <a:pt x="251" y="404"/>
                      </a:lnTo>
                      <a:lnTo>
                        <a:pt x="252" y="405"/>
                      </a:lnTo>
                      <a:lnTo>
                        <a:pt x="254" y="407"/>
                      </a:lnTo>
                      <a:lnTo>
                        <a:pt x="256" y="409"/>
                      </a:lnTo>
                      <a:lnTo>
                        <a:pt x="256" y="405"/>
                      </a:lnTo>
                      <a:lnTo>
                        <a:pt x="256" y="398"/>
                      </a:lnTo>
                      <a:lnTo>
                        <a:pt x="257" y="395"/>
                      </a:lnTo>
                      <a:lnTo>
                        <a:pt x="259" y="392"/>
                      </a:lnTo>
                      <a:lnTo>
                        <a:pt x="262" y="388"/>
                      </a:lnTo>
                      <a:lnTo>
                        <a:pt x="262" y="385"/>
                      </a:lnTo>
                      <a:lnTo>
                        <a:pt x="254" y="378"/>
                      </a:lnTo>
                      <a:lnTo>
                        <a:pt x="251" y="374"/>
                      </a:lnTo>
                      <a:lnTo>
                        <a:pt x="249" y="369"/>
                      </a:lnTo>
                      <a:lnTo>
                        <a:pt x="247" y="364"/>
                      </a:lnTo>
                      <a:lnTo>
                        <a:pt x="244" y="350"/>
                      </a:lnTo>
                      <a:lnTo>
                        <a:pt x="244" y="343"/>
                      </a:lnTo>
                      <a:lnTo>
                        <a:pt x="244" y="338"/>
                      </a:lnTo>
                      <a:lnTo>
                        <a:pt x="244" y="331"/>
                      </a:lnTo>
                      <a:lnTo>
                        <a:pt x="241" y="326"/>
                      </a:lnTo>
                      <a:lnTo>
                        <a:pt x="239" y="321"/>
                      </a:lnTo>
                      <a:lnTo>
                        <a:pt x="239" y="314"/>
                      </a:lnTo>
                      <a:lnTo>
                        <a:pt x="241" y="311"/>
                      </a:lnTo>
                      <a:lnTo>
                        <a:pt x="242" y="309"/>
                      </a:lnTo>
                      <a:lnTo>
                        <a:pt x="244" y="307"/>
                      </a:lnTo>
                      <a:lnTo>
                        <a:pt x="252" y="304"/>
                      </a:lnTo>
                      <a:lnTo>
                        <a:pt x="259" y="302"/>
                      </a:lnTo>
                      <a:lnTo>
                        <a:pt x="262" y="298"/>
                      </a:lnTo>
                      <a:lnTo>
                        <a:pt x="266" y="297"/>
                      </a:lnTo>
                      <a:lnTo>
                        <a:pt x="267" y="293"/>
                      </a:lnTo>
                      <a:lnTo>
                        <a:pt x="269" y="292"/>
                      </a:lnTo>
                      <a:lnTo>
                        <a:pt x="269" y="288"/>
                      </a:lnTo>
                      <a:lnTo>
                        <a:pt x="267" y="280"/>
                      </a:lnTo>
                      <a:lnTo>
                        <a:pt x="264" y="273"/>
                      </a:lnTo>
                      <a:lnTo>
                        <a:pt x="262" y="267"/>
                      </a:lnTo>
                      <a:lnTo>
                        <a:pt x="262" y="264"/>
                      </a:lnTo>
                      <a:lnTo>
                        <a:pt x="261" y="259"/>
                      </a:lnTo>
                      <a:lnTo>
                        <a:pt x="261" y="254"/>
                      </a:lnTo>
                      <a:lnTo>
                        <a:pt x="262" y="248"/>
                      </a:lnTo>
                      <a:lnTo>
                        <a:pt x="264" y="243"/>
                      </a:lnTo>
                      <a:lnTo>
                        <a:pt x="269" y="233"/>
                      </a:lnTo>
                      <a:lnTo>
                        <a:pt x="269" y="228"/>
                      </a:lnTo>
                      <a:lnTo>
                        <a:pt x="269" y="223"/>
                      </a:lnTo>
                      <a:lnTo>
                        <a:pt x="267" y="217"/>
                      </a:lnTo>
                      <a:lnTo>
                        <a:pt x="266" y="214"/>
                      </a:lnTo>
                      <a:lnTo>
                        <a:pt x="266" y="209"/>
                      </a:lnTo>
                      <a:lnTo>
                        <a:pt x="264" y="204"/>
                      </a:lnTo>
                      <a:lnTo>
                        <a:pt x="262" y="202"/>
                      </a:lnTo>
                      <a:lnTo>
                        <a:pt x="257" y="192"/>
                      </a:lnTo>
                      <a:lnTo>
                        <a:pt x="252" y="178"/>
                      </a:lnTo>
                      <a:lnTo>
                        <a:pt x="246" y="169"/>
                      </a:lnTo>
                      <a:lnTo>
                        <a:pt x="241" y="164"/>
                      </a:lnTo>
                      <a:lnTo>
                        <a:pt x="236" y="164"/>
                      </a:lnTo>
                      <a:lnTo>
                        <a:pt x="236" y="171"/>
                      </a:lnTo>
                      <a:lnTo>
                        <a:pt x="236" y="180"/>
                      </a:lnTo>
                      <a:lnTo>
                        <a:pt x="231" y="180"/>
                      </a:lnTo>
                      <a:lnTo>
                        <a:pt x="227" y="164"/>
                      </a:lnTo>
                      <a:lnTo>
                        <a:pt x="221" y="159"/>
                      </a:lnTo>
                      <a:lnTo>
                        <a:pt x="214" y="161"/>
                      </a:lnTo>
                      <a:lnTo>
                        <a:pt x="214" y="159"/>
                      </a:lnTo>
                      <a:lnTo>
                        <a:pt x="216" y="152"/>
                      </a:lnTo>
                      <a:lnTo>
                        <a:pt x="217" y="142"/>
                      </a:lnTo>
                      <a:lnTo>
                        <a:pt x="216" y="135"/>
                      </a:lnTo>
                      <a:lnTo>
                        <a:pt x="206" y="121"/>
                      </a:lnTo>
                      <a:lnTo>
                        <a:pt x="196" y="114"/>
                      </a:lnTo>
                      <a:lnTo>
                        <a:pt x="182" y="102"/>
                      </a:lnTo>
                      <a:lnTo>
                        <a:pt x="159" y="88"/>
                      </a:lnTo>
                      <a:lnTo>
                        <a:pt x="149" y="83"/>
                      </a:lnTo>
                      <a:lnTo>
                        <a:pt x="141" y="79"/>
                      </a:lnTo>
                      <a:lnTo>
                        <a:pt x="111" y="59"/>
                      </a:lnTo>
                      <a:lnTo>
                        <a:pt x="106" y="55"/>
                      </a:lnTo>
                      <a:lnTo>
                        <a:pt x="99" y="55"/>
                      </a:lnTo>
                      <a:lnTo>
                        <a:pt x="96" y="50"/>
                      </a:lnTo>
                      <a:lnTo>
                        <a:pt x="91" y="47"/>
                      </a:lnTo>
                      <a:lnTo>
                        <a:pt x="87" y="42"/>
                      </a:lnTo>
                      <a:lnTo>
                        <a:pt x="84" y="38"/>
                      </a:lnTo>
                      <a:lnTo>
                        <a:pt x="82" y="36"/>
                      </a:lnTo>
                      <a:lnTo>
                        <a:pt x="80" y="29"/>
                      </a:lnTo>
                      <a:lnTo>
                        <a:pt x="75" y="26"/>
                      </a:lnTo>
                      <a:lnTo>
                        <a:pt x="70" y="24"/>
                      </a:lnTo>
                      <a:lnTo>
                        <a:pt x="64" y="23"/>
                      </a:lnTo>
                      <a:lnTo>
                        <a:pt x="59" y="21"/>
                      </a:lnTo>
                      <a:lnTo>
                        <a:pt x="60" y="19"/>
                      </a:lnTo>
                      <a:lnTo>
                        <a:pt x="62" y="14"/>
                      </a:lnTo>
                      <a:lnTo>
                        <a:pt x="57" y="12"/>
                      </a:lnTo>
                      <a:lnTo>
                        <a:pt x="52" y="12"/>
                      </a:lnTo>
                      <a:lnTo>
                        <a:pt x="49" y="12"/>
                      </a:lnTo>
                      <a:lnTo>
                        <a:pt x="42" y="7"/>
                      </a:lnTo>
                      <a:lnTo>
                        <a:pt x="39" y="4"/>
                      </a:lnTo>
                      <a:lnTo>
                        <a:pt x="34" y="0"/>
                      </a:lnTo>
                      <a:lnTo>
                        <a:pt x="30" y="2"/>
                      </a:lnTo>
                      <a:lnTo>
                        <a:pt x="25" y="7"/>
                      </a:lnTo>
                      <a:lnTo>
                        <a:pt x="24" y="9"/>
                      </a:lnTo>
                      <a:lnTo>
                        <a:pt x="22" y="11"/>
                      </a:lnTo>
                      <a:lnTo>
                        <a:pt x="15" y="23"/>
                      </a:lnTo>
                      <a:lnTo>
                        <a:pt x="9" y="36"/>
                      </a:lnTo>
                      <a:lnTo>
                        <a:pt x="5" y="48"/>
                      </a:lnTo>
                      <a:lnTo>
                        <a:pt x="0" y="57"/>
                      </a:lnTo>
                      <a:lnTo>
                        <a:pt x="0" y="62"/>
                      </a:lnTo>
                      <a:lnTo>
                        <a:pt x="4" y="69"/>
                      </a:lnTo>
                      <a:lnTo>
                        <a:pt x="9" y="73"/>
                      </a:lnTo>
                      <a:lnTo>
                        <a:pt x="12" y="79"/>
                      </a:lnTo>
                      <a:lnTo>
                        <a:pt x="14" y="83"/>
                      </a:lnTo>
                      <a:lnTo>
                        <a:pt x="17" y="90"/>
                      </a:lnTo>
                      <a:lnTo>
                        <a:pt x="19" y="98"/>
                      </a:lnTo>
                      <a:lnTo>
                        <a:pt x="19" y="102"/>
                      </a:lnTo>
                      <a:lnTo>
                        <a:pt x="15" y="112"/>
                      </a:lnTo>
                      <a:lnTo>
                        <a:pt x="17" y="121"/>
                      </a:lnTo>
                      <a:lnTo>
                        <a:pt x="19" y="126"/>
                      </a:lnTo>
                      <a:lnTo>
                        <a:pt x="19" y="136"/>
                      </a:lnTo>
                      <a:lnTo>
                        <a:pt x="20" y="143"/>
                      </a:lnTo>
                      <a:lnTo>
                        <a:pt x="27" y="150"/>
                      </a:lnTo>
                      <a:lnTo>
                        <a:pt x="29" y="155"/>
                      </a:lnTo>
                      <a:lnTo>
                        <a:pt x="30" y="161"/>
                      </a:lnTo>
                      <a:lnTo>
                        <a:pt x="32" y="167"/>
                      </a:lnTo>
                      <a:lnTo>
                        <a:pt x="30" y="176"/>
                      </a:lnTo>
                      <a:lnTo>
                        <a:pt x="30" y="188"/>
                      </a:lnTo>
                      <a:lnTo>
                        <a:pt x="32" y="202"/>
                      </a:lnTo>
                      <a:lnTo>
                        <a:pt x="34" y="211"/>
                      </a:lnTo>
                      <a:lnTo>
                        <a:pt x="35" y="217"/>
                      </a:lnTo>
                      <a:lnTo>
                        <a:pt x="35" y="223"/>
                      </a:lnTo>
                      <a:lnTo>
                        <a:pt x="34" y="230"/>
                      </a:lnTo>
                      <a:close/>
                    </a:path>
                  </a:pathLst>
                </a:custGeom>
                <a:solidFill>
                  <a:srgbClr val="0093D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53" name="Freeform 374">
                  <a:extLst>
                    <a:ext uri="{FF2B5EF4-FFF2-40B4-BE49-F238E27FC236}">
                      <a16:creationId xmlns:a16="http://schemas.microsoft.com/office/drawing/2014/main" id="{90A9BABE-B371-4AD3-86C9-B58E002FB224}"/>
                    </a:ext>
                  </a:extLst>
                </p:cNvPr>
                <p:cNvSpPr>
                  <a:spLocks/>
                </p:cNvSpPr>
                <p:nvPr/>
              </p:nvSpPr>
              <p:spPr bwMode="auto">
                <a:xfrm>
                  <a:off x="646" y="1508"/>
                  <a:ext cx="269" cy="430"/>
                </a:xfrm>
                <a:custGeom>
                  <a:avLst/>
                  <a:gdLst>
                    <a:gd name="T0" fmla="*/ 57 w 269"/>
                    <a:gd name="T1" fmla="*/ 245 h 430"/>
                    <a:gd name="T2" fmla="*/ 77 w 269"/>
                    <a:gd name="T3" fmla="*/ 266 h 430"/>
                    <a:gd name="T4" fmla="*/ 79 w 269"/>
                    <a:gd name="T5" fmla="*/ 261 h 430"/>
                    <a:gd name="T6" fmla="*/ 87 w 269"/>
                    <a:gd name="T7" fmla="*/ 264 h 430"/>
                    <a:gd name="T8" fmla="*/ 89 w 269"/>
                    <a:gd name="T9" fmla="*/ 283 h 430"/>
                    <a:gd name="T10" fmla="*/ 94 w 269"/>
                    <a:gd name="T11" fmla="*/ 305 h 430"/>
                    <a:gd name="T12" fmla="*/ 101 w 269"/>
                    <a:gd name="T13" fmla="*/ 333 h 430"/>
                    <a:gd name="T14" fmla="*/ 111 w 269"/>
                    <a:gd name="T15" fmla="*/ 362 h 430"/>
                    <a:gd name="T16" fmla="*/ 112 w 269"/>
                    <a:gd name="T17" fmla="*/ 380 h 430"/>
                    <a:gd name="T18" fmla="*/ 121 w 269"/>
                    <a:gd name="T19" fmla="*/ 402 h 430"/>
                    <a:gd name="T20" fmla="*/ 126 w 269"/>
                    <a:gd name="T21" fmla="*/ 424 h 430"/>
                    <a:gd name="T22" fmla="*/ 142 w 269"/>
                    <a:gd name="T23" fmla="*/ 428 h 430"/>
                    <a:gd name="T24" fmla="*/ 161 w 269"/>
                    <a:gd name="T25" fmla="*/ 414 h 430"/>
                    <a:gd name="T26" fmla="*/ 184 w 269"/>
                    <a:gd name="T27" fmla="*/ 398 h 430"/>
                    <a:gd name="T28" fmla="*/ 206 w 269"/>
                    <a:gd name="T29" fmla="*/ 402 h 430"/>
                    <a:gd name="T30" fmla="*/ 227 w 269"/>
                    <a:gd name="T31" fmla="*/ 400 h 430"/>
                    <a:gd name="T32" fmla="*/ 221 w 269"/>
                    <a:gd name="T33" fmla="*/ 380 h 430"/>
                    <a:gd name="T34" fmla="*/ 221 w 269"/>
                    <a:gd name="T35" fmla="*/ 366 h 430"/>
                    <a:gd name="T36" fmla="*/ 234 w 269"/>
                    <a:gd name="T37" fmla="*/ 367 h 430"/>
                    <a:gd name="T38" fmla="*/ 244 w 269"/>
                    <a:gd name="T39" fmla="*/ 385 h 430"/>
                    <a:gd name="T40" fmla="*/ 247 w 269"/>
                    <a:gd name="T41" fmla="*/ 393 h 430"/>
                    <a:gd name="T42" fmla="*/ 251 w 269"/>
                    <a:gd name="T43" fmla="*/ 404 h 430"/>
                    <a:gd name="T44" fmla="*/ 256 w 269"/>
                    <a:gd name="T45" fmla="*/ 405 h 430"/>
                    <a:gd name="T46" fmla="*/ 262 w 269"/>
                    <a:gd name="T47" fmla="*/ 388 h 430"/>
                    <a:gd name="T48" fmla="*/ 249 w 269"/>
                    <a:gd name="T49" fmla="*/ 369 h 430"/>
                    <a:gd name="T50" fmla="*/ 244 w 269"/>
                    <a:gd name="T51" fmla="*/ 338 h 430"/>
                    <a:gd name="T52" fmla="*/ 239 w 269"/>
                    <a:gd name="T53" fmla="*/ 314 h 430"/>
                    <a:gd name="T54" fmla="*/ 252 w 269"/>
                    <a:gd name="T55" fmla="*/ 304 h 430"/>
                    <a:gd name="T56" fmla="*/ 267 w 269"/>
                    <a:gd name="T57" fmla="*/ 293 h 430"/>
                    <a:gd name="T58" fmla="*/ 264 w 269"/>
                    <a:gd name="T59" fmla="*/ 273 h 430"/>
                    <a:gd name="T60" fmla="*/ 261 w 269"/>
                    <a:gd name="T61" fmla="*/ 254 h 430"/>
                    <a:gd name="T62" fmla="*/ 269 w 269"/>
                    <a:gd name="T63" fmla="*/ 228 h 430"/>
                    <a:gd name="T64" fmla="*/ 266 w 269"/>
                    <a:gd name="T65" fmla="*/ 209 h 430"/>
                    <a:gd name="T66" fmla="*/ 252 w 269"/>
                    <a:gd name="T67" fmla="*/ 178 h 430"/>
                    <a:gd name="T68" fmla="*/ 236 w 269"/>
                    <a:gd name="T69" fmla="*/ 171 h 430"/>
                    <a:gd name="T70" fmla="*/ 221 w 269"/>
                    <a:gd name="T71" fmla="*/ 159 h 430"/>
                    <a:gd name="T72" fmla="*/ 217 w 269"/>
                    <a:gd name="T73" fmla="*/ 142 h 430"/>
                    <a:gd name="T74" fmla="*/ 182 w 269"/>
                    <a:gd name="T75" fmla="*/ 102 h 430"/>
                    <a:gd name="T76" fmla="*/ 111 w 269"/>
                    <a:gd name="T77" fmla="*/ 59 h 430"/>
                    <a:gd name="T78" fmla="*/ 91 w 269"/>
                    <a:gd name="T79" fmla="*/ 47 h 430"/>
                    <a:gd name="T80" fmla="*/ 80 w 269"/>
                    <a:gd name="T81" fmla="*/ 29 h 430"/>
                    <a:gd name="T82" fmla="*/ 59 w 269"/>
                    <a:gd name="T83" fmla="*/ 21 h 430"/>
                    <a:gd name="T84" fmla="*/ 52 w 269"/>
                    <a:gd name="T85" fmla="*/ 12 h 430"/>
                    <a:gd name="T86" fmla="*/ 34 w 269"/>
                    <a:gd name="T87" fmla="*/ 0 h 430"/>
                    <a:gd name="T88" fmla="*/ 22 w 269"/>
                    <a:gd name="T89" fmla="*/ 11 h 430"/>
                    <a:gd name="T90" fmla="*/ 0 w 269"/>
                    <a:gd name="T91" fmla="*/ 57 h 430"/>
                    <a:gd name="T92" fmla="*/ 12 w 269"/>
                    <a:gd name="T93" fmla="*/ 79 h 430"/>
                    <a:gd name="T94" fmla="*/ 19 w 269"/>
                    <a:gd name="T95" fmla="*/ 102 h 430"/>
                    <a:gd name="T96" fmla="*/ 19 w 269"/>
                    <a:gd name="T97" fmla="*/ 136 h 430"/>
                    <a:gd name="T98" fmla="*/ 30 w 269"/>
                    <a:gd name="T99" fmla="*/ 161 h 430"/>
                    <a:gd name="T100" fmla="*/ 32 w 269"/>
                    <a:gd name="T101" fmla="*/ 202 h 430"/>
                    <a:gd name="T102" fmla="*/ 34 w 269"/>
                    <a:gd name="T103" fmla="*/ 230 h 4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69"/>
                    <a:gd name="T157" fmla="*/ 0 h 430"/>
                    <a:gd name="T158" fmla="*/ 269 w 269"/>
                    <a:gd name="T159" fmla="*/ 430 h 4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69" h="430">
                      <a:moveTo>
                        <a:pt x="34" y="230"/>
                      </a:moveTo>
                      <a:lnTo>
                        <a:pt x="42" y="235"/>
                      </a:lnTo>
                      <a:lnTo>
                        <a:pt x="52" y="236"/>
                      </a:lnTo>
                      <a:lnTo>
                        <a:pt x="57" y="245"/>
                      </a:lnTo>
                      <a:lnTo>
                        <a:pt x="60" y="250"/>
                      </a:lnTo>
                      <a:lnTo>
                        <a:pt x="69" y="261"/>
                      </a:lnTo>
                      <a:lnTo>
                        <a:pt x="72" y="264"/>
                      </a:lnTo>
                      <a:lnTo>
                        <a:pt x="77" y="266"/>
                      </a:lnTo>
                      <a:lnTo>
                        <a:pt x="79" y="267"/>
                      </a:lnTo>
                      <a:lnTo>
                        <a:pt x="80" y="266"/>
                      </a:lnTo>
                      <a:lnTo>
                        <a:pt x="79" y="264"/>
                      </a:lnTo>
                      <a:lnTo>
                        <a:pt x="79" y="261"/>
                      </a:lnTo>
                      <a:lnTo>
                        <a:pt x="80" y="259"/>
                      </a:lnTo>
                      <a:lnTo>
                        <a:pt x="82" y="259"/>
                      </a:lnTo>
                      <a:lnTo>
                        <a:pt x="84" y="261"/>
                      </a:lnTo>
                      <a:lnTo>
                        <a:pt x="87" y="264"/>
                      </a:lnTo>
                      <a:lnTo>
                        <a:pt x="87" y="266"/>
                      </a:lnTo>
                      <a:lnTo>
                        <a:pt x="91" y="271"/>
                      </a:lnTo>
                      <a:lnTo>
                        <a:pt x="91" y="278"/>
                      </a:lnTo>
                      <a:lnTo>
                        <a:pt x="89" y="283"/>
                      </a:lnTo>
                      <a:lnTo>
                        <a:pt x="87" y="286"/>
                      </a:lnTo>
                      <a:lnTo>
                        <a:pt x="87" y="293"/>
                      </a:lnTo>
                      <a:lnTo>
                        <a:pt x="92" y="297"/>
                      </a:lnTo>
                      <a:lnTo>
                        <a:pt x="94" y="305"/>
                      </a:lnTo>
                      <a:lnTo>
                        <a:pt x="94" y="314"/>
                      </a:lnTo>
                      <a:lnTo>
                        <a:pt x="96" y="321"/>
                      </a:lnTo>
                      <a:lnTo>
                        <a:pt x="96" y="326"/>
                      </a:lnTo>
                      <a:lnTo>
                        <a:pt x="101" y="333"/>
                      </a:lnTo>
                      <a:lnTo>
                        <a:pt x="104" y="336"/>
                      </a:lnTo>
                      <a:lnTo>
                        <a:pt x="102" y="342"/>
                      </a:lnTo>
                      <a:lnTo>
                        <a:pt x="107" y="361"/>
                      </a:lnTo>
                      <a:lnTo>
                        <a:pt x="111" y="362"/>
                      </a:lnTo>
                      <a:lnTo>
                        <a:pt x="112" y="364"/>
                      </a:lnTo>
                      <a:lnTo>
                        <a:pt x="114" y="367"/>
                      </a:lnTo>
                      <a:lnTo>
                        <a:pt x="114" y="373"/>
                      </a:lnTo>
                      <a:lnTo>
                        <a:pt x="112" y="380"/>
                      </a:lnTo>
                      <a:lnTo>
                        <a:pt x="114" y="386"/>
                      </a:lnTo>
                      <a:lnTo>
                        <a:pt x="119" y="390"/>
                      </a:lnTo>
                      <a:lnTo>
                        <a:pt x="121" y="393"/>
                      </a:lnTo>
                      <a:lnTo>
                        <a:pt x="121" y="402"/>
                      </a:lnTo>
                      <a:lnTo>
                        <a:pt x="122" y="411"/>
                      </a:lnTo>
                      <a:lnTo>
                        <a:pt x="121" y="416"/>
                      </a:lnTo>
                      <a:lnTo>
                        <a:pt x="126" y="419"/>
                      </a:lnTo>
                      <a:lnTo>
                        <a:pt x="126" y="424"/>
                      </a:lnTo>
                      <a:lnTo>
                        <a:pt x="127" y="430"/>
                      </a:lnTo>
                      <a:lnTo>
                        <a:pt x="129" y="430"/>
                      </a:lnTo>
                      <a:lnTo>
                        <a:pt x="136" y="430"/>
                      </a:lnTo>
                      <a:lnTo>
                        <a:pt x="142" y="428"/>
                      </a:lnTo>
                      <a:lnTo>
                        <a:pt x="144" y="428"/>
                      </a:lnTo>
                      <a:lnTo>
                        <a:pt x="149" y="423"/>
                      </a:lnTo>
                      <a:lnTo>
                        <a:pt x="156" y="417"/>
                      </a:lnTo>
                      <a:lnTo>
                        <a:pt x="161" y="414"/>
                      </a:lnTo>
                      <a:lnTo>
                        <a:pt x="171" y="404"/>
                      </a:lnTo>
                      <a:lnTo>
                        <a:pt x="174" y="400"/>
                      </a:lnTo>
                      <a:lnTo>
                        <a:pt x="179" y="400"/>
                      </a:lnTo>
                      <a:lnTo>
                        <a:pt x="184" y="398"/>
                      </a:lnTo>
                      <a:lnTo>
                        <a:pt x="191" y="400"/>
                      </a:lnTo>
                      <a:lnTo>
                        <a:pt x="194" y="400"/>
                      </a:lnTo>
                      <a:lnTo>
                        <a:pt x="199" y="400"/>
                      </a:lnTo>
                      <a:lnTo>
                        <a:pt x="206" y="402"/>
                      </a:lnTo>
                      <a:lnTo>
                        <a:pt x="211" y="402"/>
                      </a:lnTo>
                      <a:lnTo>
                        <a:pt x="217" y="404"/>
                      </a:lnTo>
                      <a:lnTo>
                        <a:pt x="224" y="404"/>
                      </a:lnTo>
                      <a:lnTo>
                        <a:pt x="227" y="400"/>
                      </a:lnTo>
                      <a:lnTo>
                        <a:pt x="227" y="395"/>
                      </a:lnTo>
                      <a:lnTo>
                        <a:pt x="226" y="390"/>
                      </a:lnTo>
                      <a:lnTo>
                        <a:pt x="224" y="385"/>
                      </a:lnTo>
                      <a:lnTo>
                        <a:pt x="221" y="380"/>
                      </a:lnTo>
                      <a:lnTo>
                        <a:pt x="219" y="376"/>
                      </a:lnTo>
                      <a:lnTo>
                        <a:pt x="217" y="373"/>
                      </a:lnTo>
                      <a:lnTo>
                        <a:pt x="219" y="369"/>
                      </a:lnTo>
                      <a:lnTo>
                        <a:pt x="221" y="366"/>
                      </a:lnTo>
                      <a:lnTo>
                        <a:pt x="222" y="362"/>
                      </a:lnTo>
                      <a:lnTo>
                        <a:pt x="226" y="362"/>
                      </a:lnTo>
                      <a:lnTo>
                        <a:pt x="229" y="364"/>
                      </a:lnTo>
                      <a:lnTo>
                        <a:pt x="234" y="367"/>
                      </a:lnTo>
                      <a:lnTo>
                        <a:pt x="237" y="373"/>
                      </a:lnTo>
                      <a:lnTo>
                        <a:pt x="239" y="378"/>
                      </a:lnTo>
                      <a:lnTo>
                        <a:pt x="241" y="381"/>
                      </a:lnTo>
                      <a:lnTo>
                        <a:pt x="244" y="385"/>
                      </a:lnTo>
                      <a:lnTo>
                        <a:pt x="244" y="386"/>
                      </a:lnTo>
                      <a:lnTo>
                        <a:pt x="246" y="390"/>
                      </a:lnTo>
                      <a:lnTo>
                        <a:pt x="246" y="393"/>
                      </a:lnTo>
                      <a:lnTo>
                        <a:pt x="247" y="393"/>
                      </a:lnTo>
                      <a:lnTo>
                        <a:pt x="249" y="397"/>
                      </a:lnTo>
                      <a:lnTo>
                        <a:pt x="249" y="398"/>
                      </a:lnTo>
                      <a:lnTo>
                        <a:pt x="251" y="400"/>
                      </a:lnTo>
                      <a:lnTo>
                        <a:pt x="251" y="404"/>
                      </a:lnTo>
                      <a:lnTo>
                        <a:pt x="252" y="405"/>
                      </a:lnTo>
                      <a:lnTo>
                        <a:pt x="254" y="407"/>
                      </a:lnTo>
                      <a:lnTo>
                        <a:pt x="256" y="409"/>
                      </a:lnTo>
                      <a:lnTo>
                        <a:pt x="256" y="405"/>
                      </a:lnTo>
                      <a:lnTo>
                        <a:pt x="256" y="398"/>
                      </a:lnTo>
                      <a:lnTo>
                        <a:pt x="257" y="395"/>
                      </a:lnTo>
                      <a:lnTo>
                        <a:pt x="259" y="392"/>
                      </a:lnTo>
                      <a:lnTo>
                        <a:pt x="262" y="388"/>
                      </a:lnTo>
                      <a:lnTo>
                        <a:pt x="262" y="385"/>
                      </a:lnTo>
                      <a:lnTo>
                        <a:pt x="254" y="378"/>
                      </a:lnTo>
                      <a:lnTo>
                        <a:pt x="251" y="374"/>
                      </a:lnTo>
                      <a:lnTo>
                        <a:pt x="249" y="369"/>
                      </a:lnTo>
                      <a:lnTo>
                        <a:pt x="247" y="364"/>
                      </a:lnTo>
                      <a:lnTo>
                        <a:pt x="244" y="350"/>
                      </a:lnTo>
                      <a:lnTo>
                        <a:pt x="244" y="343"/>
                      </a:lnTo>
                      <a:lnTo>
                        <a:pt x="244" y="338"/>
                      </a:lnTo>
                      <a:lnTo>
                        <a:pt x="244" y="331"/>
                      </a:lnTo>
                      <a:lnTo>
                        <a:pt x="241" y="326"/>
                      </a:lnTo>
                      <a:lnTo>
                        <a:pt x="239" y="321"/>
                      </a:lnTo>
                      <a:lnTo>
                        <a:pt x="239" y="314"/>
                      </a:lnTo>
                      <a:lnTo>
                        <a:pt x="241" y="311"/>
                      </a:lnTo>
                      <a:lnTo>
                        <a:pt x="242" y="309"/>
                      </a:lnTo>
                      <a:lnTo>
                        <a:pt x="244" y="307"/>
                      </a:lnTo>
                      <a:lnTo>
                        <a:pt x="252" y="304"/>
                      </a:lnTo>
                      <a:lnTo>
                        <a:pt x="259" y="302"/>
                      </a:lnTo>
                      <a:lnTo>
                        <a:pt x="262" y="298"/>
                      </a:lnTo>
                      <a:lnTo>
                        <a:pt x="266" y="297"/>
                      </a:lnTo>
                      <a:lnTo>
                        <a:pt x="267" y="293"/>
                      </a:lnTo>
                      <a:lnTo>
                        <a:pt x="269" y="292"/>
                      </a:lnTo>
                      <a:lnTo>
                        <a:pt x="269" y="288"/>
                      </a:lnTo>
                      <a:lnTo>
                        <a:pt x="267" y="280"/>
                      </a:lnTo>
                      <a:lnTo>
                        <a:pt x="264" y="273"/>
                      </a:lnTo>
                      <a:lnTo>
                        <a:pt x="262" y="267"/>
                      </a:lnTo>
                      <a:lnTo>
                        <a:pt x="262" y="264"/>
                      </a:lnTo>
                      <a:lnTo>
                        <a:pt x="261" y="259"/>
                      </a:lnTo>
                      <a:lnTo>
                        <a:pt x="261" y="254"/>
                      </a:lnTo>
                      <a:lnTo>
                        <a:pt x="262" y="248"/>
                      </a:lnTo>
                      <a:lnTo>
                        <a:pt x="264" y="243"/>
                      </a:lnTo>
                      <a:lnTo>
                        <a:pt x="269" y="233"/>
                      </a:lnTo>
                      <a:lnTo>
                        <a:pt x="269" y="228"/>
                      </a:lnTo>
                      <a:lnTo>
                        <a:pt x="269" y="223"/>
                      </a:lnTo>
                      <a:lnTo>
                        <a:pt x="267" y="217"/>
                      </a:lnTo>
                      <a:lnTo>
                        <a:pt x="266" y="214"/>
                      </a:lnTo>
                      <a:lnTo>
                        <a:pt x="266" y="209"/>
                      </a:lnTo>
                      <a:lnTo>
                        <a:pt x="264" y="204"/>
                      </a:lnTo>
                      <a:lnTo>
                        <a:pt x="262" y="202"/>
                      </a:lnTo>
                      <a:lnTo>
                        <a:pt x="257" y="192"/>
                      </a:lnTo>
                      <a:lnTo>
                        <a:pt x="252" y="178"/>
                      </a:lnTo>
                      <a:lnTo>
                        <a:pt x="246" y="169"/>
                      </a:lnTo>
                      <a:lnTo>
                        <a:pt x="241" y="164"/>
                      </a:lnTo>
                      <a:lnTo>
                        <a:pt x="236" y="164"/>
                      </a:lnTo>
                      <a:lnTo>
                        <a:pt x="236" y="171"/>
                      </a:lnTo>
                      <a:lnTo>
                        <a:pt x="236" y="180"/>
                      </a:lnTo>
                      <a:lnTo>
                        <a:pt x="231" y="180"/>
                      </a:lnTo>
                      <a:lnTo>
                        <a:pt x="227" y="164"/>
                      </a:lnTo>
                      <a:lnTo>
                        <a:pt x="221" y="159"/>
                      </a:lnTo>
                      <a:lnTo>
                        <a:pt x="214" y="161"/>
                      </a:lnTo>
                      <a:lnTo>
                        <a:pt x="214" y="159"/>
                      </a:lnTo>
                      <a:lnTo>
                        <a:pt x="216" y="152"/>
                      </a:lnTo>
                      <a:lnTo>
                        <a:pt x="217" y="142"/>
                      </a:lnTo>
                      <a:lnTo>
                        <a:pt x="216" y="135"/>
                      </a:lnTo>
                      <a:lnTo>
                        <a:pt x="206" y="121"/>
                      </a:lnTo>
                      <a:lnTo>
                        <a:pt x="196" y="114"/>
                      </a:lnTo>
                      <a:lnTo>
                        <a:pt x="182" y="102"/>
                      </a:lnTo>
                      <a:lnTo>
                        <a:pt x="159" y="88"/>
                      </a:lnTo>
                      <a:lnTo>
                        <a:pt x="149" y="83"/>
                      </a:lnTo>
                      <a:lnTo>
                        <a:pt x="141" y="79"/>
                      </a:lnTo>
                      <a:lnTo>
                        <a:pt x="111" y="59"/>
                      </a:lnTo>
                      <a:lnTo>
                        <a:pt x="106" y="55"/>
                      </a:lnTo>
                      <a:lnTo>
                        <a:pt x="99" y="55"/>
                      </a:lnTo>
                      <a:lnTo>
                        <a:pt x="96" y="50"/>
                      </a:lnTo>
                      <a:lnTo>
                        <a:pt x="91" y="47"/>
                      </a:lnTo>
                      <a:lnTo>
                        <a:pt x="87" y="42"/>
                      </a:lnTo>
                      <a:lnTo>
                        <a:pt x="84" y="38"/>
                      </a:lnTo>
                      <a:lnTo>
                        <a:pt x="82" y="36"/>
                      </a:lnTo>
                      <a:lnTo>
                        <a:pt x="80" y="29"/>
                      </a:lnTo>
                      <a:lnTo>
                        <a:pt x="75" y="26"/>
                      </a:lnTo>
                      <a:lnTo>
                        <a:pt x="70" y="24"/>
                      </a:lnTo>
                      <a:lnTo>
                        <a:pt x="64" y="23"/>
                      </a:lnTo>
                      <a:lnTo>
                        <a:pt x="59" y="21"/>
                      </a:lnTo>
                      <a:lnTo>
                        <a:pt x="60" y="19"/>
                      </a:lnTo>
                      <a:lnTo>
                        <a:pt x="62" y="14"/>
                      </a:lnTo>
                      <a:lnTo>
                        <a:pt x="57" y="12"/>
                      </a:lnTo>
                      <a:lnTo>
                        <a:pt x="52" y="12"/>
                      </a:lnTo>
                      <a:lnTo>
                        <a:pt x="49" y="12"/>
                      </a:lnTo>
                      <a:lnTo>
                        <a:pt x="42" y="7"/>
                      </a:lnTo>
                      <a:lnTo>
                        <a:pt x="39" y="4"/>
                      </a:lnTo>
                      <a:lnTo>
                        <a:pt x="34" y="0"/>
                      </a:lnTo>
                      <a:lnTo>
                        <a:pt x="30" y="2"/>
                      </a:lnTo>
                      <a:lnTo>
                        <a:pt x="25" y="7"/>
                      </a:lnTo>
                      <a:lnTo>
                        <a:pt x="24" y="9"/>
                      </a:lnTo>
                      <a:lnTo>
                        <a:pt x="22" y="11"/>
                      </a:lnTo>
                      <a:lnTo>
                        <a:pt x="15" y="23"/>
                      </a:lnTo>
                      <a:lnTo>
                        <a:pt x="9" y="36"/>
                      </a:lnTo>
                      <a:lnTo>
                        <a:pt x="5" y="48"/>
                      </a:lnTo>
                      <a:lnTo>
                        <a:pt x="0" y="57"/>
                      </a:lnTo>
                      <a:lnTo>
                        <a:pt x="0" y="62"/>
                      </a:lnTo>
                      <a:lnTo>
                        <a:pt x="4" y="69"/>
                      </a:lnTo>
                      <a:lnTo>
                        <a:pt x="9" y="73"/>
                      </a:lnTo>
                      <a:lnTo>
                        <a:pt x="12" y="79"/>
                      </a:lnTo>
                      <a:lnTo>
                        <a:pt x="14" y="83"/>
                      </a:lnTo>
                      <a:lnTo>
                        <a:pt x="17" y="90"/>
                      </a:lnTo>
                      <a:lnTo>
                        <a:pt x="19" y="98"/>
                      </a:lnTo>
                      <a:lnTo>
                        <a:pt x="19" y="102"/>
                      </a:lnTo>
                      <a:lnTo>
                        <a:pt x="15" y="112"/>
                      </a:lnTo>
                      <a:lnTo>
                        <a:pt x="17" y="121"/>
                      </a:lnTo>
                      <a:lnTo>
                        <a:pt x="19" y="126"/>
                      </a:lnTo>
                      <a:lnTo>
                        <a:pt x="19" y="136"/>
                      </a:lnTo>
                      <a:lnTo>
                        <a:pt x="20" y="143"/>
                      </a:lnTo>
                      <a:lnTo>
                        <a:pt x="27" y="150"/>
                      </a:lnTo>
                      <a:lnTo>
                        <a:pt x="29" y="155"/>
                      </a:lnTo>
                      <a:lnTo>
                        <a:pt x="30" y="161"/>
                      </a:lnTo>
                      <a:lnTo>
                        <a:pt x="32" y="167"/>
                      </a:lnTo>
                      <a:lnTo>
                        <a:pt x="30" y="176"/>
                      </a:lnTo>
                      <a:lnTo>
                        <a:pt x="30" y="188"/>
                      </a:lnTo>
                      <a:lnTo>
                        <a:pt x="32" y="202"/>
                      </a:lnTo>
                      <a:lnTo>
                        <a:pt x="34" y="211"/>
                      </a:lnTo>
                      <a:lnTo>
                        <a:pt x="35" y="217"/>
                      </a:lnTo>
                      <a:lnTo>
                        <a:pt x="35" y="223"/>
                      </a:lnTo>
                      <a:lnTo>
                        <a:pt x="34" y="230"/>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54" name="Freeform 375">
                  <a:extLst>
                    <a:ext uri="{FF2B5EF4-FFF2-40B4-BE49-F238E27FC236}">
                      <a16:creationId xmlns:a16="http://schemas.microsoft.com/office/drawing/2014/main" id="{DECBC2AA-F0A6-4713-BCB4-4CCF46840EF6}"/>
                    </a:ext>
                  </a:extLst>
                </p:cNvPr>
                <p:cNvSpPr>
                  <a:spLocks/>
                </p:cNvSpPr>
                <p:nvPr/>
              </p:nvSpPr>
              <p:spPr bwMode="auto">
                <a:xfrm>
                  <a:off x="708" y="1944"/>
                  <a:ext cx="37" cy="14"/>
                </a:xfrm>
                <a:custGeom>
                  <a:avLst/>
                  <a:gdLst>
                    <a:gd name="T0" fmla="*/ 8 w 37"/>
                    <a:gd name="T1" fmla="*/ 14 h 14"/>
                    <a:gd name="T2" fmla="*/ 7 w 37"/>
                    <a:gd name="T3" fmla="*/ 14 h 14"/>
                    <a:gd name="T4" fmla="*/ 2 w 37"/>
                    <a:gd name="T5" fmla="*/ 12 h 14"/>
                    <a:gd name="T6" fmla="*/ 0 w 37"/>
                    <a:gd name="T7" fmla="*/ 7 h 14"/>
                    <a:gd name="T8" fmla="*/ 0 w 37"/>
                    <a:gd name="T9" fmla="*/ 4 h 14"/>
                    <a:gd name="T10" fmla="*/ 2 w 37"/>
                    <a:gd name="T11" fmla="*/ 0 h 14"/>
                    <a:gd name="T12" fmla="*/ 8 w 37"/>
                    <a:gd name="T13" fmla="*/ 2 h 14"/>
                    <a:gd name="T14" fmla="*/ 12 w 37"/>
                    <a:gd name="T15" fmla="*/ 4 h 14"/>
                    <a:gd name="T16" fmla="*/ 15 w 37"/>
                    <a:gd name="T17" fmla="*/ 2 h 14"/>
                    <a:gd name="T18" fmla="*/ 22 w 37"/>
                    <a:gd name="T19" fmla="*/ 2 h 14"/>
                    <a:gd name="T20" fmla="*/ 27 w 37"/>
                    <a:gd name="T21" fmla="*/ 2 h 14"/>
                    <a:gd name="T22" fmla="*/ 32 w 37"/>
                    <a:gd name="T23" fmla="*/ 2 h 14"/>
                    <a:gd name="T24" fmla="*/ 35 w 37"/>
                    <a:gd name="T25" fmla="*/ 4 h 14"/>
                    <a:gd name="T26" fmla="*/ 37 w 37"/>
                    <a:gd name="T27" fmla="*/ 12 h 14"/>
                    <a:gd name="T28" fmla="*/ 32 w 37"/>
                    <a:gd name="T29" fmla="*/ 12 h 14"/>
                    <a:gd name="T30" fmla="*/ 29 w 37"/>
                    <a:gd name="T31" fmla="*/ 12 h 14"/>
                    <a:gd name="T32" fmla="*/ 27 w 37"/>
                    <a:gd name="T33" fmla="*/ 12 h 14"/>
                    <a:gd name="T34" fmla="*/ 20 w 37"/>
                    <a:gd name="T35" fmla="*/ 12 h 14"/>
                    <a:gd name="T36" fmla="*/ 17 w 37"/>
                    <a:gd name="T37" fmla="*/ 14 h 14"/>
                    <a:gd name="T38" fmla="*/ 8 w 37"/>
                    <a:gd name="T39" fmla="*/ 14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7"/>
                    <a:gd name="T61" fmla="*/ 0 h 14"/>
                    <a:gd name="T62" fmla="*/ 37 w 37"/>
                    <a:gd name="T63" fmla="*/ 14 h 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7" h="14">
                      <a:moveTo>
                        <a:pt x="8" y="14"/>
                      </a:moveTo>
                      <a:lnTo>
                        <a:pt x="7" y="14"/>
                      </a:lnTo>
                      <a:lnTo>
                        <a:pt x="2" y="12"/>
                      </a:lnTo>
                      <a:lnTo>
                        <a:pt x="0" y="7"/>
                      </a:lnTo>
                      <a:lnTo>
                        <a:pt x="0" y="4"/>
                      </a:lnTo>
                      <a:lnTo>
                        <a:pt x="2" y="0"/>
                      </a:lnTo>
                      <a:lnTo>
                        <a:pt x="8" y="2"/>
                      </a:lnTo>
                      <a:lnTo>
                        <a:pt x="12" y="4"/>
                      </a:lnTo>
                      <a:lnTo>
                        <a:pt x="15" y="2"/>
                      </a:lnTo>
                      <a:lnTo>
                        <a:pt x="22" y="2"/>
                      </a:lnTo>
                      <a:lnTo>
                        <a:pt x="27" y="2"/>
                      </a:lnTo>
                      <a:lnTo>
                        <a:pt x="32" y="2"/>
                      </a:lnTo>
                      <a:lnTo>
                        <a:pt x="35" y="4"/>
                      </a:lnTo>
                      <a:lnTo>
                        <a:pt x="37" y="12"/>
                      </a:lnTo>
                      <a:lnTo>
                        <a:pt x="32" y="12"/>
                      </a:lnTo>
                      <a:lnTo>
                        <a:pt x="29" y="12"/>
                      </a:lnTo>
                      <a:lnTo>
                        <a:pt x="27" y="12"/>
                      </a:lnTo>
                      <a:lnTo>
                        <a:pt x="20" y="12"/>
                      </a:lnTo>
                      <a:lnTo>
                        <a:pt x="17" y="14"/>
                      </a:lnTo>
                      <a:lnTo>
                        <a:pt x="8" y="14"/>
                      </a:lnTo>
                      <a:close/>
                    </a:path>
                  </a:pathLst>
                </a:custGeom>
                <a:solidFill>
                  <a:srgbClr val="0093D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55" name="Freeform 376">
                  <a:extLst>
                    <a:ext uri="{FF2B5EF4-FFF2-40B4-BE49-F238E27FC236}">
                      <a16:creationId xmlns:a16="http://schemas.microsoft.com/office/drawing/2014/main" id="{CCF41D07-4BA6-47E3-974F-3AFF9C3E0FD8}"/>
                    </a:ext>
                  </a:extLst>
                </p:cNvPr>
                <p:cNvSpPr>
                  <a:spLocks/>
                </p:cNvSpPr>
                <p:nvPr/>
              </p:nvSpPr>
              <p:spPr bwMode="auto">
                <a:xfrm>
                  <a:off x="708" y="1944"/>
                  <a:ext cx="37" cy="14"/>
                </a:xfrm>
                <a:custGeom>
                  <a:avLst/>
                  <a:gdLst>
                    <a:gd name="T0" fmla="*/ 8 w 37"/>
                    <a:gd name="T1" fmla="*/ 14 h 14"/>
                    <a:gd name="T2" fmla="*/ 8 w 37"/>
                    <a:gd name="T3" fmla="*/ 14 h 14"/>
                    <a:gd name="T4" fmla="*/ 7 w 37"/>
                    <a:gd name="T5" fmla="*/ 14 h 14"/>
                    <a:gd name="T6" fmla="*/ 2 w 37"/>
                    <a:gd name="T7" fmla="*/ 12 h 14"/>
                    <a:gd name="T8" fmla="*/ 0 w 37"/>
                    <a:gd name="T9" fmla="*/ 7 h 14"/>
                    <a:gd name="T10" fmla="*/ 0 w 37"/>
                    <a:gd name="T11" fmla="*/ 4 h 14"/>
                    <a:gd name="T12" fmla="*/ 2 w 37"/>
                    <a:gd name="T13" fmla="*/ 0 h 14"/>
                    <a:gd name="T14" fmla="*/ 8 w 37"/>
                    <a:gd name="T15" fmla="*/ 2 h 14"/>
                    <a:gd name="T16" fmla="*/ 12 w 37"/>
                    <a:gd name="T17" fmla="*/ 4 h 14"/>
                    <a:gd name="T18" fmla="*/ 15 w 37"/>
                    <a:gd name="T19" fmla="*/ 2 h 14"/>
                    <a:gd name="T20" fmla="*/ 22 w 37"/>
                    <a:gd name="T21" fmla="*/ 2 h 14"/>
                    <a:gd name="T22" fmla="*/ 27 w 37"/>
                    <a:gd name="T23" fmla="*/ 2 h 14"/>
                    <a:gd name="T24" fmla="*/ 32 w 37"/>
                    <a:gd name="T25" fmla="*/ 2 h 14"/>
                    <a:gd name="T26" fmla="*/ 35 w 37"/>
                    <a:gd name="T27" fmla="*/ 4 h 14"/>
                    <a:gd name="T28" fmla="*/ 37 w 37"/>
                    <a:gd name="T29" fmla="*/ 12 h 14"/>
                    <a:gd name="T30" fmla="*/ 32 w 37"/>
                    <a:gd name="T31" fmla="*/ 12 h 14"/>
                    <a:gd name="T32" fmla="*/ 29 w 37"/>
                    <a:gd name="T33" fmla="*/ 12 h 14"/>
                    <a:gd name="T34" fmla="*/ 27 w 37"/>
                    <a:gd name="T35" fmla="*/ 12 h 14"/>
                    <a:gd name="T36" fmla="*/ 20 w 37"/>
                    <a:gd name="T37" fmla="*/ 12 h 14"/>
                    <a:gd name="T38" fmla="*/ 17 w 37"/>
                    <a:gd name="T39" fmla="*/ 14 h 14"/>
                    <a:gd name="T40" fmla="*/ 8 w 37"/>
                    <a:gd name="T41" fmla="*/ 14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14"/>
                    <a:gd name="T65" fmla="*/ 37 w 37"/>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14">
                      <a:moveTo>
                        <a:pt x="8" y="14"/>
                      </a:moveTo>
                      <a:lnTo>
                        <a:pt x="8" y="14"/>
                      </a:lnTo>
                      <a:lnTo>
                        <a:pt x="7" y="14"/>
                      </a:lnTo>
                      <a:lnTo>
                        <a:pt x="2" y="12"/>
                      </a:lnTo>
                      <a:lnTo>
                        <a:pt x="0" y="7"/>
                      </a:lnTo>
                      <a:lnTo>
                        <a:pt x="0" y="4"/>
                      </a:lnTo>
                      <a:lnTo>
                        <a:pt x="2" y="0"/>
                      </a:lnTo>
                      <a:lnTo>
                        <a:pt x="8" y="2"/>
                      </a:lnTo>
                      <a:lnTo>
                        <a:pt x="12" y="4"/>
                      </a:lnTo>
                      <a:lnTo>
                        <a:pt x="15" y="2"/>
                      </a:lnTo>
                      <a:lnTo>
                        <a:pt x="22" y="2"/>
                      </a:lnTo>
                      <a:lnTo>
                        <a:pt x="27" y="2"/>
                      </a:lnTo>
                      <a:lnTo>
                        <a:pt x="32" y="2"/>
                      </a:lnTo>
                      <a:lnTo>
                        <a:pt x="35" y="4"/>
                      </a:lnTo>
                      <a:lnTo>
                        <a:pt x="37" y="12"/>
                      </a:lnTo>
                      <a:lnTo>
                        <a:pt x="32" y="12"/>
                      </a:lnTo>
                      <a:lnTo>
                        <a:pt x="29" y="12"/>
                      </a:lnTo>
                      <a:lnTo>
                        <a:pt x="27" y="12"/>
                      </a:lnTo>
                      <a:lnTo>
                        <a:pt x="20" y="12"/>
                      </a:lnTo>
                      <a:lnTo>
                        <a:pt x="17" y="14"/>
                      </a:lnTo>
                      <a:lnTo>
                        <a:pt x="8" y="14"/>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56" name="Freeform 377">
                  <a:extLst>
                    <a:ext uri="{FF2B5EF4-FFF2-40B4-BE49-F238E27FC236}">
                      <a16:creationId xmlns:a16="http://schemas.microsoft.com/office/drawing/2014/main" id="{3282FD33-3B70-4A07-914B-624AE6ADE1D8}"/>
                    </a:ext>
                  </a:extLst>
                </p:cNvPr>
                <p:cNvSpPr>
                  <a:spLocks/>
                </p:cNvSpPr>
                <p:nvPr/>
              </p:nvSpPr>
              <p:spPr bwMode="auto">
                <a:xfrm>
                  <a:off x="1346" y="1938"/>
                  <a:ext cx="23" cy="25"/>
                </a:xfrm>
                <a:custGeom>
                  <a:avLst/>
                  <a:gdLst>
                    <a:gd name="T0" fmla="*/ 18 w 23"/>
                    <a:gd name="T1" fmla="*/ 25 h 25"/>
                    <a:gd name="T2" fmla="*/ 15 w 23"/>
                    <a:gd name="T3" fmla="*/ 22 h 25"/>
                    <a:gd name="T4" fmla="*/ 13 w 23"/>
                    <a:gd name="T5" fmla="*/ 18 h 25"/>
                    <a:gd name="T6" fmla="*/ 10 w 23"/>
                    <a:gd name="T7" fmla="*/ 18 h 25"/>
                    <a:gd name="T8" fmla="*/ 8 w 23"/>
                    <a:gd name="T9" fmla="*/ 18 h 25"/>
                    <a:gd name="T10" fmla="*/ 5 w 23"/>
                    <a:gd name="T11" fmla="*/ 18 h 25"/>
                    <a:gd name="T12" fmla="*/ 3 w 23"/>
                    <a:gd name="T13" fmla="*/ 17 h 25"/>
                    <a:gd name="T14" fmla="*/ 3 w 23"/>
                    <a:gd name="T15" fmla="*/ 13 h 25"/>
                    <a:gd name="T16" fmla="*/ 3 w 23"/>
                    <a:gd name="T17" fmla="*/ 10 h 25"/>
                    <a:gd name="T18" fmla="*/ 3 w 23"/>
                    <a:gd name="T19" fmla="*/ 8 h 25"/>
                    <a:gd name="T20" fmla="*/ 0 w 23"/>
                    <a:gd name="T21" fmla="*/ 5 h 25"/>
                    <a:gd name="T22" fmla="*/ 0 w 23"/>
                    <a:gd name="T23" fmla="*/ 3 h 25"/>
                    <a:gd name="T24" fmla="*/ 0 w 23"/>
                    <a:gd name="T25" fmla="*/ 1 h 25"/>
                    <a:gd name="T26" fmla="*/ 1 w 23"/>
                    <a:gd name="T27" fmla="*/ 0 h 25"/>
                    <a:gd name="T28" fmla="*/ 5 w 23"/>
                    <a:gd name="T29" fmla="*/ 1 h 25"/>
                    <a:gd name="T30" fmla="*/ 6 w 23"/>
                    <a:gd name="T31" fmla="*/ 5 h 25"/>
                    <a:gd name="T32" fmla="*/ 8 w 23"/>
                    <a:gd name="T33" fmla="*/ 6 h 25"/>
                    <a:gd name="T34" fmla="*/ 10 w 23"/>
                    <a:gd name="T35" fmla="*/ 10 h 25"/>
                    <a:gd name="T36" fmla="*/ 11 w 23"/>
                    <a:gd name="T37" fmla="*/ 12 h 25"/>
                    <a:gd name="T38" fmla="*/ 13 w 23"/>
                    <a:gd name="T39" fmla="*/ 12 h 25"/>
                    <a:gd name="T40" fmla="*/ 16 w 23"/>
                    <a:gd name="T41" fmla="*/ 13 h 25"/>
                    <a:gd name="T42" fmla="*/ 16 w 23"/>
                    <a:gd name="T43" fmla="*/ 15 h 25"/>
                    <a:gd name="T44" fmla="*/ 22 w 23"/>
                    <a:gd name="T45" fmla="*/ 18 h 25"/>
                    <a:gd name="T46" fmla="*/ 23 w 23"/>
                    <a:gd name="T47" fmla="*/ 22 h 25"/>
                    <a:gd name="T48" fmla="*/ 20 w 23"/>
                    <a:gd name="T49" fmla="*/ 25 h 25"/>
                    <a:gd name="T50" fmla="*/ 18 w 23"/>
                    <a:gd name="T51" fmla="*/ 25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3"/>
                    <a:gd name="T79" fmla="*/ 0 h 25"/>
                    <a:gd name="T80" fmla="*/ 23 w 23"/>
                    <a:gd name="T81" fmla="*/ 25 h 2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3" h="25">
                      <a:moveTo>
                        <a:pt x="18" y="25"/>
                      </a:moveTo>
                      <a:lnTo>
                        <a:pt x="15" y="22"/>
                      </a:lnTo>
                      <a:lnTo>
                        <a:pt x="13" y="18"/>
                      </a:lnTo>
                      <a:lnTo>
                        <a:pt x="10" y="18"/>
                      </a:lnTo>
                      <a:lnTo>
                        <a:pt x="8" y="18"/>
                      </a:lnTo>
                      <a:lnTo>
                        <a:pt x="5" y="18"/>
                      </a:lnTo>
                      <a:lnTo>
                        <a:pt x="3" y="17"/>
                      </a:lnTo>
                      <a:lnTo>
                        <a:pt x="3" y="13"/>
                      </a:lnTo>
                      <a:lnTo>
                        <a:pt x="3" y="10"/>
                      </a:lnTo>
                      <a:lnTo>
                        <a:pt x="3" y="8"/>
                      </a:lnTo>
                      <a:lnTo>
                        <a:pt x="0" y="5"/>
                      </a:lnTo>
                      <a:lnTo>
                        <a:pt x="0" y="3"/>
                      </a:lnTo>
                      <a:lnTo>
                        <a:pt x="0" y="1"/>
                      </a:lnTo>
                      <a:lnTo>
                        <a:pt x="1" y="0"/>
                      </a:lnTo>
                      <a:lnTo>
                        <a:pt x="5" y="1"/>
                      </a:lnTo>
                      <a:lnTo>
                        <a:pt x="6" y="5"/>
                      </a:lnTo>
                      <a:lnTo>
                        <a:pt x="8" y="6"/>
                      </a:lnTo>
                      <a:lnTo>
                        <a:pt x="10" y="10"/>
                      </a:lnTo>
                      <a:lnTo>
                        <a:pt x="11" y="12"/>
                      </a:lnTo>
                      <a:lnTo>
                        <a:pt x="13" y="12"/>
                      </a:lnTo>
                      <a:lnTo>
                        <a:pt x="16" y="13"/>
                      </a:lnTo>
                      <a:lnTo>
                        <a:pt x="16" y="15"/>
                      </a:lnTo>
                      <a:lnTo>
                        <a:pt x="22" y="18"/>
                      </a:lnTo>
                      <a:lnTo>
                        <a:pt x="23" y="22"/>
                      </a:lnTo>
                      <a:lnTo>
                        <a:pt x="20" y="25"/>
                      </a:lnTo>
                      <a:lnTo>
                        <a:pt x="18" y="25"/>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57" name="Freeform 378">
                  <a:extLst>
                    <a:ext uri="{FF2B5EF4-FFF2-40B4-BE49-F238E27FC236}">
                      <a16:creationId xmlns:a16="http://schemas.microsoft.com/office/drawing/2014/main" id="{C1DB9148-7C56-47B4-A47C-F2787557A29B}"/>
                    </a:ext>
                  </a:extLst>
                </p:cNvPr>
                <p:cNvSpPr>
                  <a:spLocks/>
                </p:cNvSpPr>
                <p:nvPr/>
              </p:nvSpPr>
              <p:spPr bwMode="auto">
                <a:xfrm>
                  <a:off x="1346" y="1938"/>
                  <a:ext cx="23" cy="25"/>
                </a:xfrm>
                <a:custGeom>
                  <a:avLst/>
                  <a:gdLst>
                    <a:gd name="T0" fmla="*/ 18 w 23"/>
                    <a:gd name="T1" fmla="*/ 25 h 25"/>
                    <a:gd name="T2" fmla="*/ 18 w 23"/>
                    <a:gd name="T3" fmla="*/ 25 h 25"/>
                    <a:gd name="T4" fmla="*/ 15 w 23"/>
                    <a:gd name="T5" fmla="*/ 22 h 25"/>
                    <a:gd name="T6" fmla="*/ 13 w 23"/>
                    <a:gd name="T7" fmla="*/ 18 h 25"/>
                    <a:gd name="T8" fmla="*/ 10 w 23"/>
                    <a:gd name="T9" fmla="*/ 18 h 25"/>
                    <a:gd name="T10" fmla="*/ 8 w 23"/>
                    <a:gd name="T11" fmla="*/ 18 h 25"/>
                    <a:gd name="T12" fmla="*/ 5 w 23"/>
                    <a:gd name="T13" fmla="*/ 18 h 25"/>
                    <a:gd name="T14" fmla="*/ 3 w 23"/>
                    <a:gd name="T15" fmla="*/ 17 h 25"/>
                    <a:gd name="T16" fmla="*/ 3 w 23"/>
                    <a:gd name="T17" fmla="*/ 13 h 25"/>
                    <a:gd name="T18" fmla="*/ 3 w 23"/>
                    <a:gd name="T19" fmla="*/ 10 h 25"/>
                    <a:gd name="T20" fmla="*/ 3 w 23"/>
                    <a:gd name="T21" fmla="*/ 8 h 25"/>
                    <a:gd name="T22" fmla="*/ 0 w 23"/>
                    <a:gd name="T23" fmla="*/ 5 h 25"/>
                    <a:gd name="T24" fmla="*/ 0 w 23"/>
                    <a:gd name="T25" fmla="*/ 3 h 25"/>
                    <a:gd name="T26" fmla="*/ 0 w 23"/>
                    <a:gd name="T27" fmla="*/ 1 h 25"/>
                    <a:gd name="T28" fmla="*/ 1 w 23"/>
                    <a:gd name="T29" fmla="*/ 0 h 25"/>
                    <a:gd name="T30" fmla="*/ 5 w 23"/>
                    <a:gd name="T31" fmla="*/ 1 h 25"/>
                    <a:gd name="T32" fmla="*/ 6 w 23"/>
                    <a:gd name="T33" fmla="*/ 5 h 25"/>
                    <a:gd name="T34" fmla="*/ 8 w 23"/>
                    <a:gd name="T35" fmla="*/ 6 h 25"/>
                    <a:gd name="T36" fmla="*/ 10 w 23"/>
                    <a:gd name="T37" fmla="*/ 10 h 25"/>
                    <a:gd name="T38" fmla="*/ 11 w 23"/>
                    <a:gd name="T39" fmla="*/ 12 h 25"/>
                    <a:gd name="T40" fmla="*/ 13 w 23"/>
                    <a:gd name="T41" fmla="*/ 12 h 25"/>
                    <a:gd name="T42" fmla="*/ 16 w 23"/>
                    <a:gd name="T43" fmla="*/ 13 h 25"/>
                    <a:gd name="T44" fmla="*/ 16 w 23"/>
                    <a:gd name="T45" fmla="*/ 15 h 25"/>
                    <a:gd name="T46" fmla="*/ 22 w 23"/>
                    <a:gd name="T47" fmla="*/ 18 h 25"/>
                    <a:gd name="T48" fmla="*/ 23 w 23"/>
                    <a:gd name="T49" fmla="*/ 22 h 25"/>
                    <a:gd name="T50" fmla="*/ 20 w 23"/>
                    <a:gd name="T51" fmla="*/ 25 h 25"/>
                    <a:gd name="T52" fmla="*/ 18 w 23"/>
                    <a:gd name="T53" fmla="*/ 2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
                    <a:gd name="T82" fmla="*/ 0 h 25"/>
                    <a:gd name="T83" fmla="*/ 23 w 23"/>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 h="25">
                      <a:moveTo>
                        <a:pt x="18" y="25"/>
                      </a:moveTo>
                      <a:lnTo>
                        <a:pt x="18" y="25"/>
                      </a:lnTo>
                      <a:lnTo>
                        <a:pt x="15" y="22"/>
                      </a:lnTo>
                      <a:lnTo>
                        <a:pt x="13" y="18"/>
                      </a:lnTo>
                      <a:lnTo>
                        <a:pt x="10" y="18"/>
                      </a:lnTo>
                      <a:lnTo>
                        <a:pt x="8" y="18"/>
                      </a:lnTo>
                      <a:lnTo>
                        <a:pt x="5" y="18"/>
                      </a:lnTo>
                      <a:lnTo>
                        <a:pt x="3" y="17"/>
                      </a:lnTo>
                      <a:lnTo>
                        <a:pt x="3" y="13"/>
                      </a:lnTo>
                      <a:lnTo>
                        <a:pt x="3" y="10"/>
                      </a:lnTo>
                      <a:lnTo>
                        <a:pt x="3" y="8"/>
                      </a:lnTo>
                      <a:lnTo>
                        <a:pt x="0" y="5"/>
                      </a:lnTo>
                      <a:lnTo>
                        <a:pt x="0" y="3"/>
                      </a:lnTo>
                      <a:lnTo>
                        <a:pt x="0" y="1"/>
                      </a:lnTo>
                      <a:lnTo>
                        <a:pt x="1" y="0"/>
                      </a:lnTo>
                      <a:lnTo>
                        <a:pt x="5" y="1"/>
                      </a:lnTo>
                      <a:lnTo>
                        <a:pt x="6" y="5"/>
                      </a:lnTo>
                      <a:lnTo>
                        <a:pt x="8" y="6"/>
                      </a:lnTo>
                      <a:lnTo>
                        <a:pt x="10" y="10"/>
                      </a:lnTo>
                      <a:lnTo>
                        <a:pt x="11" y="12"/>
                      </a:lnTo>
                      <a:lnTo>
                        <a:pt x="13" y="12"/>
                      </a:lnTo>
                      <a:lnTo>
                        <a:pt x="16" y="13"/>
                      </a:lnTo>
                      <a:lnTo>
                        <a:pt x="16" y="15"/>
                      </a:lnTo>
                      <a:lnTo>
                        <a:pt x="22" y="18"/>
                      </a:lnTo>
                      <a:lnTo>
                        <a:pt x="23" y="22"/>
                      </a:lnTo>
                      <a:lnTo>
                        <a:pt x="20" y="25"/>
                      </a:lnTo>
                      <a:lnTo>
                        <a:pt x="18" y="2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58" name="Freeform 379">
                  <a:extLst>
                    <a:ext uri="{FF2B5EF4-FFF2-40B4-BE49-F238E27FC236}">
                      <a16:creationId xmlns:a16="http://schemas.microsoft.com/office/drawing/2014/main" id="{D8260184-DF3F-4D1E-883F-0CB815FFB7F5}"/>
                    </a:ext>
                  </a:extLst>
                </p:cNvPr>
                <p:cNvSpPr>
                  <a:spLocks/>
                </p:cNvSpPr>
                <p:nvPr/>
              </p:nvSpPr>
              <p:spPr bwMode="auto">
                <a:xfrm>
                  <a:off x="1334" y="1948"/>
                  <a:ext cx="13" cy="17"/>
                </a:xfrm>
                <a:custGeom>
                  <a:avLst/>
                  <a:gdLst>
                    <a:gd name="T0" fmla="*/ 7 w 13"/>
                    <a:gd name="T1" fmla="*/ 17 h 17"/>
                    <a:gd name="T2" fmla="*/ 7 w 13"/>
                    <a:gd name="T3" fmla="*/ 15 h 17"/>
                    <a:gd name="T4" fmla="*/ 3 w 13"/>
                    <a:gd name="T5" fmla="*/ 12 h 17"/>
                    <a:gd name="T6" fmla="*/ 2 w 13"/>
                    <a:gd name="T7" fmla="*/ 8 h 17"/>
                    <a:gd name="T8" fmla="*/ 0 w 13"/>
                    <a:gd name="T9" fmla="*/ 5 h 17"/>
                    <a:gd name="T10" fmla="*/ 0 w 13"/>
                    <a:gd name="T11" fmla="*/ 2 h 17"/>
                    <a:gd name="T12" fmla="*/ 3 w 13"/>
                    <a:gd name="T13" fmla="*/ 0 h 17"/>
                    <a:gd name="T14" fmla="*/ 3 w 13"/>
                    <a:gd name="T15" fmla="*/ 2 h 17"/>
                    <a:gd name="T16" fmla="*/ 5 w 13"/>
                    <a:gd name="T17" fmla="*/ 3 h 17"/>
                    <a:gd name="T18" fmla="*/ 5 w 13"/>
                    <a:gd name="T19" fmla="*/ 5 h 17"/>
                    <a:gd name="T20" fmla="*/ 7 w 13"/>
                    <a:gd name="T21" fmla="*/ 5 h 17"/>
                    <a:gd name="T22" fmla="*/ 7 w 13"/>
                    <a:gd name="T23" fmla="*/ 7 h 17"/>
                    <a:gd name="T24" fmla="*/ 8 w 13"/>
                    <a:gd name="T25" fmla="*/ 8 h 17"/>
                    <a:gd name="T26" fmla="*/ 10 w 13"/>
                    <a:gd name="T27" fmla="*/ 10 h 17"/>
                    <a:gd name="T28" fmla="*/ 13 w 13"/>
                    <a:gd name="T29" fmla="*/ 10 h 17"/>
                    <a:gd name="T30" fmla="*/ 13 w 13"/>
                    <a:gd name="T31" fmla="*/ 12 h 17"/>
                    <a:gd name="T32" fmla="*/ 10 w 13"/>
                    <a:gd name="T33" fmla="*/ 14 h 17"/>
                    <a:gd name="T34" fmla="*/ 8 w 13"/>
                    <a:gd name="T35" fmla="*/ 14 h 17"/>
                    <a:gd name="T36" fmla="*/ 7 w 13"/>
                    <a:gd name="T37" fmla="*/ 17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
                    <a:gd name="T58" fmla="*/ 0 h 17"/>
                    <a:gd name="T59" fmla="*/ 13 w 13"/>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 h="17">
                      <a:moveTo>
                        <a:pt x="7" y="17"/>
                      </a:moveTo>
                      <a:lnTo>
                        <a:pt x="7" y="15"/>
                      </a:lnTo>
                      <a:lnTo>
                        <a:pt x="3" y="12"/>
                      </a:lnTo>
                      <a:lnTo>
                        <a:pt x="2" y="8"/>
                      </a:lnTo>
                      <a:lnTo>
                        <a:pt x="0" y="5"/>
                      </a:lnTo>
                      <a:lnTo>
                        <a:pt x="0" y="2"/>
                      </a:lnTo>
                      <a:lnTo>
                        <a:pt x="3" y="0"/>
                      </a:lnTo>
                      <a:lnTo>
                        <a:pt x="3" y="2"/>
                      </a:lnTo>
                      <a:lnTo>
                        <a:pt x="5" y="3"/>
                      </a:lnTo>
                      <a:lnTo>
                        <a:pt x="5" y="5"/>
                      </a:lnTo>
                      <a:lnTo>
                        <a:pt x="7" y="5"/>
                      </a:lnTo>
                      <a:lnTo>
                        <a:pt x="7" y="7"/>
                      </a:lnTo>
                      <a:lnTo>
                        <a:pt x="8" y="8"/>
                      </a:lnTo>
                      <a:lnTo>
                        <a:pt x="10" y="10"/>
                      </a:lnTo>
                      <a:lnTo>
                        <a:pt x="13" y="10"/>
                      </a:lnTo>
                      <a:lnTo>
                        <a:pt x="13" y="12"/>
                      </a:lnTo>
                      <a:lnTo>
                        <a:pt x="10" y="14"/>
                      </a:lnTo>
                      <a:lnTo>
                        <a:pt x="8" y="14"/>
                      </a:lnTo>
                      <a:lnTo>
                        <a:pt x="7" y="17"/>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59" name="Freeform 380">
                  <a:extLst>
                    <a:ext uri="{FF2B5EF4-FFF2-40B4-BE49-F238E27FC236}">
                      <a16:creationId xmlns:a16="http://schemas.microsoft.com/office/drawing/2014/main" id="{07AC3F5C-1EAD-44DA-AF3A-70AFD54DEEDE}"/>
                    </a:ext>
                  </a:extLst>
                </p:cNvPr>
                <p:cNvSpPr>
                  <a:spLocks/>
                </p:cNvSpPr>
                <p:nvPr/>
              </p:nvSpPr>
              <p:spPr bwMode="auto">
                <a:xfrm>
                  <a:off x="1334" y="1948"/>
                  <a:ext cx="13" cy="17"/>
                </a:xfrm>
                <a:custGeom>
                  <a:avLst/>
                  <a:gdLst>
                    <a:gd name="T0" fmla="*/ 7 w 13"/>
                    <a:gd name="T1" fmla="*/ 17 h 17"/>
                    <a:gd name="T2" fmla="*/ 7 w 13"/>
                    <a:gd name="T3" fmla="*/ 17 h 17"/>
                    <a:gd name="T4" fmla="*/ 7 w 13"/>
                    <a:gd name="T5" fmla="*/ 15 h 17"/>
                    <a:gd name="T6" fmla="*/ 3 w 13"/>
                    <a:gd name="T7" fmla="*/ 12 h 17"/>
                    <a:gd name="T8" fmla="*/ 2 w 13"/>
                    <a:gd name="T9" fmla="*/ 8 h 17"/>
                    <a:gd name="T10" fmla="*/ 0 w 13"/>
                    <a:gd name="T11" fmla="*/ 5 h 17"/>
                    <a:gd name="T12" fmla="*/ 0 w 13"/>
                    <a:gd name="T13" fmla="*/ 2 h 17"/>
                    <a:gd name="T14" fmla="*/ 3 w 13"/>
                    <a:gd name="T15" fmla="*/ 0 h 17"/>
                    <a:gd name="T16" fmla="*/ 3 w 13"/>
                    <a:gd name="T17" fmla="*/ 2 h 17"/>
                    <a:gd name="T18" fmla="*/ 5 w 13"/>
                    <a:gd name="T19" fmla="*/ 3 h 17"/>
                    <a:gd name="T20" fmla="*/ 5 w 13"/>
                    <a:gd name="T21" fmla="*/ 5 h 17"/>
                    <a:gd name="T22" fmla="*/ 7 w 13"/>
                    <a:gd name="T23" fmla="*/ 5 h 17"/>
                    <a:gd name="T24" fmla="*/ 7 w 13"/>
                    <a:gd name="T25" fmla="*/ 7 h 17"/>
                    <a:gd name="T26" fmla="*/ 8 w 13"/>
                    <a:gd name="T27" fmla="*/ 8 h 17"/>
                    <a:gd name="T28" fmla="*/ 10 w 13"/>
                    <a:gd name="T29" fmla="*/ 10 h 17"/>
                    <a:gd name="T30" fmla="*/ 13 w 13"/>
                    <a:gd name="T31" fmla="*/ 10 h 17"/>
                    <a:gd name="T32" fmla="*/ 13 w 13"/>
                    <a:gd name="T33" fmla="*/ 12 h 17"/>
                    <a:gd name="T34" fmla="*/ 10 w 13"/>
                    <a:gd name="T35" fmla="*/ 14 h 17"/>
                    <a:gd name="T36" fmla="*/ 8 w 13"/>
                    <a:gd name="T37" fmla="*/ 14 h 17"/>
                    <a:gd name="T38" fmla="*/ 7 w 13"/>
                    <a:gd name="T39" fmla="*/ 17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
                    <a:gd name="T61" fmla="*/ 0 h 17"/>
                    <a:gd name="T62" fmla="*/ 13 w 13"/>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 h="17">
                      <a:moveTo>
                        <a:pt x="7" y="17"/>
                      </a:moveTo>
                      <a:lnTo>
                        <a:pt x="7" y="17"/>
                      </a:lnTo>
                      <a:lnTo>
                        <a:pt x="7" y="15"/>
                      </a:lnTo>
                      <a:lnTo>
                        <a:pt x="3" y="12"/>
                      </a:lnTo>
                      <a:lnTo>
                        <a:pt x="2" y="8"/>
                      </a:lnTo>
                      <a:lnTo>
                        <a:pt x="0" y="5"/>
                      </a:lnTo>
                      <a:lnTo>
                        <a:pt x="0" y="2"/>
                      </a:lnTo>
                      <a:lnTo>
                        <a:pt x="3" y="0"/>
                      </a:lnTo>
                      <a:lnTo>
                        <a:pt x="3" y="2"/>
                      </a:lnTo>
                      <a:lnTo>
                        <a:pt x="5" y="3"/>
                      </a:lnTo>
                      <a:lnTo>
                        <a:pt x="5" y="5"/>
                      </a:lnTo>
                      <a:lnTo>
                        <a:pt x="7" y="5"/>
                      </a:lnTo>
                      <a:lnTo>
                        <a:pt x="7" y="7"/>
                      </a:lnTo>
                      <a:lnTo>
                        <a:pt x="8" y="8"/>
                      </a:lnTo>
                      <a:lnTo>
                        <a:pt x="10" y="10"/>
                      </a:lnTo>
                      <a:lnTo>
                        <a:pt x="13" y="10"/>
                      </a:lnTo>
                      <a:lnTo>
                        <a:pt x="13" y="12"/>
                      </a:lnTo>
                      <a:lnTo>
                        <a:pt x="10" y="14"/>
                      </a:lnTo>
                      <a:lnTo>
                        <a:pt x="8" y="14"/>
                      </a:lnTo>
                      <a:lnTo>
                        <a:pt x="7" y="1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60" name="Freeform 381">
                  <a:extLst>
                    <a:ext uri="{FF2B5EF4-FFF2-40B4-BE49-F238E27FC236}">
                      <a16:creationId xmlns:a16="http://schemas.microsoft.com/office/drawing/2014/main" id="{F4372401-8A4A-475E-AFDB-44BDF7BE1712}"/>
                    </a:ext>
                  </a:extLst>
                </p:cNvPr>
                <p:cNvSpPr>
                  <a:spLocks/>
                </p:cNvSpPr>
                <p:nvPr/>
              </p:nvSpPr>
              <p:spPr bwMode="auto">
                <a:xfrm>
                  <a:off x="3998" y="1958"/>
                  <a:ext cx="34" cy="28"/>
                </a:xfrm>
                <a:custGeom>
                  <a:avLst/>
                  <a:gdLst>
                    <a:gd name="T0" fmla="*/ 34 w 34"/>
                    <a:gd name="T1" fmla="*/ 28 h 28"/>
                    <a:gd name="T2" fmla="*/ 30 w 34"/>
                    <a:gd name="T3" fmla="*/ 26 h 28"/>
                    <a:gd name="T4" fmla="*/ 27 w 34"/>
                    <a:gd name="T5" fmla="*/ 26 h 28"/>
                    <a:gd name="T6" fmla="*/ 25 w 34"/>
                    <a:gd name="T7" fmla="*/ 26 h 28"/>
                    <a:gd name="T8" fmla="*/ 24 w 34"/>
                    <a:gd name="T9" fmla="*/ 24 h 28"/>
                    <a:gd name="T10" fmla="*/ 22 w 34"/>
                    <a:gd name="T11" fmla="*/ 24 h 28"/>
                    <a:gd name="T12" fmla="*/ 20 w 34"/>
                    <a:gd name="T13" fmla="*/ 23 h 28"/>
                    <a:gd name="T14" fmla="*/ 19 w 34"/>
                    <a:gd name="T15" fmla="*/ 21 h 28"/>
                    <a:gd name="T16" fmla="*/ 20 w 34"/>
                    <a:gd name="T17" fmla="*/ 19 h 28"/>
                    <a:gd name="T18" fmla="*/ 19 w 34"/>
                    <a:gd name="T19" fmla="*/ 17 h 28"/>
                    <a:gd name="T20" fmla="*/ 17 w 34"/>
                    <a:gd name="T21" fmla="*/ 17 h 28"/>
                    <a:gd name="T22" fmla="*/ 15 w 34"/>
                    <a:gd name="T23" fmla="*/ 17 h 28"/>
                    <a:gd name="T24" fmla="*/ 12 w 34"/>
                    <a:gd name="T25" fmla="*/ 17 h 28"/>
                    <a:gd name="T26" fmla="*/ 12 w 34"/>
                    <a:gd name="T27" fmla="*/ 16 h 28"/>
                    <a:gd name="T28" fmla="*/ 10 w 34"/>
                    <a:gd name="T29" fmla="*/ 16 h 28"/>
                    <a:gd name="T30" fmla="*/ 7 w 34"/>
                    <a:gd name="T31" fmla="*/ 12 h 28"/>
                    <a:gd name="T32" fmla="*/ 5 w 34"/>
                    <a:gd name="T33" fmla="*/ 11 h 28"/>
                    <a:gd name="T34" fmla="*/ 4 w 34"/>
                    <a:gd name="T35" fmla="*/ 9 h 28"/>
                    <a:gd name="T36" fmla="*/ 4 w 34"/>
                    <a:gd name="T37" fmla="*/ 7 h 28"/>
                    <a:gd name="T38" fmla="*/ 0 w 34"/>
                    <a:gd name="T39" fmla="*/ 4 h 28"/>
                    <a:gd name="T40" fmla="*/ 0 w 34"/>
                    <a:gd name="T41" fmla="*/ 2 h 28"/>
                    <a:gd name="T42" fmla="*/ 0 w 34"/>
                    <a:gd name="T43" fmla="*/ 0 h 28"/>
                    <a:gd name="T44" fmla="*/ 4 w 34"/>
                    <a:gd name="T45" fmla="*/ 0 h 28"/>
                    <a:gd name="T46" fmla="*/ 5 w 34"/>
                    <a:gd name="T47" fmla="*/ 2 h 28"/>
                    <a:gd name="T48" fmla="*/ 9 w 34"/>
                    <a:gd name="T49" fmla="*/ 4 h 28"/>
                    <a:gd name="T50" fmla="*/ 14 w 34"/>
                    <a:gd name="T51" fmla="*/ 7 h 28"/>
                    <a:gd name="T52" fmla="*/ 17 w 34"/>
                    <a:gd name="T53" fmla="*/ 11 h 28"/>
                    <a:gd name="T54" fmla="*/ 20 w 34"/>
                    <a:gd name="T55" fmla="*/ 14 h 28"/>
                    <a:gd name="T56" fmla="*/ 24 w 34"/>
                    <a:gd name="T57" fmla="*/ 16 h 28"/>
                    <a:gd name="T58" fmla="*/ 29 w 34"/>
                    <a:gd name="T59" fmla="*/ 17 h 28"/>
                    <a:gd name="T60" fmla="*/ 30 w 34"/>
                    <a:gd name="T61" fmla="*/ 21 h 28"/>
                    <a:gd name="T62" fmla="*/ 34 w 34"/>
                    <a:gd name="T63" fmla="*/ 23 h 28"/>
                    <a:gd name="T64" fmla="*/ 34 w 34"/>
                    <a:gd name="T65" fmla="*/ 24 h 28"/>
                    <a:gd name="T66" fmla="*/ 34 w 34"/>
                    <a:gd name="T67" fmla="*/ 28 h 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4"/>
                    <a:gd name="T103" fmla="*/ 0 h 28"/>
                    <a:gd name="T104" fmla="*/ 34 w 34"/>
                    <a:gd name="T105" fmla="*/ 28 h 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4" h="28">
                      <a:moveTo>
                        <a:pt x="34" y="28"/>
                      </a:moveTo>
                      <a:lnTo>
                        <a:pt x="30" y="26"/>
                      </a:lnTo>
                      <a:lnTo>
                        <a:pt x="27" y="26"/>
                      </a:lnTo>
                      <a:lnTo>
                        <a:pt x="25" y="26"/>
                      </a:lnTo>
                      <a:lnTo>
                        <a:pt x="24" y="24"/>
                      </a:lnTo>
                      <a:lnTo>
                        <a:pt x="22" y="24"/>
                      </a:lnTo>
                      <a:lnTo>
                        <a:pt x="20" y="23"/>
                      </a:lnTo>
                      <a:lnTo>
                        <a:pt x="19" y="21"/>
                      </a:lnTo>
                      <a:lnTo>
                        <a:pt x="20" y="19"/>
                      </a:lnTo>
                      <a:lnTo>
                        <a:pt x="19" y="17"/>
                      </a:lnTo>
                      <a:lnTo>
                        <a:pt x="17" y="17"/>
                      </a:lnTo>
                      <a:lnTo>
                        <a:pt x="15" y="17"/>
                      </a:lnTo>
                      <a:lnTo>
                        <a:pt x="12" y="17"/>
                      </a:lnTo>
                      <a:lnTo>
                        <a:pt x="12" y="16"/>
                      </a:lnTo>
                      <a:lnTo>
                        <a:pt x="10" y="16"/>
                      </a:lnTo>
                      <a:lnTo>
                        <a:pt x="7" y="12"/>
                      </a:lnTo>
                      <a:lnTo>
                        <a:pt x="5" y="11"/>
                      </a:lnTo>
                      <a:lnTo>
                        <a:pt x="4" y="9"/>
                      </a:lnTo>
                      <a:lnTo>
                        <a:pt x="4" y="7"/>
                      </a:lnTo>
                      <a:lnTo>
                        <a:pt x="0" y="4"/>
                      </a:lnTo>
                      <a:lnTo>
                        <a:pt x="0" y="2"/>
                      </a:lnTo>
                      <a:lnTo>
                        <a:pt x="0" y="0"/>
                      </a:lnTo>
                      <a:lnTo>
                        <a:pt x="4" y="0"/>
                      </a:lnTo>
                      <a:lnTo>
                        <a:pt x="5" y="2"/>
                      </a:lnTo>
                      <a:lnTo>
                        <a:pt x="9" y="4"/>
                      </a:lnTo>
                      <a:lnTo>
                        <a:pt x="14" y="7"/>
                      </a:lnTo>
                      <a:lnTo>
                        <a:pt x="17" y="11"/>
                      </a:lnTo>
                      <a:lnTo>
                        <a:pt x="20" y="14"/>
                      </a:lnTo>
                      <a:lnTo>
                        <a:pt x="24" y="16"/>
                      </a:lnTo>
                      <a:lnTo>
                        <a:pt x="29" y="17"/>
                      </a:lnTo>
                      <a:lnTo>
                        <a:pt x="30" y="21"/>
                      </a:lnTo>
                      <a:lnTo>
                        <a:pt x="34" y="23"/>
                      </a:lnTo>
                      <a:lnTo>
                        <a:pt x="34" y="24"/>
                      </a:lnTo>
                      <a:lnTo>
                        <a:pt x="34" y="28"/>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61" name="Freeform 382">
                  <a:extLst>
                    <a:ext uri="{FF2B5EF4-FFF2-40B4-BE49-F238E27FC236}">
                      <a16:creationId xmlns:a16="http://schemas.microsoft.com/office/drawing/2014/main" id="{12EE6E30-09DF-4F63-888B-22F9148C899A}"/>
                    </a:ext>
                  </a:extLst>
                </p:cNvPr>
                <p:cNvSpPr>
                  <a:spLocks/>
                </p:cNvSpPr>
                <p:nvPr/>
              </p:nvSpPr>
              <p:spPr bwMode="auto">
                <a:xfrm>
                  <a:off x="3998" y="1958"/>
                  <a:ext cx="34" cy="28"/>
                </a:xfrm>
                <a:custGeom>
                  <a:avLst/>
                  <a:gdLst>
                    <a:gd name="T0" fmla="*/ 34 w 34"/>
                    <a:gd name="T1" fmla="*/ 28 h 28"/>
                    <a:gd name="T2" fmla="*/ 34 w 34"/>
                    <a:gd name="T3" fmla="*/ 28 h 28"/>
                    <a:gd name="T4" fmla="*/ 30 w 34"/>
                    <a:gd name="T5" fmla="*/ 26 h 28"/>
                    <a:gd name="T6" fmla="*/ 27 w 34"/>
                    <a:gd name="T7" fmla="*/ 26 h 28"/>
                    <a:gd name="T8" fmla="*/ 25 w 34"/>
                    <a:gd name="T9" fmla="*/ 26 h 28"/>
                    <a:gd name="T10" fmla="*/ 24 w 34"/>
                    <a:gd name="T11" fmla="*/ 24 h 28"/>
                    <a:gd name="T12" fmla="*/ 22 w 34"/>
                    <a:gd name="T13" fmla="*/ 24 h 28"/>
                    <a:gd name="T14" fmla="*/ 20 w 34"/>
                    <a:gd name="T15" fmla="*/ 23 h 28"/>
                    <a:gd name="T16" fmla="*/ 19 w 34"/>
                    <a:gd name="T17" fmla="*/ 21 h 28"/>
                    <a:gd name="T18" fmla="*/ 20 w 34"/>
                    <a:gd name="T19" fmla="*/ 19 h 28"/>
                    <a:gd name="T20" fmla="*/ 19 w 34"/>
                    <a:gd name="T21" fmla="*/ 17 h 28"/>
                    <a:gd name="T22" fmla="*/ 17 w 34"/>
                    <a:gd name="T23" fmla="*/ 17 h 28"/>
                    <a:gd name="T24" fmla="*/ 15 w 34"/>
                    <a:gd name="T25" fmla="*/ 17 h 28"/>
                    <a:gd name="T26" fmla="*/ 12 w 34"/>
                    <a:gd name="T27" fmla="*/ 17 h 28"/>
                    <a:gd name="T28" fmla="*/ 12 w 34"/>
                    <a:gd name="T29" fmla="*/ 16 h 28"/>
                    <a:gd name="T30" fmla="*/ 10 w 34"/>
                    <a:gd name="T31" fmla="*/ 16 h 28"/>
                    <a:gd name="T32" fmla="*/ 7 w 34"/>
                    <a:gd name="T33" fmla="*/ 12 h 28"/>
                    <a:gd name="T34" fmla="*/ 5 w 34"/>
                    <a:gd name="T35" fmla="*/ 11 h 28"/>
                    <a:gd name="T36" fmla="*/ 4 w 34"/>
                    <a:gd name="T37" fmla="*/ 9 h 28"/>
                    <a:gd name="T38" fmla="*/ 4 w 34"/>
                    <a:gd name="T39" fmla="*/ 7 h 28"/>
                    <a:gd name="T40" fmla="*/ 0 w 34"/>
                    <a:gd name="T41" fmla="*/ 4 h 28"/>
                    <a:gd name="T42" fmla="*/ 0 w 34"/>
                    <a:gd name="T43" fmla="*/ 2 h 28"/>
                    <a:gd name="T44" fmla="*/ 0 w 34"/>
                    <a:gd name="T45" fmla="*/ 0 h 28"/>
                    <a:gd name="T46" fmla="*/ 4 w 34"/>
                    <a:gd name="T47" fmla="*/ 0 h 28"/>
                    <a:gd name="T48" fmla="*/ 5 w 34"/>
                    <a:gd name="T49" fmla="*/ 2 h 28"/>
                    <a:gd name="T50" fmla="*/ 9 w 34"/>
                    <a:gd name="T51" fmla="*/ 4 h 28"/>
                    <a:gd name="T52" fmla="*/ 14 w 34"/>
                    <a:gd name="T53" fmla="*/ 7 h 28"/>
                    <a:gd name="T54" fmla="*/ 17 w 34"/>
                    <a:gd name="T55" fmla="*/ 11 h 28"/>
                    <a:gd name="T56" fmla="*/ 20 w 34"/>
                    <a:gd name="T57" fmla="*/ 14 h 28"/>
                    <a:gd name="T58" fmla="*/ 24 w 34"/>
                    <a:gd name="T59" fmla="*/ 16 h 28"/>
                    <a:gd name="T60" fmla="*/ 29 w 34"/>
                    <a:gd name="T61" fmla="*/ 17 h 28"/>
                    <a:gd name="T62" fmla="*/ 30 w 34"/>
                    <a:gd name="T63" fmla="*/ 21 h 28"/>
                    <a:gd name="T64" fmla="*/ 34 w 34"/>
                    <a:gd name="T65" fmla="*/ 23 h 28"/>
                    <a:gd name="T66" fmla="*/ 34 w 34"/>
                    <a:gd name="T67" fmla="*/ 24 h 28"/>
                    <a:gd name="T68" fmla="*/ 34 w 34"/>
                    <a:gd name="T69" fmla="*/ 28 h 2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
                    <a:gd name="T106" fmla="*/ 0 h 28"/>
                    <a:gd name="T107" fmla="*/ 34 w 34"/>
                    <a:gd name="T108" fmla="*/ 28 h 2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 h="28">
                      <a:moveTo>
                        <a:pt x="34" y="28"/>
                      </a:moveTo>
                      <a:lnTo>
                        <a:pt x="34" y="28"/>
                      </a:lnTo>
                      <a:lnTo>
                        <a:pt x="30" y="26"/>
                      </a:lnTo>
                      <a:lnTo>
                        <a:pt x="27" y="26"/>
                      </a:lnTo>
                      <a:lnTo>
                        <a:pt x="25" y="26"/>
                      </a:lnTo>
                      <a:lnTo>
                        <a:pt x="24" y="24"/>
                      </a:lnTo>
                      <a:lnTo>
                        <a:pt x="22" y="24"/>
                      </a:lnTo>
                      <a:lnTo>
                        <a:pt x="20" y="23"/>
                      </a:lnTo>
                      <a:lnTo>
                        <a:pt x="19" y="21"/>
                      </a:lnTo>
                      <a:lnTo>
                        <a:pt x="20" y="19"/>
                      </a:lnTo>
                      <a:lnTo>
                        <a:pt x="19" y="17"/>
                      </a:lnTo>
                      <a:lnTo>
                        <a:pt x="17" y="17"/>
                      </a:lnTo>
                      <a:lnTo>
                        <a:pt x="15" y="17"/>
                      </a:lnTo>
                      <a:lnTo>
                        <a:pt x="12" y="17"/>
                      </a:lnTo>
                      <a:lnTo>
                        <a:pt x="12" y="16"/>
                      </a:lnTo>
                      <a:lnTo>
                        <a:pt x="10" y="16"/>
                      </a:lnTo>
                      <a:lnTo>
                        <a:pt x="7" y="12"/>
                      </a:lnTo>
                      <a:lnTo>
                        <a:pt x="5" y="11"/>
                      </a:lnTo>
                      <a:lnTo>
                        <a:pt x="4" y="9"/>
                      </a:lnTo>
                      <a:lnTo>
                        <a:pt x="4" y="7"/>
                      </a:lnTo>
                      <a:lnTo>
                        <a:pt x="0" y="4"/>
                      </a:lnTo>
                      <a:lnTo>
                        <a:pt x="0" y="2"/>
                      </a:lnTo>
                      <a:lnTo>
                        <a:pt x="0" y="0"/>
                      </a:lnTo>
                      <a:lnTo>
                        <a:pt x="4" y="0"/>
                      </a:lnTo>
                      <a:lnTo>
                        <a:pt x="5" y="2"/>
                      </a:lnTo>
                      <a:lnTo>
                        <a:pt x="9" y="4"/>
                      </a:lnTo>
                      <a:lnTo>
                        <a:pt x="14" y="7"/>
                      </a:lnTo>
                      <a:lnTo>
                        <a:pt x="17" y="11"/>
                      </a:lnTo>
                      <a:lnTo>
                        <a:pt x="20" y="14"/>
                      </a:lnTo>
                      <a:lnTo>
                        <a:pt x="24" y="16"/>
                      </a:lnTo>
                      <a:lnTo>
                        <a:pt x="29" y="17"/>
                      </a:lnTo>
                      <a:lnTo>
                        <a:pt x="30" y="21"/>
                      </a:lnTo>
                      <a:lnTo>
                        <a:pt x="34" y="23"/>
                      </a:lnTo>
                      <a:lnTo>
                        <a:pt x="34" y="24"/>
                      </a:lnTo>
                      <a:lnTo>
                        <a:pt x="34" y="28"/>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62" name="Freeform 383">
                  <a:extLst>
                    <a:ext uri="{FF2B5EF4-FFF2-40B4-BE49-F238E27FC236}">
                      <a16:creationId xmlns:a16="http://schemas.microsoft.com/office/drawing/2014/main" id="{D1ACF25D-5FD7-4583-B92B-FBD3E30B00FF}"/>
                    </a:ext>
                  </a:extLst>
                </p:cNvPr>
                <p:cNvSpPr>
                  <a:spLocks/>
                </p:cNvSpPr>
                <p:nvPr/>
              </p:nvSpPr>
              <p:spPr bwMode="auto">
                <a:xfrm>
                  <a:off x="1339" y="1963"/>
                  <a:ext cx="62" cy="40"/>
                </a:xfrm>
                <a:custGeom>
                  <a:avLst/>
                  <a:gdLst>
                    <a:gd name="T0" fmla="*/ 49 w 62"/>
                    <a:gd name="T1" fmla="*/ 40 h 40"/>
                    <a:gd name="T2" fmla="*/ 42 w 62"/>
                    <a:gd name="T3" fmla="*/ 38 h 40"/>
                    <a:gd name="T4" fmla="*/ 37 w 62"/>
                    <a:gd name="T5" fmla="*/ 35 h 40"/>
                    <a:gd name="T6" fmla="*/ 32 w 62"/>
                    <a:gd name="T7" fmla="*/ 31 h 40"/>
                    <a:gd name="T8" fmla="*/ 29 w 62"/>
                    <a:gd name="T9" fmla="*/ 28 h 40"/>
                    <a:gd name="T10" fmla="*/ 23 w 62"/>
                    <a:gd name="T11" fmla="*/ 28 h 40"/>
                    <a:gd name="T12" fmla="*/ 18 w 62"/>
                    <a:gd name="T13" fmla="*/ 31 h 40"/>
                    <a:gd name="T14" fmla="*/ 12 w 62"/>
                    <a:gd name="T15" fmla="*/ 35 h 40"/>
                    <a:gd name="T16" fmla="*/ 10 w 62"/>
                    <a:gd name="T17" fmla="*/ 33 h 40"/>
                    <a:gd name="T18" fmla="*/ 5 w 62"/>
                    <a:gd name="T19" fmla="*/ 28 h 40"/>
                    <a:gd name="T20" fmla="*/ 2 w 62"/>
                    <a:gd name="T21" fmla="*/ 26 h 40"/>
                    <a:gd name="T22" fmla="*/ 0 w 62"/>
                    <a:gd name="T23" fmla="*/ 25 h 40"/>
                    <a:gd name="T24" fmla="*/ 2 w 62"/>
                    <a:gd name="T25" fmla="*/ 21 h 40"/>
                    <a:gd name="T26" fmla="*/ 3 w 62"/>
                    <a:gd name="T27" fmla="*/ 18 h 40"/>
                    <a:gd name="T28" fmla="*/ 5 w 62"/>
                    <a:gd name="T29" fmla="*/ 16 h 40"/>
                    <a:gd name="T30" fmla="*/ 7 w 62"/>
                    <a:gd name="T31" fmla="*/ 14 h 40"/>
                    <a:gd name="T32" fmla="*/ 7 w 62"/>
                    <a:gd name="T33" fmla="*/ 7 h 40"/>
                    <a:gd name="T34" fmla="*/ 8 w 62"/>
                    <a:gd name="T35" fmla="*/ 4 h 40"/>
                    <a:gd name="T36" fmla="*/ 12 w 62"/>
                    <a:gd name="T37" fmla="*/ 0 h 40"/>
                    <a:gd name="T38" fmla="*/ 15 w 62"/>
                    <a:gd name="T39" fmla="*/ 0 h 40"/>
                    <a:gd name="T40" fmla="*/ 18 w 62"/>
                    <a:gd name="T41" fmla="*/ 2 h 40"/>
                    <a:gd name="T42" fmla="*/ 20 w 62"/>
                    <a:gd name="T43" fmla="*/ 4 h 40"/>
                    <a:gd name="T44" fmla="*/ 27 w 62"/>
                    <a:gd name="T45" fmla="*/ 9 h 40"/>
                    <a:gd name="T46" fmla="*/ 29 w 62"/>
                    <a:gd name="T47" fmla="*/ 12 h 40"/>
                    <a:gd name="T48" fmla="*/ 30 w 62"/>
                    <a:gd name="T49" fmla="*/ 16 h 40"/>
                    <a:gd name="T50" fmla="*/ 34 w 62"/>
                    <a:gd name="T51" fmla="*/ 21 h 40"/>
                    <a:gd name="T52" fmla="*/ 35 w 62"/>
                    <a:gd name="T53" fmla="*/ 23 h 40"/>
                    <a:gd name="T54" fmla="*/ 37 w 62"/>
                    <a:gd name="T55" fmla="*/ 23 h 40"/>
                    <a:gd name="T56" fmla="*/ 39 w 62"/>
                    <a:gd name="T57" fmla="*/ 23 h 40"/>
                    <a:gd name="T58" fmla="*/ 40 w 62"/>
                    <a:gd name="T59" fmla="*/ 23 h 40"/>
                    <a:gd name="T60" fmla="*/ 42 w 62"/>
                    <a:gd name="T61" fmla="*/ 21 h 40"/>
                    <a:gd name="T62" fmla="*/ 42 w 62"/>
                    <a:gd name="T63" fmla="*/ 19 h 40"/>
                    <a:gd name="T64" fmla="*/ 42 w 62"/>
                    <a:gd name="T65" fmla="*/ 16 h 40"/>
                    <a:gd name="T66" fmla="*/ 45 w 62"/>
                    <a:gd name="T67" fmla="*/ 16 h 40"/>
                    <a:gd name="T68" fmla="*/ 47 w 62"/>
                    <a:gd name="T69" fmla="*/ 16 h 40"/>
                    <a:gd name="T70" fmla="*/ 47 w 62"/>
                    <a:gd name="T71" fmla="*/ 19 h 40"/>
                    <a:gd name="T72" fmla="*/ 50 w 62"/>
                    <a:gd name="T73" fmla="*/ 25 h 40"/>
                    <a:gd name="T74" fmla="*/ 55 w 62"/>
                    <a:gd name="T75" fmla="*/ 28 h 40"/>
                    <a:gd name="T76" fmla="*/ 60 w 62"/>
                    <a:gd name="T77" fmla="*/ 31 h 40"/>
                    <a:gd name="T78" fmla="*/ 62 w 62"/>
                    <a:gd name="T79" fmla="*/ 35 h 40"/>
                    <a:gd name="T80" fmla="*/ 60 w 62"/>
                    <a:gd name="T81" fmla="*/ 37 h 40"/>
                    <a:gd name="T82" fmla="*/ 57 w 62"/>
                    <a:gd name="T83" fmla="*/ 37 h 40"/>
                    <a:gd name="T84" fmla="*/ 55 w 62"/>
                    <a:gd name="T85" fmla="*/ 37 h 40"/>
                    <a:gd name="T86" fmla="*/ 54 w 62"/>
                    <a:gd name="T87" fmla="*/ 38 h 40"/>
                    <a:gd name="T88" fmla="*/ 49 w 62"/>
                    <a:gd name="T89" fmla="*/ 40 h 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2"/>
                    <a:gd name="T136" fmla="*/ 0 h 40"/>
                    <a:gd name="T137" fmla="*/ 62 w 62"/>
                    <a:gd name="T138" fmla="*/ 40 h 4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2" h="40">
                      <a:moveTo>
                        <a:pt x="49" y="40"/>
                      </a:moveTo>
                      <a:lnTo>
                        <a:pt x="42" y="38"/>
                      </a:lnTo>
                      <a:lnTo>
                        <a:pt x="37" y="35"/>
                      </a:lnTo>
                      <a:lnTo>
                        <a:pt x="32" y="31"/>
                      </a:lnTo>
                      <a:lnTo>
                        <a:pt x="29" y="28"/>
                      </a:lnTo>
                      <a:lnTo>
                        <a:pt x="23" y="28"/>
                      </a:lnTo>
                      <a:lnTo>
                        <a:pt x="18" y="31"/>
                      </a:lnTo>
                      <a:lnTo>
                        <a:pt x="12" y="35"/>
                      </a:lnTo>
                      <a:lnTo>
                        <a:pt x="10" y="33"/>
                      </a:lnTo>
                      <a:lnTo>
                        <a:pt x="5" y="28"/>
                      </a:lnTo>
                      <a:lnTo>
                        <a:pt x="2" y="26"/>
                      </a:lnTo>
                      <a:lnTo>
                        <a:pt x="0" y="25"/>
                      </a:lnTo>
                      <a:lnTo>
                        <a:pt x="2" y="21"/>
                      </a:lnTo>
                      <a:lnTo>
                        <a:pt x="3" y="18"/>
                      </a:lnTo>
                      <a:lnTo>
                        <a:pt x="5" y="16"/>
                      </a:lnTo>
                      <a:lnTo>
                        <a:pt x="7" y="14"/>
                      </a:lnTo>
                      <a:lnTo>
                        <a:pt x="7" y="7"/>
                      </a:lnTo>
                      <a:lnTo>
                        <a:pt x="8" y="4"/>
                      </a:lnTo>
                      <a:lnTo>
                        <a:pt x="12" y="0"/>
                      </a:lnTo>
                      <a:lnTo>
                        <a:pt x="15" y="0"/>
                      </a:lnTo>
                      <a:lnTo>
                        <a:pt x="18" y="2"/>
                      </a:lnTo>
                      <a:lnTo>
                        <a:pt x="20" y="4"/>
                      </a:lnTo>
                      <a:lnTo>
                        <a:pt x="27" y="9"/>
                      </a:lnTo>
                      <a:lnTo>
                        <a:pt x="29" y="12"/>
                      </a:lnTo>
                      <a:lnTo>
                        <a:pt x="30" y="16"/>
                      </a:lnTo>
                      <a:lnTo>
                        <a:pt x="34" y="21"/>
                      </a:lnTo>
                      <a:lnTo>
                        <a:pt x="35" y="23"/>
                      </a:lnTo>
                      <a:lnTo>
                        <a:pt x="37" y="23"/>
                      </a:lnTo>
                      <a:lnTo>
                        <a:pt x="39" y="23"/>
                      </a:lnTo>
                      <a:lnTo>
                        <a:pt x="40" y="23"/>
                      </a:lnTo>
                      <a:lnTo>
                        <a:pt x="42" y="21"/>
                      </a:lnTo>
                      <a:lnTo>
                        <a:pt x="42" y="19"/>
                      </a:lnTo>
                      <a:lnTo>
                        <a:pt x="42" y="16"/>
                      </a:lnTo>
                      <a:lnTo>
                        <a:pt x="45" y="16"/>
                      </a:lnTo>
                      <a:lnTo>
                        <a:pt x="47" y="16"/>
                      </a:lnTo>
                      <a:lnTo>
                        <a:pt x="47" y="19"/>
                      </a:lnTo>
                      <a:lnTo>
                        <a:pt x="50" y="25"/>
                      </a:lnTo>
                      <a:lnTo>
                        <a:pt x="55" y="28"/>
                      </a:lnTo>
                      <a:lnTo>
                        <a:pt x="60" y="31"/>
                      </a:lnTo>
                      <a:lnTo>
                        <a:pt x="62" y="35"/>
                      </a:lnTo>
                      <a:lnTo>
                        <a:pt x="60" y="37"/>
                      </a:lnTo>
                      <a:lnTo>
                        <a:pt x="57" y="37"/>
                      </a:lnTo>
                      <a:lnTo>
                        <a:pt x="55" y="37"/>
                      </a:lnTo>
                      <a:lnTo>
                        <a:pt x="54" y="38"/>
                      </a:lnTo>
                      <a:lnTo>
                        <a:pt x="49" y="40"/>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63" name="Freeform 384">
                  <a:extLst>
                    <a:ext uri="{FF2B5EF4-FFF2-40B4-BE49-F238E27FC236}">
                      <a16:creationId xmlns:a16="http://schemas.microsoft.com/office/drawing/2014/main" id="{19798D9E-A04E-425E-8F99-31AD4DB739EE}"/>
                    </a:ext>
                  </a:extLst>
                </p:cNvPr>
                <p:cNvSpPr>
                  <a:spLocks/>
                </p:cNvSpPr>
                <p:nvPr/>
              </p:nvSpPr>
              <p:spPr bwMode="auto">
                <a:xfrm>
                  <a:off x="1339" y="1963"/>
                  <a:ext cx="62" cy="40"/>
                </a:xfrm>
                <a:custGeom>
                  <a:avLst/>
                  <a:gdLst>
                    <a:gd name="T0" fmla="*/ 49 w 62"/>
                    <a:gd name="T1" fmla="*/ 40 h 40"/>
                    <a:gd name="T2" fmla="*/ 49 w 62"/>
                    <a:gd name="T3" fmla="*/ 40 h 40"/>
                    <a:gd name="T4" fmla="*/ 42 w 62"/>
                    <a:gd name="T5" fmla="*/ 38 h 40"/>
                    <a:gd name="T6" fmla="*/ 37 w 62"/>
                    <a:gd name="T7" fmla="*/ 35 h 40"/>
                    <a:gd name="T8" fmla="*/ 32 w 62"/>
                    <a:gd name="T9" fmla="*/ 31 h 40"/>
                    <a:gd name="T10" fmla="*/ 29 w 62"/>
                    <a:gd name="T11" fmla="*/ 28 h 40"/>
                    <a:gd name="T12" fmla="*/ 23 w 62"/>
                    <a:gd name="T13" fmla="*/ 28 h 40"/>
                    <a:gd name="T14" fmla="*/ 18 w 62"/>
                    <a:gd name="T15" fmla="*/ 31 h 40"/>
                    <a:gd name="T16" fmla="*/ 12 w 62"/>
                    <a:gd name="T17" fmla="*/ 35 h 40"/>
                    <a:gd name="T18" fmla="*/ 10 w 62"/>
                    <a:gd name="T19" fmla="*/ 33 h 40"/>
                    <a:gd name="T20" fmla="*/ 5 w 62"/>
                    <a:gd name="T21" fmla="*/ 28 h 40"/>
                    <a:gd name="T22" fmla="*/ 2 w 62"/>
                    <a:gd name="T23" fmla="*/ 26 h 40"/>
                    <a:gd name="T24" fmla="*/ 0 w 62"/>
                    <a:gd name="T25" fmla="*/ 25 h 40"/>
                    <a:gd name="T26" fmla="*/ 2 w 62"/>
                    <a:gd name="T27" fmla="*/ 21 h 40"/>
                    <a:gd name="T28" fmla="*/ 3 w 62"/>
                    <a:gd name="T29" fmla="*/ 18 h 40"/>
                    <a:gd name="T30" fmla="*/ 5 w 62"/>
                    <a:gd name="T31" fmla="*/ 16 h 40"/>
                    <a:gd name="T32" fmla="*/ 7 w 62"/>
                    <a:gd name="T33" fmla="*/ 14 h 40"/>
                    <a:gd name="T34" fmla="*/ 7 w 62"/>
                    <a:gd name="T35" fmla="*/ 7 h 40"/>
                    <a:gd name="T36" fmla="*/ 8 w 62"/>
                    <a:gd name="T37" fmla="*/ 4 h 40"/>
                    <a:gd name="T38" fmla="*/ 12 w 62"/>
                    <a:gd name="T39" fmla="*/ 0 h 40"/>
                    <a:gd name="T40" fmla="*/ 15 w 62"/>
                    <a:gd name="T41" fmla="*/ 0 h 40"/>
                    <a:gd name="T42" fmla="*/ 18 w 62"/>
                    <a:gd name="T43" fmla="*/ 2 h 40"/>
                    <a:gd name="T44" fmla="*/ 20 w 62"/>
                    <a:gd name="T45" fmla="*/ 4 h 40"/>
                    <a:gd name="T46" fmla="*/ 27 w 62"/>
                    <a:gd name="T47" fmla="*/ 9 h 40"/>
                    <a:gd name="T48" fmla="*/ 29 w 62"/>
                    <a:gd name="T49" fmla="*/ 12 h 40"/>
                    <a:gd name="T50" fmla="*/ 30 w 62"/>
                    <a:gd name="T51" fmla="*/ 16 h 40"/>
                    <a:gd name="T52" fmla="*/ 34 w 62"/>
                    <a:gd name="T53" fmla="*/ 21 h 40"/>
                    <a:gd name="T54" fmla="*/ 35 w 62"/>
                    <a:gd name="T55" fmla="*/ 23 h 40"/>
                    <a:gd name="T56" fmla="*/ 37 w 62"/>
                    <a:gd name="T57" fmla="*/ 23 h 40"/>
                    <a:gd name="T58" fmla="*/ 39 w 62"/>
                    <a:gd name="T59" fmla="*/ 23 h 40"/>
                    <a:gd name="T60" fmla="*/ 40 w 62"/>
                    <a:gd name="T61" fmla="*/ 23 h 40"/>
                    <a:gd name="T62" fmla="*/ 42 w 62"/>
                    <a:gd name="T63" fmla="*/ 21 h 40"/>
                    <a:gd name="T64" fmla="*/ 42 w 62"/>
                    <a:gd name="T65" fmla="*/ 19 h 40"/>
                    <a:gd name="T66" fmla="*/ 42 w 62"/>
                    <a:gd name="T67" fmla="*/ 16 h 40"/>
                    <a:gd name="T68" fmla="*/ 45 w 62"/>
                    <a:gd name="T69" fmla="*/ 16 h 40"/>
                    <a:gd name="T70" fmla="*/ 47 w 62"/>
                    <a:gd name="T71" fmla="*/ 16 h 40"/>
                    <a:gd name="T72" fmla="*/ 47 w 62"/>
                    <a:gd name="T73" fmla="*/ 19 h 40"/>
                    <a:gd name="T74" fmla="*/ 50 w 62"/>
                    <a:gd name="T75" fmla="*/ 25 h 40"/>
                    <a:gd name="T76" fmla="*/ 55 w 62"/>
                    <a:gd name="T77" fmla="*/ 28 h 40"/>
                    <a:gd name="T78" fmla="*/ 60 w 62"/>
                    <a:gd name="T79" fmla="*/ 31 h 40"/>
                    <a:gd name="T80" fmla="*/ 62 w 62"/>
                    <a:gd name="T81" fmla="*/ 35 h 40"/>
                    <a:gd name="T82" fmla="*/ 60 w 62"/>
                    <a:gd name="T83" fmla="*/ 37 h 40"/>
                    <a:gd name="T84" fmla="*/ 57 w 62"/>
                    <a:gd name="T85" fmla="*/ 37 h 40"/>
                    <a:gd name="T86" fmla="*/ 55 w 62"/>
                    <a:gd name="T87" fmla="*/ 37 h 40"/>
                    <a:gd name="T88" fmla="*/ 54 w 62"/>
                    <a:gd name="T89" fmla="*/ 38 h 40"/>
                    <a:gd name="T90" fmla="*/ 49 w 62"/>
                    <a:gd name="T91" fmla="*/ 40 h 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2"/>
                    <a:gd name="T139" fmla="*/ 0 h 40"/>
                    <a:gd name="T140" fmla="*/ 62 w 62"/>
                    <a:gd name="T141" fmla="*/ 40 h 4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2" h="40">
                      <a:moveTo>
                        <a:pt x="49" y="40"/>
                      </a:moveTo>
                      <a:lnTo>
                        <a:pt x="49" y="40"/>
                      </a:lnTo>
                      <a:lnTo>
                        <a:pt x="42" y="38"/>
                      </a:lnTo>
                      <a:lnTo>
                        <a:pt x="37" y="35"/>
                      </a:lnTo>
                      <a:lnTo>
                        <a:pt x="32" y="31"/>
                      </a:lnTo>
                      <a:lnTo>
                        <a:pt x="29" y="28"/>
                      </a:lnTo>
                      <a:lnTo>
                        <a:pt x="23" y="28"/>
                      </a:lnTo>
                      <a:lnTo>
                        <a:pt x="18" y="31"/>
                      </a:lnTo>
                      <a:lnTo>
                        <a:pt x="12" y="35"/>
                      </a:lnTo>
                      <a:lnTo>
                        <a:pt x="10" y="33"/>
                      </a:lnTo>
                      <a:lnTo>
                        <a:pt x="5" y="28"/>
                      </a:lnTo>
                      <a:lnTo>
                        <a:pt x="2" y="26"/>
                      </a:lnTo>
                      <a:lnTo>
                        <a:pt x="0" y="25"/>
                      </a:lnTo>
                      <a:lnTo>
                        <a:pt x="2" y="21"/>
                      </a:lnTo>
                      <a:lnTo>
                        <a:pt x="3" y="18"/>
                      </a:lnTo>
                      <a:lnTo>
                        <a:pt x="5" y="16"/>
                      </a:lnTo>
                      <a:lnTo>
                        <a:pt x="7" y="14"/>
                      </a:lnTo>
                      <a:lnTo>
                        <a:pt x="7" y="7"/>
                      </a:lnTo>
                      <a:lnTo>
                        <a:pt x="8" y="4"/>
                      </a:lnTo>
                      <a:lnTo>
                        <a:pt x="12" y="0"/>
                      </a:lnTo>
                      <a:lnTo>
                        <a:pt x="15" y="0"/>
                      </a:lnTo>
                      <a:lnTo>
                        <a:pt x="18" y="2"/>
                      </a:lnTo>
                      <a:lnTo>
                        <a:pt x="20" y="4"/>
                      </a:lnTo>
                      <a:lnTo>
                        <a:pt x="27" y="9"/>
                      </a:lnTo>
                      <a:lnTo>
                        <a:pt x="29" y="12"/>
                      </a:lnTo>
                      <a:lnTo>
                        <a:pt x="30" y="16"/>
                      </a:lnTo>
                      <a:lnTo>
                        <a:pt x="34" y="21"/>
                      </a:lnTo>
                      <a:lnTo>
                        <a:pt x="35" y="23"/>
                      </a:lnTo>
                      <a:lnTo>
                        <a:pt x="37" y="23"/>
                      </a:lnTo>
                      <a:lnTo>
                        <a:pt x="39" y="23"/>
                      </a:lnTo>
                      <a:lnTo>
                        <a:pt x="40" y="23"/>
                      </a:lnTo>
                      <a:lnTo>
                        <a:pt x="42" y="21"/>
                      </a:lnTo>
                      <a:lnTo>
                        <a:pt x="42" y="19"/>
                      </a:lnTo>
                      <a:lnTo>
                        <a:pt x="42" y="16"/>
                      </a:lnTo>
                      <a:lnTo>
                        <a:pt x="45" y="16"/>
                      </a:lnTo>
                      <a:lnTo>
                        <a:pt x="47" y="16"/>
                      </a:lnTo>
                      <a:lnTo>
                        <a:pt x="47" y="19"/>
                      </a:lnTo>
                      <a:lnTo>
                        <a:pt x="50" y="25"/>
                      </a:lnTo>
                      <a:lnTo>
                        <a:pt x="55" y="28"/>
                      </a:lnTo>
                      <a:lnTo>
                        <a:pt x="60" y="31"/>
                      </a:lnTo>
                      <a:lnTo>
                        <a:pt x="62" y="35"/>
                      </a:lnTo>
                      <a:lnTo>
                        <a:pt x="60" y="37"/>
                      </a:lnTo>
                      <a:lnTo>
                        <a:pt x="57" y="37"/>
                      </a:lnTo>
                      <a:lnTo>
                        <a:pt x="55" y="37"/>
                      </a:lnTo>
                      <a:lnTo>
                        <a:pt x="54" y="38"/>
                      </a:lnTo>
                      <a:lnTo>
                        <a:pt x="49" y="40"/>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64" name="Freeform 385">
                  <a:extLst>
                    <a:ext uri="{FF2B5EF4-FFF2-40B4-BE49-F238E27FC236}">
                      <a16:creationId xmlns:a16="http://schemas.microsoft.com/office/drawing/2014/main" id="{0A378BBA-E2F8-4A3B-99CE-193101A90232}"/>
                    </a:ext>
                  </a:extLst>
                </p:cNvPr>
                <p:cNvSpPr>
                  <a:spLocks/>
                </p:cNvSpPr>
                <p:nvPr/>
              </p:nvSpPr>
              <p:spPr bwMode="auto">
                <a:xfrm>
                  <a:off x="683" y="1962"/>
                  <a:ext cx="28" cy="43"/>
                </a:xfrm>
                <a:custGeom>
                  <a:avLst/>
                  <a:gdLst>
                    <a:gd name="T0" fmla="*/ 27 w 28"/>
                    <a:gd name="T1" fmla="*/ 43 h 43"/>
                    <a:gd name="T2" fmla="*/ 28 w 28"/>
                    <a:gd name="T3" fmla="*/ 41 h 43"/>
                    <a:gd name="T4" fmla="*/ 28 w 28"/>
                    <a:gd name="T5" fmla="*/ 34 h 43"/>
                    <a:gd name="T6" fmla="*/ 25 w 28"/>
                    <a:gd name="T7" fmla="*/ 27 h 43"/>
                    <a:gd name="T8" fmla="*/ 20 w 28"/>
                    <a:gd name="T9" fmla="*/ 19 h 43"/>
                    <a:gd name="T10" fmla="*/ 13 w 28"/>
                    <a:gd name="T11" fmla="*/ 8 h 43"/>
                    <a:gd name="T12" fmla="*/ 7 w 28"/>
                    <a:gd name="T13" fmla="*/ 0 h 43"/>
                    <a:gd name="T14" fmla="*/ 3 w 28"/>
                    <a:gd name="T15" fmla="*/ 0 h 43"/>
                    <a:gd name="T16" fmla="*/ 2 w 28"/>
                    <a:gd name="T17" fmla="*/ 0 h 43"/>
                    <a:gd name="T18" fmla="*/ 0 w 28"/>
                    <a:gd name="T19" fmla="*/ 5 h 43"/>
                    <a:gd name="T20" fmla="*/ 2 w 28"/>
                    <a:gd name="T21" fmla="*/ 8 h 43"/>
                    <a:gd name="T22" fmla="*/ 5 w 28"/>
                    <a:gd name="T23" fmla="*/ 10 h 43"/>
                    <a:gd name="T24" fmla="*/ 8 w 28"/>
                    <a:gd name="T25" fmla="*/ 13 h 43"/>
                    <a:gd name="T26" fmla="*/ 8 w 28"/>
                    <a:gd name="T27" fmla="*/ 15 h 43"/>
                    <a:gd name="T28" fmla="*/ 8 w 28"/>
                    <a:gd name="T29" fmla="*/ 20 h 43"/>
                    <a:gd name="T30" fmla="*/ 10 w 28"/>
                    <a:gd name="T31" fmla="*/ 22 h 43"/>
                    <a:gd name="T32" fmla="*/ 13 w 28"/>
                    <a:gd name="T33" fmla="*/ 26 h 43"/>
                    <a:gd name="T34" fmla="*/ 15 w 28"/>
                    <a:gd name="T35" fmla="*/ 27 h 43"/>
                    <a:gd name="T36" fmla="*/ 20 w 28"/>
                    <a:gd name="T37" fmla="*/ 31 h 43"/>
                    <a:gd name="T38" fmla="*/ 22 w 28"/>
                    <a:gd name="T39" fmla="*/ 36 h 43"/>
                    <a:gd name="T40" fmla="*/ 22 w 28"/>
                    <a:gd name="T41" fmla="*/ 39 h 43"/>
                    <a:gd name="T42" fmla="*/ 27 w 28"/>
                    <a:gd name="T43" fmla="*/ 43 h 4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43"/>
                    <a:gd name="T68" fmla="*/ 28 w 28"/>
                    <a:gd name="T69" fmla="*/ 43 h 4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43">
                      <a:moveTo>
                        <a:pt x="27" y="43"/>
                      </a:moveTo>
                      <a:lnTo>
                        <a:pt x="28" y="41"/>
                      </a:lnTo>
                      <a:lnTo>
                        <a:pt x="28" y="34"/>
                      </a:lnTo>
                      <a:lnTo>
                        <a:pt x="25" y="27"/>
                      </a:lnTo>
                      <a:lnTo>
                        <a:pt x="20" y="19"/>
                      </a:lnTo>
                      <a:lnTo>
                        <a:pt x="13" y="8"/>
                      </a:lnTo>
                      <a:lnTo>
                        <a:pt x="7" y="0"/>
                      </a:lnTo>
                      <a:lnTo>
                        <a:pt x="3" y="0"/>
                      </a:lnTo>
                      <a:lnTo>
                        <a:pt x="2" y="0"/>
                      </a:lnTo>
                      <a:lnTo>
                        <a:pt x="0" y="5"/>
                      </a:lnTo>
                      <a:lnTo>
                        <a:pt x="2" y="8"/>
                      </a:lnTo>
                      <a:lnTo>
                        <a:pt x="5" y="10"/>
                      </a:lnTo>
                      <a:lnTo>
                        <a:pt x="8" y="13"/>
                      </a:lnTo>
                      <a:lnTo>
                        <a:pt x="8" y="15"/>
                      </a:lnTo>
                      <a:lnTo>
                        <a:pt x="8" y="20"/>
                      </a:lnTo>
                      <a:lnTo>
                        <a:pt x="10" y="22"/>
                      </a:lnTo>
                      <a:lnTo>
                        <a:pt x="13" y="26"/>
                      </a:lnTo>
                      <a:lnTo>
                        <a:pt x="15" y="27"/>
                      </a:lnTo>
                      <a:lnTo>
                        <a:pt x="20" y="31"/>
                      </a:lnTo>
                      <a:lnTo>
                        <a:pt x="22" y="36"/>
                      </a:lnTo>
                      <a:lnTo>
                        <a:pt x="22" y="39"/>
                      </a:lnTo>
                      <a:lnTo>
                        <a:pt x="27" y="43"/>
                      </a:lnTo>
                      <a:close/>
                    </a:path>
                  </a:pathLst>
                </a:custGeom>
                <a:solidFill>
                  <a:srgbClr val="0093D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65" name="Freeform 386">
                  <a:extLst>
                    <a:ext uri="{FF2B5EF4-FFF2-40B4-BE49-F238E27FC236}">
                      <a16:creationId xmlns:a16="http://schemas.microsoft.com/office/drawing/2014/main" id="{A3C82FC0-EBC2-4B2E-977E-41D5094CE7DD}"/>
                    </a:ext>
                  </a:extLst>
                </p:cNvPr>
                <p:cNvSpPr>
                  <a:spLocks/>
                </p:cNvSpPr>
                <p:nvPr/>
              </p:nvSpPr>
              <p:spPr bwMode="auto">
                <a:xfrm>
                  <a:off x="683" y="1962"/>
                  <a:ext cx="28" cy="43"/>
                </a:xfrm>
                <a:custGeom>
                  <a:avLst/>
                  <a:gdLst>
                    <a:gd name="T0" fmla="*/ 27 w 28"/>
                    <a:gd name="T1" fmla="*/ 43 h 43"/>
                    <a:gd name="T2" fmla="*/ 27 w 28"/>
                    <a:gd name="T3" fmla="*/ 43 h 43"/>
                    <a:gd name="T4" fmla="*/ 28 w 28"/>
                    <a:gd name="T5" fmla="*/ 41 h 43"/>
                    <a:gd name="T6" fmla="*/ 28 w 28"/>
                    <a:gd name="T7" fmla="*/ 34 h 43"/>
                    <a:gd name="T8" fmla="*/ 25 w 28"/>
                    <a:gd name="T9" fmla="*/ 27 h 43"/>
                    <a:gd name="T10" fmla="*/ 20 w 28"/>
                    <a:gd name="T11" fmla="*/ 19 h 43"/>
                    <a:gd name="T12" fmla="*/ 13 w 28"/>
                    <a:gd name="T13" fmla="*/ 8 h 43"/>
                    <a:gd name="T14" fmla="*/ 7 w 28"/>
                    <a:gd name="T15" fmla="*/ 0 h 43"/>
                    <a:gd name="T16" fmla="*/ 3 w 28"/>
                    <a:gd name="T17" fmla="*/ 0 h 43"/>
                    <a:gd name="T18" fmla="*/ 2 w 28"/>
                    <a:gd name="T19" fmla="*/ 0 h 43"/>
                    <a:gd name="T20" fmla="*/ 0 w 28"/>
                    <a:gd name="T21" fmla="*/ 5 h 43"/>
                    <a:gd name="T22" fmla="*/ 2 w 28"/>
                    <a:gd name="T23" fmla="*/ 8 h 43"/>
                    <a:gd name="T24" fmla="*/ 5 w 28"/>
                    <a:gd name="T25" fmla="*/ 10 h 43"/>
                    <a:gd name="T26" fmla="*/ 8 w 28"/>
                    <a:gd name="T27" fmla="*/ 13 h 43"/>
                    <a:gd name="T28" fmla="*/ 8 w 28"/>
                    <a:gd name="T29" fmla="*/ 15 h 43"/>
                    <a:gd name="T30" fmla="*/ 8 w 28"/>
                    <a:gd name="T31" fmla="*/ 20 h 43"/>
                    <a:gd name="T32" fmla="*/ 10 w 28"/>
                    <a:gd name="T33" fmla="*/ 22 h 43"/>
                    <a:gd name="T34" fmla="*/ 13 w 28"/>
                    <a:gd name="T35" fmla="*/ 26 h 43"/>
                    <a:gd name="T36" fmla="*/ 15 w 28"/>
                    <a:gd name="T37" fmla="*/ 27 h 43"/>
                    <a:gd name="T38" fmla="*/ 20 w 28"/>
                    <a:gd name="T39" fmla="*/ 31 h 43"/>
                    <a:gd name="T40" fmla="*/ 22 w 28"/>
                    <a:gd name="T41" fmla="*/ 36 h 43"/>
                    <a:gd name="T42" fmla="*/ 22 w 28"/>
                    <a:gd name="T43" fmla="*/ 39 h 43"/>
                    <a:gd name="T44" fmla="*/ 27 w 28"/>
                    <a:gd name="T45" fmla="*/ 43 h 4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
                    <a:gd name="T70" fmla="*/ 0 h 43"/>
                    <a:gd name="T71" fmla="*/ 28 w 28"/>
                    <a:gd name="T72" fmla="*/ 43 h 4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 h="43">
                      <a:moveTo>
                        <a:pt x="27" y="43"/>
                      </a:moveTo>
                      <a:lnTo>
                        <a:pt x="27" y="43"/>
                      </a:lnTo>
                      <a:lnTo>
                        <a:pt x="28" y="41"/>
                      </a:lnTo>
                      <a:lnTo>
                        <a:pt x="28" y="34"/>
                      </a:lnTo>
                      <a:lnTo>
                        <a:pt x="25" y="27"/>
                      </a:lnTo>
                      <a:lnTo>
                        <a:pt x="20" y="19"/>
                      </a:lnTo>
                      <a:lnTo>
                        <a:pt x="13" y="8"/>
                      </a:lnTo>
                      <a:lnTo>
                        <a:pt x="7" y="0"/>
                      </a:lnTo>
                      <a:lnTo>
                        <a:pt x="3" y="0"/>
                      </a:lnTo>
                      <a:lnTo>
                        <a:pt x="2" y="0"/>
                      </a:lnTo>
                      <a:lnTo>
                        <a:pt x="0" y="5"/>
                      </a:lnTo>
                      <a:lnTo>
                        <a:pt x="2" y="8"/>
                      </a:lnTo>
                      <a:lnTo>
                        <a:pt x="5" y="10"/>
                      </a:lnTo>
                      <a:lnTo>
                        <a:pt x="8" y="13"/>
                      </a:lnTo>
                      <a:lnTo>
                        <a:pt x="8" y="15"/>
                      </a:lnTo>
                      <a:lnTo>
                        <a:pt x="8" y="20"/>
                      </a:lnTo>
                      <a:lnTo>
                        <a:pt x="10" y="22"/>
                      </a:lnTo>
                      <a:lnTo>
                        <a:pt x="13" y="26"/>
                      </a:lnTo>
                      <a:lnTo>
                        <a:pt x="15" y="27"/>
                      </a:lnTo>
                      <a:lnTo>
                        <a:pt x="20" y="31"/>
                      </a:lnTo>
                      <a:lnTo>
                        <a:pt x="22" y="36"/>
                      </a:lnTo>
                      <a:lnTo>
                        <a:pt x="22" y="39"/>
                      </a:lnTo>
                      <a:lnTo>
                        <a:pt x="27" y="4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66" name="Freeform 387">
                  <a:extLst>
                    <a:ext uri="{FF2B5EF4-FFF2-40B4-BE49-F238E27FC236}">
                      <a16:creationId xmlns:a16="http://schemas.microsoft.com/office/drawing/2014/main" id="{75E013E0-6568-4A27-96C2-7EA12954038E}"/>
                    </a:ext>
                  </a:extLst>
                </p:cNvPr>
                <p:cNvSpPr>
                  <a:spLocks/>
                </p:cNvSpPr>
                <p:nvPr/>
              </p:nvSpPr>
              <p:spPr bwMode="auto">
                <a:xfrm>
                  <a:off x="1309" y="2001"/>
                  <a:ext cx="7" cy="6"/>
                </a:xfrm>
                <a:custGeom>
                  <a:avLst/>
                  <a:gdLst>
                    <a:gd name="T0" fmla="*/ 3 w 7"/>
                    <a:gd name="T1" fmla="*/ 6 h 6"/>
                    <a:gd name="T2" fmla="*/ 3 w 7"/>
                    <a:gd name="T3" fmla="*/ 6 h 6"/>
                    <a:gd name="T4" fmla="*/ 2 w 7"/>
                    <a:gd name="T5" fmla="*/ 4 h 6"/>
                    <a:gd name="T6" fmla="*/ 0 w 7"/>
                    <a:gd name="T7" fmla="*/ 0 h 6"/>
                    <a:gd name="T8" fmla="*/ 2 w 7"/>
                    <a:gd name="T9" fmla="*/ 0 h 6"/>
                    <a:gd name="T10" fmla="*/ 3 w 7"/>
                    <a:gd name="T11" fmla="*/ 0 h 6"/>
                    <a:gd name="T12" fmla="*/ 5 w 7"/>
                    <a:gd name="T13" fmla="*/ 0 h 6"/>
                    <a:gd name="T14" fmla="*/ 7 w 7"/>
                    <a:gd name="T15" fmla="*/ 2 h 6"/>
                    <a:gd name="T16" fmla="*/ 7 w 7"/>
                    <a:gd name="T17" fmla="*/ 4 h 6"/>
                    <a:gd name="T18" fmla="*/ 3 w 7"/>
                    <a:gd name="T19" fmla="*/ 6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6"/>
                    <a:gd name="T32" fmla="*/ 7 w 7"/>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6">
                      <a:moveTo>
                        <a:pt x="3" y="6"/>
                      </a:moveTo>
                      <a:lnTo>
                        <a:pt x="3" y="6"/>
                      </a:lnTo>
                      <a:lnTo>
                        <a:pt x="2" y="4"/>
                      </a:lnTo>
                      <a:lnTo>
                        <a:pt x="0" y="0"/>
                      </a:lnTo>
                      <a:lnTo>
                        <a:pt x="2" y="0"/>
                      </a:lnTo>
                      <a:lnTo>
                        <a:pt x="3" y="0"/>
                      </a:lnTo>
                      <a:lnTo>
                        <a:pt x="5" y="0"/>
                      </a:lnTo>
                      <a:lnTo>
                        <a:pt x="7" y="2"/>
                      </a:lnTo>
                      <a:lnTo>
                        <a:pt x="7" y="4"/>
                      </a:lnTo>
                      <a:lnTo>
                        <a:pt x="3" y="6"/>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67" name="Freeform 388">
                  <a:extLst>
                    <a:ext uri="{FF2B5EF4-FFF2-40B4-BE49-F238E27FC236}">
                      <a16:creationId xmlns:a16="http://schemas.microsoft.com/office/drawing/2014/main" id="{F8E1391B-1677-4C9E-9BF4-9ED3668519D0}"/>
                    </a:ext>
                  </a:extLst>
                </p:cNvPr>
                <p:cNvSpPr>
                  <a:spLocks/>
                </p:cNvSpPr>
                <p:nvPr/>
              </p:nvSpPr>
              <p:spPr bwMode="auto">
                <a:xfrm>
                  <a:off x="1309" y="2001"/>
                  <a:ext cx="7" cy="6"/>
                </a:xfrm>
                <a:custGeom>
                  <a:avLst/>
                  <a:gdLst>
                    <a:gd name="T0" fmla="*/ 3 w 7"/>
                    <a:gd name="T1" fmla="*/ 6 h 6"/>
                    <a:gd name="T2" fmla="*/ 3 w 7"/>
                    <a:gd name="T3" fmla="*/ 6 h 6"/>
                    <a:gd name="T4" fmla="*/ 2 w 7"/>
                    <a:gd name="T5" fmla="*/ 4 h 6"/>
                    <a:gd name="T6" fmla="*/ 0 w 7"/>
                    <a:gd name="T7" fmla="*/ 0 h 6"/>
                    <a:gd name="T8" fmla="*/ 2 w 7"/>
                    <a:gd name="T9" fmla="*/ 0 h 6"/>
                    <a:gd name="T10" fmla="*/ 3 w 7"/>
                    <a:gd name="T11" fmla="*/ 0 h 6"/>
                    <a:gd name="T12" fmla="*/ 5 w 7"/>
                    <a:gd name="T13" fmla="*/ 0 h 6"/>
                    <a:gd name="T14" fmla="*/ 7 w 7"/>
                    <a:gd name="T15" fmla="*/ 2 h 6"/>
                    <a:gd name="T16" fmla="*/ 7 w 7"/>
                    <a:gd name="T17" fmla="*/ 4 h 6"/>
                    <a:gd name="T18" fmla="*/ 3 w 7"/>
                    <a:gd name="T19" fmla="*/ 6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6"/>
                    <a:gd name="T32" fmla="*/ 7 w 7"/>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6">
                      <a:moveTo>
                        <a:pt x="3" y="6"/>
                      </a:moveTo>
                      <a:lnTo>
                        <a:pt x="3" y="6"/>
                      </a:lnTo>
                      <a:lnTo>
                        <a:pt x="2" y="4"/>
                      </a:lnTo>
                      <a:lnTo>
                        <a:pt x="0" y="0"/>
                      </a:lnTo>
                      <a:lnTo>
                        <a:pt x="2" y="0"/>
                      </a:lnTo>
                      <a:lnTo>
                        <a:pt x="3" y="0"/>
                      </a:lnTo>
                      <a:lnTo>
                        <a:pt x="5" y="0"/>
                      </a:lnTo>
                      <a:lnTo>
                        <a:pt x="7" y="2"/>
                      </a:lnTo>
                      <a:lnTo>
                        <a:pt x="7" y="4"/>
                      </a:lnTo>
                      <a:lnTo>
                        <a:pt x="3" y="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68" name="Freeform 389">
                  <a:extLst>
                    <a:ext uri="{FF2B5EF4-FFF2-40B4-BE49-F238E27FC236}">
                      <a16:creationId xmlns:a16="http://schemas.microsoft.com/office/drawing/2014/main" id="{8B6B0A62-8B52-44FD-9321-BA5FAEAD07DE}"/>
                    </a:ext>
                  </a:extLst>
                </p:cNvPr>
                <p:cNvSpPr>
                  <a:spLocks/>
                </p:cNvSpPr>
                <p:nvPr/>
              </p:nvSpPr>
              <p:spPr bwMode="auto">
                <a:xfrm>
                  <a:off x="4103" y="1965"/>
                  <a:ext cx="107" cy="47"/>
                </a:xfrm>
                <a:custGeom>
                  <a:avLst/>
                  <a:gdLst>
                    <a:gd name="T0" fmla="*/ 47 w 107"/>
                    <a:gd name="T1" fmla="*/ 45 h 47"/>
                    <a:gd name="T2" fmla="*/ 44 w 107"/>
                    <a:gd name="T3" fmla="*/ 38 h 47"/>
                    <a:gd name="T4" fmla="*/ 37 w 107"/>
                    <a:gd name="T5" fmla="*/ 35 h 47"/>
                    <a:gd name="T6" fmla="*/ 32 w 107"/>
                    <a:gd name="T7" fmla="*/ 36 h 47"/>
                    <a:gd name="T8" fmla="*/ 29 w 107"/>
                    <a:gd name="T9" fmla="*/ 38 h 47"/>
                    <a:gd name="T10" fmla="*/ 22 w 107"/>
                    <a:gd name="T11" fmla="*/ 31 h 47"/>
                    <a:gd name="T12" fmla="*/ 17 w 107"/>
                    <a:gd name="T13" fmla="*/ 28 h 47"/>
                    <a:gd name="T14" fmla="*/ 11 w 107"/>
                    <a:gd name="T15" fmla="*/ 29 h 47"/>
                    <a:gd name="T16" fmla="*/ 2 w 107"/>
                    <a:gd name="T17" fmla="*/ 26 h 47"/>
                    <a:gd name="T18" fmla="*/ 2 w 107"/>
                    <a:gd name="T19" fmla="*/ 21 h 47"/>
                    <a:gd name="T20" fmla="*/ 9 w 107"/>
                    <a:gd name="T21" fmla="*/ 19 h 47"/>
                    <a:gd name="T22" fmla="*/ 16 w 107"/>
                    <a:gd name="T23" fmla="*/ 17 h 47"/>
                    <a:gd name="T24" fmla="*/ 7 w 107"/>
                    <a:gd name="T25" fmla="*/ 16 h 47"/>
                    <a:gd name="T26" fmla="*/ 2 w 107"/>
                    <a:gd name="T27" fmla="*/ 12 h 47"/>
                    <a:gd name="T28" fmla="*/ 7 w 107"/>
                    <a:gd name="T29" fmla="*/ 9 h 47"/>
                    <a:gd name="T30" fmla="*/ 17 w 107"/>
                    <a:gd name="T31" fmla="*/ 5 h 47"/>
                    <a:gd name="T32" fmla="*/ 27 w 107"/>
                    <a:gd name="T33" fmla="*/ 5 h 47"/>
                    <a:gd name="T34" fmla="*/ 34 w 107"/>
                    <a:gd name="T35" fmla="*/ 4 h 47"/>
                    <a:gd name="T36" fmla="*/ 44 w 107"/>
                    <a:gd name="T37" fmla="*/ 4 h 47"/>
                    <a:gd name="T38" fmla="*/ 51 w 107"/>
                    <a:gd name="T39" fmla="*/ 2 h 47"/>
                    <a:gd name="T40" fmla="*/ 61 w 107"/>
                    <a:gd name="T41" fmla="*/ 0 h 47"/>
                    <a:gd name="T42" fmla="*/ 76 w 107"/>
                    <a:gd name="T43" fmla="*/ 4 h 47"/>
                    <a:gd name="T44" fmla="*/ 97 w 107"/>
                    <a:gd name="T45" fmla="*/ 10 h 47"/>
                    <a:gd name="T46" fmla="*/ 106 w 107"/>
                    <a:gd name="T47" fmla="*/ 21 h 47"/>
                    <a:gd name="T48" fmla="*/ 106 w 107"/>
                    <a:gd name="T49" fmla="*/ 31 h 47"/>
                    <a:gd name="T50" fmla="*/ 96 w 107"/>
                    <a:gd name="T51" fmla="*/ 36 h 47"/>
                    <a:gd name="T52" fmla="*/ 84 w 107"/>
                    <a:gd name="T53" fmla="*/ 36 h 47"/>
                    <a:gd name="T54" fmla="*/ 72 w 107"/>
                    <a:gd name="T55" fmla="*/ 31 h 47"/>
                    <a:gd name="T56" fmla="*/ 59 w 107"/>
                    <a:gd name="T57" fmla="*/ 23 h 47"/>
                    <a:gd name="T58" fmla="*/ 51 w 107"/>
                    <a:gd name="T59" fmla="*/ 14 h 47"/>
                    <a:gd name="T60" fmla="*/ 44 w 107"/>
                    <a:gd name="T61" fmla="*/ 10 h 47"/>
                    <a:gd name="T62" fmla="*/ 41 w 107"/>
                    <a:gd name="T63" fmla="*/ 19 h 47"/>
                    <a:gd name="T64" fmla="*/ 47 w 107"/>
                    <a:gd name="T65" fmla="*/ 28 h 47"/>
                    <a:gd name="T66" fmla="*/ 52 w 107"/>
                    <a:gd name="T67" fmla="*/ 33 h 47"/>
                    <a:gd name="T68" fmla="*/ 62 w 107"/>
                    <a:gd name="T69" fmla="*/ 33 h 47"/>
                    <a:gd name="T70" fmla="*/ 69 w 107"/>
                    <a:gd name="T71" fmla="*/ 42 h 47"/>
                    <a:gd name="T72" fmla="*/ 59 w 107"/>
                    <a:gd name="T73" fmla="*/ 45 h 47"/>
                    <a:gd name="T74" fmla="*/ 51 w 107"/>
                    <a:gd name="T75" fmla="*/ 47 h 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7"/>
                    <a:gd name="T115" fmla="*/ 0 h 47"/>
                    <a:gd name="T116" fmla="*/ 107 w 107"/>
                    <a:gd name="T117" fmla="*/ 47 h 4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7" h="47">
                      <a:moveTo>
                        <a:pt x="51" y="47"/>
                      </a:moveTo>
                      <a:lnTo>
                        <a:pt x="47" y="45"/>
                      </a:lnTo>
                      <a:lnTo>
                        <a:pt x="46" y="43"/>
                      </a:lnTo>
                      <a:lnTo>
                        <a:pt x="44" y="38"/>
                      </a:lnTo>
                      <a:lnTo>
                        <a:pt x="41" y="35"/>
                      </a:lnTo>
                      <a:lnTo>
                        <a:pt x="37" y="35"/>
                      </a:lnTo>
                      <a:lnTo>
                        <a:pt x="34" y="35"/>
                      </a:lnTo>
                      <a:lnTo>
                        <a:pt x="32" y="36"/>
                      </a:lnTo>
                      <a:lnTo>
                        <a:pt x="31" y="36"/>
                      </a:lnTo>
                      <a:lnTo>
                        <a:pt x="29" y="38"/>
                      </a:lnTo>
                      <a:lnTo>
                        <a:pt x="26" y="36"/>
                      </a:lnTo>
                      <a:lnTo>
                        <a:pt x="22" y="31"/>
                      </a:lnTo>
                      <a:lnTo>
                        <a:pt x="21" y="29"/>
                      </a:lnTo>
                      <a:lnTo>
                        <a:pt x="17" y="28"/>
                      </a:lnTo>
                      <a:lnTo>
                        <a:pt x="14" y="29"/>
                      </a:lnTo>
                      <a:lnTo>
                        <a:pt x="11" y="29"/>
                      </a:lnTo>
                      <a:lnTo>
                        <a:pt x="7" y="28"/>
                      </a:lnTo>
                      <a:lnTo>
                        <a:pt x="2" y="26"/>
                      </a:lnTo>
                      <a:lnTo>
                        <a:pt x="0" y="23"/>
                      </a:lnTo>
                      <a:lnTo>
                        <a:pt x="2" y="21"/>
                      </a:lnTo>
                      <a:lnTo>
                        <a:pt x="5" y="23"/>
                      </a:lnTo>
                      <a:lnTo>
                        <a:pt x="9" y="19"/>
                      </a:lnTo>
                      <a:lnTo>
                        <a:pt x="12" y="19"/>
                      </a:lnTo>
                      <a:lnTo>
                        <a:pt x="16" y="17"/>
                      </a:lnTo>
                      <a:lnTo>
                        <a:pt x="12" y="14"/>
                      </a:lnTo>
                      <a:lnTo>
                        <a:pt x="7" y="16"/>
                      </a:lnTo>
                      <a:lnTo>
                        <a:pt x="5" y="16"/>
                      </a:lnTo>
                      <a:lnTo>
                        <a:pt x="2" y="12"/>
                      </a:lnTo>
                      <a:lnTo>
                        <a:pt x="2" y="9"/>
                      </a:lnTo>
                      <a:lnTo>
                        <a:pt x="7" y="9"/>
                      </a:lnTo>
                      <a:lnTo>
                        <a:pt x="12" y="9"/>
                      </a:lnTo>
                      <a:lnTo>
                        <a:pt x="17" y="5"/>
                      </a:lnTo>
                      <a:lnTo>
                        <a:pt x="22" y="5"/>
                      </a:lnTo>
                      <a:lnTo>
                        <a:pt x="27" y="5"/>
                      </a:lnTo>
                      <a:lnTo>
                        <a:pt x="31" y="5"/>
                      </a:lnTo>
                      <a:lnTo>
                        <a:pt x="34" y="4"/>
                      </a:lnTo>
                      <a:lnTo>
                        <a:pt x="39" y="2"/>
                      </a:lnTo>
                      <a:lnTo>
                        <a:pt x="44" y="4"/>
                      </a:lnTo>
                      <a:lnTo>
                        <a:pt x="47" y="4"/>
                      </a:lnTo>
                      <a:lnTo>
                        <a:pt x="51" y="2"/>
                      </a:lnTo>
                      <a:lnTo>
                        <a:pt x="54" y="0"/>
                      </a:lnTo>
                      <a:lnTo>
                        <a:pt x="61" y="0"/>
                      </a:lnTo>
                      <a:lnTo>
                        <a:pt x="69" y="2"/>
                      </a:lnTo>
                      <a:lnTo>
                        <a:pt x="76" y="4"/>
                      </a:lnTo>
                      <a:lnTo>
                        <a:pt x="87" y="7"/>
                      </a:lnTo>
                      <a:lnTo>
                        <a:pt x="97" y="10"/>
                      </a:lnTo>
                      <a:lnTo>
                        <a:pt x="102" y="14"/>
                      </a:lnTo>
                      <a:lnTo>
                        <a:pt x="106" y="21"/>
                      </a:lnTo>
                      <a:lnTo>
                        <a:pt x="107" y="26"/>
                      </a:lnTo>
                      <a:lnTo>
                        <a:pt x="106" y="31"/>
                      </a:lnTo>
                      <a:lnTo>
                        <a:pt x="101" y="35"/>
                      </a:lnTo>
                      <a:lnTo>
                        <a:pt x="96" y="36"/>
                      </a:lnTo>
                      <a:lnTo>
                        <a:pt x="91" y="36"/>
                      </a:lnTo>
                      <a:lnTo>
                        <a:pt x="84" y="36"/>
                      </a:lnTo>
                      <a:lnTo>
                        <a:pt x="77" y="35"/>
                      </a:lnTo>
                      <a:lnTo>
                        <a:pt x="72" y="31"/>
                      </a:lnTo>
                      <a:lnTo>
                        <a:pt x="66" y="28"/>
                      </a:lnTo>
                      <a:lnTo>
                        <a:pt x="59" y="23"/>
                      </a:lnTo>
                      <a:lnTo>
                        <a:pt x="54" y="19"/>
                      </a:lnTo>
                      <a:lnTo>
                        <a:pt x="51" y="14"/>
                      </a:lnTo>
                      <a:lnTo>
                        <a:pt x="47" y="12"/>
                      </a:lnTo>
                      <a:lnTo>
                        <a:pt x="44" y="10"/>
                      </a:lnTo>
                      <a:lnTo>
                        <a:pt x="37" y="12"/>
                      </a:lnTo>
                      <a:lnTo>
                        <a:pt x="41" y="19"/>
                      </a:lnTo>
                      <a:lnTo>
                        <a:pt x="44" y="23"/>
                      </a:lnTo>
                      <a:lnTo>
                        <a:pt x="47" y="28"/>
                      </a:lnTo>
                      <a:lnTo>
                        <a:pt x="51" y="31"/>
                      </a:lnTo>
                      <a:lnTo>
                        <a:pt x="52" y="33"/>
                      </a:lnTo>
                      <a:lnTo>
                        <a:pt x="57" y="33"/>
                      </a:lnTo>
                      <a:lnTo>
                        <a:pt x="62" y="33"/>
                      </a:lnTo>
                      <a:lnTo>
                        <a:pt x="66" y="35"/>
                      </a:lnTo>
                      <a:lnTo>
                        <a:pt x="69" y="42"/>
                      </a:lnTo>
                      <a:lnTo>
                        <a:pt x="66" y="45"/>
                      </a:lnTo>
                      <a:lnTo>
                        <a:pt x="59" y="45"/>
                      </a:lnTo>
                      <a:lnTo>
                        <a:pt x="54" y="47"/>
                      </a:lnTo>
                      <a:lnTo>
                        <a:pt x="51" y="47"/>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69" name="Freeform 390">
                  <a:extLst>
                    <a:ext uri="{FF2B5EF4-FFF2-40B4-BE49-F238E27FC236}">
                      <a16:creationId xmlns:a16="http://schemas.microsoft.com/office/drawing/2014/main" id="{9B9EFF12-25C4-42AB-BDDF-98EF1951F975}"/>
                    </a:ext>
                  </a:extLst>
                </p:cNvPr>
                <p:cNvSpPr>
                  <a:spLocks/>
                </p:cNvSpPr>
                <p:nvPr/>
              </p:nvSpPr>
              <p:spPr bwMode="auto">
                <a:xfrm>
                  <a:off x="4103" y="1965"/>
                  <a:ext cx="107" cy="47"/>
                </a:xfrm>
                <a:custGeom>
                  <a:avLst/>
                  <a:gdLst>
                    <a:gd name="T0" fmla="*/ 51 w 107"/>
                    <a:gd name="T1" fmla="*/ 47 h 47"/>
                    <a:gd name="T2" fmla="*/ 46 w 107"/>
                    <a:gd name="T3" fmla="*/ 43 h 47"/>
                    <a:gd name="T4" fmla="*/ 41 w 107"/>
                    <a:gd name="T5" fmla="*/ 35 h 47"/>
                    <a:gd name="T6" fmla="*/ 34 w 107"/>
                    <a:gd name="T7" fmla="*/ 35 h 47"/>
                    <a:gd name="T8" fmla="*/ 31 w 107"/>
                    <a:gd name="T9" fmla="*/ 36 h 47"/>
                    <a:gd name="T10" fmla="*/ 26 w 107"/>
                    <a:gd name="T11" fmla="*/ 36 h 47"/>
                    <a:gd name="T12" fmla="*/ 21 w 107"/>
                    <a:gd name="T13" fmla="*/ 29 h 47"/>
                    <a:gd name="T14" fmla="*/ 14 w 107"/>
                    <a:gd name="T15" fmla="*/ 29 h 47"/>
                    <a:gd name="T16" fmla="*/ 7 w 107"/>
                    <a:gd name="T17" fmla="*/ 28 h 47"/>
                    <a:gd name="T18" fmla="*/ 0 w 107"/>
                    <a:gd name="T19" fmla="*/ 23 h 47"/>
                    <a:gd name="T20" fmla="*/ 5 w 107"/>
                    <a:gd name="T21" fmla="*/ 23 h 47"/>
                    <a:gd name="T22" fmla="*/ 12 w 107"/>
                    <a:gd name="T23" fmla="*/ 19 h 47"/>
                    <a:gd name="T24" fmla="*/ 12 w 107"/>
                    <a:gd name="T25" fmla="*/ 14 h 47"/>
                    <a:gd name="T26" fmla="*/ 5 w 107"/>
                    <a:gd name="T27" fmla="*/ 16 h 47"/>
                    <a:gd name="T28" fmla="*/ 2 w 107"/>
                    <a:gd name="T29" fmla="*/ 9 h 47"/>
                    <a:gd name="T30" fmla="*/ 12 w 107"/>
                    <a:gd name="T31" fmla="*/ 9 h 47"/>
                    <a:gd name="T32" fmla="*/ 22 w 107"/>
                    <a:gd name="T33" fmla="*/ 5 h 47"/>
                    <a:gd name="T34" fmla="*/ 31 w 107"/>
                    <a:gd name="T35" fmla="*/ 5 h 47"/>
                    <a:gd name="T36" fmla="*/ 39 w 107"/>
                    <a:gd name="T37" fmla="*/ 2 h 47"/>
                    <a:gd name="T38" fmla="*/ 47 w 107"/>
                    <a:gd name="T39" fmla="*/ 4 h 47"/>
                    <a:gd name="T40" fmla="*/ 54 w 107"/>
                    <a:gd name="T41" fmla="*/ 0 h 47"/>
                    <a:gd name="T42" fmla="*/ 69 w 107"/>
                    <a:gd name="T43" fmla="*/ 2 h 47"/>
                    <a:gd name="T44" fmla="*/ 87 w 107"/>
                    <a:gd name="T45" fmla="*/ 7 h 47"/>
                    <a:gd name="T46" fmla="*/ 102 w 107"/>
                    <a:gd name="T47" fmla="*/ 14 h 47"/>
                    <a:gd name="T48" fmla="*/ 107 w 107"/>
                    <a:gd name="T49" fmla="*/ 26 h 47"/>
                    <a:gd name="T50" fmla="*/ 101 w 107"/>
                    <a:gd name="T51" fmla="*/ 35 h 47"/>
                    <a:gd name="T52" fmla="*/ 91 w 107"/>
                    <a:gd name="T53" fmla="*/ 36 h 47"/>
                    <a:gd name="T54" fmla="*/ 77 w 107"/>
                    <a:gd name="T55" fmla="*/ 35 h 47"/>
                    <a:gd name="T56" fmla="*/ 66 w 107"/>
                    <a:gd name="T57" fmla="*/ 28 h 47"/>
                    <a:gd name="T58" fmla="*/ 54 w 107"/>
                    <a:gd name="T59" fmla="*/ 19 h 47"/>
                    <a:gd name="T60" fmla="*/ 47 w 107"/>
                    <a:gd name="T61" fmla="*/ 12 h 47"/>
                    <a:gd name="T62" fmla="*/ 37 w 107"/>
                    <a:gd name="T63" fmla="*/ 12 h 47"/>
                    <a:gd name="T64" fmla="*/ 44 w 107"/>
                    <a:gd name="T65" fmla="*/ 23 h 47"/>
                    <a:gd name="T66" fmla="*/ 51 w 107"/>
                    <a:gd name="T67" fmla="*/ 31 h 47"/>
                    <a:gd name="T68" fmla="*/ 57 w 107"/>
                    <a:gd name="T69" fmla="*/ 33 h 47"/>
                    <a:gd name="T70" fmla="*/ 66 w 107"/>
                    <a:gd name="T71" fmla="*/ 35 h 47"/>
                    <a:gd name="T72" fmla="*/ 66 w 107"/>
                    <a:gd name="T73" fmla="*/ 45 h 47"/>
                    <a:gd name="T74" fmla="*/ 54 w 107"/>
                    <a:gd name="T75" fmla="*/ 47 h 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7"/>
                    <a:gd name="T115" fmla="*/ 0 h 47"/>
                    <a:gd name="T116" fmla="*/ 107 w 107"/>
                    <a:gd name="T117" fmla="*/ 47 h 4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7" h="47">
                      <a:moveTo>
                        <a:pt x="51" y="47"/>
                      </a:moveTo>
                      <a:lnTo>
                        <a:pt x="51" y="47"/>
                      </a:lnTo>
                      <a:lnTo>
                        <a:pt x="47" y="45"/>
                      </a:lnTo>
                      <a:lnTo>
                        <a:pt x="46" y="43"/>
                      </a:lnTo>
                      <a:lnTo>
                        <a:pt x="44" y="38"/>
                      </a:lnTo>
                      <a:lnTo>
                        <a:pt x="41" y="35"/>
                      </a:lnTo>
                      <a:lnTo>
                        <a:pt x="37" y="35"/>
                      </a:lnTo>
                      <a:lnTo>
                        <a:pt x="34" y="35"/>
                      </a:lnTo>
                      <a:lnTo>
                        <a:pt x="32" y="36"/>
                      </a:lnTo>
                      <a:lnTo>
                        <a:pt x="31" y="36"/>
                      </a:lnTo>
                      <a:lnTo>
                        <a:pt x="29" y="38"/>
                      </a:lnTo>
                      <a:lnTo>
                        <a:pt x="26" y="36"/>
                      </a:lnTo>
                      <a:lnTo>
                        <a:pt x="22" y="31"/>
                      </a:lnTo>
                      <a:lnTo>
                        <a:pt x="21" y="29"/>
                      </a:lnTo>
                      <a:lnTo>
                        <a:pt x="17" y="28"/>
                      </a:lnTo>
                      <a:lnTo>
                        <a:pt x="14" y="29"/>
                      </a:lnTo>
                      <a:lnTo>
                        <a:pt x="11" y="29"/>
                      </a:lnTo>
                      <a:lnTo>
                        <a:pt x="7" y="28"/>
                      </a:lnTo>
                      <a:lnTo>
                        <a:pt x="2" y="26"/>
                      </a:lnTo>
                      <a:lnTo>
                        <a:pt x="0" y="23"/>
                      </a:lnTo>
                      <a:lnTo>
                        <a:pt x="2" y="21"/>
                      </a:lnTo>
                      <a:lnTo>
                        <a:pt x="5" y="23"/>
                      </a:lnTo>
                      <a:lnTo>
                        <a:pt x="9" y="19"/>
                      </a:lnTo>
                      <a:lnTo>
                        <a:pt x="12" y="19"/>
                      </a:lnTo>
                      <a:lnTo>
                        <a:pt x="16" y="17"/>
                      </a:lnTo>
                      <a:lnTo>
                        <a:pt x="12" y="14"/>
                      </a:lnTo>
                      <a:lnTo>
                        <a:pt x="7" y="16"/>
                      </a:lnTo>
                      <a:lnTo>
                        <a:pt x="5" y="16"/>
                      </a:lnTo>
                      <a:lnTo>
                        <a:pt x="2" y="12"/>
                      </a:lnTo>
                      <a:lnTo>
                        <a:pt x="2" y="9"/>
                      </a:lnTo>
                      <a:lnTo>
                        <a:pt x="7" y="9"/>
                      </a:lnTo>
                      <a:lnTo>
                        <a:pt x="12" y="9"/>
                      </a:lnTo>
                      <a:lnTo>
                        <a:pt x="17" y="5"/>
                      </a:lnTo>
                      <a:lnTo>
                        <a:pt x="22" y="5"/>
                      </a:lnTo>
                      <a:lnTo>
                        <a:pt x="27" y="5"/>
                      </a:lnTo>
                      <a:lnTo>
                        <a:pt x="31" y="5"/>
                      </a:lnTo>
                      <a:lnTo>
                        <a:pt x="34" y="4"/>
                      </a:lnTo>
                      <a:lnTo>
                        <a:pt x="39" y="2"/>
                      </a:lnTo>
                      <a:lnTo>
                        <a:pt x="44" y="4"/>
                      </a:lnTo>
                      <a:lnTo>
                        <a:pt x="47" y="4"/>
                      </a:lnTo>
                      <a:lnTo>
                        <a:pt x="51" y="2"/>
                      </a:lnTo>
                      <a:lnTo>
                        <a:pt x="54" y="0"/>
                      </a:lnTo>
                      <a:lnTo>
                        <a:pt x="61" y="0"/>
                      </a:lnTo>
                      <a:lnTo>
                        <a:pt x="69" y="2"/>
                      </a:lnTo>
                      <a:lnTo>
                        <a:pt x="76" y="4"/>
                      </a:lnTo>
                      <a:lnTo>
                        <a:pt x="87" y="7"/>
                      </a:lnTo>
                      <a:lnTo>
                        <a:pt x="97" y="10"/>
                      </a:lnTo>
                      <a:lnTo>
                        <a:pt x="102" y="14"/>
                      </a:lnTo>
                      <a:lnTo>
                        <a:pt x="106" y="21"/>
                      </a:lnTo>
                      <a:lnTo>
                        <a:pt x="107" y="26"/>
                      </a:lnTo>
                      <a:lnTo>
                        <a:pt x="106" y="31"/>
                      </a:lnTo>
                      <a:lnTo>
                        <a:pt x="101" y="35"/>
                      </a:lnTo>
                      <a:lnTo>
                        <a:pt x="96" y="36"/>
                      </a:lnTo>
                      <a:lnTo>
                        <a:pt x="91" y="36"/>
                      </a:lnTo>
                      <a:lnTo>
                        <a:pt x="84" y="36"/>
                      </a:lnTo>
                      <a:lnTo>
                        <a:pt x="77" y="35"/>
                      </a:lnTo>
                      <a:lnTo>
                        <a:pt x="72" y="31"/>
                      </a:lnTo>
                      <a:lnTo>
                        <a:pt x="66" y="28"/>
                      </a:lnTo>
                      <a:lnTo>
                        <a:pt x="59" y="23"/>
                      </a:lnTo>
                      <a:lnTo>
                        <a:pt x="54" y="19"/>
                      </a:lnTo>
                      <a:lnTo>
                        <a:pt x="51" y="14"/>
                      </a:lnTo>
                      <a:lnTo>
                        <a:pt x="47" y="12"/>
                      </a:lnTo>
                      <a:lnTo>
                        <a:pt x="44" y="10"/>
                      </a:lnTo>
                      <a:lnTo>
                        <a:pt x="37" y="12"/>
                      </a:lnTo>
                      <a:lnTo>
                        <a:pt x="41" y="19"/>
                      </a:lnTo>
                      <a:lnTo>
                        <a:pt x="44" y="23"/>
                      </a:lnTo>
                      <a:lnTo>
                        <a:pt x="47" y="28"/>
                      </a:lnTo>
                      <a:lnTo>
                        <a:pt x="51" y="31"/>
                      </a:lnTo>
                      <a:lnTo>
                        <a:pt x="52" y="33"/>
                      </a:lnTo>
                      <a:lnTo>
                        <a:pt x="57" y="33"/>
                      </a:lnTo>
                      <a:lnTo>
                        <a:pt x="62" y="33"/>
                      </a:lnTo>
                      <a:lnTo>
                        <a:pt x="66" y="35"/>
                      </a:lnTo>
                      <a:lnTo>
                        <a:pt x="69" y="42"/>
                      </a:lnTo>
                      <a:lnTo>
                        <a:pt x="66" y="45"/>
                      </a:lnTo>
                      <a:lnTo>
                        <a:pt x="59" y="45"/>
                      </a:lnTo>
                      <a:lnTo>
                        <a:pt x="54" y="47"/>
                      </a:lnTo>
                      <a:lnTo>
                        <a:pt x="51" y="4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70" name="Freeform 391">
                  <a:extLst>
                    <a:ext uri="{FF2B5EF4-FFF2-40B4-BE49-F238E27FC236}">
                      <a16:creationId xmlns:a16="http://schemas.microsoft.com/office/drawing/2014/main" id="{3C801429-B21E-4814-982A-DD12375AC1D6}"/>
                    </a:ext>
                  </a:extLst>
                </p:cNvPr>
                <p:cNvSpPr>
                  <a:spLocks/>
                </p:cNvSpPr>
                <p:nvPr/>
              </p:nvSpPr>
              <p:spPr bwMode="auto">
                <a:xfrm>
                  <a:off x="4124" y="2008"/>
                  <a:ext cx="21" cy="16"/>
                </a:xfrm>
                <a:custGeom>
                  <a:avLst/>
                  <a:gdLst>
                    <a:gd name="T0" fmla="*/ 10 w 21"/>
                    <a:gd name="T1" fmla="*/ 16 h 16"/>
                    <a:gd name="T2" fmla="*/ 6 w 21"/>
                    <a:gd name="T3" fmla="*/ 16 h 16"/>
                    <a:gd name="T4" fmla="*/ 3 w 21"/>
                    <a:gd name="T5" fmla="*/ 16 h 16"/>
                    <a:gd name="T6" fmla="*/ 1 w 21"/>
                    <a:gd name="T7" fmla="*/ 12 h 16"/>
                    <a:gd name="T8" fmla="*/ 0 w 21"/>
                    <a:gd name="T9" fmla="*/ 9 h 16"/>
                    <a:gd name="T10" fmla="*/ 0 w 21"/>
                    <a:gd name="T11" fmla="*/ 7 h 16"/>
                    <a:gd name="T12" fmla="*/ 3 w 21"/>
                    <a:gd name="T13" fmla="*/ 5 h 16"/>
                    <a:gd name="T14" fmla="*/ 8 w 21"/>
                    <a:gd name="T15" fmla="*/ 2 h 16"/>
                    <a:gd name="T16" fmla="*/ 11 w 21"/>
                    <a:gd name="T17" fmla="*/ 0 h 16"/>
                    <a:gd name="T18" fmla="*/ 13 w 21"/>
                    <a:gd name="T19" fmla="*/ 0 h 16"/>
                    <a:gd name="T20" fmla="*/ 16 w 21"/>
                    <a:gd name="T21" fmla="*/ 0 h 16"/>
                    <a:gd name="T22" fmla="*/ 18 w 21"/>
                    <a:gd name="T23" fmla="*/ 2 h 16"/>
                    <a:gd name="T24" fmla="*/ 20 w 21"/>
                    <a:gd name="T25" fmla="*/ 4 h 16"/>
                    <a:gd name="T26" fmla="*/ 21 w 21"/>
                    <a:gd name="T27" fmla="*/ 5 h 16"/>
                    <a:gd name="T28" fmla="*/ 21 w 21"/>
                    <a:gd name="T29" fmla="*/ 9 h 16"/>
                    <a:gd name="T30" fmla="*/ 18 w 21"/>
                    <a:gd name="T31" fmla="*/ 12 h 16"/>
                    <a:gd name="T32" fmla="*/ 15 w 21"/>
                    <a:gd name="T33" fmla="*/ 12 h 16"/>
                    <a:gd name="T34" fmla="*/ 15 w 21"/>
                    <a:gd name="T35" fmla="*/ 11 h 16"/>
                    <a:gd name="T36" fmla="*/ 11 w 21"/>
                    <a:gd name="T37" fmla="*/ 11 h 16"/>
                    <a:gd name="T38" fmla="*/ 11 w 21"/>
                    <a:gd name="T39" fmla="*/ 12 h 16"/>
                    <a:gd name="T40" fmla="*/ 10 w 21"/>
                    <a:gd name="T41" fmla="*/ 16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16"/>
                    <a:gd name="T65" fmla="*/ 21 w 21"/>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16">
                      <a:moveTo>
                        <a:pt x="10" y="16"/>
                      </a:moveTo>
                      <a:lnTo>
                        <a:pt x="6" y="16"/>
                      </a:lnTo>
                      <a:lnTo>
                        <a:pt x="3" y="16"/>
                      </a:lnTo>
                      <a:lnTo>
                        <a:pt x="1" y="12"/>
                      </a:lnTo>
                      <a:lnTo>
                        <a:pt x="0" y="9"/>
                      </a:lnTo>
                      <a:lnTo>
                        <a:pt x="0" y="7"/>
                      </a:lnTo>
                      <a:lnTo>
                        <a:pt x="3" y="5"/>
                      </a:lnTo>
                      <a:lnTo>
                        <a:pt x="8" y="2"/>
                      </a:lnTo>
                      <a:lnTo>
                        <a:pt x="11" y="0"/>
                      </a:lnTo>
                      <a:lnTo>
                        <a:pt x="13" y="0"/>
                      </a:lnTo>
                      <a:lnTo>
                        <a:pt x="16" y="0"/>
                      </a:lnTo>
                      <a:lnTo>
                        <a:pt x="18" y="2"/>
                      </a:lnTo>
                      <a:lnTo>
                        <a:pt x="20" y="4"/>
                      </a:lnTo>
                      <a:lnTo>
                        <a:pt x="21" y="5"/>
                      </a:lnTo>
                      <a:lnTo>
                        <a:pt x="21" y="9"/>
                      </a:lnTo>
                      <a:lnTo>
                        <a:pt x="18" y="12"/>
                      </a:lnTo>
                      <a:lnTo>
                        <a:pt x="15" y="12"/>
                      </a:lnTo>
                      <a:lnTo>
                        <a:pt x="15" y="11"/>
                      </a:lnTo>
                      <a:lnTo>
                        <a:pt x="11" y="11"/>
                      </a:lnTo>
                      <a:lnTo>
                        <a:pt x="11" y="12"/>
                      </a:lnTo>
                      <a:lnTo>
                        <a:pt x="10" y="16"/>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71" name="Freeform 392">
                  <a:extLst>
                    <a:ext uri="{FF2B5EF4-FFF2-40B4-BE49-F238E27FC236}">
                      <a16:creationId xmlns:a16="http://schemas.microsoft.com/office/drawing/2014/main" id="{C2F5DF62-22D1-451F-A558-86C18C5AA173}"/>
                    </a:ext>
                  </a:extLst>
                </p:cNvPr>
                <p:cNvSpPr>
                  <a:spLocks/>
                </p:cNvSpPr>
                <p:nvPr/>
              </p:nvSpPr>
              <p:spPr bwMode="auto">
                <a:xfrm>
                  <a:off x="4124" y="2008"/>
                  <a:ext cx="21" cy="16"/>
                </a:xfrm>
                <a:custGeom>
                  <a:avLst/>
                  <a:gdLst>
                    <a:gd name="T0" fmla="*/ 10 w 21"/>
                    <a:gd name="T1" fmla="*/ 16 h 16"/>
                    <a:gd name="T2" fmla="*/ 10 w 21"/>
                    <a:gd name="T3" fmla="*/ 16 h 16"/>
                    <a:gd name="T4" fmla="*/ 6 w 21"/>
                    <a:gd name="T5" fmla="*/ 16 h 16"/>
                    <a:gd name="T6" fmla="*/ 3 w 21"/>
                    <a:gd name="T7" fmla="*/ 16 h 16"/>
                    <a:gd name="T8" fmla="*/ 1 w 21"/>
                    <a:gd name="T9" fmla="*/ 12 h 16"/>
                    <a:gd name="T10" fmla="*/ 0 w 21"/>
                    <a:gd name="T11" fmla="*/ 9 h 16"/>
                    <a:gd name="T12" fmla="*/ 0 w 21"/>
                    <a:gd name="T13" fmla="*/ 7 h 16"/>
                    <a:gd name="T14" fmla="*/ 3 w 21"/>
                    <a:gd name="T15" fmla="*/ 5 h 16"/>
                    <a:gd name="T16" fmla="*/ 8 w 21"/>
                    <a:gd name="T17" fmla="*/ 2 h 16"/>
                    <a:gd name="T18" fmla="*/ 11 w 21"/>
                    <a:gd name="T19" fmla="*/ 0 h 16"/>
                    <a:gd name="T20" fmla="*/ 13 w 21"/>
                    <a:gd name="T21" fmla="*/ 0 h 16"/>
                    <a:gd name="T22" fmla="*/ 16 w 21"/>
                    <a:gd name="T23" fmla="*/ 0 h 16"/>
                    <a:gd name="T24" fmla="*/ 18 w 21"/>
                    <a:gd name="T25" fmla="*/ 2 h 16"/>
                    <a:gd name="T26" fmla="*/ 20 w 21"/>
                    <a:gd name="T27" fmla="*/ 4 h 16"/>
                    <a:gd name="T28" fmla="*/ 21 w 21"/>
                    <a:gd name="T29" fmla="*/ 5 h 16"/>
                    <a:gd name="T30" fmla="*/ 21 w 21"/>
                    <a:gd name="T31" fmla="*/ 9 h 16"/>
                    <a:gd name="T32" fmla="*/ 18 w 21"/>
                    <a:gd name="T33" fmla="*/ 12 h 16"/>
                    <a:gd name="T34" fmla="*/ 15 w 21"/>
                    <a:gd name="T35" fmla="*/ 12 h 16"/>
                    <a:gd name="T36" fmla="*/ 15 w 21"/>
                    <a:gd name="T37" fmla="*/ 11 h 16"/>
                    <a:gd name="T38" fmla="*/ 11 w 21"/>
                    <a:gd name="T39" fmla="*/ 11 h 16"/>
                    <a:gd name="T40" fmla="*/ 11 w 21"/>
                    <a:gd name="T41" fmla="*/ 12 h 16"/>
                    <a:gd name="T42" fmla="*/ 10 w 21"/>
                    <a:gd name="T43" fmla="*/ 16 h 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1"/>
                    <a:gd name="T67" fmla="*/ 0 h 16"/>
                    <a:gd name="T68" fmla="*/ 21 w 21"/>
                    <a:gd name="T69" fmla="*/ 16 h 1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1" h="16">
                      <a:moveTo>
                        <a:pt x="10" y="16"/>
                      </a:moveTo>
                      <a:lnTo>
                        <a:pt x="10" y="16"/>
                      </a:lnTo>
                      <a:lnTo>
                        <a:pt x="6" y="16"/>
                      </a:lnTo>
                      <a:lnTo>
                        <a:pt x="3" y="16"/>
                      </a:lnTo>
                      <a:lnTo>
                        <a:pt x="1" y="12"/>
                      </a:lnTo>
                      <a:lnTo>
                        <a:pt x="0" y="9"/>
                      </a:lnTo>
                      <a:lnTo>
                        <a:pt x="0" y="7"/>
                      </a:lnTo>
                      <a:lnTo>
                        <a:pt x="3" y="5"/>
                      </a:lnTo>
                      <a:lnTo>
                        <a:pt x="8" y="2"/>
                      </a:lnTo>
                      <a:lnTo>
                        <a:pt x="11" y="0"/>
                      </a:lnTo>
                      <a:lnTo>
                        <a:pt x="13" y="0"/>
                      </a:lnTo>
                      <a:lnTo>
                        <a:pt x="16" y="0"/>
                      </a:lnTo>
                      <a:lnTo>
                        <a:pt x="18" y="2"/>
                      </a:lnTo>
                      <a:lnTo>
                        <a:pt x="20" y="4"/>
                      </a:lnTo>
                      <a:lnTo>
                        <a:pt x="21" y="5"/>
                      </a:lnTo>
                      <a:lnTo>
                        <a:pt x="21" y="9"/>
                      </a:lnTo>
                      <a:lnTo>
                        <a:pt x="18" y="12"/>
                      </a:lnTo>
                      <a:lnTo>
                        <a:pt x="15" y="12"/>
                      </a:lnTo>
                      <a:lnTo>
                        <a:pt x="15" y="11"/>
                      </a:lnTo>
                      <a:lnTo>
                        <a:pt x="11" y="11"/>
                      </a:lnTo>
                      <a:lnTo>
                        <a:pt x="11" y="12"/>
                      </a:lnTo>
                      <a:lnTo>
                        <a:pt x="10" y="1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72" name="Freeform 393">
                  <a:extLst>
                    <a:ext uri="{FF2B5EF4-FFF2-40B4-BE49-F238E27FC236}">
                      <a16:creationId xmlns:a16="http://schemas.microsoft.com/office/drawing/2014/main" id="{C928AD89-3779-48AE-B3F9-C55D5BE69E07}"/>
                    </a:ext>
                  </a:extLst>
                </p:cNvPr>
                <p:cNvSpPr>
                  <a:spLocks/>
                </p:cNvSpPr>
                <p:nvPr/>
              </p:nvSpPr>
              <p:spPr bwMode="auto">
                <a:xfrm>
                  <a:off x="681" y="1994"/>
                  <a:ext cx="24" cy="37"/>
                </a:xfrm>
                <a:custGeom>
                  <a:avLst/>
                  <a:gdLst>
                    <a:gd name="T0" fmla="*/ 12 w 24"/>
                    <a:gd name="T1" fmla="*/ 37 h 37"/>
                    <a:gd name="T2" fmla="*/ 7 w 24"/>
                    <a:gd name="T3" fmla="*/ 33 h 37"/>
                    <a:gd name="T4" fmla="*/ 4 w 24"/>
                    <a:gd name="T5" fmla="*/ 31 h 37"/>
                    <a:gd name="T6" fmla="*/ 0 w 24"/>
                    <a:gd name="T7" fmla="*/ 26 h 37"/>
                    <a:gd name="T8" fmla="*/ 2 w 24"/>
                    <a:gd name="T9" fmla="*/ 21 h 37"/>
                    <a:gd name="T10" fmla="*/ 5 w 24"/>
                    <a:gd name="T11" fmla="*/ 18 h 37"/>
                    <a:gd name="T12" fmla="*/ 9 w 24"/>
                    <a:gd name="T13" fmla="*/ 11 h 37"/>
                    <a:gd name="T14" fmla="*/ 9 w 24"/>
                    <a:gd name="T15" fmla="*/ 6 h 37"/>
                    <a:gd name="T16" fmla="*/ 10 w 24"/>
                    <a:gd name="T17" fmla="*/ 2 h 37"/>
                    <a:gd name="T18" fmla="*/ 12 w 24"/>
                    <a:gd name="T19" fmla="*/ 0 h 37"/>
                    <a:gd name="T20" fmla="*/ 15 w 24"/>
                    <a:gd name="T21" fmla="*/ 0 h 37"/>
                    <a:gd name="T22" fmla="*/ 20 w 24"/>
                    <a:gd name="T23" fmla="*/ 9 h 37"/>
                    <a:gd name="T24" fmla="*/ 22 w 24"/>
                    <a:gd name="T25" fmla="*/ 14 h 37"/>
                    <a:gd name="T26" fmla="*/ 24 w 24"/>
                    <a:gd name="T27" fmla="*/ 23 h 37"/>
                    <a:gd name="T28" fmla="*/ 24 w 24"/>
                    <a:gd name="T29" fmla="*/ 30 h 37"/>
                    <a:gd name="T30" fmla="*/ 20 w 24"/>
                    <a:gd name="T31" fmla="*/ 30 h 37"/>
                    <a:gd name="T32" fmla="*/ 15 w 24"/>
                    <a:gd name="T33" fmla="*/ 26 h 37"/>
                    <a:gd name="T34" fmla="*/ 15 w 24"/>
                    <a:gd name="T35" fmla="*/ 31 h 37"/>
                    <a:gd name="T36" fmla="*/ 14 w 24"/>
                    <a:gd name="T37" fmla="*/ 35 h 37"/>
                    <a:gd name="T38" fmla="*/ 12 w 24"/>
                    <a:gd name="T39" fmla="*/ 37 h 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
                    <a:gd name="T61" fmla="*/ 0 h 37"/>
                    <a:gd name="T62" fmla="*/ 24 w 24"/>
                    <a:gd name="T63" fmla="*/ 37 h 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 h="37">
                      <a:moveTo>
                        <a:pt x="12" y="37"/>
                      </a:moveTo>
                      <a:lnTo>
                        <a:pt x="7" y="33"/>
                      </a:lnTo>
                      <a:lnTo>
                        <a:pt x="4" y="31"/>
                      </a:lnTo>
                      <a:lnTo>
                        <a:pt x="0" y="26"/>
                      </a:lnTo>
                      <a:lnTo>
                        <a:pt x="2" y="21"/>
                      </a:lnTo>
                      <a:lnTo>
                        <a:pt x="5" y="18"/>
                      </a:lnTo>
                      <a:lnTo>
                        <a:pt x="9" y="11"/>
                      </a:lnTo>
                      <a:lnTo>
                        <a:pt x="9" y="6"/>
                      </a:lnTo>
                      <a:lnTo>
                        <a:pt x="10" y="2"/>
                      </a:lnTo>
                      <a:lnTo>
                        <a:pt x="12" y="0"/>
                      </a:lnTo>
                      <a:lnTo>
                        <a:pt x="15" y="0"/>
                      </a:lnTo>
                      <a:lnTo>
                        <a:pt x="20" y="9"/>
                      </a:lnTo>
                      <a:lnTo>
                        <a:pt x="22" y="14"/>
                      </a:lnTo>
                      <a:lnTo>
                        <a:pt x="24" y="23"/>
                      </a:lnTo>
                      <a:lnTo>
                        <a:pt x="24" y="30"/>
                      </a:lnTo>
                      <a:lnTo>
                        <a:pt x="20" y="30"/>
                      </a:lnTo>
                      <a:lnTo>
                        <a:pt x="15" y="26"/>
                      </a:lnTo>
                      <a:lnTo>
                        <a:pt x="15" y="31"/>
                      </a:lnTo>
                      <a:lnTo>
                        <a:pt x="14" y="35"/>
                      </a:lnTo>
                      <a:lnTo>
                        <a:pt x="12" y="37"/>
                      </a:lnTo>
                      <a:close/>
                    </a:path>
                  </a:pathLst>
                </a:custGeom>
                <a:solidFill>
                  <a:srgbClr val="0093D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73" name="Freeform 394">
                  <a:extLst>
                    <a:ext uri="{FF2B5EF4-FFF2-40B4-BE49-F238E27FC236}">
                      <a16:creationId xmlns:a16="http://schemas.microsoft.com/office/drawing/2014/main" id="{41AA4456-330D-458E-9465-4FE51B5D9BBD}"/>
                    </a:ext>
                  </a:extLst>
                </p:cNvPr>
                <p:cNvSpPr>
                  <a:spLocks/>
                </p:cNvSpPr>
                <p:nvPr/>
              </p:nvSpPr>
              <p:spPr bwMode="auto">
                <a:xfrm>
                  <a:off x="681" y="1994"/>
                  <a:ext cx="24" cy="37"/>
                </a:xfrm>
                <a:custGeom>
                  <a:avLst/>
                  <a:gdLst>
                    <a:gd name="T0" fmla="*/ 12 w 24"/>
                    <a:gd name="T1" fmla="*/ 37 h 37"/>
                    <a:gd name="T2" fmla="*/ 12 w 24"/>
                    <a:gd name="T3" fmla="*/ 37 h 37"/>
                    <a:gd name="T4" fmla="*/ 7 w 24"/>
                    <a:gd name="T5" fmla="*/ 33 h 37"/>
                    <a:gd name="T6" fmla="*/ 4 w 24"/>
                    <a:gd name="T7" fmla="*/ 31 h 37"/>
                    <a:gd name="T8" fmla="*/ 0 w 24"/>
                    <a:gd name="T9" fmla="*/ 26 h 37"/>
                    <a:gd name="T10" fmla="*/ 2 w 24"/>
                    <a:gd name="T11" fmla="*/ 21 h 37"/>
                    <a:gd name="T12" fmla="*/ 5 w 24"/>
                    <a:gd name="T13" fmla="*/ 18 h 37"/>
                    <a:gd name="T14" fmla="*/ 9 w 24"/>
                    <a:gd name="T15" fmla="*/ 11 h 37"/>
                    <a:gd name="T16" fmla="*/ 9 w 24"/>
                    <a:gd name="T17" fmla="*/ 6 h 37"/>
                    <a:gd name="T18" fmla="*/ 10 w 24"/>
                    <a:gd name="T19" fmla="*/ 2 h 37"/>
                    <a:gd name="T20" fmla="*/ 12 w 24"/>
                    <a:gd name="T21" fmla="*/ 0 h 37"/>
                    <a:gd name="T22" fmla="*/ 15 w 24"/>
                    <a:gd name="T23" fmla="*/ 0 h 37"/>
                    <a:gd name="T24" fmla="*/ 20 w 24"/>
                    <a:gd name="T25" fmla="*/ 9 h 37"/>
                    <a:gd name="T26" fmla="*/ 22 w 24"/>
                    <a:gd name="T27" fmla="*/ 14 h 37"/>
                    <a:gd name="T28" fmla="*/ 24 w 24"/>
                    <a:gd name="T29" fmla="*/ 23 h 37"/>
                    <a:gd name="T30" fmla="*/ 24 w 24"/>
                    <a:gd name="T31" fmla="*/ 30 h 37"/>
                    <a:gd name="T32" fmla="*/ 20 w 24"/>
                    <a:gd name="T33" fmla="*/ 30 h 37"/>
                    <a:gd name="T34" fmla="*/ 15 w 24"/>
                    <a:gd name="T35" fmla="*/ 26 h 37"/>
                    <a:gd name="T36" fmla="*/ 15 w 24"/>
                    <a:gd name="T37" fmla="*/ 31 h 37"/>
                    <a:gd name="T38" fmla="*/ 14 w 24"/>
                    <a:gd name="T39" fmla="*/ 35 h 37"/>
                    <a:gd name="T40" fmla="*/ 12 w 24"/>
                    <a:gd name="T41" fmla="*/ 37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7"/>
                    <a:gd name="T65" fmla="*/ 24 w 24"/>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7">
                      <a:moveTo>
                        <a:pt x="12" y="37"/>
                      </a:moveTo>
                      <a:lnTo>
                        <a:pt x="12" y="37"/>
                      </a:lnTo>
                      <a:lnTo>
                        <a:pt x="7" y="33"/>
                      </a:lnTo>
                      <a:lnTo>
                        <a:pt x="4" y="31"/>
                      </a:lnTo>
                      <a:lnTo>
                        <a:pt x="0" y="26"/>
                      </a:lnTo>
                      <a:lnTo>
                        <a:pt x="2" y="21"/>
                      </a:lnTo>
                      <a:lnTo>
                        <a:pt x="5" y="18"/>
                      </a:lnTo>
                      <a:lnTo>
                        <a:pt x="9" y="11"/>
                      </a:lnTo>
                      <a:lnTo>
                        <a:pt x="9" y="6"/>
                      </a:lnTo>
                      <a:lnTo>
                        <a:pt x="10" y="2"/>
                      </a:lnTo>
                      <a:lnTo>
                        <a:pt x="12" y="0"/>
                      </a:lnTo>
                      <a:lnTo>
                        <a:pt x="15" y="0"/>
                      </a:lnTo>
                      <a:lnTo>
                        <a:pt x="20" y="9"/>
                      </a:lnTo>
                      <a:lnTo>
                        <a:pt x="22" y="14"/>
                      </a:lnTo>
                      <a:lnTo>
                        <a:pt x="24" y="23"/>
                      </a:lnTo>
                      <a:lnTo>
                        <a:pt x="24" y="30"/>
                      </a:lnTo>
                      <a:lnTo>
                        <a:pt x="20" y="30"/>
                      </a:lnTo>
                      <a:lnTo>
                        <a:pt x="15" y="26"/>
                      </a:lnTo>
                      <a:lnTo>
                        <a:pt x="15" y="31"/>
                      </a:lnTo>
                      <a:lnTo>
                        <a:pt x="14" y="35"/>
                      </a:lnTo>
                      <a:lnTo>
                        <a:pt x="12" y="3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74" name="Freeform 395">
                  <a:extLst>
                    <a:ext uri="{FF2B5EF4-FFF2-40B4-BE49-F238E27FC236}">
                      <a16:creationId xmlns:a16="http://schemas.microsoft.com/office/drawing/2014/main" id="{DA30FE13-C82A-40CD-85A7-EA2F65E3B3AA}"/>
                    </a:ext>
                  </a:extLst>
                </p:cNvPr>
                <p:cNvSpPr>
                  <a:spLocks/>
                </p:cNvSpPr>
                <p:nvPr/>
              </p:nvSpPr>
              <p:spPr bwMode="auto">
                <a:xfrm>
                  <a:off x="1322" y="2000"/>
                  <a:ext cx="37" cy="39"/>
                </a:xfrm>
                <a:custGeom>
                  <a:avLst/>
                  <a:gdLst>
                    <a:gd name="T0" fmla="*/ 12 w 37"/>
                    <a:gd name="T1" fmla="*/ 39 h 39"/>
                    <a:gd name="T2" fmla="*/ 9 w 37"/>
                    <a:gd name="T3" fmla="*/ 38 h 39"/>
                    <a:gd name="T4" fmla="*/ 9 w 37"/>
                    <a:gd name="T5" fmla="*/ 32 h 39"/>
                    <a:gd name="T6" fmla="*/ 7 w 37"/>
                    <a:gd name="T7" fmla="*/ 27 h 39"/>
                    <a:gd name="T8" fmla="*/ 4 w 37"/>
                    <a:gd name="T9" fmla="*/ 24 h 39"/>
                    <a:gd name="T10" fmla="*/ 2 w 37"/>
                    <a:gd name="T11" fmla="*/ 22 h 39"/>
                    <a:gd name="T12" fmla="*/ 0 w 37"/>
                    <a:gd name="T13" fmla="*/ 19 h 39"/>
                    <a:gd name="T14" fmla="*/ 0 w 37"/>
                    <a:gd name="T15" fmla="*/ 15 h 39"/>
                    <a:gd name="T16" fmla="*/ 2 w 37"/>
                    <a:gd name="T17" fmla="*/ 15 h 39"/>
                    <a:gd name="T18" fmla="*/ 4 w 37"/>
                    <a:gd name="T19" fmla="*/ 10 h 39"/>
                    <a:gd name="T20" fmla="*/ 4 w 37"/>
                    <a:gd name="T21" fmla="*/ 7 h 39"/>
                    <a:gd name="T22" fmla="*/ 4 w 37"/>
                    <a:gd name="T23" fmla="*/ 3 h 39"/>
                    <a:gd name="T24" fmla="*/ 5 w 37"/>
                    <a:gd name="T25" fmla="*/ 3 h 39"/>
                    <a:gd name="T26" fmla="*/ 7 w 37"/>
                    <a:gd name="T27" fmla="*/ 3 h 39"/>
                    <a:gd name="T28" fmla="*/ 9 w 37"/>
                    <a:gd name="T29" fmla="*/ 3 h 39"/>
                    <a:gd name="T30" fmla="*/ 9 w 37"/>
                    <a:gd name="T31" fmla="*/ 5 h 39"/>
                    <a:gd name="T32" fmla="*/ 9 w 37"/>
                    <a:gd name="T33" fmla="*/ 7 h 39"/>
                    <a:gd name="T34" fmla="*/ 9 w 37"/>
                    <a:gd name="T35" fmla="*/ 8 h 39"/>
                    <a:gd name="T36" fmla="*/ 9 w 37"/>
                    <a:gd name="T37" fmla="*/ 12 h 39"/>
                    <a:gd name="T38" fmla="*/ 10 w 37"/>
                    <a:gd name="T39" fmla="*/ 12 h 39"/>
                    <a:gd name="T40" fmla="*/ 12 w 37"/>
                    <a:gd name="T41" fmla="*/ 8 h 39"/>
                    <a:gd name="T42" fmla="*/ 14 w 37"/>
                    <a:gd name="T43" fmla="*/ 8 h 39"/>
                    <a:gd name="T44" fmla="*/ 15 w 37"/>
                    <a:gd name="T45" fmla="*/ 7 h 39"/>
                    <a:gd name="T46" fmla="*/ 19 w 37"/>
                    <a:gd name="T47" fmla="*/ 7 h 39"/>
                    <a:gd name="T48" fmla="*/ 19 w 37"/>
                    <a:gd name="T49" fmla="*/ 5 h 39"/>
                    <a:gd name="T50" fmla="*/ 20 w 37"/>
                    <a:gd name="T51" fmla="*/ 1 h 39"/>
                    <a:gd name="T52" fmla="*/ 22 w 37"/>
                    <a:gd name="T53" fmla="*/ 1 h 39"/>
                    <a:gd name="T54" fmla="*/ 27 w 37"/>
                    <a:gd name="T55" fmla="*/ 0 h 39"/>
                    <a:gd name="T56" fmla="*/ 30 w 37"/>
                    <a:gd name="T57" fmla="*/ 3 h 39"/>
                    <a:gd name="T58" fmla="*/ 32 w 37"/>
                    <a:gd name="T59" fmla="*/ 7 h 39"/>
                    <a:gd name="T60" fmla="*/ 35 w 37"/>
                    <a:gd name="T61" fmla="*/ 10 h 39"/>
                    <a:gd name="T62" fmla="*/ 37 w 37"/>
                    <a:gd name="T63" fmla="*/ 13 h 39"/>
                    <a:gd name="T64" fmla="*/ 37 w 37"/>
                    <a:gd name="T65" fmla="*/ 15 h 39"/>
                    <a:gd name="T66" fmla="*/ 34 w 37"/>
                    <a:gd name="T67" fmla="*/ 19 h 39"/>
                    <a:gd name="T68" fmla="*/ 32 w 37"/>
                    <a:gd name="T69" fmla="*/ 19 h 39"/>
                    <a:gd name="T70" fmla="*/ 27 w 37"/>
                    <a:gd name="T71" fmla="*/ 20 h 39"/>
                    <a:gd name="T72" fmla="*/ 27 w 37"/>
                    <a:gd name="T73" fmla="*/ 25 h 39"/>
                    <a:gd name="T74" fmla="*/ 27 w 37"/>
                    <a:gd name="T75" fmla="*/ 29 h 39"/>
                    <a:gd name="T76" fmla="*/ 27 w 37"/>
                    <a:gd name="T77" fmla="*/ 31 h 39"/>
                    <a:gd name="T78" fmla="*/ 24 w 37"/>
                    <a:gd name="T79" fmla="*/ 32 h 39"/>
                    <a:gd name="T80" fmla="*/ 20 w 37"/>
                    <a:gd name="T81" fmla="*/ 31 h 39"/>
                    <a:gd name="T82" fmla="*/ 17 w 37"/>
                    <a:gd name="T83" fmla="*/ 29 h 39"/>
                    <a:gd name="T84" fmla="*/ 15 w 37"/>
                    <a:gd name="T85" fmla="*/ 32 h 39"/>
                    <a:gd name="T86" fmla="*/ 15 w 37"/>
                    <a:gd name="T87" fmla="*/ 34 h 39"/>
                    <a:gd name="T88" fmla="*/ 14 w 37"/>
                    <a:gd name="T89" fmla="*/ 38 h 39"/>
                    <a:gd name="T90" fmla="*/ 12 w 37"/>
                    <a:gd name="T91" fmla="*/ 39 h 3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
                    <a:gd name="T139" fmla="*/ 0 h 39"/>
                    <a:gd name="T140" fmla="*/ 37 w 37"/>
                    <a:gd name="T141" fmla="*/ 39 h 3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 h="39">
                      <a:moveTo>
                        <a:pt x="12" y="39"/>
                      </a:moveTo>
                      <a:lnTo>
                        <a:pt x="9" y="38"/>
                      </a:lnTo>
                      <a:lnTo>
                        <a:pt x="9" y="32"/>
                      </a:lnTo>
                      <a:lnTo>
                        <a:pt x="7" y="27"/>
                      </a:lnTo>
                      <a:lnTo>
                        <a:pt x="4" y="24"/>
                      </a:lnTo>
                      <a:lnTo>
                        <a:pt x="2" y="22"/>
                      </a:lnTo>
                      <a:lnTo>
                        <a:pt x="0" y="19"/>
                      </a:lnTo>
                      <a:lnTo>
                        <a:pt x="0" y="15"/>
                      </a:lnTo>
                      <a:lnTo>
                        <a:pt x="2" y="15"/>
                      </a:lnTo>
                      <a:lnTo>
                        <a:pt x="4" y="10"/>
                      </a:lnTo>
                      <a:lnTo>
                        <a:pt x="4" y="7"/>
                      </a:lnTo>
                      <a:lnTo>
                        <a:pt x="4" y="3"/>
                      </a:lnTo>
                      <a:lnTo>
                        <a:pt x="5" y="3"/>
                      </a:lnTo>
                      <a:lnTo>
                        <a:pt x="7" y="3"/>
                      </a:lnTo>
                      <a:lnTo>
                        <a:pt x="9" y="3"/>
                      </a:lnTo>
                      <a:lnTo>
                        <a:pt x="9" y="5"/>
                      </a:lnTo>
                      <a:lnTo>
                        <a:pt x="9" y="7"/>
                      </a:lnTo>
                      <a:lnTo>
                        <a:pt x="9" y="8"/>
                      </a:lnTo>
                      <a:lnTo>
                        <a:pt x="9" y="12"/>
                      </a:lnTo>
                      <a:lnTo>
                        <a:pt x="10" y="12"/>
                      </a:lnTo>
                      <a:lnTo>
                        <a:pt x="12" y="8"/>
                      </a:lnTo>
                      <a:lnTo>
                        <a:pt x="14" y="8"/>
                      </a:lnTo>
                      <a:lnTo>
                        <a:pt x="15" y="7"/>
                      </a:lnTo>
                      <a:lnTo>
                        <a:pt x="19" y="7"/>
                      </a:lnTo>
                      <a:lnTo>
                        <a:pt x="19" y="5"/>
                      </a:lnTo>
                      <a:lnTo>
                        <a:pt x="20" y="1"/>
                      </a:lnTo>
                      <a:lnTo>
                        <a:pt x="22" y="1"/>
                      </a:lnTo>
                      <a:lnTo>
                        <a:pt x="27" y="0"/>
                      </a:lnTo>
                      <a:lnTo>
                        <a:pt x="30" y="3"/>
                      </a:lnTo>
                      <a:lnTo>
                        <a:pt x="32" y="7"/>
                      </a:lnTo>
                      <a:lnTo>
                        <a:pt x="35" y="10"/>
                      </a:lnTo>
                      <a:lnTo>
                        <a:pt x="37" y="13"/>
                      </a:lnTo>
                      <a:lnTo>
                        <a:pt x="37" y="15"/>
                      </a:lnTo>
                      <a:lnTo>
                        <a:pt x="34" y="19"/>
                      </a:lnTo>
                      <a:lnTo>
                        <a:pt x="32" y="19"/>
                      </a:lnTo>
                      <a:lnTo>
                        <a:pt x="27" y="20"/>
                      </a:lnTo>
                      <a:lnTo>
                        <a:pt x="27" y="25"/>
                      </a:lnTo>
                      <a:lnTo>
                        <a:pt x="27" y="29"/>
                      </a:lnTo>
                      <a:lnTo>
                        <a:pt x="27" y="31"/>
                      </a:lnTo>
                      <a:lnTo>
                        <a:pt x="24" y="32"/>
                      </a:lnTo>
                      <a:lnTo>
                        <a:pt x="20" y="31"/>
                      </a:lnTo>
                      <a:lnTo>
                        <a:pt x="17" y="29"/>
                      </a:lnTo>
                      <a:lnTo>
                        <a:pt x="15" y="32"/>
                      </a:lnTo>
                      <a:lnTo>
                        <a:pt x="15" y="34"/>
                      </a:lnTo>
                      <a:lnTo>
                        <a:pt x="14" y="38"/>
                      </a:lnTo>
                      <a:lnTo>
                        <a:pt x="12" y="39"/>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75" name="Freeform 396">
                  <a:extLst>
                    <a:ext uri="{FF2B5EF4-FFF2-40B4-BE49-F238E27FC236}">
                      <a16:creationId xmlns:a16="http://schemas.microsoft.com/office/drawing/2014/main" id="{BBECF2C0-A1D9-4F5D-8D7F-D98B679E6C71}"/>
                    </a:ext>
                  </a:extLst>
                </p:cNvPr>
                <p:cNvSpPr>
                  <a:spLocks/>
                </p:cNvSpPr>
                <p:nvPr/>
              </p:nvSpPr>
              <p:spPr bwMode="auto">
                <a:xfrm>
                  <a:off x="1322" y="2000"/>
                  <a:ext cx="37" cy="39"/>
                </a:xfrm>
                <a:custGeom>
                  <a:avLst/>
                  <a:gdLst>
                    <a:gd name="T0" fmla="*/ 12 w 37"/>
                    <a:gd name="T1" fmla="*/ 39 h 39"/>
                    <a:gd name="T2" fmla="*/ 12 w 37"/>
                    <a:gd name="T3" fmla="*/ 39 h 39"/>
                    <a:gd name="T4" fmla="*/ 9 w 37"/>
                    <a:gd name="T5" fmla="*/ 38 h 39"/>
                    <a:gd name="T6" fmla="*/ 9 w 37"/>
                    <a:gd name="T7" fmla="*/ 32 h 39"/>
                    <a:gd name="T8" fmla="*/ 7 w 37"/>
                    <a:gd name="T9" fmla="*/ 27 h 39"/>
                    <a:gd name="T10" fmla="*/ 4 w 37"/>
                    <a:gd name="T11" fmla="*/ 24 h 39"/>
                    <a:gd name="T12" fmla="*/ 2 w 37"/>
                    <a:gd name="T13" fmla="*/ 22 h 39"/>
                    <a:gd name="T14" fmla="*/ 0 w 37"/>
                    <a:gd name="T15" fmla="*/ 19 h 39"/>
                    <a:gd name="T16" fmla="*/ 0 w 37"/>
                    <a:gd name="T17" fmla="*/ 15 h 39"/>
                    <a:gd name="T18" fmla="*/ 2 w 37"/>
                    <a:gd name="T19" fmla="*/ 15 h 39"/>
                    <a:gd name="T20" fmla="*/ 4 w 37"/>
                    <a:gd name="T21" fmla="*/ 10 h 39"/>
                    <a:gd name="T22" fmla="*/ 4 w 37"/>
                    <a:gd name="T23" fmla="*/ 7 h 39"/>
                    <a:gd name="T24" fmla="*/ 4 w 37"/>
                    <a:gd name="T25" fmla="*/ 3 h 39"/>
                    <a:gd name="T26" fmla="*/ 5 w 37"/>
                    <a:gd name="T27" fmla="*/ 3 h 39"/>
                    <a:gd name="T28" fmla="*/ 7 w 37"/>
                    <a:gd name="T29" fmla="*/ 3 h 39"/>
                    <a:gd name="T30" fmla="*/ 9 w 37"/>
                    <a:gd name="T31" fmla="*/ 3 h 39"/>
                    <a:gd name="T32" fmla="*/ 9 w 37"/>
                    <a:gd name="T33" fmla="*/ 5 h 39"/>
                    <a:gd name="T34" fmla="*/ 9 w 37"/>
                    <a:gd name="T35" fmla="*/ 7 h 39"/>
                    <a:gd name="T36" fmla="*/ 9 w 37"/>
                    <a:gd name="T37" fmla="*/ 8 h 39"/>
                    <a:gd name="T38" fmla="*/ 9 w 37"/>
                    <a:gd name="T39" fmla="*/ 12 h 39"/>
                    <a:gd name="T40" fmla="*/ 10 w 37"/>
                    <a:gd name="T41" fmla="*/ 12 h 39"/>
                    <a:gd name="T42" fmla="*/ 12 w 37"/>
                    <a:gd name="T43" fmla="*/ 8 h 39"/>
                    <a:gd name="T44" fmla="*/ 14 w 37"/>
                    <a:gd name="T45" fmla="*/ 8 h 39"/>
                    <a:gd name="T46" fmla="*/ 15 w 37"/>
                    <a:gd name="T47" fmla="*/ 7 h 39"/>
                    <a:gd name="T48" fmla="*/ 19 w 37"/>
                    <a:gd name="T49" fmla="*/ 7 h 39"/>
                    <a:gd name="T50" fmla="*/ 19 w 37"/>
                    <a:gd name="T51" fmla="*/ 5 h 39"/>
                    <a:gd name="T52" fmla="*/ 20 w 37"/>
                    <a:gd name="T53" fmla="*/ 1 h 39"/>
                    <a:gd name="T54" fmla="*/ 22 w 37"/>
                    <a:gd name="T55" fmla="*/ 1 h 39"/>
                    <a:gd name="T56" fmla="*/ 27 w 37"/>
                    <a:gd name="T57" fmla="*/ 0 h 39"/>
                    <a:gd name="T58" fmla="*/ 30 w 37"/>
                    <a:gd name="T59" fmla="*/ 3 h 39"/>
                    <a:gd name="T60" fmla="*/ 32 w 37"/>
                    <a:gd name="T61" fmla="*/ 7 h 39"/>
                    <a:gd name="T62" fmla="*/ 35 w 37"/>
                    <a:gd name="T63" fmla="*/ 10 h 39"/>
                    <a:gd name="T64" fmla="*/ 37 w 37"/>
                    <a:gd name="T65" fmla="*/ 13 h 39"/>
                    <a:gd name="T66" fmla="*/ 37 w 37"/>
                    <a:gd name="T67" fmla="*/ 15 h 39"/>
                    <a:gd name="T68" fmla="*/ 34 w 37"/>
                    <a:gd name="T69" fmla="*/ 19 h 39"/>
                    <a:gd name="T70" fmla="*/ 32 w 37"/>
                    <a:gd name="T71" fmla="*/ 19 h 39"/>
                    <a:gd name="T72" fmla="*/ 27 w 37"/>
                    <a:gd name="T73" fmla="*/ 20 h 39"/>
                    <a:gd name="T74" fmla="*/ 27 w 37"/>
                    <a:gd name="T75" fmla="*/ 25 h 39"/>
                    <a:gd name="T76" fmla="*/ 27 w 37"/>
                    <a:gd name="T77" fmla="*/ 29 h 39"/>
                    <a:gd name="T78" fmla="*/ 27 w 37"/>
                    <a:gd name="T79" fmla="*/ 31 h 39"/>
                    <a:gd name="T80" fmla="*/ 24 w 37"/>
                    <a:gd name="T81" fmla="*/ 32 h 39"/>
                    <a:gd name="T82" fmla="*/ 20 w 37"/>
                    <a:gd name="T83" fmla="*/ 31 h 39"/>
                    <a:gd name="T84" fmla="*/ 17 w 37"/>
                    <a:gd name="T85" fmla="*/ 29 h 39"/>
                    <a:gd name="T86" fmla="*/ 15 w 37"/>
                    <a:gd name="T87" fmla="*/ 32 h 39"/>
                    <a:gd name="T88" fmla="*/ 15 w 37"/>
                    <a:gd name="T89" fmla="*/ 34 h 39"/>
                    <a:gd name="T90" fmla="*/ 14 w 37"/>
                    <a:gd name="T91" fmla="*/ 38 h 39"/>
                    <a:gd name="T92" fmla="*/ 12 w 37"/>
                    <a:gd name="T93" fmla="*/ 39 h 3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7"/>
                    <a:gd name="T142" fmla="*/ 0 h 39"/>
                    <a:gd name="T143" fmla="*/ 37 w 37"/>
                    <a:gd name="T144" fmla="*/ 39 h 3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7" h="39">
                      <a:moveTo>
                        <a:pt x="12" y="39"/>
                      </a:moveTo>
                      <a:lnTo>
                        <a:pt x="12" y="39"/>
                      </a:lnTo>
                      <a:lnTo>
                        <a:pt x="9" y="38"/>
                      </a:lnTo>
                      <a:lnTo>
                        <a:pt x="9" y="32"/>
                      </a:lnTo>
                      <a:lnTo>
                        <a:pt x="7" y="27"/>
                      </a:lnTo>
                      <a:lnTo>
                        <a:pt x="4" y="24"/>
                      </a:lnTo>
                      <a:lnTo>
                        <a:pt x="2" y="22"/>
                      </a:lnTo>
                      <a:lnTo>
                        <a:pt x="0" y="19"/>
                      </a:lnTo>
                      <a:lnTo>
                        <a:pt x="0" y="15"/>
                      </a:lnTo>
                      <a:lnTo>
                        <a:pt x="2" y="15"/>
                      </a:lnTo>
                      <a:lnTo>
                        <a:pt x="4" y="10"/>
                      </a:lnTo>
                      <a:lnTo>
                        <a:pt x="4" y="7"/>
                      </a:lnTo>
                      <a:lnTo>
                        <a:pt x="4" y="3"/>
                      </a:lnTo>
                      <a:lnTo>
                        <a:pt x="5" y="3"/>
                      </a:lnTo>
                      <a:lnTo>
                        <a:pt x="7" y="3"/>
                      </a:lnTo>
                      <a:lnTo>
                        <a:pt x="9" y="3"/>
                      </a:lnTo>
                      <a:lnTo>
                        <a:pt x="9" y="5"/>
                      </a:lnTo>
                      <a:lnTo>
                        <a:pt x="9" y="7"/>
                      </a:lnTo>
                      <a:lnTo>
                        <a:pt x="9" y="8"/>
                      </a:lnTo>
                      <a:lnTo>
                        <a:pt x="9" y="12"/>
                      </a:lnTo>
                      <a:lnTo>
                        <a:pt x="10" y="12"/>
                      </a:lnTo>
                      <a:lnTo>
                        <a:pt x="12" y="8"/>
                      </a:lnTo>
                      <a:lnTo>
                        <a:pt x="14" y="8"/>
                      </a:lnTo>
                      <a:lnTo>
                        <a:pt x="15" y="7"/>
                      </a:lnTo>
                      <a:lnTo>
                        <a:pt x="19" y="7"/>
                      </a:lnTo>
                      <a:lnTo>
                        <a:pt x="19" y="5"/>
                      </a:lnTo>
                      <a:lnTo>
                        <a:pt x="20" y="1"/>
                      </a:lnTo>
                      <a:lnTo>
                        <a:pt x="22" y="1"/>
                      </a:lnTo>
                      <a:lnTo>
                        <a:pt x="27" y="0"/>
                      </a:lnTo>
                      <a:lnTo>
                        <a:pt x="30" y="3"/>
                      </a:lnTo>
                      <a:lnTo>
                        <a:pt x="32" y="7"/>
                      </a:lnTo>
                      <a:lnTo>
                        <a:pt x="35" y="10"/>
                      </a:lnTo>
                      <a:lnTo>
                        <a:pt x="37" y="13"/>
                      </a:lnTo>
                      <a:lnTo>
                        <a:pt x="37" y="15"/>
                      </a:lnTo>
                      <a:lnTo>
                        <a:pt x="34" y="19"/>
                      </a:lnTo>
                      <a:lnTo>
                        <a:pt x="32" y="19"/>
                      </a:lnTo>
                      <a:lnTo>
                        <a:pt x="27" y="20"/>
                      </a:lnTo>
                      <a:lnTo>
                        <a:pt x="27" y="25"/>
                      </a:lnTo>
                      <a:lnTo>
                        <a:pt x="27" y="29"/>
                      </a:lnTo>
                      <a:lnTo>
                        <a:pt x="27" y="31"/>
                      </a:lnTo>
                      <a:lnTo>
                        <a:pt x="24" y="32"/>
                      </a:lnTo>
                      <a:lnTo>
                        <a:pt x="20" y="31"/>
                      </a:lnTo>
                      <a:lnTo>
                        <a:pt x="17" y="29"/>
                      </a:lnTo>
                      <a:lnTo>
                        <a:pt x="15" y="32"/>
                      </a:lnTo>
                      <a:lnTo>
                        <a:pt x="15" y="34"/>
                      </a:lnTo>
                      <a:lnTo>
                        <a:pt x="14" y="38"/>
                      </a:lnTo>
                      <a:lnTo>
                        <a:pt x="12" y="39"/>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76" name="Freeform 397">
                  <a:extLst>
                    <a:ext uri="{FF2B5EF4-FFF2-40B4-BE49-F238E27FC236}">
                      <a16:creationId xmlns:a16="http://schemas.microsoft.com/office/drawing/2014/main" id="{A7AA8B68-874B-41E5-96B9-25EFE0CD65E5}"/>
                    </a:ext>
                  </a:extLst>
                </p:cNvPr>
                <p:cNvSpPr>
                  <a:spLocks/>
                </p:cNvSpPr>
                <p:nvPr/>
              </p:nvSpPr>
              <p:spPr bwMode="auto">
                <a:xfrm>
                  <a:off x="3771" y="2029"/>
                  <a:ext cx="17" cy="22"/>
                </a:xfrm>
                <a:custGeom>
                  <a:avLst/>
                  <a:gdLst>
                    <a:gd name="T0" fmla="*/ 14 w 17"/>
                    <a:gd name="T1" fmla="*/ 22 h 22"/>
                    <a:gd name="T2" fmla="*/ 12 w 17"/>
                    <a:gd name="T3" fmla="*/ 19 h 22"/>
                    <a:gd name="T4" fmla="*/ 10 w 17"/>
                    <a:gd name="T5" fmla="*/ 17 h 22"/>
                    <a:gd name="T6" fmla="*/ 7 w 17"/>
                    <a:gd name="T7" fmla="*/ 19 h 22"/>
                    <a:gd name="T8" fmla="*/ 5 w 17"/>
                    <a:gd name="T9" fmla="*/ 19 h 22"/>
                    <a:gd name="T10" fmla="*/ 4 w 17"/>
                    <a:gd name="T11" fmla="*/ 19 h 22"/>
                    <a:gd name="T12" fmla="*/ 0 w 17"/>
                    <a:gd name="T13" fmla="*/ 15 h 22"/>
                    <a:gd name="T14" fmla="*/ 2 w 17"/>
                    <a:gd name="T15" fmla="*/ 14 h 22"/>
                    <a:gd name="T16" fmla="*/ 4 w 17"/>
                    <a:gd name="T17" fmla="*/ 12 h 22"/>
                    <a:gd name="T18" fmla="*/ 5 w 17"/>
                    <a:gd name="T19" fmla="*/ 9 h 22"/>
                    <a:gd name="T20" fmla="*/ 4 w 17"/>
                    <a:gd name="T21" fmla="*/ 5 h 22"/>
                    <a:gd name="T22" fmla="*/ 7 w 17"/>
                    <a:gd name="T23" fmla="*/ 3 h 22"/>
                    <a:gd name="T24" fmla="*/ 9 w 17"/>
                    <a:gd name="T25" fmla="*/ 2 h 22"/>
                    <a:gd name="T26" fmla="*/ 12 w 17"/>
                    <a:gd name="T27" fmla="*/ 0 h 22"/>
                    <a:gd name="T28" fmla="*/ 12 w 17"/>
                    <a:gd name="T29" fmla="*/ 3 h 22"/>
                    <a:gd name="T30" fmla="*/ 12 w 17"/>
                    <a:gd name="T31" fmla="*/ 7 h 22"/>
                    <a:gd name="T32" fmla="*/ 14 w 17"/>
                    <a:gd name="T33" fmla="*/ 10 h 22"/>
                    <a:gd name="T34" fmla="*/ 15 w 17"/>
                    <a:gd name="T35" fmla="*/ 12 h 22"/>
                    <a:gd name="T36" fmla="*/ 17 w 17"/>
                    <a:gd name="T37" fmla="*/ 17 h 22"/>
                    <a:gd name="T38" fmla="*/ 17 w 17"/>
                    <a:gd name="T39" fmla="*/ 21 h 22"/>
                    <a:gd name="T40" fmla="*/ 15 w 17"/>
                    <a:gd name="T41" fmla="*/ 22 h 22"/>
                    <a:gd name="T42" fmla="*/ 14 w 17"/>
                    <a:gd name="T43" fmla="*/ 22 h 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
                    <a:gd name="T67" fmla="*/ 0 h 22"/>
                    <a:gd name="T68" fmla="*/ 17 w 17"/>
                    <a:gd name="T69" fmla="*/ 22 h 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 h="22">
                      <a:moveTo>
                        <a:pt x="14" y="22"/>
                      </a:moveTo>
                      <a:lnTo>
                        <a:pt x="12" y="19"/>
                      </a:lnTo>
                      <a:lnTo>
                        <a:pt x="10" y="17"/>
                      </a:lnTo>
                      <a:lnTo>
                        <a:pt x="7" y="19"/>
                      </a:lnTo>
                      <a:lnTo>
                        <a:pt x="5" y="19"/>
                      </a:lnTo>
                      <a:lnTo>
                        <a:pt x="4" y="19"/>
                      </a:lnTo>
                      <a:lnTo>
                        <a:pt x="0" y="15"/>
                      </a:lnTo>
                      <a:lnTo>
                        <a:pt x="2" y="14"/>
                      </a:lnTo>
                      <a:lnTo>
                        <a:pt x="4" y="12"/>
                      </a:lnTo>
                      <a:lnTo>
                        <a:pt x="5" y="9"/>
                      </a:lnTo>
                      <a:lnTo>
                        <a:pt x="4" y="5"/>
                      </a:lnTo>
                      <a:lnTo>
                        <a:pt x="7" y="3"/>
                      </a:lnTo>
                      <a:lnTo>
                        <a:pt x="9" y="2"/>
                      </a:lnTo>
                      <a:lnTo>
                        <a:pt x="12" y="0"/>
                      </a:lnTo>
                      <a:lnTo>
                        <a:pt x="12" y="3"/>
                      </a:lnTo>
                      <a:lnTo>
                        <a:pt x="12" y="7"/>
                      </a:lnTo>
                      <a:lnTo>
                        <a:pt x="14" y="10"/>
                      </a:lnTo>
                      <a:lnTo>
                        <a:pt x="15" y="12"/>
                      </a:lnTo>
                      <a:lnTo>
                        <a:pt x="17" y="17"/>
                      </a:lnTo>
                      <a:lnTo>
                        <a:pt x="17" y="21"/>
                      </a:lnTo>
                      <a:lnTo>
                        <a:pt x="15" y="22"/>
                      </a:lnTo>
                      <a:lnTo>
                        <a:pt x="14" y="22"/>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77" name="Freeform 398">
                  <a:extLst>
                    <a:ext uri="{FF2B5EF4-FFF2-40B4-BE49-F238E27FC236}">
                      <a16:creationId xmlns:a16="http://schemas.microsoft.com/office/drawing/2014/main" id="{46AF21FF-3C23-46F1-98E1-99F6F59A115B}"/>
                    </a:ext>
                  </a:extLst>
                </p:cNvPr>
                <p:cNvSpPr>
                  <a:spLocks/>
                </p:cNvSpPr>
                <p:nvPr/>
              </p:nvSpPr>
              <p:spPr bwMode="auto">
                <a:xfrm>
                  <a:off x="3771" y="2029"/>
                  <a:ext cx="17" cy="22"/>
                </a:xfrm>
                <a:custGeom>
                  <a:avLst/>
                  <a:gdLst>
                    <a:gd name="T0" fmla="*/ 14 w 17"/>
                    <a:gd name="T1" fmla="*/ 22 h 22"/>
                    <a:gd name="T2" fmla="*/ 14 w 17"/>
                    <a:gd name="T3" fmla="*/ 22 h 22"/>
                    <a:gd name="T4" fmla="*/ 12 w 17"/>
                    <a:gd name="T5" fmla="*/ 19 h 22"/>
                    <a:gd name="T6" fmla="*/ 10 w 17"/>
                    <a:gd name="T7" fmla="*/ 17 h 22"/>
                    <a:gd name="T8" fmla="*/ 7 w 17"/>
                    <a:gd name="T9" fmla="*/ 19 h 22"/>
                    <a:gd name="T10" fmla="*/ 5 w 17"/>
                    <a:gd name="T11" fmla="*/ 19 h 22"/>
                    <a:gd name="T12" fmla="*/ 4 w 17"/>
                    <a:gd name="T13" fmla="*/ 19 h 22"/>
                    <a:gd name="T14" fmla="*/ 0 w 17"/>
                    <a:gd name="T15" fmla="*/ 15 h 22"/>
                    <a:gd name="T16" fmla="*/ 2 w 17"/>
                    <a:gd name="T17" fmla="*/ 14 h 22"/>
                    <a:gd name="T18" fmla="*/ 4 w 17"/>
                    <a:gd name="T19" fmla="*/ 12 h 22"/>
                    <a:gd name="T20" fmla="*/ 5 w 17"/>
                    <a:gd name="T21" fmla="*/ 9 h 22"/>
                    <a:gd name="T22" fmla="*/ 4 w 17"/>
                    <a:gd name="T23" fmla="*/ 5 h 22"/>
                    <a:gd name="T24" fmla="*/ 7 w 17"/>
                    <a:gd name="T25" fmla="*/ 3 h 22"/>
                    <a:gd name="T26" fmla="*/ 9 w 17"/>
                    <a:gd name="T27" fmla="*/ 2 h 22"/>
                    <a:gd name="T28" fmla="*/ 12 w 17"/>
                    <a:gd name="T29" fmla="*/ 0 h 22"/>
                    <a:gd name="T30" fmla="*/ 12 w 17"/>
                    <a:gd name="T31" fmla="*/ 3 h 22"/>
                    <a:gd name="T32" fmla="*/ 12 w 17"/>
                    <a:gd name="T33" fmla="*/ 7 h 22"/>
                    <a:gd name="T34" fmla="*/ 14 w 17"/>
                    <a:gd name="T35" fmla="*/ 10 h 22"/>
                    <a:gd name="T36" fmla="*/ 15 w 17"/>
                    <a:gd name="T37" fmla="*/ 12 h 22"/>
                    <a:gd name="T38" fmla="*/ 17 w 17"/>
                    <a:gd name="T39" fmla="*/ 17 h 22"/>
                    <a:gd name="T40" fmla="*/ 17 w 17"/>
                    <a:gd name="T41" fmla="*/ 21 h 22"/>
                    <a:gd name="T42" fmla="*/ 15 w 17"/>
                    <a:gd name="T43" fmla="*/ 22 h 22"/>
                    <a:gd name="T44" fmla="*/ 14 w 17"/>
                    <a:gd name="T45" fmla="*/ 2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
                    <a:gd name="T70" fmla="*/ 0 h 22"/>
                    <a:gd name="T71" fmla="*/ 17 w 17"/>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 h="22">
                      <a:moveTo>
                        <a:pt x="14" y="22"/>
                      </a:moveTo>
                      <a:lnTo>
                        <a:pt x="14" y="22"/>
                      </a:lnTo>
                      <a:lnTo>
                        <a:pt x="12" y="19"/>
                      </a:lnTo>
                      <a:lnTo>
                        <a:pt x="10" y="17"/>
                      </a:lnTo>
                      <a:lnTo>
                        <a:pt x="7" y="19"/>
                      </a:lnTo>
                      <a:lnTo>
                        <a:pt x="5" y="19"/>
                      </a:lnTo>
                      <a:lnTo>
                        <a:pt x="4" y="19"/>
                      </a:lnTo>
                      <a:lnTo>
                        <a:pt x="0" y="15"/>
                      </a:lnTo>
                      <a:lnTo>
                        <a:pt x="2" y="14"/>
                      </a:lnTo>
                      <a:lnTo>
                        <a:pt x="4" y="12"/>
                      </a:lnTo>
                      <a:lnTo>
                        <a:pt x="5" y="9"/>
                      </a:lnTo>
                      <a:lnTo>
                        <a:pt x="4" y="5"/>
                      </a:lnTo>
                      <a:lnTo>
                        <a:pt x="7" y="3"/>
                      </a:lnTo>
                      <a:lnTo>
                        <a:pt x="9" y="2"/>
                      </a:lnTo>
                      <a:lnTo>
                        <a:pt x="12" y="0"/>
                      </a:lnTo>
                      <a:lnTo>
                        <a:pt x="12" y="3"/>
                      </a:lnTo>
                      <a:lnTo>
                        <a:pt x="12" y="7"/>
                      </a:lnTo>
                      <a:lnTo>
                        <a:pt x="14" y="10"/>
                      </a:lnTo>
                      <a:lnTo>
                        <a:pt x="15" y="12"/>
                      </a:lnTo>
                      <a:lnTo>
                        <a:pt x="17" y="17"/>
                      </a:lnTo>
                      <a:lnTo>
                        <a:pt x="17" y="21"/>
                      </a:lnTo>
                      <a:lnTo>
                        <a:pt x="15" y="22"/>
                      </a:lnTo>
                      <a:lnTo>
                        <a:pt x="14" y="2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78" name="Freeform 399">
                  <a:extLst>
                    <a:ext uri="{FF2B5EF4-FFF2-40B4-BE49-F238E27FC236}">
                      <a16:creationId xmlns:a16="http://schemas.microsoft.com/office/drawing/2014/main" id="{073B1042-0636-4B31-BD6C-D9506CBCB3C9}"/>
                    </a:ext>
                  </a:extLst>
                </p:cNvPr>
                <p:cNvSpPr>
                  <a:spLocks/>
                </p:cNvSpPr>
                <p:nvPr/>
              </p:nvSpPr>
              <p:spPr bwMode="auto">
                <a:xfrm>
                  <a:off x="2962" y="1810"/>
                  <a:ext cx="412" cy="486"/>
                </a:xfrm>
                <a:custGeom>
                  <a:avLst/>
                  <a:gdLst>
                    <a:gd name="T0" fmla="*/ 162 w 412"/>
                    <a:gd name="T1" fmla="*/ 109 h 486"/>
                    <a:gd name="T2" fmla="*/ 125 w 412"/>
                    <a:gd name="T3" fmla="*/ 103 h 486"/>
                    <a:gd name="T4" fmla="*/ 95 w 412"/>
                    <a:gd name="T5" fmla="*/ 98 h 486"/>
                    <a:gd name="T6" fmla="*/ 66 w 412"/>
                    <a:gd name="T7" fmla="*/ 117 h 486"/>
                    <a:gd name="T8" fmla="*/ 46 w 412"/>
                    <a:gd name="T9" fmla="*/ 157 h 486"/>
                    <a:gd name="T10" fmla="*/ 43 w 412"/>
                    <a:gd name="T11" fmla="*/ 207 h 486"/>
                    <a:gd name="T12" fmla="*/ 107 w 412"/>
                    <a:gd name="T13" fmla="*/ 293 h 486"/>
                    <a:gd name="T14" fmla="*/ 165 w 412"/>
                    <a:gd name="T15" fmla="*/ 298 h 486"/>
                    <a:gd name="T16" fmla="*/ 185 w 412"/>
                    <a:gd name="T17" fmla="*/ 264 h 486"/>
                    <a:gd name="T18" fmla="*/ 212 w 412"/>
                    <a:gd name="T19" fmla="*/ 241 h 486"/>
                    <a:gd name="T20" fmla="*/ 247 w 412"/>
                    <a:gd name="T21" fmla="*/ 259 h 486"/>
                    <a:gd name="T22" fmla="*/ 297 w 412"/>
                    <a:gd name="T23" fmla="*/ 236 h 486"/>
                    <a:gd name="T24" fmla="*/ 355 w 412"/>
                    <a:gd name="T25" fmla="*/ 233 h 486"/>
                    <a:gd name="T26" fmla="*/ 345 w 412"/>
                    <a:gd name="T27" fmla="*/ 222 h 486"/>
                    <a:gd name="T28" fmla="*/ 394 w 412"/>
                    <a:gd name="T29" fmla="*/ 219 h 486"/>
                    <a:gd name="T30" fmla="*/ 407 w 412"/>
                    <a:gd name="T31" fmla="*/ 247 h 486"/>
                    <a:gd name="T32" fmla="*/ 387 w 412"/>
                    <a:gd name="T33" fmla="*/ 265 h 486"/>
                    <a:gd name="T34" fmla="*/ 372 w 412"/>
                    <a:gd name="T35" fmla="*/ 245 h 486"/>
                    <a:gd name="T36" fmla="*/ 345 w 412"/>
                    <a:gd name="T37" fmla="*/ 259 h 486"/>
                    <a:gd name="T38" fmla="*/ 317 w 412"/>
                    <a:gd name="T39" fmla="*/ 293 h 486"/>
                    <a:gd name="T40" fmla="*/ 268 w 412"/>
                    <a:gd name="T41" fmla="*/ 333 h 486"/>
                    <a:gd name="T42" fmla="*/ 240 w 412"/>
                    <a:gd name="T43" fmla="*/ 338 h 486"/>
                    <a:gd name="T44" fmla="*/ 212 w 412"/>
                    <a:gd name="T45" fmla="*/ 365 h 486"/>
                    <a:gd name="T46" fmla="*/ 183 w 412"/>
                    <a:gd name="T47" fmla="*/ 350 h 486"/>
                    <a:gd name="T48" fmla="*/ 192 w 412"/>
                    <a:gd name="T49" fmla="*/ 365 h 486"/>
                    <a:gd name="T50" fmla="*/ 215 w 412"/>
                    <a:gd name="T51" fmla="*/ 391 h 486"/>
                    <a:gd name="T52" fmla="*/ 252 w 412"/>
                    <a:gd name="T53" fmla="*/ 434 h 486"/>
                    <a:gd name="T54" fmla="*/ 270 w 412"/>
                    <a:gd name="T55" fmla="*/ 460 h 486"/>
                    <a:gd name="T56" fmla="*/ 283 w 412"/>
                    <a:gd name="T57" fmla="*/ 486 h 486"/>
                    <a:gd name="T58" fmla="*/ 268 w 412"/>
                    <a:gd name="T59" fmla="*/ 467 h 486"/>
                    <a:gd name="T60" fmla="*/ 257 w 412"/>
                    <a:gd name="T61" fmla="*/ 455 h 486"/>
                    <a:gd name="T62" fmla="*/ 193 w 412"/>
                    <a:gd name="T63" fmla="*/ 417 h 486"/>
                    <a:gd name="T64" fmla="*/ 145 w 412"/>
                    <a:gd name="T65" fmla="*/ 402 h 486"/>
                    <a:gd name="T66" fmla="*/ 112 w 412"/>
                    <a:gd name="T67" fmla="*/ 384 h 486"/>
                    <a:gd name="T68" fmla="*/ 86 w 412"/>
                    <a:gd name="T69" fmla="*/ 365 h 486"/>
                    <a:gd name="T70" fmla="*/ 41 w 412"/>
                    <a:gd name="T71" fmla="*/ 379 h 486"/>
                    <a:gd name="T72" fmla="*/ 25 w 412"/>
                    <a:gd name="T73" fmla="*/ 381 h 486"/>
                    <a:gd name="T74" fmla="*/ 25 w 412"/>
                    <a:gd name="T75" fmla="*/ 343 h 486"/>
                    <a:gd name="T76" fmla="*/ 18 w 412"/>
                    <a:gd name="T77" fmla="*/ 319 h 486"/>
                    <a:gd name="T78" fmla="*/ 13 w 412"/>
                    <a:gd name="T79" fmla="*/ 281 h 486"/>
                    <a:gd name="T80" fmla="*/ 11 w 412"/>
                    <a:gd name="T81" fmla="*/ 248 h 486"/>
                    <a:gd name="T82" fmla="*/ 13 w 412"/>
                    <a:gd name="T83" fmla="*/ 234 h 486"/>
                    <a:gd name="T84" fmla="*/ 15 w 412"/>
                    <a:gd name="T85" fmla="*/ 224 h 486"/>
                    <a:gd name="T86" fmla="*/ 23 w 412"/>
                    <a:gd name="T87" fmla="*/ 233 h 486"/>
                    <a:gd name="T88" fmla="*/ 16 w 412"/>
                    <a:gd name="T89" fmla="*/ 188 h 486"/>
                    <a:gd name="T90" fmla="*/ 0 w 412"/>
                    <a:gd name="T91" fmla="*/ 159 h 486"/>
                    <a:gd name="T92" fmla="*/ 20 w 412"/>
                    <a:gd name="T93" fmla="*/ 157 h 486"/>
                    <a:gd name="T94" fmla="*/ 18 w 412"/>
                    <a:gd name="T95" fmla="*/ 129 h 486"/>
                    <a:gd name="T96" fmla="*/ 26 w 412"/>
                    <a:gd name="T97" fmla="*/ 100 h 486"/>
                    <a:gd name="T98" fmla="*/ 45 w 412"/>
                    <a:gd name="T99" fmla="*/ 79 h 486"/>
                    <a:gd name="T100" fmla="*/ 65 w 412"/>
                    <a:gd name="T101" fmla="*/ 52 h 486"/>
                    <a:gd name="T102" fmla="*/ 78 w 412"/>
                    <a:gd name="T103" fmla="*/ 64 h 486"/>
                    <a:gd name="T104" fmla="*/ 108 w 412"/>
                    <a:gd name="T105" fmla="*/ 53 h 486"/>
                    <a:gd name="T106" fmla="*/ 125 w 412"/>
                    <a:gd name="T107" fmla="*/ 28 h 486"/>
                    <a:gd name="T108" fmla="*/ 125 w 412"/>
                    <a:gd name="T109" fmla="*/ 3 h 486"/>
                    <a:gd name="T110" fmla="*/ 160 w 412"/>
                    <a:gd name="T111" fmla="*/ 7 h 486"/>
                    <a:gd name="T112" fmla="*/ 195 w 412"/>
                    <a:gd name="T113" fmla="*/ 10 h 486"/>
                    <a:gd name="T114" fmla="*/ 197 w 412"/>
                    <a:gd name="T115" fmla="*/ 28 h 486"/>
                    <a:gd name="T116" fmla="*/ 175 w 412"/>
                    <a:gd name="T117" fmla="*/ 43 h 486"/>
                    <a:gd name="T118" fmla="*/ 155 w 412"/>
                    <a:gd name="T119" fmla="*/ 53 h 486"/>
                    <a:gd name="T120" fmla="*/ 157 w 412"/>
                    <a:gd name="T121" fmla="*/ 74 h 486"/>
                    <a:gd name="T122" fmla="*/ 180 w 412"/>
                    <a:gd name="T123" fmla="*/ 102 h 4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12"/>
                    <a:gd name="T187" fmla="*/ 0 h 486"/>
                    <a:gd name="T188" fmla="*/ 412 w 412"/>
                    <a:gd name="T189" fmla="*/ 486 h 48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12" h="486">
                      <a:moveTo>
                        <a:pt x="180" y="102"/>
                      </a:moveTo>
                      <a:lnTo>
                        <a:pt x="175" y="102"/>
                      </a:lnTo>
                      <a:lnTo>
                        <a:pt x="167" y="103"/>
                      </a:lnTo>
                      <a:lnTo>
                        <a:pt x="162" y="109"/>
                      </a:lnTo>
                      <a:lnTo>
                        <a:pt x="150" y="107"/>
                      </a:lnTo>
                      <a:lnTo>
                        <a:pt x="135" y="109"/>
                      </a:lnTo>
                      <a:lnTo>
                        <a:pt x="130" y="107"/>
                      </a:lnTo>
                      <a:lnTo>
                        <a:pt x="125" y="103"/>
                      </a:lnTo>
                      <a:lnTo>
                        <a:pt x="117" y="103"/>
                      </a:lnTo>
                      <a:lnTo>
                        <a:pt x="112" y="98"/>
                      </a:lnTo>
                      <a:lnTo>
                        <a:pt x="102" y="96"/>
                      </a:lnTo>
                      <a:lnTo>
                        <a:pt x="95" y="98"/>
                      </a:lnTo>
                      <a:lnTo>
                        <a:pt x="88" y="102"/>
                      </a:lnTo>
                      <a:lnTo>
                        <a:pt x="78" y="103"/>
                      </a:lnTo>
                      <a:lnTo>
                        <a:pt x="71" y="109"/>
                      </a:lnTo>
                      <a:lnTo>
                        <a:pt x="66" y="117"/>
                      </a:lnTo>
                      <a:lnTo>
                        <a:pt x="56" y="129"/>
                      </a:lnTo>
                      <a:lnTo>
                        <a:pt x="55" y="138"/>
                      </a:lnTo>
                      <a:lnTo>
                        <a:pt x="53" y="146"/>
                      </a:lnTo>
                      <a:lnTo>
                        <a:pt x="46" y="157"/>
                      </a:lnTo>
                      <a:lnTo>
                        <a:pt x="43" y="169"/>
                      </a:lnTo>
                      <a:lnTo>
                        <a:pt x="41" y="178"/>
                      </a:lnTo>
                      <a:lnTo>
                        <a:pt x="41" y="190"/>
                      </a:lnTo>
                      <a:lnTo>
                        <a:pt x="43" y="207"/>
                      </a:lnTo>
                      <a:lnTo>
                        <a:pt x="48" y="231"/>
                      </a:lnTo>
                      <a:lnTo>
                        <a:pt x="56" y="241"/>
                      </a:lnTo>
                      <a:lnTo>
                        <a:pt x="88" y="262"/>
                      </a:lnTo>
                      <a:lnTo>
                        <a:pt x="107" y="293"/>
                      </a:lnTo>
                      <a:lnTo>
                        <a:pt x="118" y="302"/>
                      </a:lnTo>
                      <a:lnTo>
                        <a:pt x="135" y="307"/>
                      </a:lnTo>
                      <a:lnTo>
                        <a:pt x="150" y="305"/>
                      </a:lnTo>
                      <a:lnTo>
                        <a:pt x="165" y="298"/>
                      </a:lnTo>
                      <a:lnTo>
                        <a:pt x="167" y="291"/>
                      </a:lnTo>
                      <a:lnTo>
                        <a:pt x="175" y="281"/>
                      </a:lnTo>
                      <a:lnTo>
                        <a:pt x="180" y="272"/>
                      </a:lnTo>
                      <a:lnTo>
                        <a:pt x="185" y="264"/>
                      </a:lnTo>
                      <a:lnTo>
                        <a:pt x="190" y="259"/>
                      </a:lnTo>
                      <a:lnTo>
                        <a:pt x="197" y="255"/>
                      </a:lnTo>
                      <a:lnTo>
                        <a:pt x="207" y="247"/>
                      </a:lnTo>
                      <a:lnTo>
                        <a:pt x="212" y="241"/>
                      </a:lnTo>
                      <a:lnTo>
                        <a:pt x="217" y="248"/>
                      </a:lnTo>
                      <a:lnTo>
                        <a:pt x="228" y="257"/>
                      </a:lnTo>
                      <a:lnTo>
                        <a:pt x="238" y="259"/>
                      </a:lnTo>
                      <a:lnTo>
                        <a:pt x="247" y="259"/>
                      </a:lnTo>
                      <a:lnTo>
                        <a:pt x="253" y="257"/>
                      </a:lnTo>
                      <a:lnTo>
                        <a:pt x="268" y="250"/>
                      </a:lnTo>
                      <a:lnTo>
                        <a:pt x="285" y="238"/>
                      </a:lnTo>
                      <a:lnTo>
                        <a:pt x="297" y="236"/>
                      </a:lnTo>
                      <a:lnTo>
                        <a:pt x="310" y="234"/>
                      </a:lnTo>
                      <a:lnTo>
                        <a:pt x="317" y="234"/>
                      </a:lnTo>
                      <a:lnTo>
                        <a:pt x="334" y="236"/>
                      </a:lnTo>
                      <a:lnTo>
                        <a:pt x="355" y="233"/>
                      </a:lnTo>
                      <a:lnTo>
                        <a:pt x="347" y="233"/>
                      </a:lnTo>
                      <a:lnTo>
                        <a:pt x="335" y="231"/>
                      </a:lnTo>
                      <a:lnTo>
                        <a:pt x="339" y="224"/>
                      </a:lnTo>
                      <a:lnTo>
                        <a:pt x="345" y="222"/>
                      </a:lnTo>
                      <a:lnTo>
                        <a:pt x="364" y="219"/>
                      </a:lnTo>
                      <a:lnTo>
                        <a:pt x="372" y="215"/>
                      </a:lnTo>
                      <a:lnTo>
                        <a:pt x="384" y="215"/>
                      </a:lnTo>
                      <a:lnTo>
                        <a:pt x="394" y="219"/>
                      </a:lnTo>
                      <a:lnTo>
                        <a:pt x="399" y="228"/>
                      </a:lnTo>
                      <a:lnTo>
                        <a:pt x="409" y="231"/>
                      </a:lnTo>
                      <a:lnTo>
                        <a:pt x="412" y="240"/>
                      </a:lnTo>
                      <a:lnTo>
                        <a:pt x="407" y="247"/>
                      </a:lnTo>
                      <a:lnTo>
                        <a:pt x="402" y="260"/>
                      </a:lnTo>
                      <a:lnTo>
                        <a:pt x="395" y="267"/>
                      </a:lnTo>
                      <a:lnTo>
                        <a:pt x="392" y="267"/>
                      </a:lnTo>
                      <a:lnTo>
                        <a:pt x="387" y="265"/>
                      </a:lnTo>
                      <a:lnTo>
                        <a:pt x="380" y="260"/>
                      </a:lnTo>
                      <a:lnTo>
                        <a:pt x="380" y="253"/>
                      </a:lnTo>
                      <a:lnTo>
                        <a:pt x="375" y="245"/>
                      </a:lnTo>
                      <a:lnTo>
                        <a:pt x="372" y="245"/>
                      </a:lnTo>
                      <a:lnTo>
                        <a:pt x="364" y="250"/>
                      </a:lnTo>
                      <a:lnTo>
                        <a:pt x="357" y="257"/>
                      </a:lnTo>
                      <a:lnTo>
                        <a:pt x="350" y="257"/>
                      </a:lnTo>
                      <a:lnTo>
                        <a:pt x="345" y="259"/>
                      </a:lnTo>
                      <a:lnTo>
                        <a:pt x="340" y="264"/>
                      </a:lnTo>
                      <a:lnTo>
                        <a:pt x="339" y="271"/>
                      </a:lnTo>
                      <a:lnTo>
                        <a:pt x="325" y="281"/>
                      </a:lnTo>
                      <a:lnTo>
                        <a:pt x="317" y="293"/>
                      </a:lnTo>
                      <a:lnTo>
                        <a:pt x="307" y="307"/>
                      </a:lnTo>
                      <a:lnTo>
                        <a:pt x="293" y="315"/>
                      </a:lnTo>
                      <a:lnTo>
                        <a:pt x="278" y="326"/>
                      </a:lnTo>
                      <a:lnTo>
                        <a:pt x="268" y="333"/>
                      </a:lnTo>
                      <a:lnTo>
                        <a:pt x="262" y="336"/>
                      </a:lnTo>
                      <a:lnTo>
                        <a:pt x="253" y="338"/>
                      </a:lnTo>
                      <a:lnTo>
                        <a:pt x="247" y="340"/>
                      </a:lnTo>
                      <a:lnTo>
                        <a:pt x="240" y="338"/>
                      </a:lnTo>
                      <a:lnTo>
                        <a:pt x="240" y="345"/>
                      </a:lnTo>
                      <a:lnTo>
                        <a:pt x="227" y="355"/>
                      </a:lnTo>
                      <a:lnTo>
                        <a:pt x="220" y="362"/>
                      </a:lnTo>
                      <a:lnTo>
                        <a:pt x="212" y="365"/>
                      </a:lnTo>
                      <a:lnTo>
                        <a:pt x="207" y="367"/>
                      </a:lnTo>
                      <a:lnTo>
                        <a:pt x="202" y="360"/>
                      </a:lnTo>
                      <a:lnTo>
                        <a:pt x="188" y="352"/>
                      </a:lnTo>
                      <a:lnTo>
                        <a:pt x="183" y="350"/>
                      </a:lnTo>
                      <a:lnTo>
                        <a:pt x="178" y="352"/>
                      </a:lnTo>
                      <a:lnTo>
                        <a:pt x="180" y="365"/>
                      </a:lnTo>
                      <a:lnTo>
                        <a:pt x="187" y="367"/>
                      </a:lnTo>
                      <a:lnTo>
                        <a:pt x="192" y="365"/>
                      </a:lnTo>
                      <a:lnTo>
                        <a:pt x="198" y="371"/>
                      </a:lnTo>
                      <a:lnTo>
                        <a:pt x="203" y="378"/>
                      </a:lnTo>
                      <a:lnTo>
                        <a:pt x="208" y="386"/>
                      </a:lnTo>
                      <a:lnTo>
                        <a:pt x="215" y="391"/>
                      </a:lnTo>
                      <a:lnTo>
                        <a:pt x="230" y="400"/>
                      </a:lnTo>
                      <a:lnTo>
                        <a:pt x="240" y="412"/>
                      </a:lnTo>
                      <a:lnTo>
                        <a:pt x="245" y="424"/>
                      </a:lnTo>
                      <a:lnTo>
                        <a:pt x="252" y="434"/>
                      </a:lnTo>
                      <a:lnTo>
                        <a:pt x="255" y="441"/>
                      </a:lnTo>
                      <a:lnTo>
                        <a:pt x="257" y="452"/>
                      </a:lnTo>
                      <a:lnTo>
                        <a:pt x="262" y="455"/>
                      </a:lnTo>
                      <a:lnTo>
                        <a:pt x="270" y="460"/>
                      </a:lnTo>
                      <a:lnTo>
                        <a:pt x="282" y="469"/>
                      </a:lnTo>
                      <a:lnTo>
                        <a:pt x="287" y="476"/>
                      </a:lnTo>
                      <a:lnTo>
                        <a:pt x="285" y="481"/>
                      </a:lnTo>
                      <a:lnTo>
                        <a:pt x="283" y="486"/>
                      </a:lnTo>
                      <a:lnTo>
                        <a:pt x="280" y="481"/>
                      </a:lnTo>
                      <a:lnTo>
                        <a:pt x="277" y="478"/>
                      </a:lnTo>
                      <a:lnTo>
                        <a:pt x="272" y="472"/>
                      </a:lnTo>
                      <a:lnTo>
                        <a:pt x="268" y="467"/>
                      </a:lnTo>
                      <a:lnTo>
                        <a:pt x="265" y="465"/>
                      </a:lnTo>
                      <a:lnTo>
                        <a:pt x="263" y="464"/>
                      </a:lnTo>
                      <a:lnTo>
                        <a:pt x="260" y="460"/>
                      </a:lnTo>
                      <a:lnTo>
                        <a:pt x="257" y="455"/>
                      </a:lnTo>
                      <a:lnTo>
                        <a:pt x="253" y="452"/>
                      </a:lnTo>
                      <a:lnTo>
                        <a:pt x="242" y="441"/>
                      </a:lnTo>
                      <a:lnTo>
                        <a:pt x="222" y="434"/>
                      </a:lnTo>
                      <a:lnTo>
                        <a:pt x="193" y="417"/>
                      </a:lnTo>
                      <a:lnTo>
                        <a:pt x="180" y="414"/>
                      </a:lnTo>
                      <a:lnTo>
                        <a:pt x="163" y="409"/>
                      </a:lnTo>
                      <a:lnTo>
                        <a:pt x="153" y="407"/>
                      </a:lnTo>
                      <a:lnTo>
                        <a:pt x="145" y="402"/>
                      </a:lnTo>
                      <a:lnTo>
                        <a:pt x="137" y="397"/>
                      </a:lnTo>
                      <a:lnTo>
                        <a:pt x="130" y="393"/>
                      </a:lnTo>
                      <a:lnTo>
                        <a:pt x="122" y="390"/>
                      </a:lnTo>
                      <a:lnTo>
                        <a:pt x="112" y="384"/>
                      </a:lnTo>
                      <a:lnTo>
                        <a:pt x="107" y="381"/>
                      </a:lnTo>
                      <a:lnTo>
                        <a:pt x="100" y="374"/>
                      </a:lnTo>
                      <a:lnTo>
                        <a:pt x="95" y="369"/>
                      </a:lnTo>
                      <a:lnTo>
                        <a:pt x="86" y="365"/>
                      </a:lnTo>
                      <a:lnTo>
                        <a:pt x="81" y="365"/>
                      </a:lnTo>
                      <a:lnTo>
                        <a:pt x="56" y="371"/>
                      </a:lnTo>
                      <a:lnTo>
                        <a:pt x="45" y="376"/>
                      </a:lnTo>
                      <a:lnTo>
                        <a:pt x="41" y="379"/>
                      </a:lnTo>
                      <a:lnTo>
                        <a:pt x="36" y="381"/>
                      </a:lnTo>
                      <a:lnTo>
                        <a:pt x="31" y="383"/>
                      </a:lnTo>
                      <a:lnTo>
                        <a:pt x="28" y="383"/>
                      </a:lnTo>
                      <a:lnTo>
                        <a:pt x="25" y="381"/>
                      </a:lnTo>
                      <a:lnTo>
                        <a:pt x="25" y="376"/>
                      </a:lnTo>
                      <a:lnTo>
                        <a:pt x="30" y="365"/>
                      </a:lnTo>
                      <a:lnTo>
                        <a:pt x="28" y="352"/>
                      </a:lnTo>
                      <a:lnTo>
                        <a:pt x="25" y="343"/>
                      </a:lnTo>
                      <a:lnTo>
                        <a:pt x="21" y="336"/>
                      </a:lnTo>
                      <a:lnTo>
                        <a:pt x="20" y="328"/>
                      </a:lnTo>
                      <a:lnTo>
                        <a:pt x="18" y="324"/>
                      </a:lnTo>
                      <a:lnTo>
                        <a:pt x="18" y="319"/>
                      </a:lnTo>
                      <a:lnTo>
                        <a:pt x="18" y="312"/>
                      </a:lnTo>
                      <a:lnTo>
                        <a:pt x="18" y="300"/>
                      </a:lnTo>
                      <a:lnTo>
                        <a:pt x="15" y="286"/>
                      </a:lnTo>
                      <a:lnTo>
                        <a:pt x="13" y="281"/>
                      </a:lnTo>
                      <a:lnTo>
                        <a:pt x="10" y="276"/>
                      </a:lnTo>
                      <a:lnTo>
                        <a:pt x="6" y="265"/>
                      </a:lnTo>
                      <a:lnTo>
                        <a:pt x="8" y="260"/>
                      </a:lnTo>
                      <a:lnTo>
                        <a:pt x="11" y="248"/>
                      </a:lnTo>
                      <a:lnTo>
                        <a:pt x="11" y="247"/>
                      </a:lnTo>
                      <a:lnTo>
                        <a:pt x="11" y="245"/>
                      </a:lnTo>
                      <a:lnTo>
                        <a:pt x="13" y="240"/>
                      </a:lnTo>
                      <a:lnTo>
                        <a:pt x="13" y="234"/>
                      </a:lnTo>
                      <a:lnTo>
                        <a:pt x="13" y="231"/>
                      </a:lnTo>
                      <a:lnTo>
                        <a:pt x="13" y="228"/>
                      </a:lnTo>
                      <a:lnTo>
                        <a:pt x="13" y="226"/>
                      </a:lnTo>
                      <a:lnTo>
                        <a:pt x="15" y="224"/>
                      </a:lnTo>
                      <a:lnTo>
                        <a:pt x="16" y="229"/>
                      </a:lnTo>
                      <a:lnTo>
                        <a:pt x="18" y="236"/>
                      </a:lnTo>
                      <a:lnTo>
                        <a:pt x="20" y="243"/>
                      </a:lnTo>
                      <a:lnTo>
                        <a:pt x="23" y="233"/>
                      </a:lnTo>
                      <a:lnTo>
                        <a:pt x="21" y="224"/>
                      </a:lnTo>
                      <a:lnTo>
                        <a:pt x="20" y="217"/>
                      </a:lnTo>
                      <a:lnTo>
                        <a:pt x="13" y="202"/>
                      </a:lnTo>
                      <a:lnTo>
                        <a:pt x="16" y="188"/>
                      </a:lnTo>
                      <a:lnTo>
                        <a:pt x="16" y="169"/>
                      </a:lnTo>
                      <a:lnTo>
                        <a:pt x="10" y="165"/>
                      </a:lnTo>
                      <a:lnTo>
                        <a:pt x="5" y="162"/>
                      </a:lnTo>
                      <a:lnTo>
                        <a:pt x="0" y="159"/>
                      </a:lnTo>
                      <a:lnTo>
                        <a:pt x="0" y="153"/>
                      </a:lnTo>
                      <a:lnTo>
                        <a:pt x="6" y="150"/>
                      </a:lnTo>
                      <a:lnTo>
                        <a:pt x="15" y="155"/>
                      </a:lnTo>
                      <a:lnTo>
                        <a:pt x="20" y="157"/>
                      </a:lnTo>
                      <a:lnTo>
                        <a:pt x="25" y="146"/>
                      </a:lnTo>
                      <a:lnTo>
                        <a:pt x="21" y="140"/>
                      </a:lnTo>
                      <a:lnTo>
                        <a:pt x="20" y="136"/>
                      </a:lnTo>
                      <a:lnTo>
                        <a:pt x="18" y="129"/>
                      </a:lnTo>
                      <a:lnTo>
                        <a:pt x="26" y="128"/>
                      </a:lnTo>
                      <a:lnTo>
                        <a:pt x="25" y="115"/>
                      </a:lnTo>
                      <a:lnTo>
                        <a:pt x="25" y="107"/>
                      </a:lnTo>
                      <a:lnTo>
                        <a:pt x="26" y="100"/>
                      </a:lnTo>
                      <a:lnTo>
                        <a:pt x="35" y="95"/>
                      </a:lnTo>
                      <a:lnTo>
                        <a:pt x="43" y="90"/>
                      </a:lnTo>
                      <a:lnTo>
                        <a:pt x="45" y="83"/>
                      </a:lnTo>
                      <a:lnTo>
                        <a:pt x="45" y="79"/>
                      </a:lnTo>
                      <a:lnTo>
                        <a:pt x="48" y="72"/>
                      </a:lnTo>
                      <a:lnTo>
                        <a:pt x="56" y="64"/>
                      </a:lnTo>
                      <a:lnTo>
                        <a:pt x="65" y="60"/>
                      </a:lnTo>
                      <a:lnTo>
                        <a:pt x="65" y="52"/>
                      </a:lnTo>
                      <a:lnTo>
                        <a:pt x="66" y="46"/>
                      </a:lnTo>
                      <a:lnTo>
                        <a:pt x="75" y="45"/>
                      </a:lnTo>
                      <a:lnTo>
                        <a:pt x="76" y="50"/>
                      </a:lnTo>
                      <a:lnTo>
                        <a:pt x="78" y="64"/>
                      </a:lnTo>
                      <a:lnTo>
                        <a:pt x="85" y="67"/>
                      </a:lnTo>
                      <a:lnTo>
                        <a:pt x="91" y="69"/>
                      </a:lnTo>
                      <a:lnTo>
                        <a:pt x="105" y="60"/>
                      </a:lnTo>
                      <a:lnTo>
                        <a:pt x="108" y="53"/>
                      </a:lnTo>
                      <a:lnTo>
                        <a:pt x="113" y="46"/>
                      </a:lnTo>
                      <a:lnTo>
                        <a:pt x="118" y="43"/>
                      </a:lnTo>
                      <a:lnTo>
                        <a:pt x="125" y="33"/>
                      </a:lnTo>
                      <a:lnTo>
                        <a:pt x="125" y="28"/>
                      </a:lnTo>
                      <a:lnTo>
                        <a:pt x="127" y="21"/>
                      </a:lnTo>
                      <a:lnTo>
                        <a:pt x="123" y="15"/>
                      </a:lnTo>
                      <a:lnTo>
                        <a:pt x="123" y="7"/>
                      </a:lnTo>
                      <a:lnTo>
                        <a:pt x="125" y="3"/>
                      </a:lnTo>
                      <a:lnTo>
                        <a:pt x="135" y="0"/>
                      </a:lnTo>
                      <a:lnTo>
                        <a:pt x="138" y="3"/>
                      </a:lnTo>
                      <a:lnTo>
                        <a:pt x="148" y="7"/>
                      </a:lnTo>
                      <a:lnTo>
                        <a:pt x="160" y="7"/>
                      </a:lnTo>
                      <a:lnTo>
                        <a:pt x="163" y="10"/>
                      </a:lnTo>
                      <a:lnTo>
                        <a:pt x="172" y="12"/>
                      </a:lnTo>
                      <a:lnTo>
                        <a:pt x="187" y="12"/>
                      </a:lnTo>
                      <a:lnTo>
                        <a:pt x="195" y="10"/>
                      </a:lnTo>
                      <a:lnTo>
                        <a:pt x="200" y="10"/>
                      </a:lnTo>
                      <a:lnTo>
                        <a:pt x="200" y="15"/>
                      </a:lnTo>
                      <a:lnTo>
                        <a:pt x="195" y="19"/>
                      </a:lnTo>
                      <a:lnTo>
                        <a:pt x="197" y="28"/>
                      </a:lnTo>
                      <a:lnTo>
                        <a:pt x="192" y="31"/>
                      </a:lnTo>
                      <a:lnTo>
                        <a:pt x="185" y="34"/>
                      </a:lnTo>
                      <a:lnTo>
                        <a:pt x="182" y="38"/>
                      </a:lnTo>
                      <a:lnTo>
                        <a:pt x="175" y="43"/>
                      </a:lnTo>
                      <a:lnTo>
                        <a:pt x="172" y="46"/>
                      </a:lnTo>
                      <a:lnTo>
                        <a:pt x="163" y="50"/>
                      </a:lnTo>
                      <a:lnTo>
                        <a:pt x="160" y="52"/>
                      </a:lnTo>
                      <a:lnTo>
                        <a:pt x="155" y="53"/>
                      </a:lnTo>
                      <a:lnTo>
                        <a:pt x="150" y="55"/>
                      </a:lnTo>
                      <a:lnTo>
                        <a:pt x="142" y="64"/>
                      </a:lnTo>
                      <a:lnTo>
                        <a:pt x="152" y="71"/>
                      </a:lnTo>
                      <a:lnTo>
                        <a:pt x="157" y="74"/>
                      </a:lnTo>
                      <a:lnTo>
                        <a:pt x="162" y="78"/>
                      </a:lnTo>
                      <a:lnTo>
                        <a:pt x="170" y="84"/>
                      </a:lnTo>
                      <a:lnTo>
                        <a:pt x="175" y="93"/>
                      </a:lnTo>
                      <a:lnTo>
                        <a:pt x="180" y="102"/>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79" name="Freeform 400">
                  <a:extLst>
                    <a:ext uri="{FF2B5EF4-FFF2-40B4-BE49-F238E27FC236}">
                      <a16:creationId xmlns:a16="http://schemas.microsoft.com/office/drawing/2014/main" id="{A50A11D2-48F1-4E61-A347-CD84665765EA}"/>
                    </a:ext>
                  </a:extLst>
                </p:cNvPr>
                <p:cNvSpPr>
                  <a:spLocks/>
                </p:cNvSpPr>
                <p:nvPr/>
              </p:nvSpPr>
              <p:spPr bwMode="auto">
                <a:xfrm>
                  <a:off x="2962" y="1810"/>
                  <a:ext cx="412" cy="486"/>
                </a:xfrm>
                <a:custGeom>
                  <a:avLst/>
                  <a:gdLst>
                    <a:gd name="T0" fmla="*/ 162 w 412"/>
                    <a:gd name="T1" fmla="*/ 109 h 486"/>
                    <a:gd name="T2" fmla="*/ 125 w 412"/>
                    <a:gd name="T3" fmla="*/ 103 h 486"/>
                    <a:gd name="T4" fmla="*/ 95 w 412"/>
                    <a:gd name="T5" fmla="*/ 98 h 486"/>
                    <a:gd name="T6" fmla="*/ 66 w 412"/>
                    <a:gd name="T7" fmla="*/ 117 h 486"/>
                    <a:gd name="T8" fmla="*/ 46 w 412"/>
                    <a:gd name="T9" fmla="*/ 157 h 486"/>
                    <a:gd name="T10" fmla="*/ 43 w 412"/>
                    <a:gd name="T11" fmla="*/ 207 h 486"/>
                    <a:gd name="T12" fmla="*/ 107 w 412"/>
                    <a:gd name="T13" fmla="*/ 293 h 486"/>
                    <a:gd name="T14" fmla="*/ 165 w 412"/>
                    <a:gd name="T15" fmla="*/ 298 h 486"/>
                    <a:gd name="T16" fmla="*/ 185 w 412"/>
                    <a:gd name="T17" fmla="*/ 264 h 486"/>
                    <a:gd name="T18" fmla="*/ 212 w 412"/>
                    <a:gd name="T19" fmla="*/ 241 h 486"/>
                    <a:gd name="T20" fmla="*/ 247 w 412"/>
                    <a:gd name="T21" fmla="*/ 259 h 486"/>
                    <a:gd name="T22" fmla="*/ 297 w 412"/>
                    <a:gd name="T23" fmla="*/ 236 h 486"/>
                    <a:gd name="T24" fmla="*/ 355 w 412"/>
                    <a:gd name="T25" fmla="*/ 233 h 486"/>
                    <a:gd name="T26" fmla="*/ 345 w 412"/>
                    <a:gd name="T27" fmla="*/ 222 h 486"/>
                    <a:gd name="T28" fmla="*/ 394 w 412"/>
                    <a:gd name="T29" fmla="*/ 219 h 486"/>
                    <a:gd name="T30" fmla="*/ 407 w 412"/>
                    <a:gd name="T31" fmla="*/ 247 h 486"/>
                    <a:gd name="T32" fmla="*/ 387 w 412"/>
                    <a:gd name="T33" fmla="*/ 265 h 486"/>
                    <a:gd name="T34" fmla="*/ 372 w 412"/>
                    <a:gd name="T35" fmla="*/ 245 h 486"/>
                    <a:gd name="T36" fmla="*/ 345 w 412"/>
                    <a:gd name="T37" fmla="*/ 259 h 486"/>
                    <a:gd name="T38" fmla="*/ 317 w 412"/>
                    <a:gd name="T39" fmla="*/ 293 h 486"/>
                    <a:gd name="T40" fmla="*/ 268 w 412"/>
                    <a:gd name="T41" fmla="*/ 333 h 486"/>
                    <a:gd name="T42" fmla="*/ 240 w 412"/>
                    <a:gd name="T43" fmla="*/ 338 h 486"/>
                    <a:gd name="T44" fmla="*/ 212 w 412"/>
                    <a:gd name="T45" fmla="*/ 365 h 486"/>
                    <a:gd name="T46" fmla="*/ 183 w 412"/>
                    <a:gd name="T47" fmla="*/ 350 h 486"/>
                    <a:gd name="T48" fmla="*/ 192 w 412"/>
                    <a:gd name="T49" fmla="*/ 365 h 486"/>
                    <a:gd name="T50" fmla="*/ 215 w 412"/>
                    <a:gd name="T51" fmla="*/ 391 h 486"/>
                    <a:gd name="T52" fmla="*/ 252 w 412"/>
                    <a:gd name="T53" fmla="*/ 434 h 486"/>
                    <a:gd name="T54" fmla="*/ 270 w 412"/>
                    <a:gd name="T55" fmla="*/ 460 h 486"/>
                    <a:gd name="T56" fmla="*/ 283 w 412"/>
                    <a:gd name="T57" fmla="*/ 486 h 486"/>
                    <a:gd name="T58" fmla="*/ 268 w 412"/>
                    <a:gd name="T59" fmla="*/ 467 h 486"/>
                    <a:gd name="T60" fmla="*/ 257 w 412"/>
                    <a:gd name="T61" fmla="*/ 455 h 486"/>
                    <a:gd name="T62" fmla="*/ 193 w 412"/>
                    <a:gd name="T63" fmla="*/ 417 h 486"/>
                    <a:gd name="T64" fmla="*/ 145 w 412"/>
                    <a:gd name="T65" fmla="*/ 402 h 486"/>
                    <a:gd name="T66" fmla="*/ 112 w 412"/>
                    <a:gd name="T67" fmla="*/ 384 h 486"/>
                    <a:gd name="T68" fmla="*/ 86 w 412"/>
                    <a:gd name="T69" fmla="*/ 365 h 486"/>
                    <a:gd name="T70" fmla="*/ 41 w 412"/>
                    <a:gd name="T71" fmla="*/ 379 h 486"/>
                    <a:gd name="T72" fmla="*/ 25 w 412"/>
                    <a:gd name="T73" fmla="*/ 381 h 486"/>
                    <a:gd name="T74" fmla="*/ 25 w 412"/>
                    <a:gd name="T75" fmla="*/ 343 h 486"/>
                    <a:gd name="T76" fmla="*/ 18 w 412"/>
                    <a:gd name="T77" fmla="*/ 319 h 486"/>
                    <a:gd name="T78" fmla="*/ 13 w 412"/>
                    <a:gd name="T79" fmla="*/ 281 h 486"/>
                    <a:gd name="T80" fmla="*/ 11 w 412"/>
                    <a:gd name="T81" fmla="*/ 248 h 486"/>
                    <a:gd name="T82" fmla="*/ 13 w 412"/>
                    <a:gd name="T83" fmla="*/ 234 h 486"/>
                    <a:gd name="T84" fmla="*/ 15 w 412"/>
                    <a:gd name="T85" fmla="*/ 224 h 486"/>
                    <a:gd name="T86" fmla="*/ 23 w 412"/>
                    <a:gd name="T87" fmla="*/ 233 h 486"/>
                    <a:gd name="T88" fmla="*/ 16 w 412"/>
                    <a:gd name="T89" fmla="*/ 188 h 486"/>
                    <a:gd name="T90" fmla="*/ 0 w 412"/>
                    <a:gd name="T91" fmla="*/ 159 h 486"/>
                    <a:gd name="T92" fmla="*/ 20 w 412"/>
                    <a:gd name="T93" fmla="*/ 157 h 486"/>
                    <a:gd name="T94" fmla="*/ 18 w 412"/>
                    <a:gd name="T95" fmla="*/ 129 h 486"/>
                    <a:gd name="T96" fmla="*/ 26 w 412"/>
                    <a:gd name="T97" fmla="*/ 100 h 486"/>
                    <a:gd name="T98" fmla="*/ 45 w 412"/>
                    <a:gd name="T99" fmla="*/ 79 h 486"/>
                    <a:gd name="T100" fmla="*/ 65 w 412"/>
                    <a:gd name="T101" fmla="*/ 52 h 486"/>
                    <a:gd name="T102" fmla="*/ 78 w 412"/>
                    <a:gd name="T103" fmla="*/ 64 h 486"/>
                    <a:gd name="T104" fmla="*/ 108 w 412"/>
                    <a:gd name="T105" fmla="*/ 53 h 486"/>
                    <a:gd name="T106" fmla="*/ 125 w 412"/>
                    <a:gd name="T107" fmla="*/ 28 h 486"/>
                    <a:gd name="T108" fmla="*/ 125 w 412"/>
                    <a:gd name="T109" fmla="*/ 3 h 486"/>
                    <a:gd name="T110" fmla="*/ 160 w 412"/>
                    <a:gd name="T111" fmla="*/ 7 h 486"/>
                    <a:gd name="T112" fmla="*/ 195 w 412"/>
                    <a:gd name="T113" fmla="*/ 10 h 486"/>
                    <a:gd name="T114" fmla="*/ 197 w 412"/>
                    <a:gd name="T115" fmla="*/ 28 h 486"/>
                    <a:gd name="T116" fmla="*/ 175 w 412"/>
                    <a:gd name="T117" fmla="*/ 43 h 486"/>
                    <a:gd name="T118" fmla="*/ 155 w 412"/>
                    <a:gd name="T119" fmla="*/ 53 h 486"/>
                    <a:gd name="T120" fmla="*/ 157 w 412"/>
                    <a:gd name="T121" fmla="*/ 74 h 486"/>
                    <a:gd name="T122" fmla="*/ 180 w 412"/>
                    <a:gd name="T123" fmla="*/ 102 h 4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12"/>
                    <a:gd name="T187" fmla="*/ 0 h 486"/>
                    <a:gd name="T188" fmla="*/ 412 w 412"/>
                    <a:gd name="T189" fmla="*/ 486 h 48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12" h="486">
                      <a:moveTo>
                        <a:pt x="180" y="102"/>
                      </a:moveTo>
                      <a:lnTo>
                        <a:pt x="175" y="102"/>
                      </a:lnTo>
                      <a:lnTo>
                        <a:pt x="167" y="103"/>
                      </a:lnTo>
                      <a:lnTo>
                        <a:pt x="162" y="109"/>
                      </a:lnTo>
                      <a:lnTo>
                        <a:pt x="150" y="107"/>
                      </a:lnTo>
                      <a:lnTo>
                        <a:pt x="135" y="109"/>
                      </a:lnTo>
                      <a:lnTo>
                        <a:pt x="130" y="107"/>
                      </a:lnTo>
                      <a:lnTo>
                        <a:pt x="125" y="103"/>
                      </a:lnTo>
                      <a:lnTo>
                        <a:pt x="117" y="103"/>
                      </a:lnTo>
                      <a:lnTo>
                        <a:pt x="112" y="98"/>
                      </a:lnTo>
                      <a:lnTo>
                        <a:pt x="102" y="96"/>
                      </a:lnTo>
                      <a:lnTo>
                        <a:pt x="95" y="98"/>
                      </a:lnTo>
                      <a:lnTo>
                        <a:pt x="88" y="102"/>
                      </a:lnTo>
                      <a:lnTo>
                        <a:pt x="78" y="103"/>
                      </a:lnTo>
                      <a:lnTo>
                        <a:pt x="71" y="109"/>
                      </a:lnTo>
                      <a:lnTo>
                        <a:pt x="66" y="117"/>
                      </a:lnTo>
                      <a:lnTo>
                        <a:pt x="56" y="129"/>
                      </a:lnTo>
                      <a:lnTo>
                        <a:pt x="55" y="138"/>
                      </a:lnTo>
                      <a:lnTo>
                        <a:pt x="53" y="146"/>
                      </a:lnTo>
                      <a:lnTo>
                        <a:pt x="46" y="157"/>
                      </a:lnTo>
                      <a:lnTo>
                        <a:pt x="43" y="169"/>
                      </a:lnTo>
                      <a:lnTo>
                        <a:pt x="41" y="178"/>
                      </a:lnTo>
                      <a:lnTo>
                        <a:pt x="41" y="190"/>
                      </a:lnTo>
                      <a:lnTo>
                        <a:pt x="43" y="207"/>
                      </a:lnTo>
                      <a:lnTo>
                        <a:pt x="48" y="231"/>
                      </a:lnTo>
                      <a:lnTo>
                        <a:pt x="56" y="241"/>
                      </a:lnTo>
                      <a:lnTo>
                        <a:pt x="88" y="262"/>
                      </a:lnTo>
                      <a:lnTo>
                        <a:pt x="107" y="293"/>
                      </a:lnTo>
                      <a:lnTo>
                        <a:pt x="118" y="302"/>
                      </a:lnTo>
                      <a:lnTo>
                        <a:pt x="135" y="307"/>
                      </a:lnTo>
                      <a:lnTo>
                        <a:pt x="150" y="305"/>
                      </a:lnTo>
                      <a:lnTo>
                        <a:pt x="165" y="298"/>
                      </a:lnTo>
                      <a:lnTo>
                        <a:pt x="167" y="291"/>
                      </a:lnTo>
                      <a:lnTo>
                        <a:pt x="175" y="281"/>
                      </a:lnTo>
                      <a:lnTo>
                        <a:pt x="180" y="272"/>
                      </a:lnTo>
                      <a:lnTo>
                        <a:pt x="185" y="264"/>
                      </a:lnTo>
                      <a:lnTo>
                        <a:pt x="190" y="259"/>
                      </a:lnTo>
                      <a:lnTo>
                        <a:pt x="197" y="255"/>
                      </a:lnTo>
                      <a:lnTo>
                        <a:pt x="207" y="247"/>
                      </a:lnTo>
                      <a:lnTo>
                        <a:pt x="212" y="241"/>
                      </a:lnTo>
                      <a:lnTo>
                        <a:pt x="217" y="248"/>
                      </a:lnTo>
                      <a:lnTo>
                        <a:pt x="228" y="257"/>
                      </a:lnTo>
                      <a:lnTo>
                        <a:pt x="238" y="259"/>
                      </a:lnTo>
                      <a:lnTo>
                        <a:pt x="247" y="259"/>
                      </a:lnTo>
                      <a:lnTo>
                        <a:pt x="253" y="257"/>
                      </a:lnTo>
                      <a:lnTo>
                        <a:pt x="268" y="250"/>
                      </a:lnTo>
                      <a:lnTo>
                        <a:pt x="285" y="238"/>
                      </a:lnTo>
                      <a:lnTo>
                        <a:pt x="297" y="236"/>
                      </a:lnTo>
                      <a:lnTo>
                        <a:pt x="310" y="234"/>
                      </a:lnTo>
                      <a:lnTo>
                        <a:pt x="317" y="234"/>
                      </a:lnTo>
                      <a:lnTo>
                        <a:pt x="334" y="236"/>
                      </a:lnTo>
                      <a:lnTo>
                        <a:pt x="355" y="233"/>
                      </a:lnTo>
                      <a:lnTo>
                        <a:pt x="347" y="233"/>
                      </a:lnTo>
                      <a:lnTo>
                        <a:pt x="335" y="231"/>
                      </a:lnTo>
                      <a:lnTo>
                        <a:pt x="339" y="224"/>
                      </a:lnTo>
                      <a:lnTo>
                        <a:pt x="345" y="222"/>
                      </a:lnTo>
                      <a:lnTo>
                        <a:pt x="364" y="219"/>
                      </a:lnTo>
                      <a:lnTo>
                        <a:pt x="372" y="215"/>
                      </a:lnTo>
                      <a:lnTo>
                        <a:pt x="384" y="215"/>
                      </a:lnTo>
                      <a:lnTo>
                        <a:pt x="394" y="219"/>
                      </a:lnTo>
                      <a:lnTo>
                        <a:pt x="399" y="228"/>
                      </a:lnTo>
                      <a:lnTo>
                        <a:pt x="409" y="231"/>
                      </a:lnTo>
                      <a:lnTo>
                        <a:pt x="412" y="240"/>
                      </a:lnTo>
                      <a:lnTo>
                        <a:pt x="407" y="247"/>
                      </a:lnTo>
                      <a:lnTo>
                        <a:pt x="402" y="260"/>
                      </a:lnTo>
                      <a:lnTo>
                        <a:pt x="395" y="267"/>
                      </a:lnTo>
                      <a:lnTo>
                        <a:pt x="392" y="267"/>
                      </a:lnTo>
                      <a:lnTo>
                        <a:pt x="387" y="265"/>
                      </a:lnTo>
                      <a:lnTo>
                        <a:pt x="380" y="260"/>
                      </a:lnTo>
                      <a:lnTo>
                        <a:pt x="380" y="253"/>
                      </a:lnTo>
                      <a:lnTo>
                        <a:pt x="375" y="245"/>
                      </a:lnTo>
                      <a:lnTo>
                        <a:pt x="372" y="245"/>
                      </a:lnTo>
                      <a:lnTo>
                        <a:pt x="364" y="250"/>
                      </a:lnTo>
                      <a:lnTo>
                        <a:pt x="357" y="257"/>
                      </a:lnTo>
                      <a:lnTo>
                        <a:pt x="350" y="257"/>
                      </a:lnTo>
                      <a:lnTo>
                        <a:pt x="345" y="259"/>
                      </a:lnTo>
                      <a:lnTo>
                        <a:pt x="340" y="264"/>
                      </a:lnTo>
                      <a:lnTo>
                        <a:pt x="339" y="271"/>
                      </a:lnTo>
                      <a:lnTo>
                        <a:pt x="325" y="281"/>
                      </a:lnTo>
                      <a:lnTo>
                        <a:pt x="317" y="293"/>
                      </a:lnTo>
                      <a:lnTo>
                        <a:pt x="307" y="307"/>
                      </a:lnTo>
                      <a:lnTo>
                        <a:pt x="293" y="315"/>
                      </a:lnTo>
                      <a:lnTo>
                        <a:pt x="278" y="326"/>
                      </a:lnTo>
                      <a:lnTo>
                        <a:pt x="268" y="333"/>
                      </a:lnTo>
                      <a:lnTo>
                        <a:pt x="262" y="336"/>
                      </a:lnTo>
                      <a:lnTo>
                        <a:pt x="253" y="338"/>
                      </a:lnTo>
                      <a:lnTo>
                        <a:pt x="247" y="340"/>
                      </a:lnTo>
                      <a:lnTo>
                        <a:pt x="240" y="338"/>
                      </a:lnTo>
                      <a:lnTo>
                        <a:pt x="240" y="345"/>
                      </a:lnTo>
                      <a:lnTo>
                        <a:pt x="227" y="355"/>
                      </a:lnTo>
                      <a:lnTo>
                        <a:pt x="220" y="362"/>
                      </a:lnTo>
                      <a:lnTo>
                        <a:pt x="212" y="365"/>
                      </a:lnTo>
                      <a:lnTo>
                        <a:pt x="207" y="367"/>
                      </a:lnTo>
                      <a:lnTo>
                        <a:pt x="202" y="360"/>
                      </a:lnTo>
                      <a:lnTo>
                        <a:pt x="188" y="352"/>
                      </a:lnTo>
                      <a:lnTo>
                        <a:pt x="183" y="350"/>
                      </a:lnTo>
                      <a:lnTo>
                        <a:pt x="178" y="352"/>
                      </a:lnTo>
                      <a:lnTo>
                        <a:pt x="180" y="365"/>
                      </a:lnTo>
                      <a:lnTo>
                        <a:pt x="187" y="367"/>
                      </a:lnTo>
                      <a:lnTo>
                        <a:pt x="192" y="365"/>
                      </a:lnTo>
                      <a:lnTo>
                        <a:pt x="198" y="371"/>
                      </a:lnTo>
                      <a:lnTo>
                        <a:pt x="203" y="378"/>
                      </a:lnTo>
                      <a:lnTo>
                        <a:pt x="208" y="386"/>
                      </a:lnTo>
                      <a:lnTo>
                        <a:pt x="215" y="391"/>
                      </a:lnTo>
                      <a:lnTo>
                        <a:pt x="230" y="400"/>
                      </a:lnTo>
                      <a:lnTo>
                        <a:pt x="240" y="412"/>
                      </a:lnTo>
                      <a:lnTo>
                        <a:pt x="245" y="424"/>
                      </a:lnTo>
                      <a:lnTo>
                        <a:pt x="252" y="434"/>
                      </a:lnTo>
                      <a:lnTo>
                        <a:pt x="255" y="441"/>
                      </a:lnTo>
                      <a:lnTo>
                        <a:pt x="257" y="452"/>
                      </a:lnTo>
                      <a:lnTo>
                        <a:pt x="262" y="455"/>
                      </a:lnTo>
                      <a:lnTo>
                        <a:pt x="270" y="460"/>
                      </a:lnTo>
                      <a:lnTo>
                        <a:pt x="282" y="469"/>
                      </a:lnTo>
                      <a:lnTo>
                        <a:pt x="287" y="476"/>
                      </a:lnTo>
                      <a:lnTo>
                        <a:pt x="285" y="481"/>
                      </a:lnTo>
                      <a:lnTo>
                        <a:pt x="283" y="486"/>
                      </a:lnTo>
                      <a:lnTo>
                        <a:pt x="280" y="481"/>
                      </a:lnTo>
                      <a:lnTo>
                        <a:pt x="277" y="478"/>
                      </a:lnTo>
                      <a:lnTo>
                        <a:pt x="272" y="472"/>
                      </a:lnTo>
                      <a:lnTo>
                        <a:pt x="268" y="467"/>
                      </a:lnTo>
                      <a:lnTo>
                        <a:pt x="265" y="465"/>
                      </a:lnTo>
                      <a:lnTo>
                        <a:pt x="263" y="464"/>
                      </a:lnTo>
                      <a:lnTo>
                        <a:pt x="260" y="460"/>
                      </a:lnTo>
                      <a:lnTo>
                        <a:pt x="257" y="455"/>
                      </a:lnTo>
                      <a:lnTo>
                        <a:pt x="253" y="452"/>
                      </a:lnTo>
                      <a:lnTo>
                        <a:pt x="242" y="441"/>
                      </a:lnTo>
                      <a:lnTo>
                        <a:pt x="222" y="434"/>
                      </a:lnTo>
                      <a:lnTo>
                        <a:pt x="193" y="417"/>
                      </a:lnTo>
                      <a:lnTo>
                        <a:pt x="180" y="414"/>
                      </a:lnTo>
                      <a:lnTo>
                        <a:pt x="163" y="409"/>
                      </a:lnTo>
                      <a:lnTo>
                        <a:pt x="153" y="407"/>
                      </a:lnTo>
                      <a:lnTo>
                        <a:pt x="145" y="402"/>
                      </a:lnTo>
                      <a:lnTo>
                        <a:pt x="137" y="397"/>
                      </a:lnTo>
                      <a:lnTo>
                        <a:pt x="130" y="393"/>
                      </a:lnTo>
                      <a:lnTo>
                        <a:pt x="122" y="390"/>
                      </a:lnTo>
                      <a:lnTo>
                        <a:pt x="112" y="384"/>
                      </a:lnTo>
                      <a:lnTo>
                        <a:pt x="107" y="381"/>
                      </a:lnTo>
                      <a:lnTo>
                        <a:pt x="100" y="374"/>
                      </a:lnTo>
                      <a:lnTo>
                        <a:pt x="95" y="369"/>
                      </a:lnTo>
                      <a:lnTo>
                        <a:pt x="86" y="365"/>
                      </a:lnTo>
                      <a:lnTo>
                        <a:pt x="81" y="365"/>
                      </a:lnTo>
                      <a:lnTo>
                        <a:pt x="56" y="371"/>
                      </a:lnTo>
                      <a:lnTo>
                        <a:pt x="45" y="376"/>
                      </a:lnTo>
                      <a:lnTo>
                        <a:pt x="41" y="379"/>
                      </a:lnTo>
                      <a:lnTo>
                        <a:pt x="36" y="381"/>
                      </a:lnTo>
                      <a:lnTo>
                        <a:pt x="31" y="383"/>
                      </a:lnTo>
                      <a:lnTo>
                        <a:pt x="28" y="383"/>
                      </a:lnTo>
                      <a:lnTo>
                        <a:pt x="25" y="381"/>
                      </a:lnTo>
                      <a:lnTo>
                        <a:pt x="25" y="376"/>
                      </a:lnTo>
                      <a:lnTo>
                        <a:pt x="30" y="365"/>
                      </a:lnTo>
                      <a:lnTo>
                        <a:pt x="28" y="352"/>
                      </a:lnTo>
                      <a:lnTo>
                        <a:pt x="25" y="343"/>
                      </a:lnTo>
                      <a:lnTo>
                        <a:pt x="21" y="336"/>
                      </a:lnTo>
                      <a:lnTo>
                        <a:pt x="20" y="328"/>
                      </a:lnTo>
                      <a:lnTo>
                        <a:pt x="18" y="324"/>
                      </a:lnTo>
                      <a:lnTo>
                        <a:pt x="18" y="319"/>
                      </a:lnTo>
                      <a:lnTo>
                        <a:pt x="18" y="312"/>
                      </a:lnTo>
                      <a:lnTo>
                        <a:pt x="18" y="300"/>
                      </a:lnTo>
                      <a:lnTo>
                        <a:pt x="15" y="286"/>
                      </a:lnTo>
                      <a:lnTo>
                        <a:pt x="13" y="281"/>
                      </a:lnTo>
                      <a:lnTo>
                        <a:pt x="10" y="276"/>
                      </a:lnTo>
                      <a:lnTo>
                        <a:pt x="6" y="265"/>
                      </a:lnTo>
                      <a:lnTo>
                        <a:pt x="8" y="260"/>
                      </a:lnTo>
                      <a:lnTo>
                        <a:pt x="11" y="248"/>
                      </a:lnTo>
                      <a:lnTo>
                        <a:pt x="11" y="247"/>
                      </a:lnTo>
                      <a:lnTo>
                        <a:pt x="11" y="245"/>
                      </a:lnTo>
                      <a:lnTo>
                        <a:pt x="13" y="240"/>
                      </a:lnTo>
                      <a:lnTo>
                        <a:pt x="13" y="234"/>
                      </a:lnTo>
                      <a:lnTo>
                        <a:pt x="13" y="231"/>
                      </a:lnTo>
                      <a:lnTo>
                        <a:pt x="13" y="228"/>
                      </a:lnTo>
                      <a:lnTo>
                        <a:pt x="13" y="226"/>
                      </a:lnTo>
                      <a:lnTo>
                        <a:pt x="15" y="224"/>
                      </a:lnTo>
                      <a:lnTo>
                        <a:pt x="16" y="229"/>
                      </a:lnTo>
                      <a:lnTo>
                        <a:pt x="18" y="236"/>
                      </a:lnTo>
                      <a:lnTo>
                        <a:pt x="20" y="243"/>
                      </a:lnTo>
                      <a:lnTo>
                        <a:pt x="23" y="233"/>
                      </a:lnTo>
                      <a:lnTo>
                        <a:pt x="21" y="224"/>
                      </a:lnTo>
                      <a:lnTo>
                        <a:pt x="20" y="217"/>
                      </a:lnTo>
                      <a:lnTo>
                        <a:pt x="13" y="202"/>
                      </a:lnTo>
                      <a:lnTo>
                        <a:pt x="16" y="188"/>
                      </a:lnTo>
                      <a:lnTo>
                        <a:pt x="16" y="169"/>
                      </a:lnTo>
                      <a:lnTo>
                        <a:pt x="10" y="165"/>
                      </a:lnTo>
                      <a:lnTo>
                        <a:pt x="5" y="162"/>
                      </a:lnTo>
                      <a:lnTo>
                        <a:pt x="0" y="159"/>
                      </a:lnTo>
                      <a:lnTo>
                        <a:pt x="0" y="153"/>
                      </a:lnTo>
                      <a:lnTo>
                        <a:pt x="6" y="150"/>
                      </a:lnTo>
                      <a:lnTo>
                        <a:pt x="15" y="155"/>
                      </a:lnTo>
                      <a:lnTo>
                        <a:pt x="20" y="157"/>
                      </a:lnTo>
                      <a:lnTo>
                        <a:pt x="25" y="146"/>
                      </a:lnTo>
                      <a:lnTo>
                        <a:pt x="21" y="140"/>
                      </a:lnTo>
                      <a:lnTo>
                        <a:pt x="20" y="136"/>
                      </a:lnTo>
                      <a:lnTo>
                        <a:pt x="18" y="129"/>
                      </a:lnTo>
                      <a:lnTo>
                        <a:pt x="26" y="128"/>
                      </a:lnTo>
                      <a:lnTo>
                        <a:pt x="25" y="115"/>
                      </a:lnTo>
                      <a:lnTo>
                        <a:pt x="25" y="107"/>
                      </a:lnTo>
                      <a:lnTo>
                        <a:pt x="26" y="100"/>
                      </a:lnTo>
                      <a:lnTo>
                        <a:pt x="35" y="95"/>
                      </a:lnTo>
                      <a:lnTo>
                        <a:pt x="43" y="90"/>
                      </a:lnTo>
                      <a:lnTo>
                        <a:pt x="45" y="83"/>
                      </a:lnTo>
                      <a:lnTo>
                        <a:pt x="45" y="79"/>
                      </a:lnTo>
                      <a:lnTo>
                        <a:pt x="48" y="72"/>
                      </a:lnTo>
                      <a:lnTo>
                        <a:pt x="56" y="64"/>
                      </a:lnTo>
                      <a:lnTo>
                        <a:pt x="65" y="60"/>
                      </a:lnTo>
                      <a:lnTo>
                        <a:pt x="65" y="52"/>
                      </a:lnTo>
                      <a:lnTo>
                        <a:pt x="66" y="46"/>
                      </a:lnTo>
                      <a:lnTo>
                        <a:pt x="75" y="45"/>
                      </a:lnTo>
                      <a:lnTo>
                        <a:pt x="76" y="50"/>
                      </a:lnTo>
                      <a:lnTo>
                        <a:pt x="78" y="64"/>
                      </a:lnTo>
                      <a:lnTo>
                        <a:pt x="85" y="67"/>
                      </a:lnTo>
                      <a:lnTo>
                        <a:pt x="91" y="69"/>
                      </a:lnTo>
                      <a:lnTo>
                        <a:pt x="105" y="60"/>
                      </a:lnTo>
                      <a:lnTo>
                        <a:pt x="108" y="53"/>
                      </a:lnTo>
                      <a:lnTo>
                        <a:pt x="113" y="46"/>
                      </a:lnTo>
                      <a:lnTo>
                        <a:pt x="118" y="43"/>
                      </a:lnTo>
                      <a:lnTo>
                        <a:pt x="125" y="33"/>
                      </a:lnTo>
                      <a:lnTo>
                        <a:pt x="125" y="28"/>
                      </a:lnTo>
                      <a:lnTo>
                        <a:pt x="127" y="21"/>
                      </a:lnTo>
                      <a:lnTo>
                        <a:pt x="123" y="15"/>
                      </a:lnTo>
                      <a:lnTo>
                        <a:pt x="123" y="7"/>
                      </a:lnTo>
                      <a:lnTo>
                        <a:pt x="125" y="3"/>
                      </a:lnTo>
                      <a:lnTo>
                        <a:pt x="135" y="0"/>
                      </a:lnTo>
                      <a:lnTo>
                        <a:pt x="138" y="3"/>
                      </a:lnTo>
                      <a:lnTo>
                        <a:pt x="148" y="7"/>
                      </a:lnTo>
                      <a:lnTo>
                        <a:pt x="160" y="7"/>
                      </a:lnTo>
                      <a:lnTo>
                        <a:pt x="163" y="10"/>
                      </a:lnTo>
                      <a:lnTo>
                        <a:pt x="172" y="12"/>
                      </a:lnTo>
                      <a:lnTo>
                        <a:pt x="187" y="12"/>
                      </a:lnTo>
                      <a:lnTo>
                        <a:pt x="195" y="10"/>
                      </a:lnTo>
                      <a:lnTo>
                        <a:pt x="200" y="10"/>
                      </a:lnTo>
                      <a:lnTo>
                        <a:pt x="200" y="15"/>
                      </a:lnTo>
                      <a:lnTo>
                        <a:pt x="195" y="19"/>
                      </a:lnTo>
                      <a:lnTo>
                        <a:pt x="197" y="28"/>
                      </a:lnTo>
                      <a:lnTo>
                        <a:pt x="192" y="31"/>
                      </a:lnTo>
                      <a:lnTo>
                        <a:pt x="185" y="34"/>
                      </a:lnTo>
                      <a:lnTo>
                        <a:pt x="182" y="38"/>
                      </a:lnTo>
                      <a:lnTo>
                        <a:pt x="175" y="43"/>
                      </a:lnTo>
                      <a:lnTo>
                        <a:pt x="172" y="46"/>
                      </a:lnTo>
                      <a:lnTo>
                        <a:pt x="163" y="50"/>
                      </a:lnTo>
                      <a:lnTo>
                        <a:pt x="160" y="52"/>
                      </a:lnTo>
                      <a:lnTo>
                        <a:pt x="155" y="53"/>
                      </a:lnTo>
                      <a:lnTo>
                        <a:pt x="150" y="55"/>
                      </a:lnTo>
                      <a:lnTo>
                        <a:pt x="142" y="64"/>
                      </a:lnTo>
                      <a:lnTo>
                        <a:pt x="152" y="71"/>
                      </a:lnTo>
                      <a:lnTo>
                        <a:pt x="157" y="74"/>
                      </a:lnTo>
                      <a:lnTo>
                        <a:pt x="162" y="78"/>
                      </a:lnTo>
                      <a:lnTo>
                        <a:pt x="170" y="84"/>
                      </a:lnTo>
                      <a:lnTo>
                        <a:pt x="175" y="93"/>
                      </a:lnTo>
                      <a:lnTo>
                        <a:pt x="180" y="10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80" name="Freeform 401">
                  <a:extLst>
                    <a:ext uri="{FF2B5EF4-FFF2-40B4-BE49-F238E27FC236}">
                      <a16:creationId xmlns:a16="http://schemas.microsoft.com/office/drawing/2014/main" id="{F29A4871-262B-45D5-96FE-E174F50ED0BC}"/>
                    </a:ext>
                  </a:extLst>
                </p:cNvPr>
                <p:cNvSpPr>
                  <a:spLocks/>
                </p:cNvSpPr>
                <p:nvPr/>
              </p:nvSpPr>
              <p:spPr bwMode="auto">
                <a:xfrm>
                  <a:off x="3763" y="1993"/>
                  <a:ext cx="82" cy="67"/>
                </a:xfrm>
                <a:custGeom>
                  <a:avLst/>
                  <a:gdLst>
                    <a:gd name="T0" fmla="*/ 68 w 82"/>
                    <a:gd name="T1" fmla="*/ 65 h 67"/>
                    <a:gd name="T2" fmla="*/ 60 w 82"/>
                    <a:gd name="T3" fmla="*/ 58 h 67"/>
                    <a:gd name="T4" fmla="*/ 52 w 82"/>
                    <a:gd name="T5" fmla="*/ 55 h 67"/>
                    <a:gd name="T6" fmla="*/ 45 w 82"/>
                    <a:gd name="T7" fmla="*/ 58 h 67"/>
                    <a:gd name="T8" fmla="*/ 37 w 82"/>
                    <a:gd name="T9" fmla="*/ 50 h 67"/>
                    <a:gd name="T10" fmla="*/ 35 w 82"/>
                    <a:gd name="T11" fmla="*/ 39 h 67"/>
                    <a:gd name="T12" fmla="*/ 27 w 82"/>
                    <a:gd name="T13" fmla="*/ 31 h 67"/>
                    <a:gd name="T14" fmla="*/ 18 w 82"/>
                    <a:gd name="T15" fmla="*/ 29 h 67"/>
                    <a:gd name="T16" fmla="*/ 8 w 82"/>
                    <a:gd name="T17" fmla="*/ 31 h 67"/>
                    <a:gd name="T18" fmla="*/ 2 w 82"/>
                    <a:gd name="T19" fmla="*/ 29 h 67"/>
                    <a:gd name="T20" fmla="*/ 0 w 82"/>
                    <a:gd name="T21" fmla="*/ 24 h 67"/>
                    <a:gd name="T22" fmla="*/ 2 w 82"/>
                    <a:gd name="T23" fmla="*/ 19 h 67"/>
                    <a:gd name="T24" fmla="*/ 3 w 82"/>
                    <a:gd name="T25" fmla="*/ 12 h 67"/>
                    <a:gd name="T26" fmla="*/ 2 w 82"/>
                    <a:gd name="T27" fmla="*/ 7 h 67"/>
                    <a:gd name="T28" fmla="*/ 7 w 82"/>
                    <a:gd name="T29" fmla="*/ 0 h 67"/>
                    <a:gd name="T30" fmla="*/ 15 w 82"/>
                    <a:gd name="T31" fmla="*/ 0 h 67"/>
                    <a:gd name="T32" fmla="*/ 22 w 82"/>
                    <a:gd name="T33" fmla="*/ 0 h 67"/>
                    <a:gd name="T34" fmla="*/ 18 w 82"/>
                    <a:gd name="T35" fmla="*/ 7 h 67"/>
                    <a:gd name="T36" fmla="*/ 27 w 82"/>
                    <a:gd name="T37" fmla="*/ 7 h 67"/>
                    <a:gd name="T38" fmla="*/ 33 w 82"/>
                    <a:gd name="T39" fmla="*/ 8 h 67"/>
                    <a:gd name="T40" fmla="*/ 35 w 82"/>
                    <a:gd name="T41" fmla="*/ 15 h 67"/>
                    <a:gd name="T42" fmla="*/ 38 w 82"/>
                    <a:gd name="T43" fmla="*/ 15 h 67"/>
                    <a:gd name="T44" fmla="*/ 40 w 82"/>
                    <a:gd name="T45" fmla="*/ 10 h 67"/>
                    <a:gd name="T46" fmla="*/ 42 w 82"/>
                    <a:gd name="T47" fmla="*/ 3 h 67"/>
                    <a:gd name="T48" fmla="*/ 47 w 82"/>
                    <a:gd name="T49" fmla="*/ 1 h 67"/>
                    <a:gd name="T50" fmla="*/ 48 w 82"/>
                    <a:gd name="T51" fmla="*/ 8 h 67"/>
                    <a:gd name="T52" fmla="*/ 52 w 82"/>
                    <a:gd name="T53" fmla="*/ 14 h 67"/>
                    <a:gd name="T54" fmla="*/ 57 w 82"/>
                    <a:gd name="T55" fmla="*/ 19 h 67"/>
                    <a:gd name="T56" fmla="*/ 65 w 82"/>
                    <a:gd name="T57" fmla="*/ 20 h 67"/>
                    <a:gd name="T58" fmla="*/ 63 w 82"/>
                    <a:gd name="T59" fmla="*/ 26 h 67"/>
                    <a:gd name="T60" fmla="*/ 55 w 82"/>
                    <a:gd name="T61" fmla="*/ 29 h 67"/>
                    <a:gd name="T62" fmla="*/ 52 w 82"/>
                    <a:gd name="T63" fmla="*/ 32 h 67"/>
                    <a:gd name="T64" fmla="*/ 57 w 82"/>
                    <a:gd name="T65" fmla="*/ 36 h 67"/>
                    <a:gd name="T66" fmla="*/ 58 w 82"/>
                    <a:gd name="T67" fmla="*/ 39 h 67"/>
                    <a:gd name="T68" fmla="*/ 57 w 82"/>
                    <a:gd name="T69" fmla="*/ 46 h 67"/>
                    <a:gd name="T70" fmla="*/ 58 w 82"/>
                    <a:gd name="T71" fmla="*/ 50 h 67"/>
                    <a:gd name="T72" fmla="*/ 73 w 82"/>
                    <a:gd name="T73" fmla="*/ 45 h 67"/>
                    <a:gd name="T74" fmla="*/ 82 w 82"/>
                    <a:gd name="T75" fmla="*/ 50 h 67"/>
                    <a:gd name="T76" fmla="*/ 80 w 82"/>
                    <a:gd name="T77" fmla="*/ 60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2"/>
                    <a:gd name="T118" fmla="*/ 0 h 67"/>
                    <a:gd name="T119" fmla="*/ 82 w 82"/>
                    <a:gd name="T120" fmla="*/ 67 h 6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2" h="67">
                      <a:moveTo>
                        <a:pt x="77" y="67"/>
                      </a:moveTo>
                      <a:lnTo>
                        <a:pt x="68" y="65"/>
                      </a:lnTo>
                      <a:lnTo>
                        <a:pt x="63" y="64"/>
                      </a:lnTo>
                      <a:lnTo>
                        <a:pt x="60" y="58"/>
                      </a:lnTo>
                      <a:lnTo>
                        <a:pt x="55" y="57"/>
                      </a:lnTo>
                      <a:lnTo>
                        <a:pt x="52" y="55"/>
                      </a:lnTo>
                      <a:lnTo>
                        <a:pt x="50" y="55"/>
                      </a:lnTo>
                      <a:lnTo>
                        <a:pt x="45" y="58"/>
                      </a:lnTo>
                      <a:lnTo>
                        <a:pt x="40" y="57"/>
                      </a:lnTo>
                      <a:lnTo>
                        <a:pt x="37" y="50"/>
                      </a:lnTo>
                      <a:lnTo>
                        <a:pt x="37" y="45"/>
                      </a:lnTo>
                      <a:lnTo>
                        <a:pt x="35" y="39"/>
                      </a:lnTo>
                      <a:lnTo>
                        <a:pt x="32" y="36"/>
                      </a:lnTo>
                      <a:lnTo>
                        <a:pt x="27" y="31"/>
                      </a:lnTo>
                      <a:lnTo>
                        <a:pt x="20" y="29"/>
                      </a:lnTo>
                      <a:lnTo>
                        <a:pt x="18" y="29"/>
                      </a:lnTo>
                      <a:lnTo>
                        <a:pt x="15" y="29"/>
                      </a:lnTo>
                      <a:lnTo>
                        <a:pt x="8" y="31"/>
                      </a:lnTo>
                      <a:lnTo>
                        <a:pt x="3" y="31"/>
                      </a:lnTo>
                      <a:lnTo>
                        <a:pt x="2" y="29"/>
                      </a:lnTo>
                      <a:lnTo>
                        <a:pt x="0" y="27"/>
                      </a:lnTo>
                      <a:lnTo>
                        <a:pt x="0" y="24"/>
                      </a:lnTo>
                      <a:lnTo>
                        <a:pt x="2" y="22"/>
                      </a:lnTo>
                      <a:lnTo>
                        <a:pt x="2" y="19"/>
                      </a:lnTo>
                      <a:lnTo>
                        <a:pt x="3" y="15"/>
                      </a:lnTo>
                      <a:lnTo>
                        <a:pt x="3" y="12"/>
                      </a:lnTo>
                      <a:lnTo>
                        <a:pt x="2" y="8"/>
                      </a:lnTo>
                      <a:lnTo>
                        <a:pt x="2" y="7"/>
                      </a:lnTo>
                      <a:lnTo>
                        <a:pt x="5" y="1"/>
                      </a:lnTo>
                      <a:lnTo>
                        <a:pt x="7" y="0"/>
                      </a:lnTo>
                      <a:lnTo>
                        <a:pt x="10" y="0"/>
                      </a:lnTo>
                      <a:lnTo>
                        <a:pt x="15" y="0"/>
                      </a:lnTo>
                      <a:lnTo>
                        <a:pt x="18" y="0"/>
                      </a:lnTo>
                      <a:lnTo>
                        <a:pt x="22" y="0"/>
                      </a:lnTo>
                      <a:lnTo>
                        <a:pt x="20" y="5"/>
                      </a:lnTo>
                      <a:lnTo>
                        <a:pt x="18" y="7"/>
                      </a:lnTo>
                      <a:lnTo>
                        <a:pt x="22" y="10"/>
                      </a:lnTo>
                      <a:lnTo>
                        <a:pt x="27" y="7"/>
                      </a:lnTo>
                      <a:lnTo>
                        <a:pt x="30" y="5"/>
                      </a:lnTo>
                      <a:lnTo>
                        <a:pt x="33" y="8"/>
                      </a:lnTo>
                      <a:lnTo>
                        <a:pt x="33" y="14"/>
                      </a:lnTo>
                      <a:lnTo>
                        <a:pt x="35" y="15"/>
                      </a:lnTo>
                      <a:lnTo>
                        <a:pt x="37" y="15"/>
                      </a:lnTo>
                      <a:lnTo>
                        <a:pt x="38" y="15"/>
                      </a:lnTo>
                      <a:lnTo>
                        <a:pt x="40" y="14"/>
                      </a:lnTo>
                      <a:lnTo>
                        <a:pt x="40" y="10"/>
                      </a:lnTo>
                      <a:lnTo>
                        <a:pt x="40" y="5"/>
                      </a:lnTo>
                      <a:lnTo>
                        <a:pt x="42" y="3"/>
                      </a:lnTo>
                      <a:lnTo>
                        <a:pt x="45" y="1"/>
                      </a:lnTo>
                      <a:lnTo>
                        <a:pt x="47" y="1"/>
                      </a:lnTo>
                      <a:lnTo>
                        <a:pt x="47" y="5"/>
                      </a:lnTo>
                      <a:lnTo>
                        <a:pt x="48" y="8"/>
                      </a:lnTo>
                      <a:lnTo>
                        <a:pt x="50" y="12"/>
                      </a:lnTo>
                      <a:lnTo>
                        <a:pt x="52" y="14"/>
                      </a:lnTo>
                      <a:lnTo>
                        <a:pt x="55" y="15"/>
                      </a:lnTo>
                      <a:lnTo>
                        <a:pt x="57" y="19"/>
                      </a:lnTo>
                      <a:lnTo>
                        <a:pt x="62" y="19"/>
                      </a:lnTo>
                      <a:lnTo>
                        <a:pt x="65" y="20"/>
                      </a:lnTo>
                      <a:lnTo>
                        <a:pt x="65" y="24"/>
                      </a:lnTo>
                      <a:lnTo>
                        <a:pt x="63" y="26"/>
                      </a:lnTo>
                      <a:lnTo>
                        <a:pt x="58" y="27"/>
                      </a:lnTo>
                      <a:lnTo>
                        <a:pt x="55" y="29"/>
                      </a:lnTo>
                      <a:lnTo>
                        <a:pt x="53" y="31"/>
                      </a:lnTo>
                      <a:lnTo>
                        <a:pt x="52" y="32"/>
                      </a:lnTo>
                      <a:lnTo>
                        <a:pt x="53" y="34"/>
                      </a:lnTo>
                      <a:lnTo>
                        <a:pt x="57" y="36"/>
                      </a:lnTo>
                      <a:lnTo>
                        <a:pt x="58" y="36"/>
                      </a:lnTo>
                      <a:lnTo>
                        <a:pt x="58" y="39"/>
                      </a:lnTo>
                      <a:lnTo>
                        <a:pt x="57" y="43"/>
                      </a:lnTo>
                      <a:lnTo>
                        <a:pt x="57" y="46"/>
                      </a:lnTo>
                      <a:lnTo>
                        <a:pt x="57" y="50"/>
                      </a:lnTo>
                      <a:lnTo>
                        <a:pt x="58" y="50"/>
                      </a:lnTo>
                      <a:lnTo>
                        <a:pt x="67" y="46"/>
                      </a:lnTo>
                      <a:lnTo>
                        <a:pt x="73" y="45"/>
                      </a:lnTo>
                      <a:lnTo>
                        <a:pt x="80" y="46"/>
                      </a:lnTo>
                      <a:lnTo>
                        <a:pt x="82" y="50"/>
                      </a:lnTo>
                      <a:lnTo>
                        <a:pt x="82" y="57"/>
                      </a:lnTo>
                      <a:lnTo>
                        <a:pt x="80" y="60"/>
                      </a:lnTo>
                      <a:lnTo>
                        <a:pt x="77" y="67"/>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81" name="Freeform 402">
                  <a:extLst>
                    <a:ext uri="{FF2B5EF4-FFF2-40B4-BE49-F238E27FC236}">
                      <a16:creationId xmlns:a16="http://schemas.microsoft.com/office/drawing/2014/main" id="{D3AAF5CA-27D4-495F-9C9B-B659327C3088}"/>
                    </a:ext>
                  </a:extLst>
                </p:cNvPr>
                <p:cNvSpPr>
                  <a:spLocks/>
                </p:cNvSpPr>
                <p:nvPr/>
              </p:nvSpPr>
              <p:spPr bwMode="auto">
                <a:xfrm>
                  <a:off x="3763" y="1993"/>
                  <a:ext cx="82" cy="67"/>
                </a:xfrm>
                <a:custGeom>
                  <a:avLst/>
                  <a:gdLst>
                    <a:gd name="T0" fmla="*/ 77 w 82"/>
                    <a:gd name="T1" fmla="*/ 67 h 67"/>
                    <a:gd name="T2" fmla="*/ 63 w 82"/>
                    <a:gd name="T3" fmla="*/ 64 h 67"/>
                    <a:gd name="T4" fmla="*/ 55 w 82"/>
                    <a:gd name="T5" fmla="*/ 57 h 67"/>
                    <a:gd name="T6" fmla="*/ 50 w 82"/>
                    <a:gd name="T7" fmla="*/ 55 h 67"/>
                    <a:gd name="T8" fmla="*/ 40 w 82"/>
                    <a:gd name="T9" fmla="*/ 57 h 67"/>
                    <a:gd name="T10" fmla="*/ 37 w 82"/>
                    <a:gd name="T11" fmla="*/ 45 h 67"/>
                    <a:gd name="T12" fmla="*/ 32 w 82"/>
                    <a:gd name="T13" fmla="*/ 36 h 67"/>
                    <a:gd name="T14" fmla="*/ 20 w 82"/>
                    <a:gd name="T15" fmla="*/ 29 h 67"/>
                    <a:gd name="T16" fmla="*/ 15 w 82"/>
                    <a:gd name="T17" fmla="*/ 29 h 67"/>
                    <a:gd name="T18" fmla="*/ 3 w 82"/>
                    <a:gd name="T19" fmla="*/ 31 h 67"/>
                    <a:gd name="T20" fmla="*/ 0 w 82"/>
                    <a:gd name="T21" fmla="*/ 27 h 67"/>
                    <a:gd name="T22" fmla="*/ 2 w 82"/>
                    <a:gd name="T23" fmla="*/ 22 h 67"/>
                    <a:gd name="T24" fmla="*/ 3 w 82"/>
                    <a:gd name="T25" fmla="*/ 15 h 67"/>
                    <a:gd name="T26" fmla="*/ 2 w 82"/>
                    <a:gd name="T27" fmla="*/ 8 h 67"/>
                    <a:gd name="T28" fmla="*/ 5 w 82"/>
                    <a:gd name="T29" fmla="*/ 1 h 67"/>
                    <a:gd name="T30" fmla="*/ 10 w 82"/>
                    <a:gd name="T31" fmla="*/ 0 h 67"/>
                    <a:gd name="T32" fmla="*/ 18 w 82"/>
                    <a:gd name="T33" fmla="*/ 0 h 67"/>
                    <a:gd name="T34" fmla="*/ 20 w 82"/>
                    <a:gd name="T35" fmla="*/ 5 h 67"/>
                    <a:gd name="T36" fmla="*/ 22 w 82"/>
                    <a:gd name="T37" fmla="*/ 10 h 67"/>
                    <a:gd name="T38" fmla="*/ 30 w 82"/>
                    <a:gd name="T39" fmla="*/ 5 h 67"/>
                    <a:gd name="T40" fmla="*/ 33 w 82"/>
                    <a:gd name="T41" fmla="*/ 14 h 67"/>
                    <a:gd name="T42" fmla="*/ 37 w 82"/>
                    <a:gd name="T43" fmla="*/ 15 h 67"/>
                    <a:gd name="T44" fmla="*/ 40 w 82"/>
                    <a:gd name="T45" fmla="*/ 14 h 67"/>
                    <a:gd name="T46" fmla="*/ 40 w 82"/>
                    <a:gd name="T47" fmla="*/ 5 h 67"/>
                    <a:gd name="T48" fmla="*/ 45 w 82"/>
                    <a:gd name="T49" fmla="*/ 1 h 67"/>
                    <a:gd name="T50" fmla="*/ 47 w 82"/>
                    <a:gd name="T51" fmla="*/ 5 h 67"/>
                    <a:gd name="T52" fmla="*/ 50 w 82"/>
                    <a:gd name="T53" fmla="*/ 12 h 67"/>
                    <a:gd name="T54" fmla="*/ 55 w 82"/>
                    <a:gd name="T55" fmla="*/ 15 h 67"/>
                    <a:gd name="T56" fmla="*/ 62 w 82"/>
                    <a:gd name="T57" fmla="*/ 19 h 67"/>
                    <a:gd name="T58" fmla="*/ 65 w 82"/>
                    <a:gd name="T59" fmla="*/ 24 h 67"/>
                    <a:gd name="T60" fmla="*/ 58 w 82"/>
                    <a:gd name="T61" fmla="*/ 27 h 67"/>
                    <a:gd name="T62" fmla="*/ 53 w 82"/>
                    <a:gd name="T63" fmla="*/ 31 h 67"/>
                    <a:gd name="T64" fmla="*/ 53 w 82"/>
                    <a:gd name="T65" fmla="*/ 34 h 67"/>
                    <a:gd name="T66" fmla="*/ 58 w 82"/>
                    <a:gd name="T67" fmla="*/ 36 h 67"/>
                    <a:gd name="T68" fmla="*/ 57 w 82"/>
                    <a:gd name="T69" fmla="*/ 43 h 67"/>
                    <a:gd name="T70" fmla="*/ 57 w 82"/>
                    <a:gd name="T71" fmla="*/ 50 h 67"/>
                    <a:gd name="T72" fmla="*/ 67 w 82"/>
                    <a:gd name="T73" fmla="*/ 46 h 67"/>
                    <a:gd name="T74" fmla="*/ 80 w 82"/>
                    <a:gd name="T75" fmla="*/ 46 h 67"/>
                    <a:gd name="T76" fmla="*/ 82 w 82"/>
                    <a:gd name="T77" fmla="*/ 57 h 67"/>
                    <a:gd name="T78" fmla="*/ 77 w 82"/>
                    <a:gd name="T79" fmla="*/ 67 h 6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2"/>
                    <a:gd name="T121" fmla="*/ 0 h 67"/>
                    <a:gd name="T122" fmla="*/ 82 w 82"/>
                    <a:gd name="T123" fmla="*/ 67 h 6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2" h="67">
                      <a:moveTo>
                        <a:pt x="77" y="67"/>
                      </a:moveTo>
                      <a:lnTo>
                        <a:pt x="77" y="67"/>
                      </a:lnTo>
                      <a:lnTo>
                        <a:pt x="68" y="65"/>
                      </a:lnTo>
                      <a:lnTo>
                        <a:pt x="63" y="64"/>
                      </a:lnTo>
                      <a:lnTo>
                        <a:pt x="60" y="58"/>
                      </a:lnTo>
                      <a:lnTo>
                        <a:pt x="55" y="57"/>
                      </a:lnTo>
                      <a:lnTo>
                        <a:pt x="52" y="55"/>
                      </a:lnTo>
                      <a:lnTo>
                        <a:pt x="50" y="55"/>
                      </a:lnTo>
                      <a:lnTo>
                        <a:pt x="45" y="58"/>
                      </a:lnTo>
                      <a:lnTo>
                        <a:pt x="40" y="57"/>
                      </a:lnTo>
                      <a:lnTo>
                        <a:pt x="37" y="50"/>
                      </a:lnTo>
                      <a:lnTo>
                        <a:pt x="37" y="45"/>
                      </a:lnTo>
                      <a:lnTo>
                        <a:pt x="35" y="39"/>
                      </a:lnTo>
                      <a:lnTo>
                        <a:pt x="32" y="36"/>
                      </a:lnTo>
                      <a:lnTo>
                        <a:pt x="27" y="31"/>
                      </a:lnTo>
                      <a:lnTo>
                        <a:pt x="20" y="29"/>
                      </a:lnTo>
                      <a:lnTo>
                        <a:pt x="18" y="29"/>
                      </a:lnTo>
                      <a:lnTo>
                        <a:pt x="15" y="29"/>
                      </a:lnTo>
                      <a:lnTo>
                        <a:pt x="8" y="31"/>
                      </a:lnTo>
                      <a:lnTo>
                        <a:pt x="3" y="31"/>
                      </a:lnTo>
                      <a:lnTo>
                        <a:pt x="2" y="29"/>
                      </a:lnTo>
                      <a:lnTo>
                        <a:pt x="0" y="27"/>
                      </a:lnTo>
                      <a:lnTo>
                        <a:pt x="0" y="24"/>
                      </a:lnTo>
                      <a:lnTo>
                        <a:pt x="2" y="22"/>
                      </a:lnTo>
                      <a:lnTo>
                        <a:pt x="2" y="19"/>
                      </a:lnTo>
                      <a:lnTo>
                        <a:pt x="3" y="15"/>
                      </a:lnTo>
                      <a:lnTo>
                        <a:pt x="3" y="12"/>
                      </a:lnTo>
                      <a:lnTo>
                        <a:pt x="2" y="8"/>
                      </a:lnTo>
                      <a:lnTo>
                        <a:pt x="2" y="7"/>
                      </a:lnTo>
                      <a:lnTo>
                        <a:pt x="5" y="1"/>
                      </a:lnTo>
                      <a:lnTo>
                        <a:pt x="7" y="0"/>
                      </a:lnTo>
                      <a:lnTo>
                        <a:pt x="10" y="0"/>
                      </a:lnTo>
                      <a:lnTo>
                        <a:pt x="15" y="0"/>
                      </a:lnTo>
                      <a:lnTo>
                        <a:pt x="18" y="0"/>
                      </a:lnTo>
                      <a:lnTo>
                        <a:pt x="22" y="0"/>
                      </a:lnTo>
                      <a:lnTo>
                        <a:pt x="20" y="5"/>
                      </a:lnTo>
                      <a:lnTo>
                        <a:pt x="18" y="7"/>
                      </a:lnTo>
                      <a:lnTo>
                        <a:pt x="22" y="10"/>
                      </a:lnTo>
                      <a:lnTo>
                        <a:pt x="27" y="7"/>
                      </a:lnTo>
                      <a:lnTo>
                        <a:pt x="30" y="5"/>
                      </a:lnTo>
                      <a:lnTo>
                        <a:pt x="33" y="8"/>
                      </a:lnTo>
                      <a:lnTo>
                        <a:pt x="33" y="14"/>
                      </a:lnTo>
                      <a:lnTo>
                        <a:pt x="35" y="15"/>
                      </a:lnTo>
                      <a:lnTo>
                        <a:pt x="37" y="15"/>
                      </a:lnTo>
                      <a:lnTo>
                        <a:pt x="38" y="15"/>
                      </a:lnTo>
                      <a:lnTo>
                        <a:pt x="40" y="14"/>
                      </a:lnTo>
                      <a:lnTo>
                        <a:pt x="40" y="10"/>
                      </a:lnTo>
                      <a:lnTo>
                        <a:pt x="40" y="5"/>
                      </a:lnTo>
                      <a:lnTo>
                        <a:pt x="42" y="3"/>
                      </a:lnTo>
                      <a:lnTo>
                        <a:pt x="45" y="1"/>
                      </a:lnTo>
                      <a:lnTo>
                        <a:pt x="47" y="1"/>
                      </a:lnTo>
                      <a:lnTo>
                        <a:pt x="47" y="5"/>
                      </a:lnTo>
                      <a:lnTo>
                        <a:pt x="48" y="8"/>
                      </a:lnTo>
                      <a:lnTo>
                        <a:pt x="50" y="12"/>
                      </a:lnTo>
                      <a:lnTo>
                        <a:pt x="52" y="14"/>
                      </a:lnTo>
                      <a:lnTo>
                        <a:pt x="55" y="15"/>
                      </a:lnTo>
                      <a:lnTo>
                        <a:pt x="57" y="19"/>
                      </a:lnTo>
                      <a:lnTo>
                        <a:pt x="62" y="19"/>
                      </a:lnTo>
                      <a:lnTo>
                        <a:pt x="65" y="20"/>
                      </a:lnTo>
                      <a:lnTo>
                        <a:pt x="65" y="24"/>
                      </a:lnTo>
                      <a:lnTo>
                        <a:pt x="63" y="26"/>
                      </a:lnTo>
                      <a:lnTo>
                        <a:pt x="58" y="27"/>
                      </a:lnTo>
                      <a:lnTo>
                        <a:pt x="55" y="29"/>
                      </a:lnTo>
                      <a:lnTo>
                        <a:pt x="53" y="31"/>
                      </a:lnTo>
                      <a:lnTo>
                        <a:pt x="52" y="32"/>
                      </a:lnTo>
                      <a:lnTo>
                        <a:pt x="53" y="34"/>
                      </a:lnTo>
                      <a:lnTo>
                        <a:pt x="57" y="36"/>
                      </a:lnTo>
                      <a:lnTo>
                        <a:pt x="58" y="36"/>
                      </a:lnTo>
                      <a:lnTo>
                        <a:pt x="58" y="39"/>
                      </a:lnTo>
                      <a:lnTo>
                        <a:pt x="57" y="43"/>
                      </a:lnTo>
                      <a:lnTo>
                        <a:pt x="57" y="46"/>
                      </a:lnTo>
                      <a:lnTo>
                        <a:pt x="57" y="50"/>
                      </a:lnTo>
                      <a:lnTo>
                        <a:pt x="58" y="50"/>
                      </a:lnTo>
                      <a:lnTo>
                        <a:pt x="67" y="46"/>
                      </a:lnTo>
                      <a:lnTo>
                        <a:pt x="73" y="45"/>
                      </a:lnTo>
                      <a:lnTo>
                        <a:pt x="80" y="46"/>
                      </a:lnTo>
                      <a:lnTo>
                        <a:pt x="82" y="50"/>
                      </a:lnTo>
                      <a:lnTo>
                        <a:pt x="82" y="57"/>
                      </a:lnTo>
                      <a:lnTo>
                        <a:pt x="80" y="60"/>
                      </a:lnTo>
                      <a:lnTo>
                        <a:pt x="77" y="6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82" name="Freeform 403">
                  <a:extLst>
                    <a:ext uri="{FF2B5EF4-FFF2-40B4-BE49-F238E27FC236}">
                      <a16:creationId xmlns:a16="http://schemas.microsoft.com/office/drawing/2014/main" id="{E4546D75-2F1C-48B3-83B9-DAC7073F9D7D}"/>
                    </a:ext>
                  </a:extLst>
                </p:cNvPr>
                <p:cNvSpPr>
                  <a:spLocks/>
                </p:cNvSpPr>
                <p:nvPr/>
              </p:nvSpPr>
              <p:spPr bwMode="auto">
                <a:xfrm>
                  <a:off x="3801" y="1722"/>
                  <a:ext cx="158" cy="343"/>
                </a:xfrm>
                <a:custGeom>
                  <a:avLst/>
                  <a:gdLst>
                    <a:gd name="T0" fmla="*/ 95 w 158"/>
                    <a:gd name="T1" fmla="*/ 336 h 343"/>
                    <a:gd name="T2" fmla="*/ 83 w 158"/>
                    <a:gd name="T3" fmla="*/ 326 h 343"/>
                    <a:gd name="T4" fmla="*/ 61 w 158"/>
                    <a:gd name="T5" fmla="*/ 312 h 343"/>
                    <a:gd name="T6" fmla="*/ 53 w 158"/>
                    <a:gd name="T7" fmla="*/ 290 h 343"/>
                    <a:gd name="T8" fmla="*/ 40 w 158"/>
                    <a:gd name="T9" fmla="*/ 281 h 343"/>
                    <a:gd name="T10" fmla="*/ 30 w 158"/>
                    <a:gd name="T11" fmla="*/ 248 h 343"/>
                    <a:gd name="T12" fmla="*/ 31 w 158"/>
                    <a:gd name="T13" fmla="*/ 234 h 343"/>
                    <a:gd name="T14" fmla="*/ 33 w 158"/>
                    <a:gd name="T15" fmla="*/ 214 h 343"/>
                    <a:gd name="T16" fmla="*/ 18 w 158"/>
                    <a:gd name="T17" fmla="*/ 198 h 343"/>
                    <a:gd name="T18" fmla="*/ 16 w 158"/>
                    <a:gd name="T19" fmla="*/ 166 h 343"/>
                    <a:gd name="T20" fmla="*/ 20 w 158"/>
                    <a:gd name="T21" fmla="*/ 159 h 343"/>
                    <a:gd name="T22" fmla="*/ 21 w 158"/>
                    <a:gd name="T23" fmla="*/ 148 h 343"/>
                    <a:gd name="T24" fmla="*/ 10 w 158"/>
                    <a:gd name="T25" fmla="*/ 140 h 343"/>
                    <a:gd name="T26" fmla="*/ 8 w 158"/>
                    <a:gd name="T27" fmla="*/ 131 h 343"/>
                    <a:gd name="T28" fmla="*/ 0 w 158"/>
                    <a:gd name="T29" fmla="*/ 121 h 343"/>
                    <a:gd name="T30" fmla="*/ 6 w 158"/>
                    <a:gd name="T31" fmla="*/ 95 h 343"/>
                    <a:gd name="T32" fmla="*/ 10 w 158"/>
                    <a:gd name="T33" fmla="*/ 74 h 343"/>
                    <a:gd name="T34" fmla="*/ 16 w 158"/>
                    <a:gd name="T35" fmla="*/ 59 h 343"/>
                    <a:gd name="T36" fmla="*/ 28 w 158"/>
                    <a:gd name="T37" fmla="*/ 34 h 343"/>
                    <a:gd name="T38" fmla="*/ 45 w 158"/>
                    <a:gd name="T39" fmla="*/ 10 h 343"/>
                    <a:gd name="T40" fmla="*/ 66 w 158"/>
                    <a:gd name="T41" fmla="*/ 0 h 343"/>
                    <a:gd name="T42" fmla="*/ 61 w 158"/>
                    <a:gd name="T43" fmla="*/ 17 h 343"/>
                    <a:gd name="T44" fmla="*/ 50 w 158"/>
                    <a:gd name="T45" fmla="*/ 33 h 343"/>
                    <a:gd name="T46" fmla="*/ 61 w 158"/>
                    <a:gd name="T47" fmla="*/ 48 h 343"/>
                    <a:gd name="T48" fmla="*/ 60 w 158"/>
                    <a:gd name="T49" fmla="*/ 69 h 343"/>
                    <a:gd name="T50" fmla="*/ 65 w 158"/>
                    <a:gd name="T51" fmla="*/ 93 h 343"/>
                    <a:gd name="T52" fmla="*/ 53 w 158"/>
                    <a:gd name="T53" fmla="*/ 110 h 343"/>
                    <a:gd name="T54" fmla="*/ 31 w 158"/>
                    <a:gd name="T55" fmla="*/ 129 h 343"/>
                    <a:gd name="T56" fmla="*/ 30 w 158"/>
                    <a:gd name="T57" fmla="*/ 145 h 343"/>
                    <a:gd name="T58" fmla="*/ 45 w 158"/>
                    <a:gd name="T59" fmla="*/ 153 h 343"/>
                    <a:gd name="T60" fmla="*/ 53 w 158"/>
                    <a:gd name="T61" fmla="*/ 141 h 343"/>
                    <a:gd name="T62" fmla="*/ 78 w 158"/>
                    <a:gd name="T63" fmla="*/ 119 h 343"/>
                    <a:gd name="T64" fmla="*/ 78 w 158"/>
                    <a:gd name="T65" fmla="*/ 100 h 343"/>
                    <a:gd name="T66" fmla="*/ 107 w 158"/>
                    <a:gd name="T67" fmla="*/ 78 h 343"/>
                    <a:gd name="T68" fmla="*/ 138 w 158"/>
                    <a:gd name="T69" fmla="*/ 76 h 343"/>
                    <a:gd name="T70" fmla="*/ 142 w 158"/>
                    <a:gd name="T71" fmla="*/ 100 h 343"/>
                    <a:gd name="T72" fmla="*/ 140 w 158"/>
                    <a:gd name="T73" fmla="*/ 121 h 343"/>
                    <a:gd name="T74" fmla="*/ 122 w 158"/>
                    <a:gd name="T75" fmla="*/ 136 h 343"/>
                    <a:gd name="T76" fmla="*/ 103 w 158"/>
                    <a:gd name="T77" fmla="*/ 140 h 343"/>
                    <a:gd name="T78" fmla="*/ 96 w 158"/>
                    <a:gd name="T79" fmla="*/ 157 h 343"/>
                    <a:gd name="T80" fmla="*/ 85 w 158"/>
                    <a:gd name="T81" fmla="*/ 160 h 343"/>
                    <a:gd name="T82" fmla="*/ 107 w 158"/>
                    <a:gd name="T83" fmla="*/ 174 h 343"/>
                    <a:gd name="T84" fmla="*/ 140 w 158"/>
                    <a:gd name="T85" fmla="*/ 181 h 343"/>
                    <a:gd name="T86" fmla="*/ 143 w 158"/>
                    <a:gd name="T87" fmla="*/ 202 h 343"/>
                    <a:gd name="T88" fmla="*/ 152 w 158"/>
                    <a:gd name="T89" fmla="*/ 219 h 343"/>
                    <a:gd name="T90" fmla="*/ 118 w 158"/>
                    <a:gd name="T91" fmla="*/ 209 h 343"/>
                    <a:gd name="T92" fmla="*/ 86 w 158"/>
                    <a:gd name="T93" fmla="*/ 197 h 343"/>
                    <a:gd name="T94" fmla="*/ 53 w 158"/>
                    <a:gd name="T95" fmla="*/ 197 h 343"/>
                    <a:gd name="T96" fmla="*/ 56 w 158"/>
                    <a:gd name="T97" fmla="*/ 221 h 343"/>
                    <a:gd name="T98" fmla="*/ 56 w 158"/>
                    <a:gd name="T99" fmla="*/ 252 h 343"/>
                    <a:gd name="T100" fmla="*/ 65 w 158"/>
                    <a:gd name="T101" fmla="*/ 274 h 343"/>
                    <a:gd name="T102" fmla="*/ 75 w 158"/>
                    <a:gd name="T103" fmla="*/ 297 h 343"/>
                    <a:gd name="T104" fmla="*/ 93 w 158"/>
                    <a:gd name="T105" fmla="*/ 324 h 343"/>
                    <a:gd name="T106" fmla="*/ 112 w 158"/>
                    <a:gd name="T107" fmla="*/ 343 h 3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8"/>
                    <a:gd name="T163" fmla="*/ 0 h 343"/>
                    <a:gd name="T164" fmla="*/ 158 w 158"/>
                    <a:gd name="T165" fmla="*/ 343 h 34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8" h="343">
                      <a:moveTo>
                        <a:pt x="112" y="343"/>
                      </a:moveTo>
                      <a:lnTo>
                        <a:pt x="103" y="340"/>
                      </a:lnTo>
                      <a:lnTo>
                        <a:pt x="98" y="338"/>
                      </a:lnTo>
                      <a:lnTo>
                        <a:pt x="95" y="336"/>
                      </a:lnTo>
                      <a:lnTo>
                        <a:pt x="91" y="335"/>
                      </a:lnTo>
                      <a:lnTo>
                        <a:pt x="88" y="331"/>
                      </a:lnTo>
                      <a:lnTo>
                        <a:pt x="88" y="329"/>
                      </a:lnTo>
                      <a:lnTo>
                        <a:pt x="83" y="326"/>
                      </a:lnTo>
                      <a:lnTo>
                        <a:pt x="76" y="324"/>
                      </a:lnTo>
                      <a:lnTo>
                        <a:pt x="71" y="322"/>
                      </a:lnTo>
                      <a:lnTo>
                        <a:pt x="66" y="317"/>
                      </a:lnTo>
                      <a:lnTo>
                        <a:pt x="61" y="312"/>
                      </a:lnTo>
                      <a:lnTo>
                        <a:pt x="60" y="305"/>
                      </a:lnTo>
                      <a:lnTo>
                        <a:pt x="58" y="300"/>
                      </a:lnTo>
                      <a:lnTo>
                        <a:pt x="56" y="297"/>
                      </a:lnTo>
                      <a:lnTo>
                        <a:pt x="53" y="290"/>
                      </a:lnTo>
                      <a:lnTo>
                        <a:pt x="50" y="286"/>
                      </a:lnTo>
                      <a:lnTo>
                        <a:pt x="46" y="285"/>
                      </a:lnTo>
                      <a:lnTo>
                        <a:pt x="43" y="281"/>
                      </a:lnTo>
                      <a:lnTo>
                        <a:pt x="40" y="281"/>
                      </a:lnTo>
                      <a:lnTo>
                        <a:pt x="35" y="279"/>
                      </a:lnTo>
                      <a:lnTo>
                        <a:pt x="31" y="274"/>
                      </a:lnTo>
                      <a:lnTo>
                        <a:pt x="28" y="266"/>
                      </a:lnTo>
                      <a:lnTo>
                        <a:pt x="30" y="248"/>
                      </a:lnTo>
                      <a:lnTo>
                        <a:pt x="31" y="243"/>
                      </a:lnTo>
                      <a:lnTo>
                        <a:pt x="31" y="240"/>
                      </a:lnTo>
                      <a:lnTo>
                        <a:pt x="31" y="236"/>
                      </a:lnTo>
                      <a:lnTo>
                        <a:pt x="31" y="234"/>
                      </a:lnTo>
                      <a:lnTo>
                        <a:pt x="30" y="226"/>
                      </a:lnTo>
                      <a:lnTo>
                        <a:pt x="31" y="221"/>
                      </a:lnTo>
                      <a:lnTo>
                        <a:pt x="33" y="217"/>
                      </a:lnTo>
                      <a:lnTo>
                        <a:pt x="33" y="214"/>
                      </a:lnTo>
                      <a:lnTo>
                        <a:pt x="26" y="205"/>
                      </a:lnTo>
                      <a:lnTo>
                        <a:pt x="21" y="203"/>
                      </a:lnTo>
                      <a:lnTo>
                        <a:pt x="20" y="202"/>
                      </a:lnTo>
                      <a:lnTo>
                        <a:pt x="18" y="198"/>
                      </a:lnTo>
                      <a:lnTo>
                        <a:pt x="15" y="191"/>
                      </a:lnTo>
                      <a:lnTo>
                        <a:pt x="11" y="179"/>
                      </a:lnTo>
                      <a:lnTo>
                        <a:pt x="15" y="174"/>
                      </a:lnTo>
                      <a:lnTo>
                        <a:pt x="16" y="166"/>
                      </a:lnTo>
                      <a:lnTo>
                        <a:pt x="16" y="164"/>
                      </a:lnTo>
                      <a:lnTo>
                        <a:pt x="16" y="162"/>
                      </a:lnTo>
                      <a:lnTo>
                        <a:pt x="18" y="160"/>
                      </a:lnTo>
                      <a:lnTo>
                        <a:pt x="20" y="159"/>
                      </a:lnTo>
                      <a:lnTo>
                        <a:pt x="25" y="157"/>
                      </a:lnTo>
                      <a:lnTo>
                        <a:pt x="26" y="155"/>
                      </a:lnTo>
                      <a:lnTo>
                        <a:pt x="26" y="152"/>
                      </a:lnTo>
                      <a:lnTo>
                        <a:pt x="21" y="148"/>
                      </a:lnTo>
                      <a:lnTo>
                        <a:pt x="8" y="145"/>
                      </a:lnTo>
                      <a:lnTo>
                        <a:pt x="5" y="143"/>
                      </a:lnTo>
                      <a:lnTo>
                        <a:pt x="6" y="141"/>
                      </a:lnTo>
                      <a:lnTo>
                        <a:pt x="10" y="140"/>
                      </a:lnTo>
                      <a:lnTo>
                        <a:pt x="10" y="136"/>
                      </a:lnTo>
                      <a:lnTo>
                        <a:pt x="10" y="133"/>
                      </a:lnTo>
                      <a:lnTo>
                        <a:pt x="10" y="131"/>
                      </a:lnTo>
                      <a:lnTo>
                        <a:pt x="8" y="131"/>
                      </a:lnTo>
                      <a:lnTo>
                        <a:pt x="3" y="133"/>
                      </a:lnTo>
                      <a:lnTo>
                        <a:pt x="1" y="131"/>
                      </a:lnTo>
                      <a:lnTo>
                        <a:pt x="1" y="122"/>
                      </a:lnTo>
                      <a:lnTo>
                        <a:pt x="0" y="121"/>
                      </a:lnTo>
                      <a:lnTo>
                        <a:pt x="0" y="117"/>
                      </a:lnTo>
                      <a:lnTo>
                        <a:pt x="1" y="110"/>
                      </a:lnTo>
                      <a:lnTo>
                        <a:pt x="5" y="100"/>
                      </a:lnTo>
                      <a:lnTo>
                        <a:pt x="6" y="95"/>
                      </a:lnTo>
                      <a:lnTo>
                        <a:pt x="10" y="88"/>
                      </a:lnTo>
                      <a:lnTo>
                        <a:pt x="10" y="83"/>
                      </a:lnTo>
                      <a:lnTo>
                        <a:pt x="10" y="78"/>
                      </a:lnTo>
                      <a:lnTo>
                        <a:pt x="10" y="74"/>
                      </a:lnTo>
                      <a:lnTo>
                        <a:pt x="13" y="69"/>
                      </a:lnTo>
                      <a:lnTo>
                        <a:pt x="15" y="67"/>
                      </a:lnTo>
                      <a:lnTo>
                        <a:pt x="20" y="62"/>
                      </a:lnTo>
                      <a:lnTo>
                        <a:pt x="16" y="59"/>
                      </a:lnTo>
                      <a:lnTo>
                        <a:pt x="18" y="50"/>
                      </a:lnTo>
                      <a:lnTo>
                        <a:pt x="20" y="48"/>
                      </a:lnTo>
                      <a:lnTo>
                        <a:pt x="25" y="41"/>
                      </a:lnTo>
                      <a:lnTo>
                        <a:pt x="28" y="34"/>
                      </a:lnTo>
                      <a:lnTo>
                        <a:pt x="31" y="28"/>
                      </a:lnTo>
                      <a:lnTo>
                        <a:pt x="36" y="22"/>
                      </a:lnTo>
                      <a:lnTo>
                        <a:pt x="41" y="14"/>
                      </a:lnTo>
                      <a:lnTo>
                        <a:pt x="45" y="10"/>
                      </a:lnTo>
                      <a:lnTo>
                        <a:pt x="50" y="5"/>
                      </a:lnTo>
                      <a:lnTo>
                        <a:pt x="51" y="3"/>
                      </a:lnTo>
                      <a:lnTo>
                        <a:pt x="56" y="2"/>
                      </a:lnTo>
                      <a:lnTo>
                        <a:pt x="66" y="0"/>
                      </a:lnTo>
                      <a:lnTo>
                        <a:pt x="68" y="5"/>
                      </a:lnTo>
                      <a:lnTo>
                        <a:pt x="65" y="10"/>
                      </a:lnTo>
                      <a:lnTo>
                        <a:pt x="63" y="14"/>
                      </a:lnTo>
                      <a:lnTo>
                        <a:pt x="61" y="17"/>
                      </a:lnTo>
                      <a:lnTo>
                        <a:pt x="58" y="21"/>
                      </a:lnTo>
                      <a:lnTo>
                        <a:pt x="58" y="28"/>
                      </a:lnTo>
                      <a:lnTo>
                        <a:pt x="53" y="31"/>
                      </a:lnTo>
                      <a:lnTo>
                        <a:pt x="50" y="33"/>
                      </a:lnTo>
                      <a:lnTo>
                        <a:pt x="50" y="40"/>
                      </a:lnTo>
                      <a:lnTo>
                        <a:pt x="53" y="43"/>
                      </a:lnTo>
                      <a:lnTo>
                        <a:pt x="58" y="47"/>
                      </a:lnTo>
                      <a:lnTo>
                        <a:pt x="61" y="48"/>
                      </a:lnTo>
                      <a:lnTo>
                        <a:pt x="66" y="50"/>
                      </a:lnTo>
                      <a:lnTo>
                        <a:pt x="66" y="60"/>
                      </a:lnTo>
                      <a:lnTo>
                        <a:pt x="61" y="64"/>
                      </a:lnTo>
                      <a:lnTo>
                        <a:pt x="60" y="69"/>
                      </a:lnTo>
                      <a:lnTo>
                        <a:pt x="65" y="72"/>
                      </a:lnTo>
                      <a:lnTo>
                        <a:pt x="68" y="78"/>
                      </a:lnTo>
                      <a:lnTo>
                        <a:pt x="68" y="88"/>
                      </a:lnTo>
                      <a:lnTo>
                        <a:pt x="65" y="93"/>
                      </a:lnTo>
                      <a:lnTo>
                        <a:pt x="65" y="97"/>
                      </a:lnTo>
                      <a:lnTo>
                        <a:pt x="61" y="102"/>
                      </a:lnTo>
                      <a:lnTo>
                        <a:pt x="56" y="107"/>
                      </a:lnTo>
                      <a:lnTo>
                        <a:pt x="53" y="110"/>
                      </a:lnTo>
                      <a:lnTo>
                        <a:pt x="50" y="116"/>
                      </a:lnTo>
                      <a:lnTo>
                        <a:pt x="46" y="119"/>
                      </a:lnTo>
                      <a:lnTo>
                        <a:pt x="40" y="122"/>
                      </a:lnTo>
                      <a:lnTo>
                        <a:pt x="31" y="129"/>
                      </a:lnTo>
                      <a:lnTo>
                        <a:pt x="28" y="133"/>
                      </a:lnTo>
                      <a:lnTo>
                        <a:pt x="30" y="136"/>
                      </a:lnTo>
                      <a:lnTo>
                        <a:pt x="30" y="141"/>
                      </a:lnTo>
                      <a:lnTo>
                        <a:pt x="30" y="145"/>
                      </a:lnTo>
                      <a:lnTo>
                        <a:pt x="31" y="148"/>
                      </a:lnTo>
                      <a:lnTo>
                        <a:pt x="33" y="152"/>
                      </a:lnTo>
                      <a:lnTo>
                        <a:pt x="38" y="153"/>
                      </a:lnTo>
                      <a:lnTo>
                        <a:pt x="45" y="153"/>
                      </a:lnTo>
                      <a:lnTo>
                        <a:pt x="53" y="152"/>
                      </a:lnTo>
                      <a:lnTo>
                        <a:pt x="55" y="150"/>
                      </a:lnTo>
                      <a:lnTo>
                        <a:pt x="53" y="147"/>
                      </a:lnTo>
                      <a:lnTo>
                        <a:pt x="53" y="141"/>
                      </a:lnTo>
                      <a:lnTo>
                        <a:pt x="58" y="131"/>
                      </a:lnTo>
                      <a:lnTo>
                        <a:pt x="65" y="126"/>
                      </a:lnTo>
                      <a:lnTo>
                        <a:pt x="73" y="122"/>
                      </a:lnTo>
                      <a:lnTo>
                        <a:pt x="78" y="119"/>
                      </a:lnTo>
                      <a:lnTo>
                        <a:pt x="81" y="116"/>
                      </a:lnTo>
                      <a:lnTo>
                        <a:pt x="81" y="112"/>
                      </a:lnTo>
                      <a:lnTo>
                        <a:pt x="75" y="110"/>
                      </a:lnTo>
                      <a:lnTo>
                        <a:pt x="78" y="100"/>
                      </a:lnTo>
                      <a:lnTo>
                        <a:pt x="86" y="91"/>
                      </a:lnTo>
                      <a:lnTo>
                        <a:pt x="91" y="86"/>
                      </a:lnTo>
                      <a:lnTo>
                        <a:pt x="101" y="79"/>
                      </a:lnTo>
                      <a:lnTo>
                        <a:pt x="107" y="78"/>
                      </a:lnTo>
                      <a:lnTo>
                        <a:pt x="117" y="76"/>
                      </a:lnTo>
                      <a:lnTo>
                        <a:pt x="128" y="71"/>
                      </a:lnTo>
                      <a:lnTo>
                        <a:pt x="135" y="71"/>
                      </a:lnTo>
                      <a:lnTo>
                        <a:pt x="138" y="76"/>
                      </a:lnTo>
                      <a:lnTo>
                        <a:pt x="137" y="81"/>
                      </a:lnTo>
                      <a:lnTo>
                        <a:pt x="138" y="86"/>
                      </a:lnTo>
                      <a:lnTo>
                        <a:pt x="142" y="91"/>
                      </a:lnTo>
                      <a:lnTo>
                        <a:pt x="142" y="100"/>
                      </a:lnTo>
                      <a:lnTo>
                        <a:pt x="142" y="102"/>
                      </a:lnTo>
                      <a:lnTo>
                        <a:pt x="142" y="109"/>
                      </a:lnTo>
                      <a:lnTo>
                        <a:pt x="140" y="114"/>
                      </a:lnTo>
                      <a:lnTo>
                        <a:pt x="140" y="121"/>
                      </a:lnTo>
                      <a:lnTo>
                        <a:pt x="137" y="126"/>
                      </a:lnTo>
                      <a:lnTo>
                        <a:pt x="132" y="129"/>
                      </a:lnTo>
                      <a:lnTo>
                        <a:pt x="125" y="131"/>
                      </a:lnTo>
                      <a:lnTo>
                        <a:pt x="122" y="136"/>
                      </a:lnTo>
                      <a:lnTo>
                        <a:pt x="117" y="136"/>
                      </a:lnTo>
                      <a:lnTo>
                        <a:pt x="113" y="136"/>
                      </a:lnTo>
                      <a:lnTo>
                        <a:pt x="107" y="143"/>
                      </a:lnTo>
                      <a:lnTo>
                        <a:pt x="103" y="140"/>
                      </a:lnTo>
                      <a:lnTo>
                        <a:pt x="98" y="140"/>
                      </a:lnTo>
                      <a:lnTo>
                        <a:pt x="93" y="147"/>
                      </a:lnTo>
                      <a:lnTo>
                        <a:pt x="96" y="150"/>
                      </a:lnTo>
                      <a:lnTo>
                        <a:pt x="96" y="157"/>
                      </a:lnTo>
                      <a:lnTo>
                        <a:pt x="90" y="153"/>
                      </a:lnTo>
                      <a:lnTo>
                        <a:pt x="86" y="150"/>
                      </a:lnTo>
                      <a:lnTo>
                        <a:pt x="83" y="153"/>
                      </a:lnTo>
                      <a:lnTo>
                        <a:pt x="85" y="160"/>
                      </a:lnTo>
                      <a:lnTo>
                        <a:pt x="88" y="164"/>
                      </a:lnTo>
                      <a:lnTo>
                        <a:pt x="93" y="167"/>
                      </a:lnTo>
                      <a:lnTo>
                        <a:pt x="98" y="171"/>
                      </a:lnTo>
                      <a:lnTo>
                        <a:pt x="107" y="174"/>
                      </a:lnTo>
                      <a:lnTo>
                        <a:pt x="113" y="179"/>
                      </a:lnTo>
                      <a:lnTo>
                        <a:pt x="123" y="181"/>
                      </a:lnTo>
                      <a:lnTo>
                        <a:pt x="132" y="179"/>
                      </a:lnTo>
                      <a:lnTo>
                        <a:pt x="140" y="181"/>
                      </a:lnTo>
                      <a:lnTo>
                        <a:pt x="140" y="188"/>
                      </a:lnTo>
                      <a:lnTo>
                        <a:pt x="137" y="191"/>
                      </a:lnTo>
                      <a:lnTo>
                        <a:pt x="137" y="198"/>
                      </a:lnTo>
                      <a:lnTo>
                        <a:pt x="143" y="202"/>
                      </a:lnTo>
                      <a:lnTo>
                        <a:pt x="148" y="205"/>
                      </a:lnTo>
                      <a:lnTo>
                        <a:pt x="157" y="210"/>
                      </a:lnTo>
                      <a:lnTo>
                        <a:pt x="158" y="217"/>
                      </a:lnTo>
                      <a:lnTo>
                        <a:pt x="152" y="219"/>
                      </a:lnTo>
                      <a:lnTo>
                        <a:pt x="147" y="214"/>
                      </a:lnTo>
                      <a:lnTo>
                        <a:pt x="138" y="210"/>
                      </a:lnTo>
                      <a:lnTo>
                        <a:pt x="127" y="210"/>
                      </a:lnTo>
                      <a:lnTo>
                        <a:pt x="118" y="209"/>
                      </a:lnTo>
                      <a:lnTo>
                        <a:pt x="115" y="202"/>
                      </a:lnTo>
                      <a:lnTo>
                        <a:pt x="107" y="198"/>
                      </a:lnTo>
                      <a:lnTo>
                        <a:pt x="95" y="198"/>
                      </a:lnTo>
                      <a:lnTo>
                        <a:pt x="86" y="197"/>
                      </a:lnTo>
                      <a:lnTo>
                        <a:pt x="78" y="195"/>
                      </a:lnTo>
                      <a:lnTo>
                        <a:pt x="70" y="191"/>
                      </a:lnTo>
                      <a:lnTo>
                        <a:pt x="58" y="191"/>
                      </a:lnTo>
                      <a:lnTo>
                        <a:pt x="53" y="197"/>
                      </a:lnTo>
                      <a:lnTo>
                        <a:pt x="50" y="202"/>
                      </a:lnTo>
                      <a:lnTo>
                        <a:pt x="51" y="207"/>
                      </a:lnTo>
                      <a:lnTo>
                        <a:pt x="56" y="212"/>
                      </a:lnTo>
                      <a:lnTo>
                        <a:pt x="56" y="221"/>
                      </a:lnTo>
                      <a:lnTo>
                        <a:pt x="56" y="229"/>
                      </a:lnTo>
                      <a:lnTo>
                        <a:pt x="55" y="243"/>
                      </a:lnTo>
                      <a:lnTo>
                        <a:pt x="56" y="248"/>
                      </a:lnTo>
                      <a:lnTo>
                        <a:pt x="56" y="252"/>
                      </a:lnTo>
                      <a:lnTo>
                        <a:pt x="58" y="257"/>
                      </a:lnTo>
                      <a:lnTo>
                        <a:pt x="60" y="262"/>
                      </a:lnTo>
                      <a:lnTo>
                        <a:pt x="61" y="267"/>
                      </a:lnTo>
                      <a:lnTo>
                        <a:pt x="65" y="274"/>
                      </a:lnTo>
                      <a:lnTo>
                        <a:pt x="66" y="281"/>
                      </a:lnTo>
                      <a:lnTo>
                        <a:pt x="70" y="286"/>
                      </a:lnTo>
                      <a:lnTo>
                        <a:pt x="73" y="293"/>
                      </a:lnTo>
                      <a:lnTo>
                        <a:pt x="75" y="297"/>
                      </a:lnTo>
                      <a:lnTo>
                        <a:pt x="80" y="303"/>
                      </a:lnTo>
                      <a:lnTo>
                        <a:pt x="81" y="309"/>
                      </a:lnTo>
                      <a:lnTo>
                        <a:pt x="85" y="314"/>
                      </a:lnTo>
                      <a:lnTo>
                        <a:pt x="93" y="324"/>
                      </a:lnTo>
                      <a:lnTo>
                        <a:pt x="110" y="335"/>
                      </a:lnTo>
                      <a:lnTo>
                        <a:pt x="113" y="336"/>
                      </a:lnTo>
                      <a:lnTo>
                        <a:pt x="115" y="341"/>
                      </a:lnTo>
                      <a:lnTo>
                        <a:pt x="112" y="343"/>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83" name="Freeform 404">
                  <a:extLst>
                    <a:ext uri="{FF2B5EF4-FFF2-40B4-BE49-F238E27FC236}">
                      <a16:creationId xmlns:a16="http://schemas.microsoft.com/office/drawing/2014/main" id="{13B00A37-0BC5-4F53-A513-75D2B0A306B6}"/>
                    </a:ext>
                  </a:extLst>
                </p:cNvPr>
                <p:cNvSpPr>
                  <a:spLocks/>
                </p:cNvSpPr>
                <p:nvPr/>
              </p:nvSpPr>
              <p:spPr bwMode="auto">
                <a:xfrm>
                  <a:off x="3802" y="1722"/>
                  <a:ext cx="158" cy="343"/>
                </a:xfrm>
                <a:custGeom>
                  <a:avLst/>
                  <a:gdLst>
                    <a:gd name="T0" fmla="*/ 98 w 158"/>
                    <a:gd name="T1" fmla="*/ 338 h 343"/>
                    <a:gd name="T2" fmla="*/ 88 w 158"/>
                    <a:gd name="T3" fmla="*/ 329 h 343"/>
                    <a:gd name="T4" fmla="*/ 66 w 158"/>
                    <a:gd name="T5" fmla="*/ 317 h 343"/>
                    <a:gd name="T6" fmla="*/ 56 w 158"/>
                    <a:gd name="T7" fmla="*/ 297 h 343"/>
                    <a:gd name="T8" fmla="*/ 43 w 158"/>
                    <a:gd name="T9" fmla="*/ 281 h 343"/>
                    <a:gd name="T10" fmla="*/ 28 w 158"/>
                    <a:gd name="T11" fmla="*/ 266 h 343"/>
                    <a:gd name="T12" fmla="*/ 31 w 158"/>
                    <a:gd name="T13" fmla="*/ 236 h 343"/>
                    <a:gd name="T14" fmla="*/ 33 w 158"/>
                    <a:gd name="T15" fmla="*/ 217 h 343"/>
                    <a:gd name="T16" fmla="*/ 20 w 158"/>
                    <a:gd name="T17" fmla="*/ 202 h 343"/>
                    <a:gd name="T18" fmla="*/ 15 w 158"/>
                    <a:gd name="T19" fmla="*/ 174 h 343"/>
                    <a:gd name="T20" fmla="*/ 18 w 158"/>
                    <a:gd name="T21" fmla="*/ 160 h 343"/>
                    <a:gd name="T22" fmla="*/ 26 w 158"/>
                    <a:gd name="T23" fmla="*/ 152 h 343"/>
                    <a:gd name="T24" fmla="*/ 6 w 158"/>
                    <a:gd name="T25" fmla="*/ 141 h 343"/>
                    <a:gd name="T26" fmla="*/ 10 w 158"/>
                    <a:gd name="T27" fmla="*/ 131 h 343"/>
                    <a:gd name="T28" fmla="*/ 1 w 158"/>
                    <a:gd name="T29" fmla="*/ 122 h 343"/>
                    <a:gd name="T30" fmla="*/ 5 w 158"/>
                    <a:gd name="T31" fmla="*/ 100 h 343"/>
                    <a:gd name="T32" fmla="*/ 10 w 158"/>
                    <a:gd name="T33" fmla="*/ 78 h 343"/>
                    <a:gd name="T34" fmla="*/ 20 w 158"/>
                    <a:gd name="T35" fmla="*/ 62 h 343"/>
                    <a:gd name="T36" fmla="*/ 25 w 158"/>
                    <a:gd name="T37" fmla="*/ 41 h 343"/>
                    <a:gd name="T38" fmla="*/ 41 w 158"/>
                    <a:gd name="T39" fmla="*/ 14 h 343"/>
                    <a:gd name="T40" fmla="*/ 56 w 158"/>
                    <a:gd name="T41" fmla="*/ 2 h 343"/>
                    <a:gd name="T42" fmla="*/ 63 w 158"/>
                    <a:gd name="T43" fmla="*/ 14 h 343"/>
                    <a:gd name="T44" fmla="*/ 53 w 158"/>
                    <a:gd name="T45" fmla="*/ 31 h 343"/>
                    <a:gd name="T46" fmla="*/ 58 w 158"/>
                    <a:gd name="T47" fmla="*/ 47 h 343"/>
                    <a:gd name="T48" fmla="*/ 61 w 158"/>
                    <a:gd name="T49" fmla="*/ 64 h 343"/>
                    <a:gd name="T50" fmla="*/ 68 w 158"/>
                    <a:gd name="T51" fmla="*/ 88 h 343"/>
                    <a:gd name="T52" fmla="*/ 56 w 158"/>
                    <a:gd name="T53" fmla="*/ 107 h 343"/>
                    <a:gd name="T54" fmla="*/ 40 w 158"/>
                    <a:gd name="T55" fmla="*/ 122 h 343"/>
                    <a:gd name="T56" fmla="*/ 30 w 158"/>
                    <a:gd name="T57" fmla="*/ 141 h 343"/>
                    <a:gd name="T58" fmla="*/ 38 w 158"/>
                    <a:gd name="T59" fmla="*/ 153 h 343"/>
                    <a:gd name="T60" fmla="*/ 53 w 158"/>
                    <a:gd name="T61" fmla="*/ 147 h 343"/>
                    <a:gd name="T62" fmla="*/ 73 w 158"/>
                    <a:gd name="T63" fmla="*/ 122 h 343"/>
                    <a:gd name="T64" fmla="*/ 75 w 158"/>
                    <a:gd name="T65" fmla="*/ 110 h 343"/>
                    <a:gd name="T66" fmla="*/ 101 w 158"/>
                    <a:gd name="T67" fmla="*/ 79 h 343"/>
                    <a:gd name="T68" fmla="*/ 135 w 158"/>
                    <a:gd name="T69" fmla="*/ 71 h 343"/>
                    <a:gd name="T70" fmla="*/ 142 w 158"/>
                    <a:gd name="T71" fmla="*/ 91 h 343"/>
                    <a:gd name="T72" fmla="*/ 140 w 158"/>
                    <a:gd name="T73" fmla="*/ 114 h 343"/>
                    <a:gd name="T74" fmla="*/ 125 w 158"/>
                    <a:gd name="T75" fmla="*/ 131 h 343"/>
                    <a:gd name="T76" fmla="*/ 107 w 158"/>
                    <a:gd name="T77" fmla="*/ 143 h 343"/>
                    <a:gd name="T78" fmla="*/ 96 w 158"/>
                    <a:gd name="T79" fmla="*/ 150 h 343"/>
                    <a:gd name="T80" fmla="*/ 83 w 158"/>
                    <a:gd name="T81" fmla="*/ 153 h 343"/>
                    <a:gd name="T82" fmla="*/ 98 w 158"/>
                    <a:gd name="T83" fmla="*/ 171 h 343"/>
                    <a:gd name="T84" fmla="*/ 132 w 158"/>
                    <a:gd name="T85" fmla="*/ 179 h 343"/>
                    <a:gd name="T86" fmla="*/ 137 w 158"/>
                    <a:gd name="T87" fmla="*/ 198 h 343"/>
                    <a:gd name="T88" fmla="*/ 158 w 158"/>
                    <a:gd name="T89" fmla="*/ 217 h 343"/>
                    <a:gd name="T90" fmla="*/ 127 w 158"/>
                    <a:gd name="T91" fmla="*/ 210 h 343"/>
                    <a:gd name="T92" fmla="*/ 95 w 158"/>
                    <a:gd name="T93" fmla="*/ 198 h 343"/>
                    <a:gd name="T94" fmla="*/ 58 w 158"/>
                    <a:gd name="T95" fmla="*/ 191 h 343"/>
                    <a:gd name="T96" fmla="*/ 56 w 158"/>
                    <a:gd name="T97" fmla="*/ 212 h 343"/>
                    <a:gd name="T98" fmla="*/ 56 w 158"/>
                    <a:gd name="T99" fmla="*/ 248 h 343"/>
                    <a:gd name="T100" fmla="*/ 61 w 158"/>
                    <a:gd name="T101" fmla="*/ 267 h 343"/>
                    <a:gd name="T102" fmla="*/ 73 w 158"/>
                    <a:gd name="T103" fmla="*/ 293 h 343"/>
                    <a:gd name="T104" fmla="*/ 85 w 158"/>
                    <a:gd name="T105" fmla="*/ 314 h 343"/>
                    <a:gd name="T106" fmla="*/ 115 w 158"/>
                    <a:gd name="T107" fmla="*/ 341 h 3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8"/>
                    <a:gd name="T163" fmla="*/ 0 h 343"/>
                    <a:gd name="T164" fmla="*/ 158 w 158"/>
                    <a:gd name="T165" fmla="*/ 343 h 34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8" h="343">
                      <a:moveTo>
                        <a:pt x="112" y="343"/>
                      </a:moveTo>
                      <a:lnTo>
                        <a:pt x="112" y="343"/>
                      </a:lnTo>
                      <a:lnTo>
                        <a:pt x="103" y="340"/>
                      </a:lnTo>
                      <a:lnTo>
                        <a:pt x="98" y="338"/>
                      </a:lnTo>
                      <a:lnTo>
                        <a:pt x="95" y="336"/>
                      </a:lnTo>
                      <a:lnTo>
                        <a:pt x="91" y="335"/>
                      </a:lnTo>
                      <a:lnTo>
                        <a:pt x="88" y="331"/>
                      </a:lnTo>
                      <a:lnTo>
                        <a:pt x="88" y="329"/>
                      </a:lnTo>
                      <a:lnTo>
                        <a:pt x="83" y="326"/>
                      </a:lnTo>
                      <a:lnTo>
                        <a:pt x="76" y="324"/>
                      </a:lnTo>
                      <a:lnTo>
                        <a:pt x="71" y="322"/>
                      </a:lnTo>
                      <a:lnTo>
                        <a:pt x="66" y="317"/>
                      </a:lnTo>
                      <a:lnTo>
                        <a:pt x="61" y="312"/>
                      </a:lnTo>
                      <a:lnTo>
                        <a:pt x="60" y="305"/>
                      </a:lnTo>
                      <a:lnTo>
                        <a:pt x="58" y="300"/>
                      </a:lnTo>
                      <a:lnTo>
                        <a:pt x="56" y="297"/>
                      </a:lnTo>
                      <a:lnTo>
                        <a:pt x="53" y="290"/>
                      </a:lnTo>
                      <a:lnTo>
                        <a:pt x="50" y="286"/>
                      </a:lnTo>
                      <a:lnTo>
                        <a:pt x="46" y="285"/>
                      </a:lnTo>
                      <a:lnTo>
                        <a:pt x="43" y="281"/>
                      </a:lnTo>
                      <a:lnTo>
                        <a:pt x="40" y="281"/>
                      </a:lnTo>
                      <a:lnTo>
                        <a:pt x="35" y="279"/>
                      </a:lnTo>
                      <a:lnTo>
                        <a:pt x="31" y="274"/>
                      </a:lnTo>
                      <a:lnTo>
                        <a:pt x="28" y="266"/>
                      </a:lnTo>
                      <a:lnTo>
                        <a:pt x="30" y="248"/>
                      </a:lnTo>
                      <a:lnTo>
                        <a:pt x="31" y="243"/>
                      </a:lnTo>
                      <a:lnTo>
                        <a:pt x="31" y="240"/>
                      </a:lnTo>
                      <a:lnTo>
                        <a:pt x="31" y="236"/>
                      </a:lnTo>
                      <a:lnTo>
                        <a:pt x="31" y="234"/>
                      </a:lnTo>
                      <a:lnTo>
                        <a:pt x="30" y="226"/>
                      </a:lnTo>
                      <a:lnTo>
                        <a:pt x="31" y="221"/>
                      </a:lnTo>
                      <a:lnTo>
                        <a:pt x="33" y="217"/>
                      </a:lnTo>
                      <a:lnTo>
                        <a:pt x="33" y="214"/>
                      </a:lnTo>
                      <a:lnTo>
                        <a:pt x="26" y="205"/>
                      </a:lnTo>
                      <a:lnTo>
                        <a:pt x="21" y="203"/>
                      </a:lnTo>
                      <a:lnTo>
                        <a:pt x="20" y="202"/>
                      </a:lnTo>
                      <a:lnTo>
                        <a:pt x="18" y="198"/>
                      </a:lnTo>
                      <a:lnTo>
                        <a:pt x="15" y="191"/>
                      </a:lnTo>
                      <a:lnTo>
                        <a:pt x="11" y="179"/>
                      </a:lnTo>
                      <a:lnTo>
                        <a:pt x="15" y="174"/>
                      </a:lnTo>
                      <a:lnTo>
                        <a:pt x="16" y="166"/>
                      </a:lnTo>
                      <a:lnTo>
                        <a:pt x="16" y="164"/>
                      </a:lnTo>
                      <a:lnTo>
                        <a:pt x="16" y="162"/>
                      </a:lnTo>
                      <a:lnTo>
                        <a:pt x="18" y="160"/>
                      </a:lnTo>
                      <a:lnTo>
                        <a:pt x="20" y="159"/>
                      </a:lnTo>
                      <a:lnTo>
                        <a:pt x="25" y="157"/>
                      </a:lnTo>
                      <a:lnTo>
                        <a:pt x="26" y="155"/>
                      </a:lnTo>
                      <a:lnTo>
                        <a:pt x="26" y="152"/>
                      </a:lnTo>
                      <a:lnTo>
                        <a:pt x="21" y="148"/>
                      </a:lnTo>
                      <a:lnTo>
                        <a:pt x="8" y="145"/>
                      </a:lnTo>
                      <a:lnTo>
                        <a:pt x="5" y="143"/>
                      </a:lnTo>
                      <a:lnTo>
                        <a:pt x="6" y="141"/>
                      </a:lnTo>
                      <a:lnTo>
                        <a:pt x="10" y="140"/>
                      </a:lnTo>
                      <a:lnTo>
                        <a:pt x="10" y="136"/>
                      </a:lnTo>
                      <a:lnTo>
                        <a:pt x="10" y="133"/>
                      </a:lnTo>
                      <a:lnTo>
                        <a:pt x="10" y="131"/>
                      </a:lnTo>
                      <a:lnTo>
                        <a:pt x="8" y="131"/>
                      </a:lnTo>
                      <a:lnTo>
                        <a:pt x="3" y="133"/>
                      </a:lnTo>
                      <a:lnTo>
                        <a:pt x="1" y="131"/>
                      </a:lnTo>
                      <a:lnTo>
                        <a:pt x="1" y="122"/>
                      </a:lnTo>
                      <a:lnTo>
                        <a:pt x="0" y="121"/>
                      </a:lnTo>
                      <a:lnTo>
                        <a:pt x="0" y="117"/>
                      </a:lnTo>
                      <a:lnTo>
                        <a:pt x="1" y="110"/>
                      </a:lnTo>
                      <a:lnTo>
                        <a:pt x="5" y="100"/>
                      </a:lnTo>
                      <a:lnTo>
                        <a:pt x="6" y="95"/>
                      </a:lnTo>
                      <a:lnTo>
                        <a:pt x="10" y="88"/>
                      </a:lnTo>
                      <a:lnTo>
                        <a:pt x="10" y="83"/>
                      </a:lnTo>
                      <a:lnTo>
                        <a:pt x="10" y="78"/>
                      </a:lnTo>
                      <a:lnTo>
                        <a:pt x="10" y="74"/>
                      </a:lnTo>
                      <a:lnTo>
                        <a:pt x="13" y="69"/>
                      </a:lnTo>
                      <a:lnTo>
                        <a:pt x="15" y="67"/>
                      </a:lnTo>
                      <a:lnTo>
                        <a:pt x="20" y="62"/>
                      </a:lnTo>
                      <a:lnTo>
                        <a:pt x="16" y="59"/>
                      </a:lnTo>
                      <a:lnTo>
                        <a:pt x="18" y="50"/>
                      </a:lnTo>
                      <a:lnTo>
                        <a:pt x="20" y="48"/>
                      </a:lnTo>
                      <a:lnTo>
                        <a:pt x="25" y="41"/>
                      </a:lnTo>
                      <a:lnTo>
                        <a:pt x="28" y="34"/>
                      </a:lnTo>
                      <a:lnTo>
                        <a:pt x="31" y="28"/>
                      </a:lnTo>
                      <a:lnTo>
                        <a:pt x="36" y="22"/>
                      </a:lnTo>
                      <a:lnTo>
                        <a:pt x="41" y="14"/>
                      </a:lnTo>
                      <a:lnTo>
                        <a:pt x="45" y="10"/>
                      </a:lnTo>
                      <a:lnTo>
                        <a:pt x="50" y="5"/>
                      </a:lnTo>
                      <a:lnTo>
                        <a:pt x="51" y="3"/>
                      </a:lnTo>
                      <a:lnTo>
                        <a:pt x="56" y="2"/>
                      </a:lnTo>
                      <a:lnTo>
                        <a:pt x="66" y="0"/>
                      </a:lnTo>
                      <a:lnTo>
                        <a:pt x="68" y="5"/>
                      </a:lnTo>
                      <a:lnTo>
                        <a:pt x="65" y="10"/>
                      </a:lnTo>
                      <a:lnTo>
                        <a:pt x="63" y="14"/>
                      </a:lnTo>
                      <a:lnTo>
                        <a:pt x="61" y="17"/>
                      </a:lnTo>
                      <a:lnTo>
                        <a:pt x="58" y="21"/>
                      </a:lnTo>
                      <a:lnTo>
                        <a:pt x="58" y="28"/>
                      </a:lnTo>
                      <a:lnTo>
                        <a:pt x="53" y="31"/>
                      </a:lnTo>
                      <a:lnTo>
                        <a:pt x="50" y="33"/>
                      </a:lnTo>
                      <a:lnTo>
                        <a:pt x="50" y="40"/>
                      </a:lnTo>
                      <a:lnTo>
                        <a:pt x="53" y="43"/>
                      </a:lnTo>
                      <a:lnTo>
                        <a:pt x="58" y="47"/>
                      </a:lnTo>
                      <a:lnTo>
                        <a:pt x="61" y="48"/>
                      </a:lnTo>
                      <a:lnTo>
                        <a:pt x="66" y="50"/>
                      </a:lnTo>
                      <a:lnTo>
                        <a:pt x="66" y="60"/>
                      </a:lnTo>
                      <a:lnTo>
                        <a:pt x="61" y="64"/>
                      </a:lnTo>
                      <a:lnTo>
                        <a:pt x="60" y="69"/>
                      </a:lnTo>
                      <a:lnTo>
                        <a:pt x="65" y="72"/>
                      </a:lnTo>
                      <a:lnTo>
                        <a:pt x="68" y="78"/>
                      </a:lnTo>
                      <a:lnTo>
                        <a:pt x="68" y="88"/>
                      </a:lnTo>
                      <a:lnTo>
                        <a:pt x="65" y="93"/>
                      </a:lnTo>
                      <a:lnTo>
                        <a:pt x="65" y="97"/>
                      </a:lnTo>
                      <a:lnTo>
                        <a:pt x="61" y="102"/>
                      </a:lnTo>
                      <a:lnTo>
                        <a:pt x="56" y="107"/>
                      </a:lnTo>
                      <a:lnTo>
                        <a:pt x="53" y="110"/>
                      </a:lnTo>
                      <a:lnTo>
                        <a:pt x="50" y="116"/>
                      </a:lnTo>
                      <a:lnTo>
                        <a:pt x="46" y="119"/>
                      </a:lnTo>
                      <a:lnTo>
                        <a:pt x="40" y="122"/>
                      </a:lnTo>
                      <a:lnTo>
                        <a:pt x="31" y="129"/>
                      </a:lnTo>
                      <a:lnTo>
                        <a:pt x="28" y="133"/>
                      </a:lnTo>
                      <a:lnTo>
                        <a:pt x="30" y="136"/>
                      </a:lnTo>
                      <a:lnTo>
                        <a:pt x="30" y="141"/>
                      </a:lnTo>
                      <a:lnTo>
                        <a:pt x="30" y="145"/>
                      </a:lnTo>
                      <a:lnTo>
                        <a:pt x="31" y="148"/>
                      </a:lnTo>
                      <a:lnTo>
                        <a:pt x="33" y="152"/>
                      </a:lnTo>
                      <a:lnTo>
                        <a:pt x="38" y="153"/>
                      </a:lnTo>
                      <a:lnTo>
                        <a:pt x="45" y="153"/>
                      </a:lnTo>
                      <a:lnTo>
                        <a:pt x="53" y="152"/>
                      </a:lnTo>
                      <a:lnTo>
                        <a:pt x="55" y="150"/>
                      </a:lnTo>
                      <a:lnTo>
                        <a:pt x="53" y="147"/>
                      </a:lnTo>
                      <a:lnTo>
                        <a:pt x="53" y="141"/>
                      </a:lnTo>
                      <a:lnTo>
                        <a:pt x="58" y="131"/>
                      </a:lnTo>
                      <a:lnTo>
                        <a:pt x="65" y="126"/>
                      </a:lnTo>
                      <a:lnTo>
                        <a:pt x="73" y="122"/>
                      </a:lnTo>
                      <a:lnTo>
                        <a:pt x="78" y="119"/>
                      </a:lnTo>
                      <a:lnTo>
                        <a:pt x="81" y="116"/>
                      </a:lnTo>
                      <a:lnTo>
                        <a:pt x="81" y="112"/>
                      </a:lnTo>
                      <a:lnTo>
                        <a:pt x="75" y="110"/>
                      </a:lnTo>
                      <a:lnTo>
                        <a:pt x="78" y="100"/>
                      </a:lnTo>
                      <a:lnTo>
                        <a:pt x="86" y="91"/>
                      </a:lnTo>
                      <a:lnTo>
                        <a:pt x="91" y="86"/>
                      </a:lnTo>
                      <a:lnTo>
                        <a:pt x="101" y="79"/>
                      </a:lnTo>
                      <a:lnTo>
                        <a:pt x="107" y="78"/>
                      </a:lnTo>
                      <a:lnTo>
                        <a:pt x="117" y="76"/>
                      </a:lnTo>
                      <a:lnTo>
                        <a:pt x="128" y="71"/>
                      </a:lnTo>
                      <a:lnTo>
                        <a:pt x="135" y="71"/>
                      </a:lnTo>
                      <a:lnTo>
                        <a:pt x="138" y="76"/>
                      </a:lnTo>
                      <a:lnTo>
                        <a:pt x="137" y="81"/>
                      </a:lnTo>
                      <a:lnTo>
                        <a:pt x="138" y="86"/>
                      </a:lnTo>
                      <a:lnTo>
                        <a:pt x="142" y="91"/>
                      </a:lnTo>
                      <a:lnTo>
                        <a:pt x="142" y="100"/>
                      </a:lnTo>
                      <a:lnTo>
                        <a:pt x="142" y="102"/>
                      </a:lnTo>
                      <a:lnTo>
                        <a:pt x="142" y="109"/>
                      </a:lnTo>
                      <a:lnTo>
                        <a:pt x="140" y="114"/>
                      </a:lnTo>
                      <a:lnTo>
                        <a:pt x="140" y="121"/>
                      </a:lnTo>
                      <a:lnTo>
                        <a:pt x="137" y="126"/>
                      </a:lnTo>
                      <a:lnTo>
                        <a:pt x="132" y="129"/>
                      </a:lnTo>
                      <a:lnTo>
                        <a:pt x="125" y="131"/>
                      </a:lnTo>
                      <a:lnTo>
                        <a:pt x="122" y="136"/>
                      </a:lnTo>
                      <a:lnTo>
                        <a:pt x="117" y="136"/>
                      </a:lnTo>
                      <a:lnTo>
                        <a:pt x="113" y="136"/>
                      </a:lnTo>
                      <a:lnTo>
                        <a:pt x="107" y="143"/>
                      </a:lnTo>
                      <a:lnTo>
                        <a:pt x="103" y="140"/>
                      </a:lnTo>
                      <a:lnTo>
                        <a:pt x="98" y="140"/>
                      </a:lnTo>
                      <a:lnTo>
                        <a:pt x="93" y="147"/>
                      </a:lnTo>
                      <a:lnTo>
                        <a:pt x="96" y="150"/>
                      </a:lnTo>
                      <a:lnTo>
                        <a:pt x="96" y="157"/>
                      </a:lnTo>
                      <a:lnTo>
                        <a:pt x="90" y="153"/>
                      </a:lnTo>
                      <a:lnTo>
                        <a:pt x="86" y="150"/>
                      </a:lnTo>
                      <a:lnTo>
                        <a:pt x="83" y="153"/>
                      </a:lnTo>
                      <a:lnTo>
                        <a:pt x="85" y="160"/>
                      </a:lnTo>
                      <a:lnTo>
                        <a:pt x="88" y="164"/>
                      </a:lnTo>
                      <a:lnTo>
                        <a:pt x="93" y="167"/>
                      </a:lnTo>
                      <a:lnTo>
                        <a:pt x="98" y="171"/>
                      </a:lnTo>
                      <a:lnTo>
                        <a:pt x="107" y="174"/>
                      </a:lnTo>
                      <a:lnTo>
                        <a:pt x="113" y="179"/>
                      </a:lnTo>
                      <a:lnTo>
                        <a:pt x="123" y="181"/>
                      </a:lnTo>
                      <a:lnTo>
                        <a:pt x="132" y="179"/>
                      </a:lnTo>
                      <a:lnTo>
                        <a:pt x="140" y="181"/>
                      </a:lnTo>
                      <a:lnTo>
                        <a:pt x="140" y="188"/>
                      </a:lnTo>
                      <a:lnTo>
                        <a:pt x="137" y="191"/>
                      </a:lnTo>
                      <a:lnTo>
                        <a:pt x="137" y="198"/>
                      </a:lnTo>
                      <a:lnTo>
                        <a:pt x="143" y="202"/>
                      </a:lnTo>
                      <a:lnTo>
                        <a:pt x="148" y="205"/>
                      </a:lnTo>
                      <a:lnTo>
                        <a:pt x="157" y="210"/>
                      </a:lnTo>
                      <a:lnTo>
                        <a:pt x="158" y="217"/>
                      </a:lnTo>
                      <a:lnTo>
                        <a:pt x="152" y="219"/>
                      </a:lnTo>
                      <a:lnTo>
                        <a:pt x="147" y="214"/>
                      </a:lnTo>
                      <a:lnTo>
                        <a:pt x="138" y="210"/>
                      </a:lnTo>
                      <a:lnTo>
                        <a:pt x="127" y="210"/>
                      </a:lnTo>
                      <a:lnTo>
                        <a:pt x="118" y="209"/>
                      </a:lnTo>
                      <a:lnTo>
                        <a:pt x="115" y="202"/>
                      </a:lnTo>
                      <a:lnTo>
                        <a:pt x="107" y="198"/>
                      </a:lnTo>
                      <a:lnTo>
                        <a:pt x="95" y="198"/>
                      </a:lnTo>
                      <a:lnTo>
                        <a:pt x="86" y="197"/>
                      </a:lnTo>
                      <a:lnTo>
                        <a:pt x="78" y="195"/>
                      </a:lnTo>
                      <a:lnTo>
                        <a:pt x="70" y="191"/>
                      </a:lnTo>
                      <a:lnTo>
                        <a:pt x="58" y="191"/>
                      </a:lnTo>
                      <a:lnTo>
                        <a:pt x="53" y="197"/>
                      </a:lnTo>
                      <a:lnTo>
                        <a:pt x="50" y="202"/>
                      </a:lnTo>
                      <a:lnTo>
                        <a:pt x="51" y="207"/>
                      </a:lnTo>
                      <a:lnTo>
                        <a:pt x="56" y="212"/>
                      </a:lnTo>
                      <a:lnTo>
                        <a:pt x="56" y="221"/>
                      </a:lnTo>
                      <a:lnTo>
                        <a:pt x="56" y="229"/>
                      </a:lnTo>
                      <a:lnTo>
                        <a:pt x="55" y="243"/>
                      </a:lnTo>
                      <a:lnTo>
                        <a:pt x="56" y="248"/>
                      </a:lnTo>
                      <a:lnTo>
                        <a:pt x="56" y="252"/>
                      </a:lnTo>
                      <a:lnTo>
                        <a:pt x="58" y="257"/>
                      </a:lnTo>
                      <a:lnTo>
                        <a:pt x="60" y="262"/>
                      </a:lnTo>
                      <a:lnTo>
                        <a:pt x="61" y="267"/>
                      </a:lnTo>
                      <a:lnTo>
                        <a:pt x="65" y="274"/>
                      </a:lnTo>
                      <a:lnTo>
                        <a:pt x="66" y="281"/>
                      </a:lnTo>
                      <a:lnTo>
                        <a:pt x="70" y="286"/>
                      </a:lnTo>
                      <a:lnTo>
                        <a:pt x="73" y="293"/>
                      </a:lnTo>
                      <a:lnTo>
                        <a:pt x="75" y="297"/>
                      </a:lnTo>
                      <a:lnTo>
                        <a:pt x="80" y="303"/>
                      </a:lnTo>
                      <a:lnTo>
                        <a:pt x="81" y="309"/>
                      </a:lnTo>
                      <a:lnTo>
                        <a:pt x="85" y="314"/>
                      </a:lnTo>
                      <a:lnTo>
                        <a:pt x="93" y="324"/>
                      </a:lnTo>
                      <a:lnTo>
                        <a:pt x="110" y="335"/>
                      </a:lnTo>
                      <a:lnTo>
                        <a:pt x="113" y="336"/>
                      </a:lnTo>
                      <a:lnTo>
                        <a:pt x="115" y="341"/>
                      </a:lnTo>
                      <a:lnTo>
                        <a:pt x="112" y="34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84" name="Freeform 405">
                  <a:extLst>
                    <a:ext uri="{FF2B5EF4-FFF2-40B4-BE49-F238E27FC236}">
                      <a16:creationId xmlns:a16="http://schemas.microsoft.com/office/drawing/2014/main" id="{2D6F0378-319C-47AD-812A-63743EC83A28}"/>
                    </a:ext>
                  </a:extLst>
                </p:cNvPr>
                <p:cNvSpPr>
                  <a:spLocks/>
                </p:cNvSpPr>
                <p:nvPr/>
              </p:nvSpPr>
              <p:spPr bwMode="auto">
                <a:xfrm>
                  <a:off x="4112" y="2051"/>
                  <a:ext cx="53" cy="19"/>
                </a:xfrm>
                <a:custGeom>
                  <a:avLst/>
                  <a:gdLst>
                    <a:gd name="T0" fmla="*/ 2 w 53"/>
                    <a:gd name="T1" fmla="*/ 19 h 19"/>
                    <a:gd name="T2" fmla="*/ 0 w 53"/>
                    <a:gd name="T3" fmla="*/ 14 h 19"/>
                    <a:gd name="T4" fmla="*/ 3 w 53"/>
                    <a:gd name="T5" fmla="*/ 11 h 19"/>
                    <a:gd name="T6" fmla="*/ 5 w 53"/>
                    <a:gd name="T7" fmla="*/ 7 h 19"/>
                    <a:gd name="T8" fmla="*/ 8 w 53"/>
                    <a:gd name="T9" fmla="*/ 4 h 19"/>
                    <a:gd name="T10" fmla="*/ 13 w 53"/>
                    <a:gd name="T11" fmla="*/ 4 h 19"/>
                    <a:gd name="T12" fmla="*/ 17 w 53"/>
                    <a:gd name="T13" fmla="*/ 4 h 19"/>
                    <a:gd name="T14" fmla="*/ 22 w 53"/>
                    <a:gd name="T15" fmla="*/ 4 h 19"/>
                    <a:gd name="T16" fmla="*/ 27 w 53"/>
                    <a:gd name="T17" fmla="*/ 4 h 19"/>
                    <a:gd name="T18" fmla="*/ 30 w 53"/>
                    <a:gd name="T19" fmla="*/ 4 h 19"/>
                    <a:gd name="T20" fmla="*/ 37 w 53"/>
                    <a:gd name="T21" fmla="*/ 6 h 19"/>
                    <a:gd name="T22" fmla="*/ 42 w 53"/>
                    <a:gd name="T23" fmla="*/ 4 h 19"/>
                    <a:gd name="T24" fmla="*/ 45 w 53"/>
                    <a:gd name="T25" fmla="*/ 2 h 19"/>
                    <a:gd name="T26" fmla="*/ 48 w 53"/>
                    <a:gd name="T27" fmla="*/ 0 h 19"/>
                    <a:gd name="T28" fmla="*/ 52 w 53"/>
                    <a:gd name="T29" fmla="*/ 2 h 19"/>
                    <a:gd name="T30" fmla="*/ 53 w 53"/>
                    <a:gd name="T31" fmla="*/ 4 h 19"/>
                    <a:gd name="T32" fmla="*/ 53 w 53"/>
                    <a:gd name="T33" fmla="*/ 7 h 19"/>
                    <a:gd name="T34" fmla="*/ 50 w 53"/>
                    <a:gd name="T35" fmla="*/ 9 h 19"/>
                    <a:gd name="T36" fmla="*/ 45 w 53"/>
                    <a:gd name="T37" fmla="*/ 11 h 19"/>
                    <a:gd name="T38" fmla="*/ 40 w 53"/>
                    <a:gd name="T39" fmla="*/ 11 h 19"/>
                    <a:gd name="T40" fmla="*/ 37 w 53"/>
                    <a:gd name="T41" fmla="*/ 12 h 19"/>
                    <a:gd name="T42" fmla="*/ 33 w 53"/>
                    <a:gd name="T43" fmla="*/ 14 h 19"/>
                    <a:gd name="T44" fmla="*/ 30 w 53"/>
                    <a:gd name="T45" fmla="*/ 16 h 19"/>
                    <a:gd name="T46" fmla="*/ 28 w 53"/>
                    <a:gd name="T47" fmla="*/ 16 h 19"/>
                    <a:gd name="T48" fmla="*/ 23 w 53"/>
                    <a:gd name="T49" fmla="*/ 18 h 19"/>
                    <a:gd name="T50" fmla="*/ 18 w 53"/>
                    <a:gd name="T51" fmla="*/ 18 h 19"/>
                    <a:gd name="T52" fmla="*/ 17 w 53"/>
                    <a:gd name="T53" fmla="*/ 16 h 19"/>
                    <a:gd name="T54" fmla="*/ 12 w 53"/>
                    <a:gd name="T55" fmla="*/ 16 h 19"/>
                    <a:gd name="T56" fmla="*/ 8 w 53"/>
                    <a:gd name="T57" fmla="*/ 14 h 19"/>
                    <a:gd name="T58" fmla="*/ 8 w 53"/>
                    <a:gd name="T59" fmla="*/ 16 h 19"/>
                    <a:gd name="T60" fmla="*/ 7 w 53"/>
                    <a:gd name="T61" fmla="*/ 18 h 19"/>
                    <a:gd name="T62" fmla="*/ 5 w 53"/>
                    <a:gd name="T63" fmla="*/ 18 h 19"/>
                    <a:gd name="T64" fmla="*/ 2 w 53"/>
                    <a:gd name="T65" fmla="*/ 19 h 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3"/>
                    <a:gd name="T100" fmla="*/ 0 h 19"/>
                    <a:gd name="T101" fmla="*/ 53 w 53"/>
                    <a:gd name="T102" fmla="*/ 19 h 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3" h="19">
                      <a:moveTo>
                        <a:pt x="2" y="19"/>
                      </a:moveTo>
                      <a:lnTo>
                        <a:pt x="0" y="14"/>
                      </a:lnTo>
                      <a:lnTo>
                        <a:pt x="3" y="11"/>
                      </a:lnTo>
                      <a:lnTo>
                        <a:pt x="5" y="7"/>
                      </a:lnTo>
                      <a:lnTo>
                        <a:pt x="8" y="4"/>
                      </a:lnTo>
                      <a:lnTo>
                        <a:pt x="13" y="4"/>
                      </a:lnTo>
                      <a:lnTo>
                        <a:pt x="17" y="4"/>
                      </a:lnTo>
                      <a:lnTo>
                        <a:pt x="22" y="4"/>
                      </a:lnTo>
                      <a:lnTo>
                        <a:pt x="27" y="4"/>
                      </a:lnTo>
                      <a:lnTo>
                        <a:pt x="30" y="4"/>
                      </a:lnTo>
                      <a:lnTo>
                        <a:pt x="37" y="6"/>
                      </a:lnTo>
                      <a:lnTo>
                        <a:pt x="42" y="4"/>
                      </a:lnTo>
                      <a:lnTo>
                        <a:pt x="45" y="2"/>
                      </a:lnTo>
                      <a:lnTo>
                        <a:pt x="48" y="0"/>
                      </a:lnTo>
                      <a:lnTo>
                        <a:pt x="52" y="2"/>
                      </a:lnTo>
                      <a:lnTo>
                        <a:pt x="53" y="4"/>
                      </a:lnTo>
                      <a:lnTo>
                        <a:pt x="53" y="7"/>
                      </a:lnTo>
                      <a:lnTo>
                        <a:pt x="50" y="9"/>
                      </a:lnTo>
                      <a:lnTo>
                        <a:pt x="45" y="11"/>
                      </a:lnTo>
                      <a:lnTo>
                        <a:pt x="40" y="11"/>
                      </a:lnTo>
                      <a:lnTo>
                        <a:pt x="37" y="12"/>
                      </a:lnTo>
                      <a:lnTo>
                        <a:pt x="33" y="14"/>
                      </a:lnTo>
                      <a:lnTo>
                        <a:pt x="30" y="16"/>
                      </a:lnTo>
                      <a:lnTo>
                        <a:pt x="28" y="16"/>
                      </a:lnTo>
                      <a:lnTo>
                        <a:pt x="23" y="18"/>
                      </a:lnTo>
                      <a:lnTo>
                        <a:pt x="18" y="18"/>
                      </a:lnTo>
                      <a:lnTo>
                        <a:pt x="17" y="16"/>
                      </a:lnTo>
                      <a:lnTo>
                        <a:pt x="12" y="16"/>
                      </a:lnTo>
                      <a:lnTo>
                        <a:pt x="8" y="14"/>
                      </a:lnTo>
                      <a:lnTo>
                        <a:pt x="8" y="16"/>
                      </a:lnTo>
                      <a:lnTo>
                        <a:pt x="7" y="18"/>
                      </a:lnTo>
                      <a:lnTo>
                        <a:pt x="5" y="18"/>
                      </a:lnTo>
                      <a:lnTo>
                        <a:pt x="2" y="19"/>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85" name="Freeform 406">
                  <a:extLst>
                    <a:ext uri="{FF2B5EF4-FFF2-40B4-BE49-F238E27FC236}">
                      <a16:creationId xmlns:a16="http://schemas.microsoft.com/office/drawing/2014/main" id="{2E60F50C-092D-4E7C-9171-F1C873054AC0}"/>
                    </a:ext>
                  </a:extLst>
                </p:cNvPr>
                <p:cNvSpPr>
                  <a:spLocks/>
                </p:cNvSpPr>
                <p:nvPr/>
              </p:nvSpPr>
              <p:spPr bwMode="auto">
                <a:xfrm>
                  <a:off x="4112" y="2051"/>
                  <a:ext cx="53" cy="19"/>
                </a:xfrm>
                <a:custGeom>
                  <a:avLst/>
                  <a:gdLst>
                    <a:gd name="T0" fmla="*/ 2 w 53"/>
                    <a:gd name="T1" fmla="*/ 19 h 19"/>
                    <a:gd name="T2" fmla="*/ 2 w 53"/>
                    <a:gd name="T3" fmla="*/ 19 h 19"/>
                    <a:gd name="T4" fmla="*/ 0 w 53"/>
                    <a:gd name="T5" fmla="*/ 14 h 19"/>
                    <a:gd name="T6" fmla="*/ 3 w 53"/>
                    <a:gd name="T7" fmla="*/ 11 h 19"/>
                    <a:gd name="T8" fmla="*/ 5 w 53"/>
                    <a:gd name="T9" fmla="*/ 7 h 19"/>
                    <a:gd name="T10" fmla="*/ 8 w 53"/>
                    <a:gd name="T11" fmla="*/ 4 h 19"/>
                    <a:gd name="T12" fmla="*/ 13 w 53"/>
                    <a:gd name="T13" fmla="*/ 4 h 19"/>
                    <a:gd name="T14" fmla="*/ 17 w 53"/>
                    <a:gd name="T15" fmla="*/ 4 h 19"/>
                    <a:gd name="T16" fmla="*/ 22 w 53"/>
                    <a:gd name="T17" fmla="*/ 4 h 19"/>
                    <a:gd name="T18" fmla="*/ 27 w 53"/>
                    <a:gd name="T19" fmla="*/ 4 h 19"/>
                    <a:gd name="T20" fmla="*/ 30 w 53"/>
                    <a:gd name="T21" fmla="*/ 4 h 19"/>
                    <a:gd name="T22" fmla="*/ 37 w 53"/>
                    <a:gd name="T23" fmla="*/ 6 h 19"/>
                    <a:gd name="T24" fmla="*/ 42 w 53"/>
                    <a:gd name="T25" fmla="*/ 4 h 19"/>
                    <a:gd name="T26" fmla="*/ 45 w 53"/>
                    <a:gd name="T27" fmla="*/ 2 h 19"/>
                    <a:gd name="T28" fmla="*/ 48 w 53"/>
                    <a:gd name="T29" fmla="*/ 0 h 19"/>
                    <a:gd name="T30" fmla="*/ 52 w 53"/>
                    <a:gd name="T31" fmla="*/ 2 h 19"/>
                    <a:gd name="T32" fmla="*/ 53 w 53"/>
                    <a:gd name="T33" fmla="*/ 4 h 19"/>
                    <a:gd name="T34" fmla="*/ 53 w 53"/>
                    <a:gd name="T35" fmla="*/ 7 h 19"/>
                    <a:gd name="T36" fmla="*/ 50 w 53"/>
                    <a:gd name="T37" fmla="*/ 9 h 19"/>
                    <a:gd name="T38" fmla="*/ 45 w 53"/>
                    <a:gd name="T39" fmla="*/ 11 h 19"/>
                    <a:gd name="T40" fmla="*/ 40 w 53"/>
                    <a:gd name="T41" fmla="*/ 11 h 19"/>
                    <a:gd name="T42" fmla="*/ 37 w 53"/>
                    <a:gd name="T43" fmla="*/ 12 h 19"/>
                    <a:gd name="T44" fmla="*/ 33 w 53"/>
                    <a:gd name="T45" fmla="*/ 14 h 19"/>
                    <a:gd name="T46" fmla="*/ 30 w 53"/>
                    <a:gd name="T47" fmla="*/ 16 h 19"/>
                    <a:gd name="T48" fmla="*/ 28 w 53"/>
                    <a:gd name="T49" fmla="*/ 16 h 19"/>
                    <a:gd name="T50" fmla="*/ 23 w 53"/>
                    <a:gd name="T51" fmla="*/ 18 h 19"/>
                    <a:gd name="T52" fmla="*/ 18 w 53"/>
                    <a:gd name="T53" fmla="*/ 18 h 19"/>
                    <a:gd name="T54" fmla="*/ 17 w 53"/>
                    <a:gd name="T55" fmla="*/ 16 h 19"/>
                    <a:gd name="T56" fmla="*/ 12 w 53"/>
                    <a:gd name="T57" fmla="*/ 16 h 19"/>
                    <a:gd name="T58" fmla="*/ 8 w 53"/>
                    <a:gd name="T59" fmla="*/ 14 h 19"/>
                    <a:gd name="T60" fmla="*/ 8 w 53"/>
                    <a:gd name="T61" fmla="*/ 16 h 19"/>
                    <a:gd name="T62" fmla="*/ 7 w 53"/>
                    <a:gd name="T63" fmla="*/ 18 h 19"/>
                    <a:gd name="T64" fmla="*/ 5 w 53"/>
                    <a:gd name="T65" fmla="*/ 18 h 19"/>
                    <a:gd name="T66" fmla="*/ 2 w 53"/>
                    <a:gd name="T67" fmla="*/ 19 h 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3"/>
                    <a:gd name="T103" fmla="*/ 0 h 19"/>
                    <a:gd name="T104" fmla="*/ 53 w 53"/>
                    <a:gd name="T105" fmla="*/ 19 h 1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3" h="19">
                      <a:moveTo>
                        <a:pt x="2" y="19"/>
                      </a:moveTo>
                      <a:lnTo>
                        <a:pt x="2" y="19"/>
                      </a:lnTo>
                      <a:lnTo>
                        <a:pt x="0" y="14"/>
                      </a:lnTo>
                      <a:lnTo>
                        <a:pt x="3" y="11"/>
                      </a:lnTo>
                      <a:lnTo>
                        <a:pt x="5" y="7"/>
                      </a:lnTo>
                      <a:lnTo>
                        <a:pt x="8" y="4"/>
                      </a:lnTo>
                      <a:lnTo>
                        <a:pt x="13" y="4"/>
                      </a:lnTo>
                      <a:lnTo>
                        <a:pt x="17" y="4"/>
                      </a:lnTo>
                      <a:lnTo>
                        <a:pt x="22" y="4"/>
                      </a:lnTo>
                      <a:lnTo>
                        <a:pt x="27" y="4"/>
                      </a:lnTo>
                      <a:lnTo>
                        <a:pt x="30" y="4"/>
                      </a:lnTo>
                      <a:lnTo>
                        <a:pt x="37" y="6"/>
                      </a:lnTo>
                      <a:lnTo>
                        <a:pt x="42" y="4"/>
                      </a:lnTo>
                      <a:lnTo>
                        <a:pt x="45" y="2"/>
                      </a:lnTo>
                      <a:lnTo>
                        <a:pt x="48" y="0"/>
                      </a:lnTo>
                      <a:lnTo>
                        <a:pt x="52" y="2"/>
                      </a:lnTo>
                      <a:lnTo>
                        <a:pt x="53" y="4"/>
                      </a:lnTo>
                      <a:lnTo>
                        <a:pt x="53" y="7"/>
                      </a:lnTo>
                      <a:lnTo>
                        <a:pt x="50" y="9"/>
                      </a:lnTo>
                      <a:lnTo>
                        <a:pt x="45" y="11"/>
                      </a:lnTo>
                      <a:lnTo>
                        <a:pt x="40" y="11"/>
                      </a:lnTo>
                      <a:lnTo>
                        <a:pt x="37" y="12"/>
                      </a:lnTo>
                      <a:lnTo>
                        <a:pt x="33" y="14"/>
                      </a:lnTo>
                      <a:lnTo>
                        <a:pt x="30" y="16"/>
                      </a:lnTo>
                      <a:lnTo>
                        <a:pt x="28" y="16"/>
                      </a:lnTo>
                      <a:lnTo>
                        <a:pt x="23" y="18"/>
                      </a:lnTo>
                      <a:lnTo>
                        <a:pt x="18" y="18"/>
                      </a:lnTo>
                      <a:lnTo>
                        <a:pt x="17" y="16"/>
                      </a:lnTo>
                      <a:lnTo>
                        <a:pt x="12" y="16"/>
                      </a:lnTo>
                      <a:lnTo>
                        <a:pt x="8" y="14"/>
                      </a:lnTo>
                      <a:lnTo>
                        <a:pt x="8" y="16"/>
                      </a:lnTo>
                      <a:lnTo>
                        <a:pt x="7" y="18"/>
                      </a:lnTo>
                      <a:lnTo>
                        <a:pt x="5" y="18"/>
                      </a:lnTo>
                      <a:lnTo>
                        <a:pt x="2" y="1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86" name="Freeform 407">
                  <a:extLst>
                    <a:ext uri="{FF2B5EF4-FFF2-40B4-BE49-F238E27FC236}">
                      <a16:creationId xmlns:a16="http://schemas.microsoft.com/office/drawing/2014/main" id="{84DABC07-D6B5-46FD-8F8C-729961E8128C}"/>
                    </a:ext>
                  </a:extLst>
                </p:cNvPr>
                <p:cNvSpPr>
                  <a:spLocks noEditPoints="1"/>
                </p:cNvSpPr>
                <p:nvPr/>
              </p:nvSpPr>
              <p:spPr bwMode="auto">
                <a:xfrm>
                  <a:off x="790" y="1870"/>
                  <a:ext cx="282" cy="364"/>
                </a:xfrm>
                <a:custGeom>
                  <a:avLst/>
                  <a:gdLst>
                    <a:gd name="T0" fmla="*/ 180 w 282"/>
                    <a:gd name="T1" fmla="*/ 359 h 364"/>
                    <a:gd name="T2" fmla="*/ 164 w 282"/>
                    <a:gd name="T3" fmla="*/ 335 h 364"/>
                    <a:gd name="T4" fmla="*/ 165 w 282"/>
                    <a:gd name="T5" fmla="*/ 314 h 364"/>
                    <a:gd name="T6" fmla="*/ 157 w 282"/>
                    <a:gd name="T7" fmla="*/ 295 h 364"/>
                    <a:gd name="T8" fmla="*/ 142 w 282"/>
                    <a:gd name="T9" fmla="*/ 271 h 364"/>
                    <a:gd name="T10" fmla="*/ 133 w 282"/>
                    <a:gd name="T11" fmla="*/ 254 h 364"/>
                    <a:gd name="T12" fmla="*/ 133 w 282"/>
                    <a:gd name="T13" fmla="*/ 242 h 364"/>
                    <a:gd name="T14" fmla="*/ 123 w 282"/>
                    <a:gd name="T15" fmla="*/ 231 h 364"/>
                    <a:gd name="T16" fmla="*/ 115 w 282"/>
                    <a:gd name="T17" fmla="*/ 226 h 364"/>
                    <a:gd name="T18" fmla="*/ 110 w 282"/>
                    <a:gd name="T19" fmla="*/ 221 h 364"/>
                    <a:gd name="T20" fmla="*/ 108 w 282"/>
                    <a:gd name="T21" fmla="*/ 209 h 364"/>
                    <a:gd name="T22" fmla="*/ 108 w 282"/>
                    <a:gd name="T23" fmla="*/ 195 h 364"/>
                    <a:gd name="T24" fmla="*/ 103 w 282"/>
                    <a:gd name="T25" fmla="*/ 180 h 364"/>
                    <a:gd name="T26" fmla="*/ 87 w 282"/>
                    <a:gd name="T27" fmla="*/ 166 h 364"/>
                    <a:gd name="T28" fmla="*/ 78 w 282"/>
                    <a:gd name="T29" fmla="*/ 149 h 364"/>
                    <a:gd name="T30" fmla="*/ 62 w 282"/>
                    <a:gd name="T31" fmla="*/ 130 h 364"/>
                    <a:gd name="T32" fmla="*/ 50 w 282"/>
                    <a:gd name="T33" fmla="*/ 109 h 364"/>
                    <a:gd name="T34" fmla="*/ 32 w 282"/>
                    <a:gd name="T35" fmla="*/ 85 h 364"/>
                    <a:gd name="T36" fmla="*/ 7 w 282"/>
                    <a:gd name="T37" fmla="*/ 73 h 364"/>
                    <a:gd name="T38" fmla="*/ 5 w 282"/>
                    <a:gd name="T39" fmla="*/ 62 h 364"/>
                    <a:gd name="T40" fmla="*/ 28 w 282"/>
                    <a:gd name="T41" fmla="*/ 40 h 364"/>
                    <a:gd name="T42" fmla="*/ 47 w 282"/>
                    <a:gd name="T43" fmla="*/ 38 h 364"/>
                    <a:gd name="T44" fmla="*/ 78 w 282"/>
                    <a:gd name="T45" fmla="*/ 42 h 364"/>
                    <a:gd name="T46" fmla="*/ 83 w 282"/>
                    <a:gd name="T47" fmla="*/ 35 h 364"/>
                    <a:gd name="T48" fmla="*/ 80 w 282"/>
                    <a:gd name="T49" fmla="*/ 24 h 364"/>
                    <a:gd name="T50" fmla="*/ 73 w 282"/>
                    <a:gd name="T51" fmla="*/ 11 h 364"/>
                    <a:gd name="T52" fmla="*/ 78 w 282"/>
                    <a:gd name="T53" fmla="*/ 0 h 364"/>
                    <a:gd name="T54" fmla="*/ 88 w 282"/>
                    <a:gd name="T55" fmla="*/ 5 h 364"/>
                    <a:gd name="T56" fmla="*/ 98 w 282"/>
                    <a:gd name="T57" fmla="*/ 21 h 364"/>
                    <a:gd name="T58" fmla="*/ 105 w 282"/>
                    <a:gd name="T59" fmla="*/ 36 h 364"/>
                    <a:gd name="T60" fmla="*/ 112 w 282"/>
                    <a:gd name="T61" fmla="*/ 47 h 364"/>
                    <a:gd name="T62" fmla="*/ 118 w 282"/>
                    <a:gd name="T63" fmla="*/ 54 h 364"/>
                    <a:gd name="T64" fmla="*/ 132 w 282"/>
                    <a:gd name="T65" fmla="*/ 52 h 364"/>
                    <a:gd name="T66" fmla="*/ 148 w 282"/>
                    <a:gd name="T67" fmla="*/ 62 h 364"/>
                    <a:gd name="T68" fmla="*/ 160 w 282"/>
                    <a:gd name="T69" fmla="*/ 76 h 364"/>
                    <a:gd name="T70" fmla="*/ 167 w 282"/>
                    <a:gd name="T71" fmla="*/ 88 h 364"/>
                    <a:gd name="T72" fmla="*/ 169 w 282"/>
                    <a:gd name="T73" fmla="*/ 104 h 364"/>
                    <a:gd name="T74" fmla="*/ 172 w 282"/>
                    <a:gd name="T75" fmla="*/ 116 h 364"/>
                    <a:gd name="T76" fmla="*/ 185 w 282"/>
                    <a:gd name="T77" fmla="*/ 130 h 364"/>
                    <a:gd name="T78" fmla="*/ 192 w 282"/>
                    <a:gd name="T79" fmla="*/ 138 h 364"/>
                    <a:gd name="T80" fmla="*/ 204 w 282"/>
                    <a:gd name="T81" fmla="*/ 149 h 364"/>
                    <a:gd name="T82" fmla="*/ 219 w 282"/>
                    <a:gd name="T83" fmla="*/ 159 h 364"/>
                    <a:gd name="T84" fmla="*/ 230 w 282"/>
                    <a:gd name="T85" fmla="*/ 166 h 364"/>
                    <a:gd name="T86" fmla="*/ 239 w 282"/>
                    <a:gd name="T87" fmla="*/ 178 h 364"/>
                    <a:gd name="T88" fmla="*/ 254 w 282"/>
                    <a:gd name="T89" fmla="*/ 183 h 364"/>
                    <a:gd name="T90" fmla="*/ 262 w 282"/>
                    <a:gd name="T91" fmla="*/ 185 h 364"/>
                    <a:gd name="T92" fmla="*/ 270 w 282"/>
                    <a:gd name="T93" fmla="*/ 190 h 364"/>
                    <a:gd name="T94" fmla="*/ 280 w 282"/>
                    <a:gd name="T95" fmla="*/ 202 h 364"/>
                    <a:gd name="T96" fmla="*/ 280 w 282"/>
                    <a:gd name="T97" fmla="*/ 212 h 364"/>
                    <a:gd name="T98" fmla="*/ 279 w 282"/>
                    <a:gd name="T99" fmla="*/ 228 h 364"/>
                    <a:gd name="T100" fmla="*/ 274 w 282"/>
                    <a:gd name="T101" fmla="*/ 235 h 364"/>
                    <a:gd name="T102" fmla="*/ 255 w 282"/>
                    <a:gd name="T103" fmla="*/ 247 h 364"/>
                    <a:gd name="T104" fmla="*/ 245 w 282"/>
                    <a:gd name="T105" fmla="*/ 255 h 364"/>
                    <a:gd name="T106" fmla="*/ 235 w 282"/>
                    <a:gd name="T107" fmla="*/ 266 h 364"/>
                    <a:gd name="T108" fmla="*/ 219 w 282"/>
                    <a:gd name="T109" fmla="*/ 271 h 364"/>
                    <a:gd name="T110" fmla="*/ 207 w 282"/>
                    <a:gd name="T111" fmla="*/ 280 h 364"/>
                    <a:gd name="T112" fmla="*/ 204 w 282"/>
                    <a:gd name="T113" fmla="*/ 295 h 364"/>
                    <a:gd name="T114" fmla="*/ 207 w 282"/>
                    <a:gd name="T115" fmla="*/ 311 h 364"/>
                    <a:gd name="T116" fmla="*/ 212 w 282"/>
                    <a:gd name="T117" fmla="*/ 326 h 364"/>
                    <a:gd name="T118" fmla="*/ 212 w 282"/>
                    <a:gd name="T119" fmla="*/ 342 h 3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2"/>
                    <a:gd name="T181" fmla="*/ 0 h 364"/>
                    <a:gd name="T182" fmla="*/ 282 w 282"/>
                    <a:gd name="T183" fmla="*/ 364 h 3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2" h="364">
                      <a:moveTo>
                        <a:pt x="212" y="342"/>
                      </a:moveTo>
                      <a:lnTo>
                        <a:pt x="187" y="364"/>
                      </a:lnTo>
                      <a:lnTo>
                        <a:pt x="180" y="359"/>
                      </a:lnTo>
                      <a:lnTo>
                        <a:pt x="170" y="352"/>
                      </a:lnTo>
                      <a:lnTo>
                        <a:pt x="167" y="343"/>
                      </a:lnTo>
                      <a:lnTo>
                        <a:pt x="164" y="335"/>
                      </a:lnTo>
                      <a:lnTo>
                        <a:pt x="162" y="326"/>
                      </a:lnTo>
                      <a:lnTo>
                        <a:pt x="167" y="316"/>
                      </a:lnTo>
                      <a:lnTo>
                        <a:pt x="165" y="314"/>
                      </a:lnTo>
                      <a:lnTo>
                        <a:pt x="164" y="307"/>
                      </a:lnTo>
                      <a:lnTo>
                        <a:pt x="160" y="300"/>
                      </a:lnTo>
                      <a:lnTo>
                        <a:pt x="157" y="295"/>
                      </a:lnTo>
                      <a:lnTo>
                        <a:pt x="152" y="287"/>
                      </a:lnTo>
                      <a:lnTo>
                        <a:pt x="145" y="278"/>
                      </a:lnTo>
                      <a:lnTo>
                        <a:pt x="142" y="271"/>
                      </a:lnTo>
                      <a:lnTo>
                        <a:pt x="140" y="264"/>
                      </a:lnTo>
                      <a:lnTo>
                        <a:pt x="137" y="261"/>
                      </a:lnTo>
                      <a:lnTo>
                        <a:pt x="133" y="254"/>
                      </a:lnTo>
                      <a:lnTo>
                        <a:pt x="133" y="250"/>
                      </a:lnTo>
                      <a:lnTo>
                        <a:pt x="135" y="247"/>
                      </a:lnTo>
                      <a:lnTo>
                        <a:pt x="133" y="242"/>
                      </a:lnTo>
                      <a:lnTo>
                        <a:pt x="130" y="235"/>
                      </a:lnTo>
                      <a:lnTo>
                        <a:pt x="125" y="233"/>
                      </a:lnTo>
                      <a:lnTo>
                        <a:pt x="123" y="231"/>
                      </a:lnTo>
                      <a:lnTo>
                        <a:pt x="117" y="230"/>
                      </a:lnTo>
                      <a:lnTo>
                        <a:pt x="113" y="228"/>
                      </a:lnTo>
                      <a:lnTo>
                        <a:pt x="115" y="226"/>
                      </a:lnTo>
                      <a:lnTo>
                        <a:pt x="115" y="223"/>
                      </a:lnTo>
                      <a:lnTo>
                        <a:pt x="113" y="221"/>
                      </a:lnTo>
                      <a:lnTo>
                        <a:pt x="110" y="221"/>
                      </a:lnTo>
                      <a:lnTo>
                        <a:pt x="108" y="219"/>
                      </a:lnTo>
                      <a:lnTo>
                        <a:pt x="107" y="212"/>
                      </a:lnTo>
                      <a:lnTo>
                        <a:pt x="108" y="209"/>
                      </a:lnTo>
                      <a:lnTo>
                        <a:pt x="110" y="205"/>
                      </a:lnTo>
                      <a:lnTo>
                        <a:pt x="110" y="199"/>
                      </a:lnTo>
                      <a:lnTo>
                        <a:pt x="108" y="195"/>
                      </a:lnTo>
                      <a:lnTo>
                        <a:pt x="108" y="187"/>
                      </a:lnTo>
                      <a:lnTo>
                        <a:pt x="107" y="185"/>
                      </a:lnTo>
                      <a:lnTo>
                        <a:pt x="103" y="180"/>
                      </a:lnTo>
                      <a:lnTo>
                        <a:pt x="97" y="174"/>
                      </a:lnTo>
                      <a:lnTo>
                        <a:pt x="90" y="169"/>
                      </a:lnTo>
                      <a:lnTo>
                        <a:pt x="87" y="166"/>
                      </a:lnTo>
                      <a:lnTo>
                        <a:pt x="83" y="162"/>
                      </a:lnTo>
                      <a:lnTo>
                        <a:pt x="80" y="155"/>
                      </a:lnTo>
                      <a:lnTo>
                        <a:pt x="78" y="149"/>
                      </a:lnTo>
                      <a:lnTo>
                        <a:pt x="73" y="142"/>
                      </a:lnTo>
                      <a:lnTo>
                        <a:pt x="68" y="135"/>
                      </a:lnTo>
                      <a:lnTo>
                        <a:pt x="62" y="130"/>
                      </a:lnTo>
                      <a:lnTo>
                        <a:pt x="57" y="124"/>
                      </a:lnTo>
                      <a:lnTo>
                        <a:pt x="53" y="118"/>
                      </a:lnTo>
                      <a:lnTo>
                        <a:pt x="50" y="109"/>
                      </a:lnTo>
                      <a:lnTo>
                        <a:pt x="47" y="97"/>
                      </a:lnTo>
                      <a:lnTo>
                        <a:pt x="40" y="90"/>
                      </a:lnTo>
                      <a:lnTo>
                        <a:pt x="32" y="85"/>
                      </a:lnTo>
                      <a:lnTo>
                        <a:pt x="25" y="78"/>
                      </a:lnTo>
                      <a:lnTo>
                        <a:pt x="13" y="76"/>
                      </a:lnTo>
                      <a:lnTo>
                        <a:pt x="7" y="73"/>
                      </a:lnTo>
                      <a:lnTo>
                        <a:pt x="3" y="66"/>
                      </a:lnTo>
                      <a:lnTo>
                        <a:pt x="0" y="66"/>
                      </a:lnTo>
                      <a:lnTo>
                        <a:pt x="5" y="62"/>
                      </a:lnTo>
                      <a:lnTo>
                        <a:pt x="17" y="52"/>
                      </a:lnTo>
                      <a:lnTo>
                        <a:pt x="22" y="47"/>
                      </a:lnTo>
                      <a:lnTo>
                        <a:pt x="28" y="40"/>
                      </a:lnTo>
                      <a:lnTo>
                        <a:pt x="33" y="38"/>
                      </a:lnTo>
                      <a:lnTo>
                        <a:pt x="40" y="36"/>
                      </a:lnTo>
                      <a:lnTo>
                        <a:pt x="47" y="38"/>
                      </a:lnTo>
                      <a:lnTo>
                        <a:pt x="58" y="40"/>
                      </a:lnTo>
                      <a:lnTo>
                        <a:pt x="65" y="40"/>
                      </a:lnTo>
                      <a:lnTo>
                        <a:pt x="78" y="42"/>
                      </a:lnTo>
                      <a:lnTo>
                        <a:pt x="80" y="40"/>
                      </a:lnTo>
                      <a:lnTo>
                        <a:pt x="82" y="38"/>
                      </a:lnTo>
                      <a:lnTo>
                        <a:pt x="83" y="35"/>
                      </a:lnTo>
                      <a:lnTo>
                        <a:pt x="83" y="31"/>
                      </a:lnTo>
                      <a:lnTo>
                        <a:pt x="82" y="30"/>
                      </a:lnTo>
                      <a:lnTo>
                        <a:pt x="80" y="24"/>
                      </a:lnTo>
                      <a:lnTo>
                        <a:pt x="78" y="18"/>
                      </a:lnTo>
                      <a:lnTo>
                        <a:pt x="75" y="12"/>
                      </a:lnTo>
                      <a:lnTo>
                        <a:pt x="73" y="11"/>
                      </a:lnTo>
                      <a:lnTo>
                        <a:pt x="75" y="5"/>
                      </a:lnTo>
                      <a:lnTo>
                        <a:pt x="77" y="2"/>
                      </a:lnTo>
                      <a:lnTo>
                        <a:pt x="78" y="0"/>
                      </a:lnTo>
                      <a:lnTo>
                        <a:pt x="82" y="0"/>
                      </a:lnTo>
                      <a:lnTo>
                        <a:pt x="83" y="2"/>
                      </a:lnTo>
                      <a:lnTo>
                        <a:pt x="88" y="5"/>
                      </a:lnTo>
                      <a:lnTo>
                        <a:pt x="90" y="7"/>
                      </a:lnTo>
                      <a:lnTo>
                        <a:pt x="93" y="12"/>
                      </a:lnTo>
                      <a:lnTo>
                        <a:pt x="98" y="21"/>
                      </a:lnTo>
                      <a:lnTo>
                        <a:pt x="102" y="28"/>
                      </a:lnTo>
                      <a:lnTo>
                        <a:pt x="103" y="33"/>
                      </a:lnTo>
                      <a:lnTo>
                        <a:pt x="105" y="36"/>
                      </a:lnTo>
                      <a:lnTo>
                        <a:pt x="108" y="43"/>
                      </a:lnTo>
                      <a:lnTo>
                        <a:pt x="110" y="45"/>
                      </a:lnTo>
                      <a:lnTo>
                        <a:pt x="112" y="47"/>
                      </a:lnTo>
                      <a:lnTo>
                        <a:pt x="113" y="50"/>
                      </a:lnTo>
                      <a:lnTo>
                        <a:pt x="113" y="52"/>
                      </a:lnTo>
                      <a:lnTo>
                        <a:pt x="118" y="54"/>
                      </a:lnTo>
                      <a:lnTo>
                        <a:pt x="122" y="52"/>
                      </a:lnTo>
                      <a:lnTo>
                        <a:pt x="128" y="52"/>
                      </a:lnTo>
                      <a:lnTo>
                        <a:pt x="132" y="52"/>
                      </a:lnTo>
                      <a:lnTo>
                        <a:pt x="138" y="54"/>
                      </a:lnTo>
                      <a:lnTo>
                        <a:pt x="140" y="55"/>
                      </a:lnTo>
                      <a:lnTo>
                        <a:pt x="148" y="62"/>
                      </a:lnTo>
                      <a:lnTo>
                        <a:pt x="152" y="68"/>
                      </a:lnTo>
                      <a:lnTo>
                        <a:pt x="157" y="73"/>
                      </a:lnTo>
                      <a:lnTo>
                        <a:pt x="160" y="76"/>
                      </a:lnTo>
                      <a:lnTo>
                        <a:pt x="164" y="80"/>
                      </a:lnTo>
                      <a:lnTo>
                        <a:pt x="165" y="85"/>
                      </a:lnTo>
                      <a:lnTo>
                        <a:pt x="167" y="88"/>
                      </a:lnTo>
                      <a:lnTo>
                        <a:pt x="169" y="93"/>
                      </a:lnTo>
                      <a:lnTo>
                        <a:pt x="169" y="97"/>
                      </a:lnTo>
                      <a:lnTo>
                        <a:pt x="169" y="104"/>
                      </a:lnTo>
                      <a:lnTo>
                        <a:pt x="169" y="107"/>
                      </a:lnTo>
                      <a:lnTo>
                        <a:pt x="172" y="114"/>
                      </a:lnTo>
                      <a:lnTo>
                        <a:pt x="172" y="116"/>
                      </a:lnTo>
                      <a:lnTo>
                        <a:pt x="177" y="124"/>
                      </a:lnTo>
                      <a:lnTo>
                        <a:pt x="180" y="128"/>
                      </a:lnTo>
                      <a:lnTo>
                        <a:pt x="185" y="130"/>
                      </a:lnTo>
                      <a:lnTo>
                        <a:pt x="189" y="133"/>
                      </a:lnTo>
                      <a:lnTo>
                        <a:pt x="190" y="135"/>
                      </a:lnTo>
                      <a:lnTo>
                        <a:pt x="192" y="138"/>
                      </a:lnTo>
                      <a:lnTo>
                        <a:pt x="197" y="142"/>
                      </a:lnTo>
                      <a:lnTo>
                        <a:pt x="200" y="147"/>
                      </a:lnTo>
                      <a:lnTo>
                        <a:pt x="204" y="149"/>
                      </a:lnTo>
                      <a:lnTo>
                        <a:pt x="207" y="152"/>
                      </a:lnTo>
                      <a:lnTo>
                        <a:pt x="214" y="157"/>
                      </a:lnTo>
                      <a:lnTo>
                        <a:pt x="219" y="159"/>
                      </a:lnTo>
                      <a:lnTo>
                        <a:pt x="224" y="161"/>
                      </a:lnTo>
                      <a:lnTo>
                        <a:pt x="227" y="162"/>
                      </a:lnTo>
                      <a:lnTo>
                        <a:pt x="230" y="166"/>
                      </a:lnTo>
                      <a:lnTo>
                        <a:pt x="234" y="171"/>
                      </a:lnTo>
                      <a:lnTo>
                        <a:pt x="235" y="173"/>
                      </a:lnTo>
                      <a:lnTo>
                        <a:pt x="239" y="178"/>
                      </a:lnTo>
                      <a:lnTo>
                        <a:pt x="245" y="181"/>
                      </a:lnTo>
                      <a:lnTo>
                        <a:pt x="249" y="183"/>
                      </a:lnTo>
                      <a:lnTo>
                        <a:pt x="254" y="183"/>
                      </a:lnTo>
                      <a:lnTo>
                        <a:pt x="257" y="183"/>
                      </a:lnTo>
                      <a:lnTo>
                        <a:pt x="259" y="183"/>
                      </a:lnTo>
                      <a:lnTo>
                        <a:pt x="262" y="185"/>
                      </a:lnTo>
                      <a:lnTo>
                        <a:pt x="265" y="185"/>
                      </a:lnTo>
                      <a:lnTo>
                        <a:pt x="269" y="188"/>
                      </a:lnTo>
                      <a:lnTo>
                        <a:pt x="270" y="190"/>
                      </a:lnTo>
                      <a:lnTo>
                        <a:pt x="272" y="192"/>
                      </a:lnTo>
                      <a:lnTo>
                        <a:pt x="274" y="193"/>
                      </a:lnTo>
                      <a:lnTo>
                        <a:pt x="280" y="202"/>
                      </a:lnTo>
                      <a:lnTo>
                        <a:pt x="282" y="207"/>
                      </a:lnTo>
                      <a:lnTo>
                        <a:pt x="280" y="209"/>
                      </a:lnTo>
                      <a:lnTo>
                        <a:pt x="280" y="212"/>
                      </a:lnTo>
                      <a:lnTo>
                        <a:pt x="280" y="218"/>
                      </a:lnTo>
                      <a:lnTo>
                        <a:pt x="280" y="221"/>
                      </a:lnTo>
                      <a:lnTo>
                        <a:pt x="279" y="228"/>
                      </a:lnTo>
                      <a:lnTo>
                        <a:pt x="279" y="230"/>
                      </a:lnTo>
                      <a:lnTo>
                        <a:pt x="277" y="231"/>
                      </a:lnTo>
                      <a:lnTo>
                        <a:pt x="274" y="235"/>
                      </a:lnTo>
                      <a:lnTo>
                        <a:pt x="270" y="238"/>
                      </a:lnTo>
                      <a:lnTo>
                        <a:pt x="265" y="240"/>
                      </a:lnTo>
                      <a:lnTo>
                        <a:pt x="255" y="247"/>
                      </a:lnTo>
                      <a:lnTo>
                        <a:pt x="252" y="250"/>
                      </a:lnTo>
                      <a:lnTo>
                        <a:pt x="249" y="252"/>
                      </a:lnTo>
                      <a:lnTo>
                        <a:pt x="245" y="255"/>
                      </a:lnTo>
                      <a:lnTo>
                        <a:pt x="242" y="259"/>
                      </a:lnTo>
                      <a:lnTo>
                        <a:pt x="239" y="262"/>
                      </a:lnTo>
                      <a:lnTo>
                        <a:pt x="235" y="266"/>
                      </a:lnTo>
                      <a:lnTo>
                        <a:pt x="230" y="268"/>
                      </a:lnTo>
                      <a:lnTo>
                        <a:pt x="225" y="269"/>
                      </a:lnTo>
                      <a:lnTo>
                        <a:pt x="219" y="271"/>
                      </a:lnTo>
                      <a:lnTo>
                        <a:pt x="214" y="273"/>
                      </a:lnTo>
                      <a:lnTo>
                        <a:pt x="210" y="274"/>
                      </a:lnTo>
                      <a:lnTo>
                        <a:pt x="207" y="280"/>
                      </a:lnTo>
                      <a:lnTo>
                        <a:pt x="205" y="283"/>
                      </a:lnTo>
                      <a:lnTo>
                        <a:pt x="204" y="290"/>
                      </a:lnTo>
                      <a:lnTo>
                        <a:pt x="204" y="295"/>
                      </a:lnTo>
                      <a:lnTo>
                        <a:pt x="204" y="299"/>
                      </a:lnTo>
                      <a:lnTo>
                        <a:pt x="205" y="305"/>
                      </a:lnTo>
                      <a:lnTo>
                        <a:pt x="207" y="311"/>
                      </a:lnTo>
                      <a:lnTo>
                        <a:pt x="209" y="314"/>
                      </a:lnTo>
                      <a:lnTo>
                        <a:pt x="212" y="321"/>
                      </a:lnTo>
                      <a:lnTo>
                        <a:pt x="212" y="326"/>
                      </a:lnTo>
                      <a:lnTo>
                        <a:pt x="212" y="342"/>
                      </a:lnTo>
                      <a:close/>
                      <a:moveTo>
                        <a:pt x="187" y="364"/>
                      </a:moveTo>
                      <a:lnTo>
                        <a:pt x="212" y="342"/>
                      </a:lnTo>
                      <a:lnTo>
                        <a:pt x="187" y="364"/>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87" name="Freeform 408">
                  <a:extLst>
                    <a:ext uri="{FF2B5EF4-FFF2-40B4-BE49-F238E27FC236}">
                      <a16:creationId xmlns:a16="http://schemas.microsoft.com/office/drawing/2014/main" id="{F756CE3C-6E21-46E0-90F2-A0365D93BD84}"/>
                    </a:ext>
                  </a:extLst>
                </p:cNvPr>
                <p:cNvSpPr>
                  <a:spLocks/>
                </p:cNvSpPr>
                <p:nvPr/>
              </p:nvSpPr>
              <p:spPr bwMode="auto">
                <a:xfrm>
                  <a:off x="790" y="1870"/>
                  <a:ext cx="282" cy="364"/>
                </a:xfrm>
                <a:custGeom>
                  <a:avLst/>
                  <a:gdLst>
                    <a:gd name="T0" fmla="*/ 180 w 282"/>
                    <a:gd name="T1" fmla="*/ 359 h 364"/>
                    <a:gd name="T2" fmla="*/ 164 w 282"/>
                    <a:gd name="T3" fmla="*/ 335 h 364"/>
                    <a:gd name="T4" fmla="*/ 165 w 282"/>
                    <a:gd name="T5" fmla="*/ 314 h 364"/>
                    <a:gd name="T6" fmla="*/ 157 w 282"/>
                    <a:gd name="T7" fmla="*/ 295 h 364"/>
                    <a:gd name="T8" fmla="*/ 142 w 282"/>
                    <a:gd name="T9" fmla="*/ 271 h 364"/>
                    <a:gd name="T10" fmla="*/ 133 w 282"/>
                    <a:gd name="T11" fmla="*/ 254 h 364"/>
                    <a:gd name="T12" fmla="*/ 133 w 282"/>
                    <a:gd name="T13" fmla="*/ 242 h 364"/>
                    <a:gd name="T14" fmla="*/ 123 w 282"/>
                    <a:gd name="T15" fmla="*/ 231 h 364"/>
                    <a:gd name="T16" fmla="*/ 115 w 282"/>
                    <a:gd name="T17" fmla="*/ 226 h 364"/>
                    <a:gd name="T18" fmla="*/ 110 w 282"/>
                    <a:gd name="T19" fmla="*/ 221 h 364"/>
                    <a:gd name="T20" fmla="*/ 108 w 282"/>
                    <a:gd name="T21" fmla="*/ 209 h 364"/>
                    <a:gd name="T22" fmla="*/ 108 w 282"/>
                    <a:gd name="T23" fmla="*/ 195 h 364"/>
                    <a:gd name="T24" fmla="*/ 103 w 282"/>
                    <a:gd name="T25" fmla="*/ 180 h 364"/>
                    <a:gd name="T26" fmla="*/ 87 w 282"/>
                    <a:gd name="T27" fmla="*/ 166 h 364"/>
                    <a:gd name="T28" fmla="*/ 78 w 282"/>
                    <a:gd name="T29" fmla="*/ 149 h 364"/>
                    <a:gd name="T30" fmla="*/ 62 w 282"/>
                    <a:gd name="T31" fmla="*/ 130 h 364"/>
                    <a:gd name="T32" fmla="*/ 50 w 282"/>
                    <a:gd name="T33" fmla="*/ 109 h 364"/>
                    <a:gd name="T34" fmla="*/ 32 w 282"/>
                    <a:gd name="T35" fmla="*/ 85 h 364"/>
                    <a:gd name="T36" fmla="*/ 7 w 282"/>
                    <a:gd name="T37" fmla="*/ 73 h 364"/>
                    <a:gd name="T38" fmla="*/ 5 w 282"/>
                    <a:gd name="T39" fmla="*/ 62 h 364"/>
                    <a:gd name="T40" fmla="*/ 28 w 282"/>
                    <a:gd name="T41" fmla="*/ 40 h 364"/>
                    <a:gd name="T42" fmla="*/ 47 w 282"/>
                    <a:gd name="T43" fmla="*/ 38 h 364"/>
                    <a:gd name="T44" fmla="*/ 78 w 282"/>
                    <a:gd name="T45" fmla="*/ 42 h 364"/>
                    <a:gd name="T46" fmla="*/ 83 w 282"/>
                    <a:gd name="T47" fmla="*/ 35 h 364"/>
                    <a:gd name="T48" fmla="*/ 80 w 282"/>
                    <a:gd name="T49" fmla="*/ 24 h 364"/>
                    <a:gd name="T50" fmla="*/ 73 w 282"/>
                    <a:gd name="T51" fmla="*/ 11 h 364"/>
                    <a:gd name="T52" fmla="*/ 78 w 282"/>
                    <a:gd name="T53" fmla="*/ 0 h 364"/>
                    <a:gd name="T54" fmla="*/ 88 w 282"/>
                    <a:gd name="T55" fmla="*/ 5 h 364"/>
                    <a:gd name="T56" fmla="*/ 98 w 282"/>
                    <a:gd name="T57" fmla="*/ 21 h 364"/>
                    <a:gd name="T58" fmla="*/ 105 w 282"/>
                    <a:gd name="T59" fmla="*/ 36 h 364"/>
                    <a:gd name="T60" fmla="*/ 112 w 282"/>
                    <a:gd name="T61" fmla="*/ 47 h 364"/>
                    <a:gd name="T62" fmla="*/ 118 w 282"/>
                    <a:gd name="T63" fmla="*/ 54 h 364"/>
                    <a:gd name="T64" fmla="*/ 132 w 282"/>
                    <a:gd name="T65" fmla="*/ 52 h 364"/>
                    <a:gd name="T66" fmla="*/ 148 w 282"/>
                    <a:gd name="T67" fmla="*/ 62 h 364"/>
                    <a:gd name="T68" fmla="*/ 160 w 282"/>
                    <a:gd name="T69" fmla="*/ 76 h 364"/>
                    <a:gd name="T70" fmla="*/ 167 w 282"/>
                    <a:gd name="T71" fmla="*/ 88 h 364"/>
                    <a:gd name="T72" fmla="*/ 169 w 282"/>
                    <a:gd name="T73" fmla="*/ 104 h 364"/>
                    <a:gd name="T74" fmla="*/ 172 w 282"/>
                    <a:gd name="T75" fmla="*/ 116 h 364"/>
                    <a:gd name="T76" fmla="*/ 185 w 282"/>
                    <a:gd name="T77" fmla="*/ 130 h 364"/>
                    <a:gd name="T78" fmla="*/ 192 w 282"/>
                    <a:gd name="T79" fmla="*/ 138 h 364"/>
                    <a:gd name="T80" fmla="*/ 204 w 282"/>
                    <a:gd name="T81" fmla="*/ 149 h 364"/>
                    <a:gd name="T82" fmla="*/ 219 w 282"/>
                    <a:gd name="T83" fmla="*/ 159 h 364"/>
                    <a:gd name="T84" fmla="*/ 230 w 282"/>
                    <a:gd name="T85" fmla="*/ 166 h 364"/>
                    <a:gd name="T86" fmla="*/ 239 w 282"/>
                    <a:gd name="T87" fmla="*/ 178 h 364"/>
                    <a:gd name="T88" fmla="*/ 254 w 282"/>
                    <a:gd name="T89" fmla="*/ 183 h 364"/>
                    <a:gd name="T90" fmla="*/ 262 w 282"/>
                    <a:gd name="T91" fmla="*/ 185 h 364"/>
                    <a:gd name="T92" fmla="*/ 270 w 282"/>
                    <a:gd name="T93" fmla="*/ 190 h 364"/>
                    <a:gd name="T94" fmla="*/ 280 w 282"/>
                    <a:gd name="T95" fmla="*/ 202 h 364"/>
                    <a:gd name="T96" fmla="*/ 280 w 282"/>
                    <a:gd name="T97" fmla="*/ 212 h 364"/>
                    <a:gd name="T98" fmla="*/ 279 w 282"/>
                    <a:gd name="T99" fmla="*/ 228 h 364"/>
                    <a:gd name="T100" fmla="*/ 274 w 282"/>
                    <a:gd name="T101" fmla="*/ 235 h 364"/>
                    <a:gd name="T102" fmla="*/ 255 w 282"/>
                    <a:gd name="T103" fmla="*/ 247 h 364"/>
                    <a:gd name="T104" fmla="*/ 245 w 282"/>
                    <a:gd name="T105" fmla="*/ 255 h 364"/>
                    <a:gd name="T106" fmla="*/ 235 w 282"/>
                    <a:gd name="T107" fmla="*/ 266 h 364"/>
                    <a:gd name="T108" fmla="*/ 219 w 282"/>
                    <a:gd name="T109" fmla="*/ 271 h 364"/>
                    <a:gd name="T110" fmla="*/ 207 w 282"/>
                    <a:gd name="T111" fmla="*/ 280 h 364"/>
                    <a:gd name="T112" fmla="*/ 204 w 282"/>
                    <a:gd name="T113" fmla="*/ 295 h 364"/>
                    <a:gd name="T114" fmla="*/ 207 w 282"/>
                    <a:gd name="T115" fmla="*/ 311 h 364"/>
                    <a:gd name="T116" fmla="*/ 212 w 282"/>
                    <a:gd name="T117" fmla="*/ 326 h 3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2"/>
                    <a:gd name="T178" fmla="*/ 0 h 364"/>
                    <a:gd name="T179" fmla="*/ 282 w 282"/>
                    <a:gd name="T180" fmla="*/ 364 h 36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2" h="364">
                      <a:moveTo>
                        <a:pt x="212" y="342"/>
                      </a:moveTo>
                      <a:lnTo>
                        <a:pt x="187" y="364"/>
                      </a:lnTo>
                      <a:lnTo>
                        <a:pt x="180" y="359"/>
                      </a:lnTo>
                      <a:lnTo>
                        <a:pt x="170" y="352"/>
                      </a:lnTo>
                      <a:lnTo>
                        <a:pt x="167" y="343"/>
                      </a:lnTo>
                      <a:lnTo>
                        <a:pt x="164" y="335"/>
                      </a:lnTo>
                      <a:lnTo>
                        <a:pt x="162" y="326"/>
                      </a:lnTo>
                      <a:lnTo>
                        <a:pt x="167" y="316"/>
                      </a:lnTo>
                      <a:lnTo>
                        <a:pt x="165" y="314"/>
                      </a:lnTo>
                      <a:lnTo>
                        <a:pt x="164" y="307"/>
                      </a:lnTo>
                      <a:lnTo>
                        <a:pt x="160" y="300"/>
                      </a:lnTo>
                      <a:lnTo>
                        <a:pt x="157" y="295"/>
                      </a:lnTo>
                      <a:lnTo>
                        <a:pt x="152" y="287"/>
                      </a:lnTo>
                      <a:lnTo>
                        <a:pt x="145" y="278"/>
                      </a:lnTo>
                      <a:lnTo>
                        <a:pt x="142" y="271"/>
                      </a:lnTo>
                      <a:lnTo>
                        <a:pt x="140" y="264"/>
                      </a:lnTo>
                      <a:lnTo>
                        <a:pt x="137" y="261"/>
                      </a:lnTo>
                      <a:lnTo>
                        <a:pt x="133" y="254"/>
                      </a:lnTo>
                      <a:lnTo>
                        <a:pt x="133" y="250"/>
                      </a:lnTo>
                      <a:lnTo>
                        <a:pt x="135" y="247"/>
                      </a:lnTo>
                      <a:lnTo>
                        <a:pt x="133" y="242"/>
                      </a:lnTo>
                      <a:lnTo>
                        <a:pt x="130" y="235"/>
                      </a:lnTo>
                      <a:lnTo>
                        <a:pt x="125" y="233"/>
                      </a:lnTo>
                      <a:lnTo>
                        <a:pt x="123" y="231"/>
                      </a:lnTo>
                      <a:lnTo>
                        <a:pt x="117" y="230"/>
                      </a:lnTo>
                      <a:lnTo>
                        <a:pt x="113" y="228"/>
                      </a:lnTo>
                      <a:lnTo>
                        <a:pt x="115" y="226"/>
                      </a:lnTo>
                      <a:lnTo>
                        <a:pt x="115" y="223"/>
                      </a:lnTo>
                      <a:lnTo>
                        <a:pt x="113" y="221"/>
                      </a:lnTo>
                      <a:lnTo>
                        <a:pt x="110" y="221"/>
                      </a:lnTo>
                      <a:lnTo>
                        <a:pt x="108" y="219"/>
                      </a:lnTo>
                      <a:lnTo>
                        <a:pt x="107" y="212"/>
                      </a:lnTo>
                      <a:lnTo>
                        <a:pt x="108" y="209"/>
                      </a:lnTo>
                      <a:lnTo>
                        <a:pt x="110" y="205"/>
                      </a:lnTo>
                      <a:lnTo>
                        <a:pt x="110" y="199"/>
                      </a:lnTo>
                      <a:lnTo>
                        <a:pt x="108" y="195"/>
                      </a:lnTo>
                      <a:lnTo>
                        <a:pt x="108" y="187"/>
                      </a:lnTo>
                      <a:lnTo>
                        <a:pt x="107" y="185"/>
                      </a:lnTo>
                      <a:lnTo>
                        <a:pt x="103" y="180"/>
                      </a:lnTo>
                      <a:lnTo>
                        <a:pt x="97" y="174"/>
                      </a:lnTo>
                      <a:lnTo>
                        <a:pt x="90" y="169"/>
                      </a:lnTo>
                      <a:lnTo>
                        <a:pt x="87" y="166"/>
                      </a:lnTo>
                      <a:lnTo>
                        <a:pt x="83" y="162"/>
                      </a:lnTo>
                      <a:lnTo>
                        <a:pt x="80" y="155"/>
                      </a:lnTo>
                      <a:lnTo>
                        <a:pt x="78" y="149"/>
                      </a:lnTo>
                      <a:lnTo>
                        <a:pt x="73" y="142"/>
                      </a:lnTo>
                      <a:lnTo>
                        <a:pt x="68" y="135"/>
                      </a:lnTo>
                      <a:lnTo>
                        <a:pt x="62" y="130"/>
                      </a:lnTo>
                      <a:lnTo>
                        <a:pt x="57" y="124"/>
                      </a:lnTo>
                      <a:lnTo>
                        <a:pt x="53" y="118"/>
                      </a:lnTo>
                      <a:lnTo>
                        <a:pt x="50" y="109"/>
                      </a:lnTo>
                      <a:lnTo>
                        <a:pt x="47" y="97"/>
                      </a:lnTo>
                      <a:lnTo>
                        <a:pt x="40" y="90"/>
                      </a:lnTo>
                      <a:lnTo>
                        <a:pt x="32" y="85"/>
                      </a:lnTo>
                      <a:lnTo>
                        <a:pt x="25" y="78"/>
                      </a:lnTo>
                      <a:lnTo>
                        <a:pt x="13" y="76"/>
                      </a:lnTo>
                      <a:lnTo>
                        <a:pt x="7" y="73"/>
                      </a:lnTo>
                      <a:lnTo>
                        <a:pt x="3" y="66"/>
                      </a:lnTo>
                      <a:lnTo>
                        <a:pt x="0" y="66"/>
                      </a:lnTo>
                      <a:lnTo>
                        <a:pt x="5" y="62"/>
                      </a:lnTo>
                      <a:lnTo>
                        <a:pt x="17" y="52"/>
                      </a:lnTo>
                      <a:lnTo>
                        <a:pt x="22" y="47"/>
                      </a:lnTo>
                      <a:lnTo>
                        <a:pt x="28" y="40"/>
                      </a:lnTo>
                      <a:lnTo>
                        <a:pt x="33" y="38"/>
                      </a:lnTo>
                      <a:lnTo>
                        <a:pt x="40" y="36"/>
                      </a:lnTo>
                      <a:lnTo>
                        <a:pt x="47" y="38"/>
                      </a:lnTo>
                      <a:lnTo>
                        <a:pt x="58" y="40"/>
                      </a:lnTo>
                      <a:lnTo>
                        <a:pt x="65" y="40"/>
                      </a:lnTo>
                      <a:lnTo>
                        <a:pt x="78" y="42"/>
                      </a:lnTo>
                      <a:lnTo>
                        <a:pt x="80" y="40"/>
                      </a:lnTo>
                      <a:lnTo>
                        <a:pt x="82" y="38"/>
                      </a:lnTo>
                      <a:lnTo>
                        <a:pt x="83" y="35"/>
                      </a:lnTo>
                      <a:lnTo>
                        <a:pt x="83" y="31"/>
                      </a:lnTo>
                      <a:lnTo>
                        <a:pt x="82" y="30"/>
                      </a:lnTo>
                      <a:lnTo>
                        <a:pt x="80" y="24"/>
                      </a:lnTo>
                      <a:lnTo>
                        <a:pt x="78" y="18"/>
                      </a:lnTo>
                      <a:lnTo>
                        <a:pt x="75" y="12"/>
                      </a:lnTo>
                      <a:lnTo>
                        <a:pt x="73" y="11"/>
                      </a:lnTo>
                      <a:lnTo>
                        <a:pt x="75" y="5"/>
                      </a:lnTo>
                      <a:lnTo>
                        <a:pt x="77" y="2"/>
                      </a:lnTo>
                      <a:lnTo>
                        <a:pt x="78" y="0"/>
                      </a:lnTo>
                      <a:lnTo>
                        <a:pt x="82" y="0"/>
                      </a:lnTo>
                      <a:lnTo>
                        <a:pt x="83" y="2"/>
                      </a:lnTo>
                      <a:lnTo>
                        <a:pt x="88" y="5"/>
                      </a:lnTo>
                      <a:lnTo>
                        <a:pt x="90" y="7"/>
                      </a:lnTo>
                      <a:lnTo>
                        <a:pt x="93" y="12"/>
                      </a:lnTo>
                      <a:lnTo>
                        <a:pt x="98" y="21"/>
                      </a:lnTo>
                      <a:lnTo>
                        <a:pt x="102" y="28"/>
                      </a:lnTo>
                      <a:lnTo>
                        <a:pt x="103" y="33"/>
                      </a:lnTo>
                      <a:lnTo>
                        <a:pt x="105" y="36"/>
                      </a:lnTo>
                      <a:lnTo>
                        <a:pt x="108" y="43"/>
                      </a:lnTo>
                      <a:lnTo>
                        <a:pt x="110" y="45"/>
                      </a:lnTo>
                      <a:lnTo>
                        <a:pt x="112" y="47"/>
                      </a:lnTo>
                      <a:lnTo>
                        <a:pt x="113" y="50"/>
                      </a:lnTo>
                      <a:lnTo>
                        <a:pt x="113" y="52"/>
                      </a:lnTo>
                      <a:lnTo>
                        <a:pt x="118" y="54"/>
                      </a:lnTo>
                      <a:lnTo>
                        <a:pt x="122" y="52"/>
                      </a:lnTo>
                      <a:lnTo>
                        <a:pt x="128" y="52"/>
                      </a:lnTo>
                      <a:lnTo>
                        <a:pt x="132" y="52"/>
                      </a:lnTo>
                      <a:lnTo>
                        <a:pt x="138" y="54"/>
                      </a:lnTo>
                      <a:lnTo>
                        <a:pt x="140" y="55"/>
                      </a:lnTo>
                      <a:lnTo>
                        <a:pt x="148" y="62"/>
                      </a:lnTo>
                      <a:lnTo>
                        <a:pt x="152" y="68"/>
                      </a:lnTo>
                      <a:lnTo>
                        <a:pt x="157" y="73"/>
                      </a:lnTo>
                      <a:lnTo>
                        <a:pt x="160" y="76"/>
                      </a:lnTo>
                      <a:lnTo>
                        <a:pt x="164" y="80"/>
                      </a:lnTo>
                      <a:lnTo>
                        <a:pt x="165" y="85"/>
                      </a:lnTo>
                      <a:lnTo>
                        <a:pt x="167" y="88"/>
                      </a:lnTo>
                      <a:lnTo>
                        <a:pt x="169" y="93"/>
                      </a:lnTo>
                      <a:lnTo>
                        <a:pt x="169" y="97"/>
                      </a:lnTo>
                      <a:lnTo>
                        <a:pt x="169" y="104"/>
                      </a:lnTo>
                      <a:lnTo>
                        <a:pt x="169" y="107"/>
                      </a:lnTo>
                      <a:lnTo>
                        <a:pt x="172" y="114"/>
                      </a:lnTo>
                      <a:lnTo>
                        <a:pt x="172" y="116"/>
                      </a:lnTo>
                      <a:lnTo>
                        <a:pt x="177" y="124"/>
                      </a:lnTo>
                      <a:lnTo>
                        <a:pt x="180" y="128"/>
                      </a:lnTo>
                      <a:lnTo>
                        <a:pt x="185" y="130"/>
                      </a:lnTo>
                      <a:lnTo>
                        <a:pt x="189" y="133"/>
                      </a:lnTo>
                      <a:lnTo>
                        <a:pt x="190" y="135"/>
                      </a:lnTo>
                      <a:lnTo>
                        <a:pt x="192" y="138"/>
                      </a:lnTo>
                      <a:lnTo>
                        <a:pt x="197" y="142"/>
                      </a:lnTo>
                      <a:lnTo>
                        <a:pt x="200" y="147"/>
                      </a:lnTo>
                      <a:lnTo>
                        <a:pt x="204" y="149"/>
                      </a:lnTo>
                      <a:lnTo>
                        <a:pt x="207" y="152"/>
                      </a:lnTo>
                      <a:lnTo>
                        <a:pt x="214" y="157"/>
                      </a:lnTo>
                      <a:lnTo>
                        <a:pt x="219" y="159"/>
                      </a:lnTo>
                      <a:lnTo>
                        <a:pt x="224" y="161"/>
                      </a:lnTo>
                      <a:lnTo>
                        <a:pt x="227" y="162"/>
                      </a:lnTo>
                      <a:lnTo>
                        <a:pt x="230" y="166"/>
                      </a:lnTo>
                      <a:lnTo>
                        <a:pt x="234" y="171"/>
                      </a:lnTo>
                      <a:lnTo>
                        <a:pt x="235" y="173"/>
                      </a:lnTo>
                      <a:lnTo>
                        <a:pt x="239" y="178"/>
                      </a:lnTo>
                      <a:lnTo>
                        <a:pt x="245" y="181"/>
                      </a:lnTo>
                      <a:lnTo>
                        <a:pt x="249" y="183"/>
                      </a:lnTo>
                      <a:lnTo>
                        <a:pt x="254" y="183"/>
                      </a:lnTo>
                      <a:lnTo>
                        <a:pt x="257" y="183"/>
                      </a:lnTo>
                      <a:lnTo>
                        <a:pt x="259" y="183"/>
                      </a:lnTo>
                      <a:lnTo>
                        <a:pt x="262" y="185"/>
                      </a:lnTo>
                      <a:lnTo>
                        <a:pt x="265" y="185"/>
                      </a:lnTo>
                      <a:lnTo>
                        <a:pt x="269" y="188"/>
                      </a:lnTo>
                      <a:lnTo>
                        <a:pt x="270" y="190"/>
                      </a:lnTo>
                      <a:lnTo>
                        <a:pt x="272" y="192"/>
                      </a:lnTo>
                      <a:lnTo>
                        <a:pt x="274" y="193"/>
                      </a:lnTo>
                      <a:lnTo>
                        <a:pt x="280" y="202"/>
                      </a:lnTo>
                      <a:lnTo>
                        <a:pt x="282" y="207"/>
                      </a:lnTo>
                      <a:lnTo>
                        <a:pt x="280" y="209"/>
                      </a:lnTo>
                      <a:lnTo>
                        <a:pt x="280" y="212"/>
                      </a:lnTo>
                      <a:lnTo>
                        <a:pt x="280" y="218"/>
                      </a:lnTo>
                      <a:lnTo>
                        <a:pt x="280" y="221"/>
                      </a:lnTo>
                      <a:lnTo>
                        <a:pt x="279" y="228"/>
                      </a:lnTo>
                      <a:lnTo>
                        <a:pt x="279" y="230"/>
                      </a:lnTo>
                      <a:lnTo>
                        <a:pt x="277" y="231"/>
                      </a:lnTo>
                      <a:lnTo>
                        <a:pt x="274" y="235"/>
                      </a:lnTo>
                      <a:lnTo>
                        <a:pt x="270" y="238"/>
                      </a:lnTo>
                      <a:lnTo>
                        <a:pt x="265" y="240"/>
                      </a:lnTo>
                      <a:lnTo>
                        <a:pt x="255" y="247"/>
                      </a:lnTo>
                      <a:lnTo>
                        <a:pt x="252" y="250"/>
                      </a:lnTo>
                      <a:lnTo>
                        <a:pt x="249" y="252"/>
                      </a:lnTo>
                      <a:lnTo>
                        <a:pt x="245" y="255"/>
                      </a:lnTo>
                      <a:lnTo>
                        <a:pt x="242" y="259"/>
                      </a:lnTo>
                      <a:lnTo>
                        <a:pt x="239" y="262"/>
                      </a:lnTo>
                      <a:lnTo>
                        <a:pt x="235" y="266"/>
                      </a:lnTo>
                      <a:lnTo>
                        <a:pt x="230" y="268"/>
                      </a:lnTo>
                      <a:lnTo>
                        <a:pt x="225" y="269"/>
                      </a:lnTo>
                      <a:lnTo>
                        <a:pt x="219" y="271"/>
                      </a:lnTo>
                      <a:lnTo>
                        <a:pt x="214" y="273"/>
                      </a:lnTo>
                      <a:lnTo>
                        <a:pt x="210" y="274"/>
                      </a:lnTo>
                      <a:lnTo>
                        <a:pt x="207" y="280"/>
                      </a:lnTo>
                      <a:lnTo>
                        <a:pt x="205" y="283"/>
                      </a:lnTo>
                      <a:lnTo>
                        <a:pt x="204" y="290"/>
                      </a:lnTo>
                      <a:lnTo>
                        <a:pt x="204" y="295"/>
                      </a:lnTo>
                      <a:lnTo>
                        <a:pt x="204" y="299"/>
                      </a:lnTo>
                      <a:lnTo>
                        <a:pt x="205" y="305"/>
                      </a:lnTo>
                      <a:lnTo>
                        <a:pt x="207" y="311"/>
                      </a:lnTo>
                      <a:lnTo>
                        <a:pt x="209" y="314"/>
                      </a:lnTo>
                      <a:lnTo>
                        <a:pt x="212" y="321"/>
                      </a:lnTo>
                      <a:lnTo>
                        <a:pt x="212" y="326"/>
                      </a:lnTo>
                      <a:lnTo>
                        <a:pt x="212" y="342"/>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88" name="Freeform 409">
                  <a:extLst>
                    <a:ext uri="{FF2B5EF4-FFF2-40B4-BE49-F238E27FC236}">
                      <a16:creationId xmlns:a16="http://schemas.microsoft.com/office/drawing/2014/main" id="{4B117CD4-985A-4ED2-8904-530715C2F4C3}"/>
                    </a:ext>
                  </a:extLst>
                </p:cNvPr>
                <p:cNvSpPr>
                  <a:spLocks/>
                </p:cNvSpPr>
                <p:nvPr/>
              </p:nvSpPr>
              <p:spPr bwMode="auto">
                <a:xfrm>
                  <a:off x="977" y="2212"/>
                  <a:ext cx="25" cy="22"/>
                </a:xfrm>
                <a:custGeom>
                  <a:avLst/>
                  <a:gdLst>
                    <a:gd name="T0" fmla="*/ 0 w 25"/>
                    <a:gd name="T1" fmla="*/ 22 h 22"/>
                    <a:gd name="T2" fmla="*/ 25 w 25"/>
                    <a:gd name="T3" fmla="*/ 0 h 22"/>
                    <a:gd name="T4" fmla="*/ 0 w 25"/>
                    <a:gd name="T5" fmla="*/ 22 h 22"/>
                    <a:gd name="T6" fmla="*/ 0 60000 65536"/>
                    <a:gd name="T7" fmla="*/ 0 60000 65536"/>
                    <a:gd name="T8" fmla="*/ 0 60000 65536"/>
                    <a:gd name="T9" fmla="*/ 0 w 25"/>
                    <a:gd name="T10" fmla="*/ 0 h 22"/>
                    <a:gd name="T11" fmla="*/ 25 w 25"/>
                    <a:gd name="T12" fmla="*/ 22 h 22"/>
                  </a:gdLst>
                  <a:ahLst/>
                  <a:cxnLst>
                    <a:cxn ang="T6">
                      <a:pos x="T0" y="T1"/>
                    </a:cxn>
                    <a:cxn ang="T7">
                      <a:pos x="T2" y="T3"/>
                    </a:cxn>
                    <a:cxn ang="T8">
                      <a:pos x="T4" y="T5"/>
                    </a:cxn>
                  </a:cxnLst>
                  <a:rect l="T9" t="T10" r="T11" b="T12"/>
                  <a:pathLst>
                    <a:path w="25" h="22">
                      <a:moveTo>
                        <a:pt x="0" y="22"/>
                      </a:moveTo>
                      <a:lnTo>
                        <a:pt x="25" y="0"/>
                      </a:lnTo>
                      <a:lnTo>
                        <a:pt x="0" y="22"/>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89" name="Freeform 410">
                  <a:extLst>
                    <a:ext uri="{FF2B5EF4-FFF2-40B4-BE49-F238E27FC236}">
                      <a16:creationId xmlns:a16="http://schemas.microsoft.com/office/drawing/2014/main" id="{3E1F2E41-7A5A-4603-9A74-49AE31FC9753}"/>
                    </a:ext>
                  </a:extLst>
                </p:cNvPr>
                <p:cNvSpPr>
                  <a:spLocks/>
                </p:cNvSpPr>
                <p:nvPr/>
              </p:nvSpPr>
              <p:spPr bwMode="auto">
                <a:xfrm>
                  <a:off x="885" y="1710"/>
                  <a:ext cx="386" cy="376"/>
                </a:xfrm>
                <a:custGeom>
                  <a:avLst/>
                  <a:gdLst>
                    <a:gd name="T0" fmla="*/ 334 w 386"/>
                    <a:gd name="T1" fmla="*/ 343 h 376"/>
                    <a:gd name="T2" fmla="*/ 312 w 386"/>
                    <a:gd name="T3" fmla="*/ 343 h 376"/>
                    <a:gd name="T4" fmla="*/ 297 w 386"/>
                    <a:gd name="T5" fmla="*/ 360 h 376"/>
                    <a:gd name="T6" fmla="*/ 271 w 386"/>
                    <a:gd name="T7" fmla="*/ 374 h 376"/>
                    <a:gd name="T8" fmla="*/ 245 w 386"/>
                    <a:gd name="T9" fmla="*/ 369 h 376"/>
                    <a:gd name="T10" fmla="*/ 220 w 386"/>
                    <a:gd name="T11" fmla="*/ 353 h 376"/>
                    <a:gd name="T12" fmla="*/ 204 w 386"/>
                    <a:gd name="T13" fmla="*/ 347 h 376"/>
                    <a:gd name="T14" fmla="*/ 184 w 386"/>
                    <a:gd name="T15" fmla="*/ 362 h 376"/>
                    <a:gd name="T16" fmla="*/ 175 w 386"/>
                    <a:gd name="T17" fmla="*/ 348 h 376"/>
                    <a:gd name="T18" fmla="*/ 155 w 386"/>
                    <a:gd name="T19" fmla="*/ 343 h 376"/>
                    <a:gd name="T20" fmla="*/ 137 w 386"/>
                    <a:gd name="T21" fmla="*/ 329 h 376"/>
                    <a:gd name="T22" fmla="*/ 124 w 386"/>
                    <a:gd name="T23" fmla="*/ 319 h 376"/>
                    <a:gd name="T24" fmla="*/ 110 w 386"/>
                    <a:gd name="T25" fmla="*/ 310 h 376"/>
                    <a:gd name="T26" fmla="*/ 97 w 386"/>
                    <a:gd name="T27" fmla="*/ 300 h 376"/>
                    <a:gd name="T28" fmla="*/ 82 w 386"/>
                    <a:gd name="T29" fmla="*/ 286 h 376"/>
                    <a:gd name="T30" fmla="*/ 74 w 386"/>
                    <a:gd name="T31" fmla="*/ 265 h 376"/>
                    <a:gd name="T32" fmla="*/ 72 w 386"/>
                    <a:gd name="T33" fmla="*/ 246 h 376"/>
                    <a:gd name="T34" fmla="*/ 59 w 386"/>
                    <a:gd name="T35" fmla="*/ 229 h 376"/>
                    <a:gd name="T36" fmla="*/ 43 w 386"/>
                    <a:gd name="T37" fmla="*/ 214 h 376"/>
                    <a:gd name="T38" fmla="*/ 23 w 386"/>
                    <a:gd name="T39" fmla="*/ 214 h 376"/>
                    <a:gd name="T40" fmla="*/ 17 w 386"/>
                    <a:gd name="T41" fmla="*/ 207 h 376"/>
                    <a:gd name="T42" fmla="*/ 23 w 386"/>
                    <a:gd name="T43" fmla="*/ 186 h 376"/>
                    <a:gd name="T44" fmla="*/ 13 w 386"/>
                    <a:gd name="T45" fmla="*/ 176 h 376"/>
                    <a:gd name="T46" fmla="*/ 7 w 386"/>
                    <a:gd name="T47" fmla="*/ 157 h 376"/>
                    <a:gd name="T48" fmla="*/ 5 w 386"/>
                    <a:gd name="T49" fmla="*/ 143 h 376"/>
                    <a:gd name="T50" fmla="*/ 3 w 386"/>
                    <a:gd name="T51" fmla="*/ 126 h 376"/>
                    <a:gd name="T52" fmla="*/ 0 w 386"/>
                    <a:gd name="T53" fmla="*/ 110 h 376"/>
                    <a:gd name="T54" fmla="*/ 13 w 386"/>
                    <a:gd name="T55" fmla="*/ 102 h 376"/>
                    <a:gd name="T56" fmla="*/ 30 w 386"/>
                    <a:gd name="T57" fmla="*/ 91 h 376"/>
                    <a:gd name="T58" fmla="*/ 28 w 386"/>
                    <a:gd name="T59" fmla="*/ 78 h 376"/>
                    <a:gd name="T60" fmla="*/ 23 w 386"/>
                    <a:gd name="T61" fmla="*/ 60 h 376"/>
                    <a:gd name="T62" fmla="*/ 28 w 386"/>
                    <a:gd name="T63" fmla="*/ 34 h 376"/>
                    <a:gd name="T64" fmla="*/ 27 w 386"/>
                    <a:gd name="T65" fmla="*/ 12 h 376"/>
                    <a:gd name="T66" fmla="*/ 55 w 386"/>
                    <a:gd name="T67" fmla="*/ 22 h 376"/>
                    <a:gd name="T68" fmla="*/ 82 w 386"/>
                    <a:gd name="T69" fmla="*/ 50 h 376"/>
                    <a:gd name="T70" fmla="*/ 92 w 386"/>
                    <a:gd name="T71" fmla="*/ 0 h 376"/>
                    <a:gd name="T72" fmla="*/ 124 w 386"/>
                    <a:gd name="T73" fmla="*/ 50 h 376"/>
                    <a:gd name="T74" fmla="*/ 159 w 386"/>
                    <a:gd name="T75" fmla="*/ 69 h 376"/>
                    <a:gd name="T76" fmla="*/ 202 w 386"/>
                    <a:gd name="T77" fmla="*/ 96 h 376"/>
                    <a:gd name="T78" fmla="*/ 210 w 386"/>
                    <a:gd name="T79" fmla="*/ 131 h 376"/>
                    <a:gd name="T80" fmla="*/ 234 w 386"/>
                    <a:gd name="T81" fmla="*/ 162 h 376"/>
                    <a:gd name="T82" fmla="*/ 254 w 386"/>
                    <a:gd name="T83" fmla="*/ 174 h 376"/>
                    <a:gd name="T84" fmla="*/ 294 w 386"/>
                    <a:gd name="T85" fmla="*/ 181 h 376"/>
                    <a:gd name="T86" fmla="*/ 297 w 386"/>
                    <a:gd name="T87" fmla="*/ 209 h 376"/>
                    <a:gd name="T88" fmla="*/ 265 w 386"/>
                    <a:gd name="T89" fmla="*/ 226 h 376"/>
                    <a:gd name="T90" fmla="*/ 247 w 386"/>
                    <a:gd name="T91" fmla="*/ 231 h 376"/>
                    <a:gd name="T92" fmla="*/ 281 w 386"/>
                    <a:gd name="T93" fmla="*/ 226 h 376"/>
                    <a:gd name="T94" fmla="*/ 319 w 386"/>
                    <a:gd name="T95" fmla="*/ 207 h 376"/>
                    <a:gd name="T96" fmla="*/ 357 w 386"/>
                    <a:gd name="T97" fmla="*/ 209 h 376"/>
                    <a:gd name="T98" fmla="*/ 386 w 386"/>
                    <a:gd name="T99" fmla="*/ 241 h 376"/>
                    <a:gd name="T100" fmla="*/ 364 w 386"/>
                    <a:gd name="T101" fmla="*/ 262 h 376"/>
                    <a:gd name="T102" fmla="*/ 317 w 386"/>
                    <a:gd name="T103" fmla="*/ 283 h 376"/>
                    <a:gd name="T104" fmla="*/ 321 w 386"/>
                    <a:gd name="T105" fmla="*/ 291 h 376"/>
                    <a:gd name="T106" fmla="*/ 361 w 386"/>
                    <a:gd name="T107" fmla="*/ 298 h 376"/>
                    <a:gd name="T108" fmla="*/ 344 w 386"/>
                    <a:gd name="T109" fmla="*/ 317 h 376"/>
                    <a:gd name="T110" fmla="*/ 351 w 386"/>
                    <a:gd name="T111" fmla="*/ 343 h 37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6"/>
                    <a:gd name="T169" fmla="*/ 0 h 376"/>
                    <a:gd name="T170" fmla="*/ 386 w 386"/>
                    <a:gd name="T171" fmla="*/ 376 h 37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6" h="376">
                      <a:moveTo>
                        <a:pt x="351" y="343"/>
                      </a:moveTo>
                      <a:lnTo>
                        <a:pt x="349" y="343"/>
                      </a:lnTo>
                      <a:lnTo>
                        <a:pt x="342" y="345"/>
                      </a:lnTo>
                      <a:lnTo>
                        <a:pt x="334" y="343"/>
                      </a:lnTo>
                      <a:lnTo>
                        <a:pt x="324" y="341"/>
                      </a:lnTo>
                      <a:lnTo>
                        <a:pt x="319" y="341"/>
                      </a:lnTo>
                      <a:lnTo>
                        <a:pt x="316" y="341"/>
                      </a:lnTo>
                      <a:lnTo>
                        <a:pt x="312" y="343"/>
                      </a:lnTo>
                      <a:lnTo>
                        <a:pt x="309" y="347"/>
                      </a:lnTo>
                      <a:lnTo>
                        <a:pt x="304" y="352"/>
                      </a:lnTo>
                      <a:lnTo>
                        <a:pt x="301" y="357"/>
                      </a:lnTo>
                      <a:lnTo>
                        <a:pt x="297" y="360"/>
                      </a:lnTo>
                      <a:lnTo>
                        <a:pt x="291" y="365"/>
                      </a:lnTo>
                      <a:lnTo>
                        <a:pt x="286" y="369"/>
                      </a:lnTo>
                      <a:lnTo>
                        <a:pt x="279" y="372"/>
                      </a:lnTo>
                      <a:lnTo>
                        <a:pt x="271" y="374"/>
                      </a:lnTo>
                      <a:lnTo>
                        <a:pt x="262" y="376"/>
                      </a:lnTo>
                      <a:lnTo>
                        <a:pt x="255" y="374"/>
                      </a:lnTo>
                      <a:lnTo>
                        <a:pt x="250" y="372"/>
                      </a:lnTo>
                      <a:lnTo>
                        <a:pt x="245" y="369"/>
                      </a:lnTo>
                      <a:lnTo>
                        <a:pt x="240" y="367"/>
                      </a:lnTo>
                      <a:lnTo>
                        <a:pt x="234" y="362"/>
                      </a:lnTo>
                      <a:lnTo>
                        <a:pt x="224" y="359"/>
                      </a:lnTo>
                      <a:lnTo>
                        <a:pt x="220" y="353"/>
                      </a:lnTo>
                      <a:lnTo>
                        <a:pt x="217" y="350"/>
                      </a:lnTo>
                      <a:lnTo>
                        <a:pt x="212" y="347"/>
                      </a:lnTo>
                      <a:lnTo>
                        <a:pt x="207" y="347"/>
                      </a:lnTo>
                      <a:lnTo>
                        <a:pt x="204" y="347"/>
                      </a:lnTo>
                      <a:lnTo>
                        <a:pt x="199" y="350"/>
                      </a:lnTo>
                      <a:lnTo>
                        <a:pt x="192" y="357"/>
                      </a:lnTo>
                      <a:lnTo>
                        <a:pt x="185" y="362"/>
                      </a:lnTo>
                      <a:lnTo>
                        <a:pt x="184" y="362"/>
                      </a:lnTo>
                      <a:lnTo>
                        <a:pt x="182" y="360"/>
                      </a:lnTo>
                      <a:lnTo>
                        <a:pt x="180" y="357"/>
                      </a:lnTo>
                      <a:lnTo>
                        <a:pt x="177" y="352"/>
                      </a:lnTo>
                      <a:lnTo>
                        <a:pt x="175" y="348"/>
                      </a:lnTo>
                      <a:lnTo>
                        <a:pt x="170" y="347"/>
                      </a:lnTo>
                      <a:lnTo>
                        <a:pt x="165" y="345"/>
                      </a:lnTo>
                      <a:lnTo>
                        <a:pt x="160" y="343"/>
                      </a:lnTo>
                      <a:lnTo>
                        <a:pt x="155" y="343"/>
                      </a:lnTo>
                      <a:lnTo>
                        <a:pt x="150" y="343"/>
                      </a:lnTo>
                      <a:lnTo>
                        <a:pt x="145" y="340"/>
                      </a:lnTo>
                      <a:lnTo>
                        <a:pt x="140" y="334"/>
                      </a:lnTo>
                      <a:lnTo>
                        <a:pt x="137" y="329"/>
                      </a:lnTo>
                      <a:lnTo>
                        <a:pt x="135" y="326"/>
                      </a:lnTo>
                      <a:lnTo>
                        <a:pt x="132" y="322"/>
                      </a:lnTo>
                      <a:lnTo>
                        <a:pt x="129" y="321"/>
                      </a:lnTo>
                      <a:lnTo>
                        <a:pt x="124" y="319"/>
                      </a:lnTo>
                      <a:lnTo>
                        <a:pt x="119" y="319"/>
                      </a:lnTo>
                      <a:lnTo>
                        <a:pt x="115" y="315"/>
                      </a:lnTo>
                      <a:lnTo>
                        <a:pt x="114" y="314"/>
                      </a:lnTo>
                      <a:lnTo>
                        <a:pt x="110" y="310"/>
                      </a:lnTo>
                      <a:lnTo>
                        <a:pt x="107" y="309"/>
                      </a:lnTo>
                      <a:lnTo>
                        <a:pt x="104" y="305"/>
                      </a:lnTo>
                      <a:lnTo>
                        <a:pt x="100" y="302"/>
                      </a:lnTo>
                      <a:lnTo>
                        <a:pt x="97" y="300"/>
                      </a:lnTo>
                      <a:lnTo>
                        <a:pt x="95" y="295"/>
                      </a:lnTo>
                      <a:lnTo>
                        <a:pt x="90" y="291"/>
                      </a:lnTo>
                      <a:lnTo>
                        <a:pt x="85" y="288"/>
                      </a:lnTo>
                      <a:lnTo>
                        <a:pt x="82" y="286"/>
                      </a:lnTo>
                      <a:lnTo>
                        <a:pt x="80" y="283"/>
                      </a:lnTo>
                      <a:lnTo>
                        <a:pt x="79" y="279"/>
                      </a:lnTo>
                      <a:lnTo>
                        <a:pt x="75" y="271"/>
                      </a:lnTo>
                      <a:lnTo>
                        <a:pt x="74" y="265"/>
                      </a:lnTo>
                      <a:lnTo>
                        <a:pt x="74" y="260"/>
                      </a:lnTo>
                      <a:lnTo>
                        <a:pt x="74" y="253"/>
                      </a:lnTo>
                      <a:lnTo>
                        <a:pt x="74" y="250"/>
                      </a:lnTo>
                      <a:lnTo>
                        <a:pt x="72" y="246"/>
                      </a:lnTo>
                      <a:lnTo>
                        <a:pt x="69" y="241"/>
                      </a:lnTo>
                      <a:lnTo>
                        <a:pt x="65" y="238"/>
                      </a:lnTo>
                      <a:lnTo>
                        <a:pt x="62" y="233"/>
                      </a:lnTo>
                      <a:lnTo>
                        <a:pt x="59" y="229"/>
                      </a:lnTo>
                      <a:lnTo>
                        <a:pt x="55" y="224"/>
                      </a:lnTo>
                      <a:lnTo>
                        <a:pt x="50" y="221"/>
                      </a:lnTo>
                      <a:lnTo>
                        <a:pt x="47" y="215"/>
                      </a:lnTo>
                      <a:lnTo>
                        <a:pt x="43" y="214"/>
                      </a:lnTo>
                      <a:lnTo>
                        <a:pt x="37" y="212"/>
                      </a:lnTo>
                      <a:lnTo>
                        <a:pt x="35" y="212"/>
                      </a:lnTo>
                      <a:lnTo>
                        <a:pt x="28" y="212"/>
                      </a:lnTo>
                      <a:lnTo>
                        <a:pt x="23" y="214"/>
                      </a:lnTo>
                      <a:lnTo>
                        <a:pt x="20" y="212"/>
                      </a:lnTo>
                      <a:lnTo>
                        <a:pt x="18" y="212"/>
                      </a:lnTo>
                      <a:lnTo>
                        <a:pt x="18" y="209"/>
                      </a:lnTo>
                      <a:lnTo>
                        <a:pt x="17" y="207"/>
                      </a:lnTo>
                      <a:lnTo>
                        <a:pt x="17" y="202"/>
                      </a:lnTo>
                      <a:lnTo>
                        <a:pt x="17" y="200"/>
                      </a:lnTo>
                      <a:lnTo>
                        <a:pt x="17" y="196"/>
                      </a:lnTo>
                      <a:lnTo>
                        <a:pt x="23" y="186"/>
                      </a:lnTo>
                      <a:lnTo>
                        <a:pt x="23" y="183"/>
                      </a:lnTo>
                      <a:lnTo>
                        <a:pt x="22" y="181"/>
                      </a:lnTo>
                      <a:lnTo>
                        <a:pt x="17" y="178"/>
                      </a:lnTo>
                      <a:lnTo>
                        <a:pt x="13" y="176"/>
                      </a:lnTo>
                      <a:lnTo>
                        <a:pt x="12" y="172"/>
                      </a:lnTo>
                      <a:lnTo>
                        <a:pt x="10" y="169"/>
                      </a:lnTo>
                      <a:lnTo>
                        <a:pt x="8" y="164"/>
                      </a:lnTo>
                      <a:lnTo>
                        <a:pt x="7" y="157"/>
                      </a:lnTo>
                      <a:lnTo>
                        <a:pt x="5" y="153"/>
                      </a:lnTo>
                      <a:lnTo>
                        <a:pt x="5" y="150"/>
                      </a:lnTo>
                      <a:lnTo>
                        <a:pt x="5" y="148"/>
                      </a:lnTo>
                      <a:lnTo>
                        <a:pt x="5" y="143"/>
                      </a:lnTo>
                      <a:lnTo>
                        <a:pt x="5" y="136"/>
                      </a:lnTo>
                      <a:lnTo>
                        <a:pt x="5" y="133"/>
                      </a:lnTo>
                      <a:lnTo>
                        <a:pt x="5" y="129"/>
                      </a:lnTo>
                      <a:lnTo>
                        <a:pt x="3" y="126"/>
                      </a:lnTo>
                      <a:lnTo>
                        <a:pt x="2" y="122"/>
                      </a:lnTo>
                      <a:lnTo>
                        <a:pt x="0" y="119"/>
                      </a:lnTo>
                      <a:lnTo>
                        <a:pt x="0" y="112"/>
                      </a:lnTo>
                      <a:lnTo>
                        <a:pt x="0" y="110"/>
                      </a:lnTo>
                      <a:lnTo>
                        <a:pt x="2" y="109"/>
                      </a:lnTo>
                      <a:lnTo>
                        <a:pt x="3" y="107"/>
                      </a:lnTo>
                      <a:lnTo>
                        <a:pt x="8" y="105"/>
                      </a:lnTo>
                      <a:lnTo>
                        <a:pt x="13" y="102"/>
                      </a:lnTo>
                      <a:lnTo>
                        <a:pt x="15" y="102"/>
                      </a:lnTo>
                      <a:lnTo>
                        <a:pt x="20" y="100"/>
                      </a:lnTo>
                      <a:lnTo>
                        <a:pt x="25" y="95"/>
                      </a:lnTo>
                      <a:lnTo>
                        <a:pt x="30" y="91"/>
                      </a:lnTo>
                      <a:lnTo>
                        <a:pt x="30" y="90"/>
                      </a:lnTo>
                      <a:lnTo>
                        <a:pt x="30" y="86"/>
                      </a:lnTo>
                      <a:lnTo>
                        <a:pt x="28" y="79"/>
                      </a:lnTo>
                      <a:lnTo>
                        <a:pt x="28" y="78"/>
                      </a:lnTo>
                      <a:lnTo>
                        <a:pt x="27" y="72"/>
                      </a:lnTo>
                      <a:lnTo>
                        <a:pt x="25" y="69"/>
                      </a:lnTo>
                      <a:lnTo>
                        <a:pt x="23" y="65"/>
                      </a:lnTo>
                      <a:lnTo>
                        <a:pt x="23" y="60"/>
                      </a:lnTo>
                      <a:lnTo>
                        <a:pt x="22" y="53"/>
                      </a:lnTo>
                      <a:lnTo>
                        <a:pt x="23" y="48"/>
                      </a:lnTo>
                      <a:lnTo>
                        <a:pt x="27" y="41"/>
                      </a:lnTo>
                      <a:lnTo>
                        <a:pt x="28" y="34"/>
                      </a:lnTo>
                      <a:lnTo>
                        <a:pt x="30" y="28"/>
                      </a:lnTo>
                      <a:lnTo>
                        <a:pt x="30" y="22"/>
                      </a:lnTo>
                      <a:lnTo>
                        <a:pt x="30" y="19"/>
                      </a:lnTo>
                      <a:lnTo>
                        <a:pt x="27" y="12"/>
                      </a:lnTo>
                      <a:lnTo>
                        <a:pt x="25" y="2"/>
                      </a:lnTo>
                      <a:lnTo>
                        <a:pt x="33" y="12"/>
                      </a:lnTo>
                      <a:lnTo>
                        <a:pt x="50" y="22"/>
                      </a:lnTo>
                      <a:lnTo>
                        <a:pt x="55" y="22"/>
                      </a:lnTo>
                      <a:lnTo>
                        <a:pt x="67" y="29"/>
                      </a:lnTo>
                      <a:lnTo>
                        <a:pt x="74" y="36"/>
                      </a:lnTo>
                      <a:lnTo>
                        <a:pt x="77" y="46"/>
                      </a:lnTo>
                      <a:lnTo>
                        <a:pt x="82" y="50"/>
                      </a:lnTo>
                      <a:lnTo>
                        <a:pt x="77" y="29"/>
                      </a:lnTo>
                      <a:lnTo>
                        <a:pt x="70" y="17"/>
                      </a:lnTo>
                      <a:lnTo>
                        <a:pt x="74" y="3"/>
                      </a:lnTo>
                      <a:lnTo>
                        <a:pt x="92" y="0"/>
                      </a:lnTo>
                      <a:lnTo>
                        <a:pt x="102" y="12"/>
                      </a:lnTo>
                      <a:lnTo>
                        <a:pt x="114" y="19"/>
                      </a:lnTo>
                      <a:lnTo>
                        <a:pt x="119" y="33"/>
                      </a:lnTo>
                      <a:lnTo>
                        <a:pt x="124" y="50"/>
                      </a:lnTo>
                      <a:lnTo>
                        <a:pt x="127" y="59"/>
                      </a:lnTo>
                      <a:lnTo>
                        <a:pt x="134" y="69"/>
                      </a:lnTo>
                      <a:lnTo>
                        <a:pt x="142" y="72"/>
                      </a:lnTo>
                      <a:lnTo>
                        <a:pt x="159" y="69"/>
                      </a:lnTo>
                      <a:lnTo>
                        <a:pt x="174" y="72"/>
                      </a:lnTo>
                      <a:lnTo>
                        <a:pt x="182" y="79"/>
                      </a:lnTo>
                      <a:lnTo>
                        <a:pt x="192" y="88"/>
                      </a:lnTo>
                      <a:lnTo>
                        <a:pt x="202" y="96"/>
                      </a:lnTo>
                      <a:lnTo>
                        <a:pt x="212" y="107"/>
                      </a:lnTo>
                      <a:lnTo>
                        <a:pt x="215" y="115"/>
                      </a:lnTo>
                      <a:lnTo>
                        <a:pt x="214" y="124"/>
                      </a:lnTo>
                      <a:lnTo>
                        <a:pt x="210" y="131"/>
                      </a:lnTo>
                      <a:lnTo>
                        <a:pt x="215" y="138"/>
                      </a:lnTo>
                      <a:lnTo>
                        <a:pt x="220" y="146"/>
                      </a:lnTo>
                      <a:lnTo>
                        <a:pt x="227" y="153"/>
                      </a:lnTo>
                      <a:lnTo>
                        <a:pt x="234" y="162"/>
                      </a:lnTo>
                      <a:lnTo>
                        <a:pt x="240" y="169"/>
                      </a:lnTo>
                      <a:lnTo>
                        <a:pt x="245" y="172"/>
                      </a:lnTo>
                      <a:lnTo>
                        <a:pt x="250" y="174"/>
                      </a:lnTo>
                      <a:lnTo>
                        <a:pt x="254" y="174"/>
                      </a:lnTo>
                      <a:lnTo>
                        <a:pt x="269" y="172"/>
                      </a:lnTo>
                      <a:lnTo>
                        <a:pt x="281" y="172"/>
                      </a:lnTo>
                      <a:lnTo>
                        <a:pt x="292" y="176"/>
                      </a:lnTo>
                      <a:lnTo>
                        <a:pt x="294" y="181"/>
                      </a:lnTo>
                      <a:lnTo>
                        <a:pt x="297" y="186"/>
                      </a:lnTo>
                      <a:lnTo>
                        <a:pt x="302" y="193"/>
                      </a:lnTo>
                      <a:lnTo>
                        <a:pt x="307" y="202"/>
                      </a:lnTo>
                      <a:lnTo>
                        <a:pt x="297" y="209"/>
                      </a:lnTo>
                      <a:lnTo>
                        <a:pt x="292" y="214"/>
                      </a:lnTo>
                      <a:lnTo>
                        <a:pt x="287" y="219"/>
                      </a:lnTo>
                      <a:lnTo>
                        <a:pt x="279" y="222"/>
                      </a:lnTo>
                      <a:lnTo>
                        <a:pt x="265" y="226"/>
                      </a:lnTo>
                      <a:lnTo>
                        <a:pt x="252" y="228"/>
                      </a:lnTo>
                      <a:lnTo>
                        <a:pt x="249" y="226"/>
                      </a:lnTo>
                      <a:lnTo>
                        <a:pt x="244" y="226"/>
                      </a:lnTo>
                      <a:lnTo>
                        <a:pt x="247" y="231"/>
                      </a:lnTo>
                      <a:lnTo>
                        <a:pt x="255" y="234"/>
                      </a:lnTo>
                      <a:lnTo>
                        <a:pt x="262" y="231"/>
                      </a:lnTo>
                      <a:lnTo>
                        <a:pt x="271" y="229"/>
                      </a:lnTo>
                      <a:lnTo>
                        <a:pt x="281" y="226"/>
                      </a:lnTo>
                      <a:lnTo>
                        <a:pt x="289" y="222"/>
                      </a:lnTo>
                      <a:lnTo>
                        <a:pt x="301" y="215"/>
                      </a:lnTo>
                      <a:lnTo>
                        <a:pt x="312" y="212"/>
                      </a:lnTo>
                      <a:lnTo>
                        <a:pt x="319" y="207"/>
                      </a:lnTo>
                      <a:lnTo>
                        <a:pt x="327" y="200"/>
                      </a:lnTo>
                      <a:lnTo>
                        <a:pt x="341" y="198"/>
                      </a:lnTo>
                      <a:lnTo>
                        <a:pt x="352" y="203"/>
                      </a:lnTo>
                      <a:lnTo>
                        <a:pt x="357" y="209"/>
                      </a:lnTo>
                      <a:lnTo>
                        <a:pt x="367" y="215"/>
                      </a:lnTo>
                      <a:lnTo>
                        <a:pt x="377" y="222"/>
                      </a:lnTo>
                      <a:lnTo>
                        <a:pt x="382" y="231"/>
                      </a:lnTo>
                      <a:lnTo>
                        <a:pt x="386" y="241"/>
                      </a:lnTo>
                      <a:lnTo>
                        <a:pt x="386" y="252"/>
                      </a:lnTo>
                      <a:lnTo>
                        <a:pt x="379" y="253"/>
                      </a:lnTo>
                      <a:lnTo>
                        <a:pt x="371" y="255"/>
                      </a:lnTo>
                      <a:lnTo>
                        <a:pt x="364" y="262"/>
                      </a:lnTo>
                      <a:lnTo>
                        <a:pt x="346" y="276"/>
                      </a:lnTo>
                      <a:lnTo>
                        <a:pt x="332" y="281"/>
                      </a:lnTo>
                      <a:lnTo>
                        <a:pt x="326" y="281"/>
                      </a:lnTo>
                      <a:lnTo>
                        <a:pt x="317" y="283"/>
                      </a:lnTo>
                      <a:lnTo>
                        <a:pt x="311" y="288"/>
                      </a:lnTo>
                      <a:lnTo>
                        <a:pt x="309" y="295"/>
                      </a:lnTo>
                      <a:lnTo>
                        <a:pt x="316" y="295"/>
                      </a:lnTo>
                      <a:lnTo>
                        <a:pt x="321" y="291"/>
                      </a:lnTo>
                      <a:lnTo>
                        <a:pt x="331" y="293"/>
                      </a:lnTo>
                      <a:lnTo>
                        <a:pt x="337" y="295"/>
                      </a:lnTo>
                      <a:lnTo>
                        <a:pt x="346" y="295"/>
                      </a:lnTo>
                      <a:lnTo>
                        <a:pt x="361" y="298"/>
                      </a:lnTo>
                      <a:lnTo>
                        <a:pt x="361" y="302"/>
                      </a:lnTo>
                      <a:lnTo>
                        <a:pt x="356" y="307"/>
                      </a:lnTo>
                      <a:lnTo>
                        <a:pt x="349" y="310"/>
                      </a:lnTo>
                      <a:lnTo>
                        <a:pt x="344" y="317"/>
                      </a:lnTo>
                      <a:lnTo>
                        <a:pt x="342" y="324"/>
                      </a:lnTo>
                      <a:lnTo>
                        <a:pt x="344" y="331"/>
                      </a:lnTo>
                      <a:lnTo>
                        <a:pt x="346" y="338"/>
                      </a:lnTo>
                      <a:lnTo>
                        <a:pt x="351" y="343"/>
                      </a:ln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90" name="Freeform 411">
                  <a:extLst>
                    <a:ext uri="{FF2B5EF4-FFF2-40B4-BE49-F238E27FC236}">
                      <a16:creationId xmlns:a16="http://schemas.microsoft.com/office/drawing/2014/main" id="{3A081DF5-36E2-4F50-97B3-841C1F434F0F}"/>
                    </a:ext>
                  </a:extLst>
                </p:cNvPr>
                <p:cNvSpPr>
                  <a:spLocks/>
                </p:cNvSpPr>
                <p:nvPr/>
              </p:nvSpPr>
              <p:spPr bwMode="auto">
                <a:xfrm>
                  <a:off x="885" y="1710"/>
                  <a:ext cx="386" cy="376"/>
                </a:xfrm>
                <a:custGeom>
                  <a:avLst/>
                  <a:gdLst>
                    <a:gd name="T0" fmla="*/ 342 w 386"/>
                    <a:gd name="T1" fmla="*/ 345 h 376"/>
                    <a:gd name="T2" fmla="*/ 316 w 386"/>
                    <a:gd name="T3" fmla="*/ 341 h 376"/>
                    <a:gd name="T4" fmla="*/ 301 w 386"/>
                    <a:gd name="T5" fmla="*/ 357 h 376"/>
                    <a:gd name="T6" fmla="*/ 279 w 386"/>
                    <a:gd name="T7" fmla="*/ 372 h 376"/>
                    <a:gd name="T8" fmla="*/ 250 w 386"/>
                    <a:gd name="T9" fmla="*/ 372 h 376"/>
                    <a:gd name="T10" fmla="*/ 224 w 386"/>
                    <a:gd name="T11" fmla="*/ 359 h 376"/>
                    <a:gd name="T12" fmla="*/ 207 w 386"/>
                    <a:gd name="T13" fmla="*/ 347 h 376"/>
                    <a:gd name="T14" fmla="*/ 185 w 386"/>
                    <a:gd name="T15" fmla="*/ 362 h 376"/>
                    <a:gd name="T16" fmla="*/ 177 w 386"/>
                    <a:gd name="T17" fmla="*/ 352 h 376"/>
                    <a:gd name="T18" fmla="*/ 160 w 386"/>
                    <a:gd name="T19" fmla="*/ 343 h 376"/>
                    <a:gd name="T20" fmla="*/ 140 w 386"/>
                    <a:gd name="T21" fmla="*/ 334 h 376"/>
                    <a:gd name="T22" fmla="*/ 129 w 386"/>
                    <a:gd name="T23" fmla="*/ 321 h 376"/>
                    <a:gd name="T24" fmla="*/ 114 w 386"/>
                    <a:gd name="T25" fmla="*/ 314 h 376"/>
                    <a:gd name="T26" fmla="*/ 100 w 386"/>
                    <a:gd name="T27" fmla="*/ 302 h 376"/>
                    <a:gd name="T28" fmla="*/ 85 w 386"/>
                    <a:gd name="T29" fmla="*/ 288 h 376"/>
                    <a:gd name="T30" fmla="*/ 75 w 386"/>
                    <a:gd name="T31" fmla="*/ 271 h 376"/>
                    <a:gd name="T32" fmla="*/ 74 w 386"/>
                    <a:gd name="T33" fmla="*/ 250 h 376"/>
                    <a:gd name="T34" fmla="*/ 62 w 386"/>
                    <a:gd name="T35" fmla="*/ 233 h 376"/>
                    <a:gd name="T36" fmla="*/ 47 w 386"/>
                    <a:gd name="T37" fmla="*/ 215 h 376"/>
                    <a:gd name="T38" fmla="*/ 28 w 386"/>
                    <a:gd name="T39" fmla="*/ 212 h 376"/>
                    <a:gd name="T40" fmla="*/ 18 w 386"/>
                    <a:gd name="T41" fmla="*/ 209 h 376"/>
                    <a:gd name="T42" fmla="*/ 17 w 386"/>
                    <a:gd name="T43" fmla="*/ 196 h 376"/>
                    <a:gd name="T44" fmla="*/ 17 w 386"/>
                    <a:gd name="T45" fmla="*/ 178 h 376"/>
                    <a:gd name="T46" fmla="*/ 8 w 386"/>
                    <a:gd name="T47" fmla="*/ 164 h 376"/>
                    <a:gd name="T48" fmla="*/ 5 w 386"/>
                    <a:gd name="T49" fmla="*/ 148 h 376"/>
                    <a:gd name="T50" fmla="*/ 5 w 386"/>
                    <a:gd name="T51" fmla="*/ 129 h 376"/>
                    <a:gd name="T52" fmla="*/ 0 w 386"/>
                    <a:gd name="T53" fmla="*/ 112 h 376"/>
                    <a:gd name="T54" fmla="*/ 8 w 386"/>
                    <a:gd name="T55" fmla="*/ 105 h 376"/>
                    <a:gd name="T56" fmla="*/ 25 w 386"/>
                    <a:gd name="T57" fmla="*/ 95 h 376"/>
                    <a:gd name="T58" fmla="*/ 28 w 386"/>
                    <a:gd name="T59" fmla="*/ 79 h 376"/>
                    <a:gd name="T60" fmla="*/ 23 w 386"/>
                    <a:gd name="T61" fmla="*/ 65 h 376"/>
                    <a:gd name="T62" fmla="*/ 27 w 386"/>
                    <a:gd name="T63" fmla="*/ 41 h 376"/>
                    <a:gd name="T64" fmla="*/ 30 w 386"/>
                    <a:gd name="T65" fmla="*/ 19 h 376"/>
                    <a:gd name="T66" fmla="*/ 50 w 386"/>
                    <a:gd name="T67" fmla="*/ 22 h 376"/>
                    <a:gd name="T68" fmla="*/ 77 w 386"/>
                    <a:gd name="T69" fmla="*/ 46 h 376"/>
                    <a:gd name="T70" fmla="*/ 74 w 386"/>
                    <a:gd name="T71" fmla="*/ 3 h 376"/>
                    <a:gd name="T72" fmla="*/ 119 w 386"/>
                    <a:gd name="T73" fmla="*/ 33 h 376"/>
                    <a:gd name="T74" fmla="*/ 142 w 386"/>
                    <a:gd name="T75" fmla="*/ 72 h 376"/>
                    <a:gd name="T76" fmla="*/ 192 w 386"/>
                    <a:gd name="T77" fmla="*/ 88 h 376"/>
                    <a:gd name="T78" fmla="*/ 214 w 386"/>
                    <a:gd name="T79" fmla="*/ 124 h 376"/>
                    <a:gd name="T80" fmla="*/ 227 w 386"/>
                    <a:gd name="T81" fmla="*/ 153 h 376"/>
                    <a:gd name="T82" fmla="*/ 250 w 386"/>
                    <a:gd name="T83" fmla="*/ 174 h 376"/>
                    <a:gd name="T84" fmla="*/ 292 w 386"/>
                    <a:gd name="T85" fmla="*/ 176 h 376"/>
                    <a:gd name="T86" fmla="*/ 307 w 386"/>
                    <a:gd name="T87" fmla="*/ 202 h 376"/>
                    <a:gd name="T88" fmla="*/ 279 w 386"/>
                    <a:gd name="T89" fmla="*/ 222 h 376"/>
                    <a:gd name="T90" fmla="*/ 244 w 386"/>
                    <a:gd name="T91" fmla="*/ 226 h 376"/>
                    <a:gd name="T92" fmla="*/ 271 w 386"/>
                    <a:gd name="T93" fmla="*/ 229 h 376"/>
                    <a:gd name="T94" fmla="*/ 312 w 386"/>
                    <a:gd name="T95" fmla="*/ 212 h 376"/>
                    <a:gd name="T96" fmla="*/ 352 w 386"/>
                    <a:gd name="T97" fmla="*/ 203 h 376"/>
                    <a:gd name="T98" fmla="*/ 382 w 386"/>
                    <a:gd name="T99" fmla="*/ 231 h 376"/>
                    <a:gd name="T100" fmla="*/ 371 w 386"/>
                    <a:gd name="T101" fmla="*/ 255 h 376"/>
                    <a:gd name="T102" fmla="*/ 326 w 386"/>
                    <a:gd name="T103" fmla="*/ 281 h 376"/>
                    <a:gd name="T104" fmla="*/ 316 w 386"/>
                    <a:gd name="T105" fmla="*/ 295 h 376"/>
                    <a:gd name="T106" fmla="*/ 346 w 386"/>
                    <a:gd name="T107" fmla="*/ 295 h 376"/>
                    <a:gd name="T108" fmla="*/ 349 w 386"/>
                    <a:gd name="T109" fmla="*/ 310 h 376"/>
                    <a:gd name="T110" fmla="*/ 346 w 386"/>
                    <a:gd name="T111" fmla="*/ 338 h 37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6"/>
                    <a:gd name="T169" fmla="*/ 0 h 376"/>
                    <a:gd name="T170" fmla="*/ 386 w 386"/>
                    <a:gd name="T171" fmla="*/ 376 h 37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6" h="376">
                      <a:moveTo>
                        <a:pt x="351" y="343"/>
                      </a:moveTo>
                      <a:lnTo>
                        <a:pt x="351" y="343"/>
                      </a:lnTo>
                      <a:lnTo>
                        <a:pt x="349" y="343"/>
                      </a:lnTo>
                      <a:lnTo>
                        <a:pt x="342" y="345"/>
                      </a:lnTo>
                      <a:lnTo>
                        <a:pt x="334" y="343"/>
                      </a:lnTo>
                      <a:lnTo>
                        <a:pt x="324" y="341"/>
                      </a:lnTo>
                      <a:lnTo>
                        <a:pt x="319" y="341"/>
                      </a:lnTo>
                      <a:lnTo>
                        <a:pt x="316" y="341"/>
                      </a:lnTo>
                      <a:lnTo>
                        <a:pt x="312" y="343"/>
                      </a:lnTo>
                      <a:lnTo>
                        <a:pt x="309" y="347"/>
                      </a:lnTo>
                      <a:lnTo>
                        <a:pt x="304" y="352"/>
                      </a:lnTo>
                      <a:lnTo>
                        <a:pt x="301" y="357"/>
                      </a:lnTo>
                      <a:lnTo>
                        <a:pt x="297" y="360"/>
                      </a:lnTo>
                      <a:lnTo>
                        <a:pt x="291" y="365"/>
                      </a:lnTo>
                      <a:lnTo>
                        <a:pt x="286" y="369"/>
                      </a:lnTo>
                      <a:lnTo>
                        <a:pt x="279" y="372"/>
                      </a:lnTo>
                      <a:lnTo>
                        <a:pt x="271" y="374"/>
                      </a:lnTo>
                      <a:lnTo>
                        <a:pt x="262" y="376"/>
                      </a:lnTo>
                      <a:lnTo>
                        <a:pt x="255" y="374"/>
                      </a:lnTo>
                      <a:lnTo>
                        <a:pt x="250" y="372"/>
                      </a:lnTo>
                      <a:lnTo>
                        <a:pt x="245" y="369"/>
                      </a:lnTo>
                      <a:lnTo>
                        <a:pt x="240" y="367"/>
                      </a:lnTo>
                      <a:lnTo>
                        <a:pt x="234" y="362"/>
                      </a:lnTo>
                      <a:lnTo>
                        <a:pt x="224" y="359"/>
                      </a:lnTo>
                      <a:lnTo>
                        <a:pt x="220" y="353"/>
                      </a:lnTo>
                      <a:lnTo>
                        <a:pt x="217" y="350"/>
                      </a:lnTo>
                      <a:lnTo>
                        <a:pt x="212" y="347"/>
                      </a:lnTo>
                      <a:lnTo>
                        <a:pt x="207" y="347"/>
                      </a:lnTo>
                      <a:lnTo>
                        <a:pt x="204" y="347"/>
                      </a:lnTo>
                      <a:lnTo>
                        <a:pt x="199" y="350"/>
                      </a:lnTo>
                      <a:lnTo>
                        <a:pt x="192" y="357"/>
                      </a:lnTo>
                      <a:lnTo>
                        <a:pt x="185" y="362"/>
                      </a:lnTo>
                      <a:lnTo>
                        <a:pt x="184" y="362"/>
                      </a:lnTo>
                      <a:lnTo>
                        <a:pt x="182" y="360"/>
                      </a:lnTo>
                      <a:lnTo>
                        <a:pt x="180" y="357"/>
                      </a:lnTo>
                      <a:lnTo>
                        <a:pt x="177" y="352"/>
                      </a:lnTo>
                      <a:lnTo>
                        <a:pt x="175" y="348"/>
                      </a:lnTo>
                      <a:lnTo>
                        <a:pt x="170" y="347"/>
                      </a:lnTo>
                      <a:lnTo>
                        <a:pt x="165" y="345"/>
                      </a:lnTo>
                      <a:lnTo>
                        <a:pt x="160" y="343"/>
                      </a:lnTo>
                      <a:lnTo>
                        <a:pt x="155" y="343"/>
                      </a:lnTo>
                      <a:lnTo>
                        <a:pt x="150" y="343"/>
                      </a:lnTo>
                      <a:lnTo>
                        <a:pt x="145" y="340"/>
                      </a:lnTo>
                      <a:lnTo>
                        <a:pt x="140" y="334"/>
                      </a:lnTo>
                      <a:lnTo>
                        <a:pt x="137" y="329"/>
                      </a:lnTo>
                      <a:lnTo>
                        <a:pt x="135" y="326"/>
                      </a:lnTo>
                      <a:lnTo>
                        <a:pt x="132" y="322"/>
                      </a:lnTo>
                      <a:lnTo>
                        <a:pt x="129" y="321"/>
                      </a:lnTo>
                      <a:lnTo>
                        <a:pt x="124" y="319"/>
                      </a:lnTo>
                      <a:lnTo>
                        <a:pt x="119" y="319"/>
                      </a:lnTo>
                      <a:lnTo>
                        <a:pt x="115" y="315"/>
                      </a:lnTo>
                      <a:lnTo>
                        <a:pt x="114" y="314"/>
                      </a:lnTo>
                      <a:lnTo>
                        <a:pt x="110" y="310"/>
                      </a:lnTo>
                      <a:lnTo>
                        <a:pt x="107" y="309"/>
                      </a:lnTo>
                      <a:lnTo>
                        <a:pt x="104" y="305"/>
                      </a:lnTo>
                      <a:lnTo>
                        <a:pt x="100" y="302"/>
                      </a:lnTo>
                      <a:lnTo>
                        <a:pt x="97" y="300"/>
                      </a:lnTo>
                      <a:lnTo>
                        <a:pt x="95" y="295"/>
                      </a:lnTo>
                      <a:lnTo>
                        <a:pt x="90" y="291"/>
                      </a:lnTo>
                      <a:lnTo>
                        <a:pt x="85" y="288"/>
                      </a:lnTo>
                      <a:lnTo>
                        <a:pt x="82" y="286"/>
                      </a:lnTo>
                      <a:lnTo>
                        <a:pt x="80" y="283"/>
                      </a:lnTo>
                      <a:lnTo>
                        <a:pt x="79" y="279"/>
                      </a:lnTo>
                      <a:lnTo>
                        <a:pt x="75" y="271"/>
                      </a:lnTo>
                      <a:lnTo>
                        <a:pt x="74" y="265"/>
                      </a:lnTo>
                      <a:lnTo>
                        <a:pt x="74" y="260"/>
                      </a:lnTo>
                      <a:lnTo>
                        <a:pt x="74" y="253"/>
                      </a:lnTo>
                      <a:lnTo>
                        <a:pt x="74" y="250"/>
                      </a:lnTo>
                      <a:lnTo>
                        <a:pt x="72" y="246"/>
                      </a:lnTo>
                      <a:lnTo>
                        <a:pt x="69" y="241"/>
                      </a:lnTo>
                      <a:lnTo>
                        <a:pt x="65" y="238"/>
                      </a:lnTo>
                      <a:lnTo>
                        <a:pt x="62" y="233"/>
                      </a:lnTo>
                      <a:lnTo>
                        <a:pt x="59" y="229"/>
                      </a:lnTo>
                      <a:lnTo>
                        <a:pt x="55" y="224"/>
                      </a:lnTo>
                      <a:lnTo>
                        <a:pt x="50" y="221"/>
                      </a:lnTo>
                      <a:lnTo>
                        <a:pt x="47" y="215"/>
                      </a:lnTo>
                      <a:lnTo>
                        <a:pt x="43" y="214"/>
                      </a:lnTo>
                      <a:lnTo>
                        <a:pt x="37" y="212"/>
                      </a:lnTo>
                      <a:lnTo>
                        <a:pt x="35" y="212"/>
                      </a:lnTo>
                      <a:lnTo>
                        <a:pt x="28" y="212"/>
                      </a:lnTo>
                      <a:lnTo>
                        <a:pt x="23" y="214"/>
                      </a:lnTo>
                      <a:lnTo>
                        <a:pt x="20" y="212"/>
                      </a:lnTo>
                      <a:lnTo>
                        <a:pt x="18" y="212"/>
                      </a:lnTo>
                      <a:lnTo>
                        <a:pt x="18" y="209"/>
                      </a:lnTo>
                      <a:lnTo>
                        <a:pt x="17" y="207"/>
                      </a:lnTo>
                      <a:lnTo>
                        <a:pt x="17" y="202"/>
                      </a:lnTo>
                      <a:lnTo>
                        <a:pt x="17" y="200"/>
                      </a:lnTo>
                      <a:lnTo>
                        <a:pt x="17" y="196"/>
                      </a:lnTo>
                      <a:lnTo>
                        <a:pt x="23" y="186"/>
                      </a:lnTo>
                      <a:lnTo>
                        <a:pt x="23" y="183"/>
                      </a:lnTo>
                      <a:lnTo>
                        <a:pt x="22" y="181"/>
                      </a:lnTo>
                      <a:lnTo>
                        <a:pt x="17" y="178"/>
                      </a:lnTo>
                      <a:lnTo>
                        <a:pt x="13" y="176"/>
                      </a:lnTo>
                      <a:lnTo>
                        <a:pt x="12" y="172"/>
                      </a:lnTo>
                      <a:lnTo>
                        <a:pt x="10" y="169"/>
                      </a:lnTo>
                      <a:lnTo>
                        <a:pt x="8" y="164"/>
                      </a:lnTo>
                      <a:lnTo>
                        <a:pt x="7" y="157"/>
                      </a:lnTo>
                      <a:lnTo>
                        <a:pt x="5" y="153"/>
                      </a:lnTo>
                      <a:lnTo>
                        <a:pt x="5" y="150"/>
                      </a:lnTo>
                      <a:lnTo>
                        <a:pt x="5" y="148"/>
                      </a:lnTo>
                      <a:lnTo>
                        <a:pt x="5" y="143"/>
                      </a:lnTo>
                      <a:lnTo>
                        <a:pt x="5" y="136"/>
                      </a:lnTo>
                      <a:lnTo>
                        <a:pt x="5" y="133"/>
                      </a:lnTo>
                      <a:lnTo>
                        <a:pt x="5" y="129"/>
                      </a:lnTo>
                      <a:lnTo>
                        <a:pt x="3" y="126"/>
                      </a:lnTo>
                      <a:lnTo>
                        <a:pt x="2" y="122"/>
                      </a:lnTo>
                      <a:lnTo>
                        <a:pt x="0" y="119"/>
                      </a:lnTo>
                      <a:lnTo>
                        <a:pt x="0" y="112"/>
                      </a:lnTo>
                      <a:lnTo>
                        <a:pt x="0" y="110"/>
                      </a:lnTo>
                      <a:lnTo>
                        <a:pt x="2" y="109"/>
                      </a:lnTo>
                      <a:lnTo>
                        <a:pt x="3" y="107"/>
                      </a:lnTo>
                      <a:lnTo>
                        <a:pt x="8" y="105"/>
                      </a:lnTo>
                      <a:lnTo>
                        <a:pt x="13" y="102"/>
                      </a:lnTo>
                      <a:lnTo>
                        <a:pt x="15" y="102"/>
                      </a:lnTo>
                      <a:lnTo>
                        <a:pt x="20" y="100"/>
                      </a:lnTo>
                      <a:lnTo>
                        <a:pt x="25" y="95"/>
                      </a:lnTo>
                      <a:lnTo>
                        <a:pt x="30" y="91"/>
                      </a:lnTo>
                      <a:lnTo>
                        <a:pt x="30" y="90"/>
                      </a:lnTo>
                      <a:lnTo>
                        <a:pt x="30" y="86"/>
                      </a:lnTo>
                      <a:lnTo>
                        <a:pt x="28" y="79"/>
                      </a:lnTo>
                      <a:lnTo>
                        <a:pt x="28" y="78"/>
                      </a:lnTo>
                      <a:lnTo>
                        <a:pt x="27" y="72"/>
                      </a:lnTo>
                      <a:lnTo>
                        <a:pt x="25" y="69"/>
                      </a:lnTo>
                      <a:lnTo>
                        <a:pt x="23" y="65"/>
                      </a:lnTo>
                      <a:lnTo>
                        <a:pt x="23" y="60"/>
                      </a:lnTo>
                      <a:lnTo>
                        <a:pt x="22" y="53"/>
                      </a:lnTo>
                      <a:lnTo>
                        <a:pt x="23" y="48"/>
                      </a:lnTo>
                      <a:lnTo>
                        <a:pt x="27" y="41"/>
                      </a:lnTo>
                      <a:lnTo>
                        <a:pt x="28" y="34"/>
                      </a:lnTo>
                      <a:lnTo>
                        <a:pt x="30" y="28"/>
                      </a:lnTo>
                      <a:lnTo>
                        <a:pt x="30" y="22"/>
                      </a:lnTo>
                      <a:lnTo>
                        <a:pt x="30" y="19"/>
                      </a:lnTo>
                      <a:lnTo>
                        <a:pt x="27" y="12"/>
                      </a:lnTo>
                      <a:lnTo>
                        <a:pt x="25" y="2"/>
                      </a:lnTo>
                      <a:lnTo>
                        <a:pt x="33" y="12"/>
                      </a:lnTo>
                      <a:lnTo>
                        <a:pt x="50" y="22"/>
                      </a:lnTo>
                      <a:lnTo>
                        <a:pt x="55" y="22"/>
                      </a:lnTo>
                      <a:lnTo>
                        <a:pt x="67" y="29"/>
                      </a:lnTo>
                      <a:lnTo>
                        <a:pt x="74" y="36"/>
                      </a:lnTo>
                      <a:lnTo>
                        <a:pt x="77" y="46"/>
                      </a:lnTo>
                      <a:lnTo>
                        <a:pt x="82" y="50"/>
                      </a:lnTo>
                      <a:lnTo>
                        <a:pt x="77" y="29"/>
                      </a:lnTo>
                      <a:lnTo>
                        <a:pt x="70" y="17"/>
                      </a:lnTo>
                      <a:lnTo>
                        <a:pt x="74" y="3"/>
                      </a:lnTo>
                      <a:lnTo>
                        <a:pt x="92" y="0"/>
                      </a:lnTo>
                      <a:lnTo>
                        <a:pt x="102" y="12"/>
                      </a:lnTo>
                      <a:lnTo>
                        <a:pt x="114" y="19"/>
                      </a:lnTo>
                      <a:lnTo>
                        <a:pt x="119" y="33"/>
                      </a:lnTo>
                      <a:lnTo>
                        <a:pt x="124" y="50"/>
                      </a:lnTo>
                      <a:lnTo>
                        <a:pt x="127" y="59"/>
                      </a:lnTo>
                      <a:lnTo>
                        <a:pt x="134" y="69"/>
                      </a:lnTo>
                      <a:lnTo>
                        <a:pt x="142" y="72"/>
                      </a:lnTo>
                      <a:lnTo>
                        <a:pt x="159" y="69"/>
                      </a:lnTo>
                      <a:lnTo>
                        <a:pt x="174" y="72"/>
                      </a:lnTo>
                      <a:lnTo>
                        <a:pt x="182" y="79"/>
                      </a:lnTo>
                      <a:lnTo>
                        <a:pt x="192" y="88"/>
                      </a:lnTo>
                      <a:lnTo>
                        <a:pt x="202" y="96"/>
                      </a:lnTo>
                      <a:lnTo>
                        <a:pt x="212" y="107"/>
                      </a:lnTo>
                      <a:lnTo>
                        <a:pt x="215" y="115"/>
                      </a:lnTo>
                      <a:lnTo>
                        <a:pt x="214" y="124"/>
                      </a:lnTo>
                      <a:lnTo>
                        <a:pt x="210" y="131"/>
                      </a:lnTo>
                      <a:lnTo>
                        <a:pt x="215" y="138"/>
                      </a:lnTo>
                      <a:lnTo>
                        <a:pt x="220" y="146"/>
                      </a:lnTo>
                      <a:lnTo>
                        <a:pt x="227" y="153"/>
                      </a:lnTo>
                      <a:lnTo>
                        <a:pt x="234" y="162"/>
                      </a:lnTo>
                      <a:lnTo>
                        <a:pt x="240" y="169"/>
                      </a:lnTo>
                      <a:lnTo>
                        <a:pt x="245" y="172"/>
                      </a:lnTo>
                      <a:lnTo>
                        <a:pt x="250" y="174"/>
                      </a:lnTo>
                      <a:lnTo>
                        <a:pt x="254" y="174"/>
                      </a:lnTo>
                      <a:lnTo>
                        <a:pt x="269" y="172"/>
                      </a:lnTo>
                      <a:lnTo>
                        <a:pt x="281" y="172"/>
                      </a:lnTo>
                      <a:lnTo>
                        <a:pt x="292" y="176"/>
                      </a:lnTo>
                      <a:lnTo>
                        <a:pt x="294" y="181"/>
                      </a:lnTo>
                      <a:lnTo>
                        <a:pt x="297" y="186"/>
                      </a:lnTo>
                      <a:lnTo>
                        <a:pt x="302" y="193"/>
                      </a:lnTo>
                      <a:lnTo>
                        <a:pt x="307" y="202"/>
                      </a:lnTo>
                      <a:lnTo>
                        <a:pt x="297" y="209"/>
                      </a:lnTo>
                      <a:lnTo>
                        <a:pt x="292" y="214"/>
                      </a:lnTo>
                      <a:lnTo>
                        <a:pt x="287" y="219"/>
                      </a:lnTo>
                      <a:lnTo>
                        <a:pt x="279" y="222"/>
                      </a:lnTo>
                      <a:lnTo>
                        <a:pt x="265" y="226"/>
                      </a:lnTo>
                      <a:lnTo>
                        <a:pt x="252" y="228"/>
                      </a:lnTo>
                      <a:lnTo>
                        <a:pt x="249" y="226"/>
                      </a:lnTo>
                      <a:lnTo>
                        <a:pt x="244" y="226"/>
                      </a:lnTo>
                      <a:lnTo>
                        <a:pt x="247" y="231"/>
                      </a:lnTo>
                      <a:lnTo>
                        <a:pt x="255" y="234"/>
                      </a:lnTo>
                      <a:lnTo>
                        <a:pt x="262" y="231"/>
                      </a:lnTo>
                      <a:lnTo>
                        <a:pt x="271" y="229"/>
                      </a:lnTo>
                      <a:lnTo>
                        <a:pt x="281" y="226"/>
                      </a:lnTo>
                      <a:lnTo>
                        <a:pt x="289" y="222"/>
                      </a:lnTo>
                      <a:lnTo>
                        <a:pt x="301" y="215"/>
                      </a:lnTo>
                      <a:lnTo>
                        <a:pt x="312" y="212"/>
                      </a:lnTo>
                      <a:lnTo>
                        <a:pt x="319" y="207"/>
                      </a:lnTo>
                      <a:lnTo>
                        <a:pt x="327" y="200"/>
                      </a:lnTo>
                      <a:lnTo>
                        <a:pt x="341" y="198"/>
                      </a:lnTo>
                      <a:lnTo>
                        <a:pt x="352" y="203"/>
                      </a:lnTo>
                      <a:lnTo>
                        <a:pt x="357" y="209"/>
                      </a:lnTo>
                      <a:lnTo>
                        <a:pt x="367" y="215"/>
                      </a:lnTo>
                      <a:lnTo>
                        <a:pt x="377" y="222"/>
                      </a:lnTo>
                      <a:lnTo>
                        <a:pt x="382" y="231"/>
                      </a:lnTo>
                      <a:lnTo>
                        <a:pt x="386" y="241"/>
                      </a:lnTo>
                      <a:lnTo>
                        <a:pt x="386" y="252"/>
                      </a:lnTo>
                      <a:lnTo>
                        <a:pt x="379" y="253"/>
                      </a:lnTo>
                      <a:lnTo>
                        <a:pt x="371" y="255"/>
                      </a:lnTo>
                      <a:lnTo>
                        <a:pt x="364" y="262"/>
                      </a:lnTo>
                      <a:lnTo>
                        <a:pt x="346" y="276"/>
                      </a:lnTo>
                      <a:lnTo>
                        <a:pt x="332" y="281"/>
                      </a:lnTo>
                      <a:lnTo>
                        <a:pt x="326" y="281"/>
                      </a:lnTo>
                      <a:lnTo>
                        <a:pt x="317" y="283"/>
                      </a:lnTo>
                      <a:lnTo>
                        <a:pt x="311" y="288"/>
                      </a:lnTo>
                      <a:lnTo>
                        <a:pt x="309" y="295"/>
                      </a:lnTo>
                      <a:lnTo>
                        <a:pt x="316" y="295"/>
                      </a:lnTo>
                      <a:lnTo>
                        <a:pt x="321" y="291"/>
                      </a:lnTo>
                      <a:lnTo>
                        <a:pt x="331" y="293"/>
                      </a:lnTo>
                      <a:lnTo>
                        <a:pt x="337" y="295"/>
                      </a:lnTo>
                      <a:lnTo>
                        <a:pt x="346" y="295"/>
                      </a:lnTo>
                      <a:lnTo>
                        <a:pt x="361" y="298"/>
                      </a:lnTo>
                      <a:lnTo>
                        <a:pt x="361" y="302"/>
                      </a:lnTo>
                      <a:lnTo>
                        <a:pt x="356" y="307"/>
                      </a:lnTo>
                      <a:lnTo>
                        <a:pt x="349" y="310"/>
                      </a:lnTo>
                      <a:lnTo>
                        <a:pt x="344" y="317"/>
                      </a:lnTo>
                      <a:lnTo>
                        <a:pt x="342" y="324"/>
                      </a:lnTo>
                      <a:lnTo>
                        <a:pt x="344" y="331"/>
                      </a:lnTo>
                      <a:lnTo>
                        <a:pt x="346" y="338"/>
                      </a:lnTo>
                      <a:lnTo>
                        <a:pt x="351" y="343"/>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91" name="Freeform 412">
                  <a:extLst>
                    <a:ext uri="{FF2B5EF4-FFF2-40B4-BE49-F238E27FC236}">
                      <a16:creationId xmlns:a16="http://schemas.microsoft.com/office/drawing/2014/main" id="{795510E9-640A-4A68-8512-FEA8BE0913C7}"/>
                    </a:ext>
                  </a:extLst>
                </p:cNvPr>
                <p:cNvSpPr>
                  <a:spLocks/>
                </p:cNvSpPr>
                <p:nvPr/>
              </p:nvSpPr>
              <p:spPr bwMode="auto">
                <a:xfrm>
                  <a:off x="4140" y="2065"/>
                  <a:ext cx="50" cy="45"/>
                </a:xfrm>
                <a:custGeom>
                  <a:avLst/>
                  <a:gdLst>
                    <a:gd name="T0" fmla="*/ 27 w 50"/>
                    <a:gd name="T1" fmla="*/ 45 h 45"/>
                    <a:gd name="T2" fmla="*/ 25 w 50"/>
                    <a:gd name="T3" fmla="*/ 45 h 45"/>
                    <a:gd name="T4" fmla="*/ 22 w 50"/>
                    <a:gd name="T5" fmla="*/ 43 h 45"/>
                    <a:gd name="T6" fmla="*/ 19 w 50"/>
                    <a:gd name="T7" fmla="*/ 43 h 45"/>
                    <a:gd name="T8" fmla="*/ 15 w 50"/>
                    <a:gd name="T9" fmla="*/ 42 h 45"/>
                    <a:gd name="T10" fmla="*/ 12 w 50"/>
                    <a:gd name="T11" fmla="*/ 36 h 45"/>
                    <a:gd name="T12" fmla="*/ 10 w 50"/>
                    <a:gd name="T13" fmla="*/ 33 h 45"/>
                    <a:gd name="T14" fmla="*/ 9 w 50"/>
                    <a:gd name="T15" fmla="*/ 28 h 45"/>
                    <a:gd name="T16" fmla="*/ 7 w 50"/>
                    <a:gd name="T17" fmla="*/ 28 h 45"/>
                    <a:gd name="T18" fmla="*/ 5 w 50"/>
                    <a:gd name="T19" fmla="*/ 24 h 45"/>
                    <a:gd name="T20" fmla="*/ 4 w 50"/>
                    <a:gd name="T21" fmla="*/ 23 h 45"/>
                    <a:gd name="T22" fmla="*/ 5 w 50"/>
                    <a:gd name="T23" fmla="*/ 21 h 45"/>
                    <a:gd name="T24" fmla="*/ 5 w 50"/>
                    <a:gd name="T25" fmla="*/ 19 h 45"/>
                    <a:gd name="T26" fmla="*/ 4 w 50"/>
                    <a:gd name="T27" fmla="*/ 16 h 45"/>
                    <a:gd name="T28" fmla="*/ 0 w 50"/>
                    <a:gd name="T29" fmla="*/ 14 h 45"/>
                    <a:gd name="T30" fmla="*/ 0 w 50"/>
                    <a:gd name="T31" fmla="*/ 9 h 45"/>
                    <a:gd name="T32" fmla="*/ 0 w 50"/>
                    <a:gd name="T33" fmla="*/ 7 h 45"/>
                    <a:gd name="T34" fmla="*/ 7 w 50"/>
                    <a:gd name="T35" fmla="*/ 7 h 45"/>
                    <a:gd name="T36" fmla="*/ 10 w 50"/>
                    <a:gd name="T37" fmla="*/ 5 h 45"/>
                    <a:gd name="T38" fmla="*/ 15 w 50"/>
                    <a:gd name="T39" fmla="*/ 4 h 45"/>
                    <a:gd name="T40" fmla="*/ 20 w 50"/>
                    <a:gd name="T41" fmla="*/ 0 h 45"/>
                    <a:gd name="T42" fmla="*/ 27 w 50"/>
                    <a:gd name="T43" fmla="*/ 0 h 45"/>
                    <a:gd name="T44" fmla="*/ 32 w 50"/>
                    <a:gd name="T45" fmla="*/ 2 h 45"/>
                    <a:gd name="T46" fmla="*/ 35 w 50"/>
                    <a:gd name="T47" fmla="*/ 2 h 45"/>
                    <a:gd name="T48" fmla="*/ 44 w 50"/>
                    <a:gd name="T49" fmla="*/ 4 h 45"/>
                    <a:gd name="T50" fmla="*/ 47 w 50"/>
                    <a:gd name="T51" fmla="*/ 7 h 45"/>
                    <a:gd name="T52" fmla="*/ 50 w 50"/>
                    <a:gd name="T53" fmla="*/ 9 h 45"/>
                    <a:gd name="T54" fmla="*/ 50 w 50"/>
                    <a:gd name="T55" fmla="*/ 12 h 45"/>
                    <a:gd name="T56" fmla="*/ 47 w 50"/>
                    <a:gd name="T57" fmla="*/ 17 h 45"/>
                    <a:gd name="T58" fmla="*/ 44 w 50"/>
                    <a:gd name="T59" fmla="*/ 19 h 45"/>
                    <a:gd name="T60" fmla="*/ 44 w 50"/>
                    <a:gd name="T61" fmla="*/ 24 h 45"/>
                    <a:gd name="T62" fmla="*/ 44 w 50"/>
                    <a:gd name="T63" fmla="*/ 29 h 45"/>
                    <a:gd name="T64" fmla="*/ 44 w 50"/>
                    <a:gd name="T65" fmla="*/ 31 h 45"/>
                    <a:gd name="T66" fmla="*/ 42 w 50"/>
                    <a:gd name="T67" fmla="*/ 36 h 45"/>
                    <a:gd name="T68" fmla="*/ 40 w 50"/>
                    <a:gd name="T69" fmla="*/ 38 h 45"/>
                    <a:gd name="T70" fmla="*/ 37 w 50"/>
                    <a:gd name="T71" fmla="*/ 40 h 45"/>
                    <a:gd name="T72" fmla="*/ 35 w 50"/>
                    <a:gd name="T73" fmla="*/ 43 h 45"/>
                    <a:gd name="T74" fmla="*/ 32 w 50"/>
                    <a:gd name="T75" fmla="*/ 45 h 45"/>
                    <a:gd name="T76" fmla="*/ 29 w 50"/>
                    <a:gd name="T77" fmla="*/ 45 h 45"/>
                    <a:gd name="T78" fmla="*/ 27 w 50"/>
                    <a:gd name="T79" fmla="*/ 45 h 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0"/>
                    <a:gd name="T121" fmla="*/ 0 h 45"/>
                    <a:gd name="T122" fmla="*/ 50 w 50"/>
                    <a:gd name="T123" fmla="*/ 45 h 4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0" h="45">
                      <a:moveTo>
                        <a:pt x="27" y="45"/>
                      </a:moveTo>
                      <a:lnTo>
                        <a:pt x="25" y="45"/>
                      </a:lnTo>
                      <a:lnTo>
                        <a:pt x="22" y="43"/>
                      </a:lnTo>
                      <a:lnTo>
                        <a:pt x="19" y="43"/>
                      </a:lnTo>
                      <a:lnTo>
                        <a:pt x="15" y="42"/>
                      </a:lnTo>
                      <a:lnTo>
                        <a:pt x="12" y="36"/>
                      </a:lnTo>
                      <a:lnTo>
                        <a:pt x="10" y="33"/>
                      </a:lnTo>
                      <a:lnTo>
                        <a:pt x="9" y="28"/>
                      </a:lnTo>
                      <a:lnTo>
                        <a:pt x="7" y="28"/>
                      </a:lnTo>
                      <a:lnTo>
                        <a:pt x="5" y="24"/>
                      </a:lnTo>
                      <a:lnTo>
                        <a:pt x="4" y="23"/>
                      </a:lnTo>
                      <a:lnTo>
                        <a:pt x="5" y="21"/>
                      </a:lnTo>
                      <a:lnTo>
                        <a:pt x="5" y="19"/>
                      </a:lnTo>
                      <a:lnTo>
                        <a:pt x="4" y="16"/>
                      </a:lnTo>
                      <a:lnTo>
                        <a:pt x="0" y="14"/>
                      </a:lnTo>
                      <a:lnTo>
                        <a:pt x="0" y="9"/>
                      </a:lnTo>
                      <a:lnTo>
                        <a:pt x="0" y="7"/>
                      </a:lnTo>
                      <a:lnTo>
                        <a:pt x="7" y="7"/>
                      </a:lnTo>
                      <a:lnTo>
                        <a:pt x="10" y="5"/>
                      </a:lnTo>
                      <a:lnTo>
                        <a:pt x="15" y="4"/>
                      </a:lnTo>
                      <a:lnTo>
                        <a:pt x="20" y="0"/>
                      </a:lnTo>
                      <a:lnTo>
                        <a:pt x="27" y="0"/>
                      </a:lnTo>
                      <a:lnTo>
                        <a:pt x="32" y="2"/>
                      </a:lnTo>
                      <a:lnTo>
                        <a:pt x="35" y="2"/>
                      </a:lnTo>
                      <a:lnTo>
                        <a:pt x="44" y="4"/>
                      </a:lnTo>
                      <a:lnTo>
                        <a:pt x="47" y="7"/>
                      </a:lnTo>
                      <a:lnTo>
                        <a:pt x="50" y="9"/>
                      </a:lnTo>
                      <a:lnTo>
                        <a:pt x="50" y="12"/>
                      </a:lnTo>
                      <a:lnTo>
                        <a:pt x="47" y="17"/>
                      </a:lnTo>
                      <a:lnTo>
                        <a:pt x="44" y="19"/>
                      </a:lnTo>
                      <a:lnTo>
                        <a:pt x="44" y="24"/>
                      </a:lnTo>
                      <a:lnTo>
                        <a:pt x="44" y="29"/>
                      </a:lnTo>
                      <a:lnTo>
                        <a:pt x="44" y="31"/>
                      </a:lnTo>
                      <a:lnTo>
                        <a:pt x="42" y="36"/>
                      </a:lnTo>
                      <a:lnTo>
                        <a:pt x="40" y="38"/>
                      </a:lnTo>
                      <a:lnTo>
                        <a:pt x="37" y="40"/>
                      </a:lnTo>
                      <a:lnTo>
                        <a:pt x="35" y="43"/>
                      </a:lnTo>
                      <a:lnTo>
                        <a:pt x="32" y="45"/>
                      </a:lnTo>
                      <a:lnTo>
                        <a:pt x="29" y="45"/>
                      </a:lnTo>
                      <a:lnTo>
                        <a:pt x="27" y="45"/>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92" name="Freeform 413">
                  <a:extLst>
                    <a:ext uri="{FF2B5EF4-FFF2-40B4-BE49-F238E27FC236}">
                      <a16:creationId xmlns:a16="http://schemas.microsoft.com/office/drawing/2014/main" id="{B3CCA717-6BFE-4E3B-A89B-742BA51D4176}"/>
                    </a:ext>
                  </a:extLst>
                </p:cNvPr>
                <p:cNvSpPr>
                  <a:spLocks/>
                </p:cNvSpPr>
                <p:nvPr/>
              </p:nvSpPr>
              <p:spPr bwMode="auto">
                <a:xfrm>
                  <a:off x="4140" y="2065"/>
                  <a:ext cx="50" cy="45"/>
                </a:xfrm>
                <a:custGeom>
                  <a:avLst/>
                  <a:gdLst>
                    <a:gd name="T0" fmla="*/ 27 w 50"/>
                    <a:gd name="T1" fmla="*/ 45 h 45"/>
                    <a:gd name="T2" fmla="*/ 27 w 50"/>
                    <a:gd name="T3" fmla="*/ 45 h 45"/>
                    <a:gd name="T4" fmla="*/ 25 w 50"/>
                    <a:gd name="T5" fmla="*/ 45 h 45"/>
                    <a:gd name="T6" fmla="*/ 22 w 50"/>
                    <a:gd name="T7" fmla="*/ 43 h 45"/>
                    <a:gd name="T8" fmla="*/ 19 w 50"/>
                    <a:gd name="T9" fmla="*/ 43 h 45"/>
                    <a:gd name="T10" fmla="*/ 15 w 50"/>
                    <a:gd name="T11" fmla="*/ 42 h 45"/>
                    <a:gd name="T12" fmla="*/ 12 w 50"/>
                    <a:gd name="T13" fmla="*/ 36 h 45"/>
                    <a:gd name="T14" fmla="*/ 10 w 50"/>
                    <a:gd name="T15" fmla="*/ 33 h 45"/>
                    <a:gd name="T16" fmla="*/ 9 w 50"/>
                    <a:gd name="T17" fmla="*/ 28 h 45"/>
                    <a:gd name="T18" fmla="*/ 7 w 50"/>
                    <a:gd name="T19" fmla="*/ 28 h 45"/>
                    <a:gd name="T20" fmla="*/ 5 w 50"/>
                    <a:gd name="T21" fmla="*/ 24 h 45"/>
                    <a:gd name="T22" fmla="*/ 4 w 50"/>
                    <a:gd name="T23" fmla="*/ 23 h 45"/>
                    <a:gd name="T24" fmla="*/ 5 w 50"/>
                    <a:gd name="T25" fmla="*/ 21 h 45"/>
                    <a:gd name="T26" fmla="*/ 5 w 50"/>
                    <a:gd name="T27" fmla="*/ 19 h 45"/>
                    <a:gd name="T28" fmla="*/ 4 w 50"/>
                    <a:gd name="T29" fmla="*/ 16 h 45"/>
                    <a:gd name="T30" fmla="*/ 0 w 50"/>
                    <a:gd name="T31" fmla="*/ 14 h 45"/>
                    <a:gd name="T32" fmla="*/ 0 w 50"/>
                    <a:gd name="T33" fmla="*/ 9 h 45"/>
                    <a:gd name="T34" fmla="*/ 0 w 50"/>
                    <a:gd name="T35" fmla="*/ 7 h 45"/>
                    <a:gd name="T36" fmla="*/ 7 w 50"/>
                    <a:gd name="T37" fmla="*/ 7 h 45"/>
                    <a:gd name="T38" fmla="*/ 10 w 50"/>
                    <a:gd name="T39" fmla="*/ 5 h 45"/>
                    <a:gd name="T40" fmla="*/ 15 w 50"/>
                    <a:gd name="T41" fmla="*/ 4 h 45"/>
                    <a:gd name="T42" fmla="*/ 20 w 50"/>
                    <a:gd name="T43" fmla="*/ 0 h 45"/>
                    <a:gd name="T44" fmla="*/ 27 w 50"/>
                    <a:gd name="T45" fmla="*/ 0 h 45"/>
                    <a:gd name="T46" fmla="*/ 32 w 50"/>
                    <a:gd name="T47" fmla="*/ 2 h 45"/>
                    <a:gd name="T48" fmla="*/ 35 w 50"/>
                    <a:gd name="T49" fmla="*/ 2 h 45"/>
                    <a:gd name="T50" fmla="*/ 44 w 50"/>
                    <a:gd name="T51" fmla="*/ 4 h 45"/>
                    <a:gd name="T52" fmla="*/ 47 w 50"/>
                    <a:gd name="T53" fmla="*/ 7 h 45"/>
                    <a:gd name="T54" fmla="*/ 50 w 50"/>
                    <a:gd name="T55" fmla="*/ 9 h 45"/>
                    <a:gd name="T56" fmla="*/ 50 w 50"/>
                    <a:gd name="T57" fmla="*/ 12 h 45"/>
                    <a:gd name="T58" fmla="*/ 47 w 50"/>
                    <a:gd name="T59" fmla="*/ 17 h 45"/>
                    <a:gd name="T60" fmla="*/ 44 w 50"/>
                    <a:gd name="T61" fmla="*/ 19 h 45"/>
                    <a:gd name="T62" fmla="*/ 44 w 50"/>
                    <a:gd name="T63" fmla="*/ 24 h 45"/>
                    <a:gd name="T64" fmla="*/ 44 w 50"/>
                    <a:gd name="T65" fmla="*/ 29 h 45"/>
                    <a:gd name="T66" fmla="*/ 44 w 50"/>
                    <a:gd name="T67" fmla="*/ 31 h 45"/>
                    <a:gd name="T68" fmla="*/ 42 w 50"/>
                    <a:gd name="T69" fmla="*/ 36 h 45"/>
                    <a:gd name="T70" fmla="*/ 40 w 50"/>
                    <a:gd name="T71" fmla="*/ 38 h 45"/>
                    <a:gd name="T72" fmla="*/ 37 w 50"/>
                    <a:gd name="T73" fmla="*/ 40 h 45"/>
                    <a:gd name="T74" fmla="*/ 35 w 50"/>
                    <a:gd name="T75" fmla="*/ 43 h 45"/>
                    <a:gd name="T76" fmla="*/ 32 w 50"/>
                    <a:gd name="T77" fmla="*/ 45 h 45"/>
                    <a:gd name="T78" fmla="*/ 29 w 50"/>
                    <a:gd name="T79" fmla="*/ 45 h 45"/>
                    <a:gd name="T80" fmla="*/ 27 w 50"/>
                    <a:gd name="T81" fmla="*/ 45 h 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0"/>
                    <a:gd name="T124" fmla="*/ 0 h 45"/>
                    <a:gd name="T125" fmla="*/ 50 w 50"/>
                    <a:gd name="T126" fmla="*/ 45 h 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0" h="45">
                      <a:moveTo>
                        <a:pt x="27" y="45"/>
                      </a:moveTo>
                      <a:lnTo>
                        <a:pt x="27" y="45"/>
                      </a:lnTo>
                      <a:lnTo>
                        <a:pt x="25" y="45"/>
                      </a:lnTo>
                      <a:lnTo>
                        <a:pt x="22" y="43"/>
                      </a:lnTo>
                      <a:lnTo>
                        <a:pt x="19" y="43"/>
                      </a:lnTo>
                      <a:lnTo>
                        <a:pt x="15" y="42"/>
                      </a:lnTo>
                      <a:lnTo>
                        <a:pt x="12" y="36"/>
                      </a:lnTo>
                      <a:lnTo>
                        <a:pt x="10" y="33"/>
                      </a:lnTo>
                      <a:lnTo>
                        <a:pt x="9" y="28"/>
                      </a:lnTo>
                      <a:lnTo>
                        <a:pt x="7" y="28"/>
                      </a:lnTo>
                      <a:lnTo>
                        <a:pt x="5" y="24"/>
                      </a:lnTo>
                      <a:lnTo>
                        <a:pt x="4" y="23"/>
                      </a:lnTo>
                      <a:lnTo>
                        <a:pt x="5" y="21"/>
                      </a:lnTo>
                      <a:lnTo>
                        <a:pt x="5" y="19"/>
                      </a:lnTo>
                      <a:lnTo>
                        <a:pt x="4" y="16"/>
                      </a:lnTo>
                      <a:lnTo>
                        <a:pt x="0" y="14"/>
                      </a:lnTo>
                      <a:lnTo>
                        <a:pt x="0" y="9"/>
                      </a:lnTo>
                      <a:lnTo>
                        <a:pt x="0" y="7"/>
                      </a:lnTo>
                      <a:lnTo>
                        <a:pt x="7" y="7"/>
                      </a:lnTo>
                      <a:lnTo>
                        <a:pt x="10" y="5"/>
                      </a:lnTo>
                      <a:lnTo>
                        <a:pt x="15" y="4"/>
                      </a:lnTo>
                      <a:lnTo>
                        <a:pt x="20" y="0"/>
                      </a:lnTo>
                      <a:lnTo>
                        <a:pt x="27" y="0"/>
                      </a:lnTo>
                      <a:lnTo>
                        <a:pt x="32" y="2"/>
                      </a:lnTo>
                      <a:lnTo>
                        <a:pt x="35" y="2"/>
                      </a:lnTo>
                      <a:lnTo>
                        <a:pt x="44" y="4"/>
                      </a:lnTo>
                      <a:lnTo>
                        <a:pt x="47" y="7"/>
                      </a:lnTo>
                      <a:lnTo>
                        <a:pt x="50" y="9"/>
                      </a:lnTo>
                      <a:lnTo>
                        <a:pt x="50" y="12"/>
                      </a:lnTo>
                      <a:lnTo>
                        <a:pt x="47" y="17"/>
                      </a:lnTo>
                      <a:lnTo>
                        <a:pt x="44" y="19"/>
                      </a:lnTo>
                      <a:lnTo>
                        <a:pt x="44" y="24"/>
                      </a:lnTo>
                      <a:lnTo>
                        <a:pt x="44" y="29"/>
                      </a:lnTo>
                      <a:lnTo>
                        <a:pt x="44" y="31"/>
                      </a:lnTo>
                      <a:lnTo>
                        <a:pt x="42" y="36"/>
                      </a:lnTo>
                      <a:lnTo>
                        <a:pt x="40" y="38"/>
                      </a:lnTo>
                      <a:lnTo>
                        <a:pt x="37" y="40"/>
                      </a:lnTo>
                      <a:lnTo>
                        <a:pt x="35" y="43"/>
                      </a:lnTo>
                      <a:lnTo>
                        <a:pt x="32" y="45"/>
                      </a:lnTo>
                      <a:lnTo>
                        <a:pt x="29" y="45"/>
                      </a:lnTo>
                      <a:lnTo>
                        <a:pt x="27" y="4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93" name="Freeform 414">
                  <a:extLst>
                    <a:ext uri="{FF2B5EF4-FFF2-40B4-BE49-F238E27FC236}">
                      <a16:creationId xmlns:a16="http://schemas.microsoft.com/office/drawing/2014/main" id="{E0515A49-AA0F-47AA-B031-24479CFCAEA3}"/>
                    </a:ext>
                  </a:extLst>
                </p:cNvPr>
                <p:cNvSpPr>
                  <a:spLocks/>
                </p:cNvSpPr>
                <p:nvPr/>
              </p:nvSpPr>
              <p:spPr bwMode="auto">
                <a:xfrm>
                  <a:off x="3301" y="2088"/>
                  <a:ext cx="81" cy="53"/>
                </a:xfrm>
                <a:custGeom>
                  <a:avLst/>
                  <a:gdLst>
                    <a:gd name="T0" fmla="*/ 45 w 81"/>
                    <a:gd name="T1" fmla="*/ 53 h 53"/>
                    <a:gd name="T2" fmla="*/ 41 w 81"/>
                    <a:gd name="T3" fmla="*/ 53 h 53"/>
                    <a:gd name="T4" fmla="*/ 36 w 81"/>
                    <a:gd name="T5" fmla="*/ 53 h 53"/>
                    <a:gd name="T6" fmla="*/ 31 w 81"/>
                    <a:gd name="T7" fmla="*/ 50 h 53"/>
                    <a:gd name="T8" fmla="*/ 33 w 81"/>
                    <a:gd name="T9" fmla="*/ 43 h 53"/>
                    <a:gd name="T10" fmla="*/ 38 w 81"/>
                    <a:gd name="T11" fmla="*/ 37 h 53"/>
                    <a:gd name="T12" fmla="*/ 38 w 81"/>
                    <a:gd name="T13" fmla="*/ 32 h 53"/>
                    <a:gd name="T14" fmla="*/ 36 w 81"/>
                    <a:gd name="T15" fmla="*/ 27 h 53"/>
                    <a:gd name="T16" fmla="*/ 33 w 81"/>
                    <a:gd name="T17" fmla="*/ 19 h 53"/>
                    <a:gd name="T18" fmla="*/ 31 w 81"/>
                    <a:gd name="T19" fmla="*/ 22 h 53"/>
                    <a:gd name="T20" fmla="*/ 28 w 81"/>
                    <a:gd name="T21" fmla="*/ 27 h 53"/>
                    <a:gd name="T22" fmla="*/ 25 w 81"/>
                    <a:gd name="T23" fmla="*/ 36 h 53"/>
                    <a:gd name="T24" fmla="*/ 16 w 81"/>
                    <a:gd name="T25" fmla="*/ 46 h 53"/>
                    <a:gd name="T26" fmla="*/ 10 w 81"/>
                    <a:gd name="T27" fmla="*/ 51 h 53"/>
                    <a:gd name="T28" fmla="*/ 6 w 81"/>
                    <a:gd name="T29" fmla="*/ 53 h 53"/>
                    <a:gd name="T30" fmla="*/ 5 w 81"/>
                    <a:gd name="T31" fmla="*/ 48 h 53"/>
                    <a:gd name="T32" fmla="*/ 3 w 81"/>
                    <a:gd name="T33" fmla="*/ 43 h 53"/>
                    <a:gd name="T34" fmla="*/ 0 w 81"/>
                    <a:gd name="T35" fmla="*/ 34 h 53"/>
                    <a:gd name="T36" fmla="*/ 1 w 81"/>
                    <a:gd name="T37" fmla="*/ 22 h 53"/>
                    <a:gd name="T38" fmla="*/ 8 w 81"/>
                    <a:gd name="T39" fmla="*/ 13 h 53"/>
                    <a:gd name="T40" fmla="*/ 10 w 81"/>
                    <a:gd name="T41" fmla="*/ 5 h 53"/>
                    <a:gd name="T42" fmla="*/ 13 w 81"/>
                    <a:gd name="T43" fmla="*/ 3 h 53"/>
                    <a:gd name="T44" fmla="*/ 16 w 81"/>
                    <a:gd name="T45" fmla="*/ 5 h 53"/>
                    <a:gd name="T46" fmla="*/ 23 w 81"/>
                    <a:gd name="T47" fmla="*/ 3 h 53"/>
                    <a:gd name="T48" fmla="*/ 28 w 81"/>
                    <a:gd name="T49" fmla="*/ 1 h 53"/>
                    <a:gd name="T50" fmla="*/ 31 w 81"/>
                    <a:gd name="T51" fmla="*/ 3 h 53"/>
                    <a:gd name="T52" fmla="*/ 35 w 81"/>
                    <a:gd name="T53" fmla="*/ 8 h 53"/>
                    <a:gd name="T54" fmla="*/ 38 w 81"/>
                    <a:gd name="T55" fmla="*/ 8 h 53"/>
                    <a:gd name="T56" fmla="*/ 38 w 81"/>
                    <a:gd name="T57" fmla="*/ 0 h 53"/>
                    <a:gd name="T58" fmla="*/ 41 w 81"/>
                    <a:gd name="T59" fmla="*/ 3 h 53"/>
                    <a:gd name="T60" fmla="*/ 45 w 81"/>
                    <a:gd name="T61" fmla="*/ 6 h 53"/>
                    <a:gd name="T62" fmla="*/ 45 w 81"/>
                    <a:gd name="T63" fmla="*/ 13 h 53"/>
                    <a:gd name="T64" fmla="*/ 43 w 81"/>
                    <a:gd name="T65" fmla="*/ 19 h 53"/>
                    <a:gd name="T66" fmla="*/ 45 w 81"/>
                    <a:gd name="T67" fmla="*/ 24 h 53"/>
                    <a:gd name="T68" fmla="*/ 51 w 81"/>
                    <a:gd name="T69" fmla="*/ 22 h 53"/>
                    <a:gd name="T70" fmla="*/ 53 w 81"/>
                    <a:gd name="T71" fmla="*/ 20 h 53"/>
                    <a:gd name="T72" fmla="*/ 58 w 81"/>
                    <a:gd name="T73" fmla="*/ 13 h 53"/>
                    <a:gd name="T74" fmla="*/ 60 w 81"/>
                    <a:gd name="T75" fmla="*/ 10 h 53"/>
                    <a:gd name="T76" fmla="*/ 65 w 81"/>
                    <a:gd name="T77" fmla="*/ 10 h 53"/>
                    <a:gd name="T78" fmla="*/ 68 w 81"/>
                    <a:gd name="T79" fmla="*/ 10 h 53"/>
                    <a:gd name="T80" fmla="*/ 75 w 81"/>
                    <a:gd name="T81" fmla="*/ 10 h 53"/>
                    <a:gd name="T82" fmla="*/ 81 w 81"/>
                    <a:gd name="T83" fmla="*/ 13 h 53"/>
                    <a:gd name="T84" fmla="*/ 81 w 81"/>
                    <a:gd name="T85" fmla="*/ 27 h 53"/>
                    <a:gd name="T86" fmla="*/ 78 w 81"/>
                    <a:gd name="T87" fmla="*/ 34 h 53"/>
                    <a:gd name="T88" fmla="*/ 73 w 81"/>
                    <a:gd name="T89" fmla="*/ 39 h 53"/>
                    <a:gd name="T90" fmla="*/ 66 w 81"/>
                    <a:gd name="T91" fmla="*/ 43 h 53"/>
                    <a:gd name="T92" fmla="*/ 61 w 81"/>
                    <a:gd name="T93" fmla="*/ 41 h 53"/>
                    <a:gd name="T94" fmla="*/ 56 w 81"/>
                    <a:gd name="T95" fmla="*/ 34 h 53"/>
                    <a:gd name="T96" fmla="*/ 53 w 81"/>
                    <a:gd name="T97" fmla="*/ 32 h 53"/>
                    <a:gd name="T98" fmla="*/ 48 w 81"/>
                    <a:gd name="T99" fmla="*/ 36 h 53"/>
                    <a:gd name="T100" fmla="*/ 48 w 81"/>
                    <a:gd name="T101" fmla="*/ 43 h 53"/>
                    <a:gd name="T102" fmla="*/ 46 w 81"/>
                    <a:gd name="T103" fmla="*/ 44 h 53"/>
                    <a:gd name="T104" fmla="*/ 48 w 81"/>
                    <a:gd name="T105" fmla="*/ 51 h 53"/>
                    <a:gd name="T106" fmla="*/ 45 w 81"/>
                    <a:gd name="T107" fmla="*/ 53 h 5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
                    <a:gd name="T163" fmla="*/ 0 h 53"/>
                    <a:gd name="T164" fmla="*/ 81 w 81"/>
                    <a:gd name="T165" fmla="*/ 53 h 5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 h="53">
                      <a:moveTo>
                        <a:pt x="45" y="53"/>
                      </a:moveTo>
                      <a:lnTo>
                        <a:pt x="41" y="53"/>
                      </a:lnTo>
                      <a:lnTo>
                        <a:pt x="36" y="53"/>
                      </a:lnTo>
                      <a:lnTo>
                        <a:pt x="31" y="50"/>
                      </a:lnTo>
                      <a:lnTo>
                        <a:pt x="33" y="43"/>
                      </a:lnTo>
                      <a:lnTo>
                        <a:pt x="38" y="37"/>
                      </a:lnTo>
                      <a:lnTo>
                        <a:pt x="38" y="32"/>
                      </a:lnTo>
                      <a:lnTo>
                        <a:pt x="36" y="27"/>
                      </a:lnTo>
                      <a:lnTo>
                        <a:pt x="33" y="19"/>
                      </a:lnTo>
                      <a:lnTo>
                        <a:pt x="31" y="22"/>
                      </a:lnTo>
                      <a:lnTo>
                        <a:pt x="28" y="27"/>
                      </a:lnTo>
                      <a:lnTo>
                        <a:pt x="25" y="36"/>
                      </a:lnTo>
                      <a:lnTo>
                        <a:pt x="16" y="46"/>
                      </a:lnTo>
                      <a:lnTo>
                        <a:pt x="10" y="51"/>
                      </a:lnTo>
                      <a:lnTo>
                        <a:pt x="6" y="53"/>
                      </a:lnTo>
                      <a:lnTo>
                        <a:pt x="5" y="48"/>
                      </a:lnTo>
                      <a:lnTo>
                        <a:pt x="3" y="43"/>
                      </a:lnTo>
                      <a:lnTo>
                        <a:pt x="0" y="34"/>
                      </a:lnTo>
                      <a:lnTo>
                        <a:pt x="1" y="22"/>
                      </a:lnTo>
                      <a:lnTo>
                        <a:pt x="8" y="13"/>
                      </a:lnTo>
                      <a:lnTo>
                        <a:pt x="10" y="5"/>
                      </a:lnTo>
                      <a:lnTo>
                        <a:pt x="13" y="3"/>
                      </a:lnTo>
                      <a:lnTo>
                        <a:pt x="16" y="5"/>
                      </a:lnTo>
                      <a:lnTo>
                        <a:pt x="23" y="3"/>
                      </a:lnTo>
                      <a:lnTo>
                        <a:pt x="28" y="1"/>
                      </a:lnTo>
                      <a:lnTo>
                        <a:pt x="31" y="3"/>
                      </a:lnTo>
                      <a:lnTo>
                        <a:pt x="35" y="8"/>
                      </a:lnTo>
                      <a:lnTo>
                        <a:pt x="38" y="8"/>
                      </a:lnTo>
                      <a:lnTo>
                        <a:pt x="38" y="0"/>
                      </a:lnTo>
                      <a:lnTo>
                        <a:pt x="41" y="3"/>
                      </a:lnTo>
                      <a:lnTo>
                        <a:pt x="45" y="6"/>
                      </a:lnTo>
                      <a:lnTo>
                        <a:pt x="45" y="13"/>
                      </a:lnTo>
                      <a:lnTo>
                        <a:pt x="43" y="19"/>
                      </a:lnTo>
                      <a:lnTo>
                        <a:pt x="45" y="24"/>
                      </a:lnTo>
                      <a:lnTo>
                        <a:pt x="51" y="22"/>
                      </a:lnTo>
                      <a:lnTo>
                        <a:pt x="53" y="20"/>
                      </a:lnTo>
                      <a:lnTo>
                        <a:pt x="58" y="13"/>
                      </a:lnTo>
                      <a:lnTo>
                        <a:pt x="60" y="10"/>
                      </a:lnTo>
                      <a:lnTo>
                        <a:pt x="65" y="10"/>
                      </a:lnTo>
                      <a:lnTo>
                        <a:pt x="68" y="10"/>
                      </a:lnTo>
                      <a:lnTo>
                        <a:pt x="75" y="10"/>
                      </a:lnTo>
                      <a:lnTo>
                        <a:pt x="81" y="13"/>
                      </a:lnTo>
                      <a:lnTo>
                        <a:pt x="81" y="27"/>
                      </a:lnTo>
                      <a:lnTo>
                        <a:pt x="78" y="34"/>
                      </a:lnTo>
                      <a:lnTo>
                        <a:pt x="73" y="39"/>
                      </a:lnTo>
                      <a:lnTo>
                        <a:pt x="66" y="43"/>
                      </a:lnTo>
                      <a:lnTo>
                        <a:pt x="61" y="41"/>
                      </a:lnTo>
                      <a:lnTo>
                        <a:pt x="56" y="34"/>
                      </a:lnTo>
                      <a:lnTo>
                        <a:pt x="53" y="32"/>
                      </a:lnTo>
                      <a:lnTo>
                        <a:pt x="48" y="36"/>
                      </a:lnTo>
                      <a:lnTo>
                        <a:pt x="48" y="43"/>
                      </a:lnTo>
                      <a:lnTo>
                        <a:pt x="46" y="44"/>
                      </a:lnTo>
                      <a:lnTo>
                        <a:pt x="48" y="51"/>
                      </a:lnTo>
                      <a:lnTo>
                        <a:pt x="45" y="53"/>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94" name="Freeform 415">
                  <a:extLst>
                    <a:ext uri="{FF2B5EF4-FFF2-40B4-BE49-F238E27FC236}">
                      <a16:creationId xmlns:a16="http://schemas.microsoft.com/office/drawing/2014/main" id="{BC2B5837-30BA-4507-9300-8B9A6C831122}"/>
                    </a:ext>
                  </a:extLst>
                </p:cNvPr>
                <p:cNvSpPr>
                  <a:spLocks/>
                </p:cNvSpPr>
                <p:nvPr/>
              </p:nvSpPr>
              <p:spPr bwMode="auto">
                <a:xfrm>
                  <a:off x="3301" y="2088"/>
                  <a:ext cx="81" cy="53"/>
                </a:xfrm>
                <a:custGeom>
                  <a:avLst/>
                  <a:gdLst>
                    <a:gd name="T0" fmla="*/ 45 w 81"/>
                    <a:gd name="T1" fmla="*/ 53 h 53"/>
                    <a:gd name="T2" fmla="*/ 45 w 81"/>
                    <a:gd name="T3" fmla="*/ 53 h 53"/>
                    <a:gd name="T4" fmla="*/ 41 w 81"/>
                    <a:gd name="T5" fmla="*/ 53 h 53"/>
                    <a:gd name="T6" fmla="*/ 36 w 81"/>
                    <a:gd name="T7" fmla="*/ 53 h 53"/>
                    <a:gd name="T8" fmla="*/ 31 w 81"/>
                    <a:gd name="T9" fmla="*/ 50 h 53"/>
                    <a:gd name="T10" fmla="*/ 33 w 81"/>
                    <a:gd name="T11" fmla="*/ 43 h 53"/>
                    <a:gd name="T12" fmla="*/ 38 w 81"/>
                    <a:gd name="T13" fmla="*/ 37 h 53"/>
                    <a:gd name="T14" fmla="*/ 38 w 81"/>
                    <a:gd name="T15" fmla="*/ 32 h 53"/>
                    <a:gd name="T16" fmla="*/ 36 w 81"/>
                    <a:gd name="T17" fmla="*/ 27 h 53"/>
                    <a:gd name="T18" fmla="*/ 33 w 81"/>
                    <a:gd name="T19" fmla="*/ 19 h 53"/>
                    <a:gd name="T20" fmla="*/ 31 w 81"/>
                    <a:gd name="T21" fmla="*/ 22 h 53"/>
                    <a:gd name="T22" fmla="*/ 28 w 81"/>
                    <a:gd name="T23" fmla="*/ 27 h 53"/>
                    <a:gd name="T24" fmla="*/ 25 w 81"/>
                    <a:gd name="T25" fmla="*/ 36 h 53"/>
                    <a:gd name="T26" fmla="*/ 16 w 81"/>
                    <a:gd name="T27" fmla="*/ 46 h 53"/>
                    <a:gd name="T28" fmla="*/ 10 w 81"/>
                    <a:gd name="T29" fmla="*/ 51 h 53"/>
                    <a:gd name="T30" fmla="*/ 6 w 81"/>
                    <a:gd name="T31" fmla="*/ 53 h 53"/>
                    <a:gd name="T32" fmla="*/ 5 w 81"/>
                    <a:gd name="T33" fmla="*/ 48 h 53"/>
                    <a:gd name="T34" fmla="*/ 3 w 81"/>
                    <a:gd name="T35" fmla="*/ 43 h 53"/>
                    <a:gd name="T36" fmla="*/ 0 w 81"/>
                    <a:gd name="T37" fmla="*/ 34 h 53"/>
                    <a:gd name="T38" fmla="*/ 1 w 81"/>
                    <a:gd name="T39" fmla="*/ 22 h 53"/>
                    <a:gd name="T40" fmla="*/ 8 w 81"/>
                    <a:gd name="T41" fmla="*/ 13 h 53"/>
                    <a:gd name="T42" fmla="*/ 10 w 81"/>
                    <a:gd name="T43" fmla="*/ 5 h 53"/>
                    <a:gd name="T44" fmla="*/ 13 w 81"/>
                    <a:gd name="T45" fmla="*/ 3 h 53"/>
                    <a:gd name="T46" fmla="*/ 16 w 81"/>
                    <a:gd name="T47" fmla="*/ 5 h 53"/>
                    <a:gd name="T48" fmla="*/ 23 w 81"/>
                    <a:gd name="T49" fmla="*/ 3 h 53"/>
                    <a:gd name="T50" fmla="*/ 28 w 81"/>
                    <a:gd name="T51" fmla="*/ 1 h 53"/>
                    <a:gd name="T52" fmla="*/ 31 w 81"/>
                    <a:gd name="T53" fmla="*/ 3 h 53"/>
                    <a:gd name="T54" fmla="*/ 35 w 81"/>
                    <a:gd name="T55" fmla="*/ 8 h 53"/>
                    <a:gd name="T56" fmla="*/ 38 w 81"/>
                    <a:gd name="T57" fmla="*/ 8 h 53"/>
                    <a:gd name="T58" fmla="*/ 38 w 81"/>
                    <a:gd name="T59" fmla="*/ 0 h 53"/>
                    <a:gd name="T60" fmla="*/ 41 w 81"/>
                    <a:gd name="T61" fmla="*/ 3 h 53"/>
                    <a:gd name="T62" fmla="*/ 45 w 81"/>
                    <a:gd name="T63" fmla="*/ 6 h 53"/>
                    <a:gd name="T64" fmla="*/ 45 w 81"/>
                    <a:gd name="T65" fmla="*/ 13 h 53"/>
                    <a:gd name="T66" fmla="*/ 43 w 81"/>
                    <a:gd name="T67" fmla="*/ 19 h 53"/>
                    <a:gd name="T68" fmla="*/ 45 w 81"/>
                    <a:gd name="T69" fmla="*/ 24 h 53"/>
                    <a:gd name="T70" fmla="*/ 51 w 81"/>
                    <a:gd name="T71" fmla="*/ 22 h 53"/>
                    <a:gd name="T72" fmla="*/ 53 w 81"/>
                    <a:gd name="T73" fmla="*/ 20 h 53"/>
                    <a:gd name="T74" fmla="*/ 58 w 81"/>
                    <a:gd name="T75" fmla="*/ 13 h 53"/>
                    <a:gd name="T76" fmla="*/ 60 w 81"/>
                    <a:gd name="T77" fmla="*/ 10 h 53"/>
                    <a:gd name="T78" fmla="*/ 65 w 81"/>
                    <a:gd name="T79" fmla="*/ 10 h 53"/>
                    <a:gd name="T80" fmla="*/ 68 w 81"/>
                    <a:gd name="T81" fmla="*/ 10 h 53"/>
                    <a:gd name="T82" fmla="*/ 75 w 81"/>
                    <a:gd name="T83" fmla="*/ 10 h 53"/>
                    <a:gd name="T84" fmla="*/ 81 w 81"/>
                    <a:gd name="T85" fmla="*/ 13 h 53"/>
                    <a:gd name="T86" fmla="*/ 81 w 81"/>
                    <a:gd name="T87" fmla="*/ 27 h 53"/>
                    <a:gd name="T88" fmla="*/ 78 w 81"/>
                    <a:gd name="T89" fmla="*/ 34 h 53"/>
                    <a:gd name="T90" fmla="*/ 73 w 81"/>
                    <a:gd name="T91" fmla="*/ 39 h 53"/>
                    <a:gd name="T92" fmla="*/ 66 w 81"/>
                    <a:gd name="T93" fmla="*/ 43 h 53"/>
                    <a:gd name="T94" fmla="*/ 61 w 81"/>
                    <a:gd name="T95" fmla="*/ 41 h 53"/>
                    <a:gd name="T96" fmla="*/ 56 w 81"/>
                    <a:gd name="T97" fmla="*/ 34 h 53"/>
                    <a:gd name="T98" fmla="*/ 53 w 81"/>
                    <a:gd name="T99" fmla="*/ 32 h 53"/>
                    <a:gd name="T100" fmla="*/ 48 w 81"/>
                    <a:gd name="T101" fmla="*/ 36 h 53"/>
                    <a:gd name="T102" fmla="*/ 48 w 81"/>
                    <a:gd name="T103" fmla="*/ 43 h 53"/>
                    <a:gd name="T104" fmla="*/ 46 w 81"/>
                    <a:gd name="T105" fmla="*/ 44 h 53"/>
                    <a:gd name="T106" fmla="*/ 48 w 81"/>
                    <a:gd name="T107" fmla="*/ 51 h 53"/>
                    <a:gd name="T108" fmla="*/ 45 w 81"/>
                    <a:gd name="T109" fmla="*/ 53 h 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1"/>
                    <a:gd name="T166" fmla="*/ 0 h 53"/>
                    <a:gd name="T167" fmla="*/ 81 w 81"/>
                    <a:gd name="T168" fmla="*/ 53 h 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1" h="53">
                      <a:moveTo>
                        <a:pt x="45" y="53"/>
                      </a:moveTo>
                      <a:lnTo>
                        <a:pt x="45" y="53"/>
                      </a:lnTo>
                      <a:lnTo>
                        <a:pt x="41" y="53"/>
                      </a:lnTo>
                      <a:lnTo>
                        <a:pt x="36" y="53"/>
                      </a:lnTo>
                      <a:lnTo>
                        <a:pt x="31" y="50"/>
                      </a:lnTo>
                      <a:lnTo>
                        <a:pt x="33" y="43"/>
                      </a:lnTo>
                      <a:lnTo>
                        <a:pt x="38" y="37"/>
                      </a:lnTo>
                      <a:lnTo>
                        <a:pt x="38" y="32"/>
                      </a:lnTo>
                      <a:lnTo>
                        <a:pt x="36" y="27"/>
                      </a:lnTo>
                      <a:lnTo>
                        <a:pt x="33" y="19"/>
                      </a:lnTo>
                      <a:lnTo>
                        <a:pt x="31" y="22"/>
                      </a:lnTo>
                      <a:lnTo>
                        <a:pt x="28" y="27"/>
                      </a:lnTo>
                      <a:lnTo>
                        <a:pt x="25" y="36"/>
                      </a:lnTo>
                      <a:lnTo>
                        <a:pt x="16" y="46"/>
                      </a:lnTo>
                      <a:lnTo>
                        <a:pt x="10" y="51"/>
                      </a:lnTo>
                      <a:lnTo>
                        <a:pt x="6" y="53"/>
                      </a:lnTo>
                      <a:lnTo>
                        <a:pt x="5" y="48"/>
                      </a:lnTo>
                      <a:lnTo>
                        <a:pt x="3" y="43"/>
                      </a:lnTo>
                      <a:lnTo>
                        <a:pt x="0" y="34"/>
                      </a:lnTo>
                      <a:lnTo>
                        <a:pt x="1" y="22"/>
                      </a:lnTo>
                      <a:lnTo>
                        <a:pt x="8" y="13"/>
                      </a:lnTo>
                      <a:lnTo>
                        <a:pt x="10" y="5"/>
                      </a:lnTo>
                      <a:lnTo>
                        <a:pt x="13" y="3"/>
                      </a:lnTo>
                      <a:lnTo>
                        <a:pt x="16" y="5"/>
                      </a:lnTo>
                      <a:lnTo>
                        <a:pt x="23" y="3"/>
                      </a:lnTo>
                      <a:lnTo>
                        <a:pt x="28" y="1"/>
                      </a:lnTo>
                      <a:lnTo>
                        <a:pt x="31" y="3"/>
                      </a:lnTo>
                      <a:lnTo>
                        <a:pt x="35" y="8"/>
                      </a:lnTo>
                      <a:lnTo>
                        <a:pt x="38" y="8"/>
                      </a:lnTo>
                      <a:lnTo>
                        <a:pt x="38" y="0"/>
                      </a:lnTo>
                      <a:lnTo>
                        <a:pt x="41" y="3"/>
                      </a:lnTo>
                      <a:lnTo>
                        <a:pt x="45" y="6"/>
                      </a:lnTo>
                      <a:lnTo>
                        <a:pt x="45" y="13"/>
                      </a:lnTo>
                      <a:lnTo>
                        <a:pt x="43" y="19"/>
                      </a:lnTo>
                      <a:lnTo>
                        <a:pt x="45" y="24"/>
                      </a:lnTo>
                      <a:lnTo>
                        <a:pt x="51" y="22"/>
                      </a:lnTo>
                      <a:lnTo>
                        <a:pt x="53" y="20"/>
                      </a:lnTo>
                      <a:lnTo>
                        <a:pt x="58" y="13"/>
                      </a:lnTo>
                      <a:lnTo>
                        <a:pt x="60" y="10"/>
                      </a:lnTo>
                      <a:lnTo>
                        <a:pt x="65" y="10"/>
                      </a:lnTo>
                      <a:lnTo>
                        <a:pt x="68" y="10"/>
                      </a:lnTo>
                      <a:lnTo>
                        <a:pt x="75" y="10"/>
                      </a:lnTo>
                      <a:lnTo>
                        <a:pt x="81" y="13"/>
                      </a:lnTo>
                      <a:lnTo>
                        <a:pt x="81" y="27"/>
                      </a:lnTo>
                      <a:lnTo>
                        <a:pt x="78" y="34"/>
                      </a:lnTo>
                      <a:lnTo>
                        <a:pt x="73" y="39"/>
                      </a:lnTo>
                      <a:lnTo>
                        <a:pt x="66" y="43"/>
                      </a:lnTo>
                      <a:lnTo>
                        <a:pt x="61" y="41"/>
                      </a:lnTo>
                      <a:lnTo>
                        <a:pt x="56" y="34"/>
                      </a:lnTo>
                      <a:lnTo>
                        <a:pt x="53" y="32"/>
                      </a:lnTo>
                      <a:lnTo>
                        <a:pt x="48" y="36"/>
                      </a:lnTo>
                      <a:lnTo>
                        <a:pt x="48" y="43"/>
                      </a:lnTo>
                      <a:lnTo>
                        <a:pt x="46" y="44"/>
                      </a:lnTo>
                      <a:lnTo>
                        <a:pt x="48" y="51"/>
                      </a:lnTo>
                      <a:lnTo>
                        <a:pt x="45" y="5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95" name="Freeform 416">
                  <a:extLst>
                    <a:ext uri="{FF2B5EF4-FFF2-40B4-BE49-F238E27FC236}">
                      <a16:creationId xmlns:a16="http://schemas.microsoft.com/office/drawing/2014/main" id="{1946A3D7-D371-49CB-9F4D-1E75247E874E}"/>
                    </a:ext>
                  </a:extLst>
                </p:cNvPr>
                <p:cNvSpPr>
                  <a:spLocks/>
                </p:cNvSpPr>
                <p:nvPr/>
              </p:nvSpPr>
              <p:spPr bwMode="auto">
                <a:xfrm>
                  <a:off x="3796" y="2108"/>
                  <a:ext cx="82" cy="43"/>
                </a:xfrm>
                <a:custGeom>
                  <a:avLst/>
                  <a:gdLst>
                    <a:gd name="T0" fmla="*/ 70 w 82"/>
                    <a:gd name="T1" fmla="*/ 43 h 43"/>
                    <a:gd name="T2" fmla="*/ 65 w 82"/>
                    <a:gd name="T3" fmla="*/ 42 h 43"/>
                    <a:gd name="T4" fmla="*/ 65 w 82"/>
                    <a:gd name="T5" fmla="*/ 43 h 43"/>
                    <a:gd name="T6" fmla="*/ 64 w 82"/>
                    <a:gd name="T7" fmla="*/ 42 h 43"/>
                    <a:gd name="T8" fmla="*/ 62 w 82"/>
                    <a:gd name="T9" fmla="*/ 40 h 43"/>
                    <a:gd name="T10" fmla="*/ 60 w 82"/>
                    <a:gd name="T11" fmla="*/ 38 h 43"/>
                    <a:gd name="T12" fmla="*/ 57 w 82"/>
                    <a:gd name="T13" fmla="*/ 38 h 43"/>
                    <a:gd name="T14" fmla="*/ 52 w 82"/>
                    <a:gd name="T15" fmla="*/ 40 h 43"/>
                    <a:gd name="T16" fmla="*/ 49 w 82"/>
                    <a:gd name="T17" fmla="*/ 40 h 43"/>
                    <a:gd name="T18" fmla="*/ 42 w 82"/>
                    <a:gd name="T19" fmla="*/ 38 h 43"/>
                    <a:gd name="T20" fmla="*/ 39 w 82"/>
                    <a:gd name="T21" fmla="*/ 38 h 43"/>
                    <a:gd name="T22" fmla="*/ 30 w 82"/>
                    <a:gd name="T23" fmla="*/ 38 h 43"/>
                    <a:gd name="T24" fmla="*/ 27 w 82"/>
                    <a:gd name="T25" fmla="*/ 40 h 43"/>
                    <a:gd name="T26" fmla="*/ 24 w 82"/>
                    <a:gd name="T27" fmla="*/ 43 h 43"/>
                    <a:gd name="T28" fmla="*/ 20 w 82"/>
                    <a:gd name="T29" fmla="*/ 43 h 43"/>
                    <a:gd name="T30" fmla="*/ 15 w 82"/>
                    <a:gd name="T31" fmla="*/ 42 h 43"/>
                    <a:gd name="T32" fmla="*/ 9 w 82"/>
                    <a:gd name="T33" fmla="*/ 40 h 43"/>
                    <a:gd name="T34" fmla="*/ 2 w 82"/>
                    <a:gd name="T35" fmla="*/ 38 h 43"/>
                    <a:gd name="T36" fmla="*/ 0 w 82"/>
                    <a:gd name="T37" fmla="*/ 33 h 43"/>
                    <a:gd name="T38" fmla="*/ 0 w 82"/>
                    <a:gd name="T39" fmla="*/ 30 h 43"/>
                    <a:gd name="T40" fmla="*/ 2 w 82"/>
                    <a:gd name="T41" fmla="*/ 28 h 43"/>
                    <a:gd name="T42" fmla="*/ 4 w 82"/>
                    <a:gd name="T43" fmla="*/ 23 h 43"/>
                    <a:gd name="T44" fmla="*/ 4 w 82"/>
                    <a:gd name="T45" fmla="*/ 17 h 43"/>
                    <a:gd name="T46" fmla="*/ 4 w 82"/>
                    <a:gd name="T47" fmla="*/ 12 h 43"/>
                    <a:gd name="T48" fmla="*/ 9 w 82"/>
                    <a:gd name="T49" fmla="*/ 11 h 43"/>
                    <a:gd name="T50" fmla="*/ 9 w 82"/>
                    <a:gd name="T51" fmla="*/ 9 h 43"/>
                    <a:gd name="T52" fmla="*/ 12 w 82"/>
                    <a:gd name="T53" fmla="*/ 9 h 43"/>
                    <a:gd name="T54" fmla="*/ 17 w 82"/>
                    <a:gd name="T55" fmla="*/ 7 h 43"/>
                    <a:gd name="T56" fmla="*/ 19 w 82"/>
                    <a:gd name="T57" fmla="*/ 5 h 43"/>
                    <a:gd name="T58" fmla="*/ 20 w 82"/>
                    <a:gd name="T59" fmla="*/ 4 h 43"/>
                    <a:gd name="T60" fmla="*/ 25 w 82"/>
                    <a:gd name="T61" fmla="*/ 0 h 43"/>
                    <a:gd name="T62" fmla="*/ 27 w 82"/>
                    <a:gd name="T63" fmla="*/ 0 h 43"/>
                    <a:gd name="T64" fmla="*/ 34 w 82"/>
                    <a:gd name="T65" fmla="*/ 2 h 43"/>
                    <a:gd name="T66" fmla="*/ 39 w 82"/>
                    <a:gd name="T67" fmla="*/ 2 h 43"/>
                    <a:gd name="T68" fmla="*/ 42 w 82"/>
                    <a:gd name="T69" fmla="*/ 5 h 43"/>
                    <a:gd name="T70" fmla="*/ 42 w 82"/>
                    <a:gd name="T71" fmla="*/ 11 h 43"/>
                    <a:gd name="T72" fmla="*/ 45 w 82"/>
                    <a:gd name="T73" fmla="*/ 11 h 43"/>
                    <a:gd name="T74" fmla="*/ 50 w 82"/>
                    <a:gd name="T75" fmla="*/ 11 h 43"/>
                    <a:gd name="T76" fmla="*/ 57 w 82"/>
                    <a:gd name="T77" fmla="*/ 16 h 43"/>
                    <a:gd name="T78" fmla="*/ 65 w 82"/>
                    <a:gd name="T79" fmla="*/ 19 h 43"/>
                    <a:gd name="T80" fmla="*/ 67 w 82"/>
                    <a:gd name="T81" fmla="*/ 23 h 43"/>
                    <a:gd name="T82" fmla="*/ 67 w 82"/>
                    <a:gd name="T83" fmla="*/ 28 h 43"/>
                    <a:gd name="T84" fmla="*/ 69 w 82"/>
                    <a:gd name="T85" fmla="*/ 28 h 43"/>
                    <a:gd name="T86" fmla="*/ 70 w 82"/>
                    <a:gd name="T87" fmla="*/ 28 h 43"/>
                    <a:gd name="T88" fmla="*/ 72 w 82"/>
                    <a:gd name="T89" fmla="*/ 26 h 43"/>
                    <a:gd name="T90" fmla="*/ 74 w 82"/>
                    <a:gd name="T91" fmla="*/ 26 h 43"/>
                    <a:gd name="T92" fmla="*/ 77 w 82"/>
                    <a:gd name="T93" fmla="*/ 26 h 43"/>
                    <a:gd name="T94" fmla="*/ 80 w 82"/>
                    <a:gd name="T95" fmla="*/ 28 h 43"/>
                    <a:gd name="T96" fmla="*/ 82 w 82"/>
                    <a:gd name="T97" fmla="*/ 30 h 43"/>
                    <a:gd name="T98" fmla="*/ 82 w 82"/>
                    <a:gd name="T99" fmla="*/ 31 h 43"/>
                    <a:gd name="T100" fmla="*/ 82 w 82"/>
                    <a:gd name="T101" fmla="*/ 33 h 43"/>
                    <a:gd name="T102" fmla="*/ 82 w 82"/>
                    <a:gd name="T103" fmla="*/ 35 h 43"/>
                    <a:gd name="T104" fmla="*/ 79 w 82"/>
                    <a:gd name="T105" fmla="*/ 36 h 43"/>
                    <a:gd name="T106" fmla="*/ 77 w 82"/>
                    <a:gd name="T107" fmla="*/ 38 h 43"/>
                    <a:gd name="T108" fmla="*/ 74 w 82"/>
                    <a:gd name="T109" fmla="*/ 42 h 43"/>
                    <a:gd name="T110" fmla="*/ 70 w 82"/>
                    <a:gd name="T111" fmla="*/ 43 h 4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2"/>
                    <a:gd name="T169" fmla="*/ 0 h 43"/>
                    <a:gd name="T170" fmla="*/ 82 w 82"/>
                    <a:gd name="T171" fmla="*/ 43 h 4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2" h="43">
                      <a:moveTo>
                        <a:pt x="70" y="43"/>
                      </a:moveTo>
                      <a:lnTo>
                        <a:pt x="65" y="42"/>
                      </a:lnTo>
                      <a:lnTo>
                        <a:pt x="65" y="43"/>
                      </a:lnTo>
                      <a:lnTo>
                        <a:pt x="64" y="42"/>
                      </a:lnTo>
                      <a:lnTo>
                        <a:pt x="62" y="40"/>
                      </a:lnTo>
                      <a:lnTo>
                        <a:pt x="60" y="38"/>
                      </a:lnTo>
                      <a:lnTo>
                        <a:pt x="57" y="38"/>
                      </a:lnTo>
                      <a:lnTo>
                        <a:pt x="52" y="40"/>
                      </a:lnTo>
                      <a:lnTo>
                        <a:pt x="49" y="40"/>
                      </a:lnTo>
                      <a:lnTo>
                        <a:pt x="42" y="38"/>
                      </a:lnTo>
                      <a:lnTo>
                        <a:pt x="39" y="38"/>
                      </a:lnTo>
                      <a:lnTo>
                        <a:pt x="30" y="38"/>
                      </a:lnTo>
                      <a:lnTo>
                        <a:pt x="27" y="40"/>
                      </a:lnTo>
                      <a:lnTo>
                        <a:pt x="24" y="43"/>
                      </a:lnTo>
                      <a:lnTo>
                        <a:pt x="20" y="43"/>
                      </a:lnTo>
                      <a:lnTo>
                        <a:pt x="15" y="42"/>
                      </a:lnTo>
                      <a:lnTo>
                        <a:pt x="9" y="40"/>
                      </a:lnTo>
                      <a:lnTo>
                        <a:pt x="2" y="38"/>
                      </a:lnTo>
                      <a:lnTo>
                        <a:pt x="0" y="33"/>
                      </a:lnTo>
                      <a:lnTo>
                        <a:pt x="0" y="30"/>
                      </a:lnTo>
                      <a:lnTo>
                        <a:pt x="2" y="28"/>
                      </a:lnTo>
                      <a:lnTo>
                        <a:pt x="4" y="23"/>
                      </a:lnTo>
                      <a:lnTo>
                        <a:pt x="4" y="17"/>
                      </a:lnTo>
                      <a:lnTo>
                        <a:pt x="4" y="12"/>
                      </a:lnTo>
                      <a:lnTo>
                        <a:pt x="9" y="11"/>
                      </a:lnTo>
                      <a:lnTo>
                        <a:pt x="9" y="9"/>
                      </a:lnTo>
                      <a:lnTo>
                        <a:pt x="12" y="9"/>
                      </a:lnTo>
                      <a:lnTo>
                        <a:pt x="17" y="7"/>
                      </a:lnTo>
                      <a:lnTo>
                        <a:pt x="19" y="5"/>
                      </a:lnTo>
                      <a:lnTo>
                        <a:pt x="20" y="4"/>
                      </a:lnTo>
                      <a:lnTo>
                        <a:pt x="25" y="0"/>
                      </a:lnTo>
                      <a:lnTo>
                        <a:pt x="27" y="0"/>
                      </a:lnTo>
                      <a:lnTo>
                        <a:pt x="34" y="2"/>
                      </a:lnTo>
                      <a:lnTo>
                        <a:pt x="39" y="2"/>
                      </a:lnTo>
                      <a:lnTo>
                        <a:pt x="42" y="5"/>
                      </a:lnTo>
                      <a:lnTo>
                        <a:pt x="42" y="11"/>
                      </a:lnTo>
                      <a:lnTo>
                        <a:pt x="45" y="11"/>
                      </a:lnTo>
                      <a:lnTo>
                        <a:pt x="50" y="11"/>
                      </a:lnTo>
                      <a:lnTo>
                        <a:pt x="57" y="16"/>
                      </a:lnTo>
                      <a:lnTo>
                        <a:pt x="65" y="19"/>
                      </a:lnTo>
                      <a:lnTo>
                        <a:pt x="67" y="23"/>
                      </a:lnTo>
                      <a:lnTo>
                        <a:pt x="67" y="28"/>
                      </a:lnTo>
                      <a:lnTo>
                        <a:pt x="69" y="28"/>
                      </a:lnTo>
                      <a:lnTo>
                        <a:pt x="70" y="28"/>
                      </a:lnTo>
                      <a:lnTo>
                        <a:pt x="72" y="26"/>
                      </a:lnTo>
                      <a:lnTo>
                        <a:pt x="74" y="26"/>
                      </a:lnTo>
                      <a:lnTo>
                        <a:pt x="77" y="26"/>
                      </a:lnTo>
                      <a:lnTo>
                        <a:pt x="80" y="28"/>
                      </a:lnTo>
                      <a:lnTo>
                        <a:pt x="82" y="30"/>
                      </a:lnTo>
                      <a:lnTo>
                        <a:pt x="82" y="31"/>
                      </a:lnTo>
                      <a:lnTo>
                        <a:pt x="82" y="33"/>
                      </a:lnTo>
                      <a:lnTo>
                        <a:pt x="82" y="35"/>
                      </a:lnTo>
                      <a:lnTo>
                        <a:pt x="79" y="36"/>
                      </a:lnTo>
                      <a:lnTo>
                        <a:pt x="77" y="38"/>
                      </a:lnTo>
                      <a:lnTo>
                        <a:pt x="74" y="42"/>
                      </a:lnTo>
                      <a:lnTo>
                        <a:pt x="70" y="43"/>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96" name="Freeform 417">
                  <a:extLst>
                    <a:ext uri="{FF2B5EF4-FFF2-40B4-BE49-F238E27FC236}">
                      <a16:creationId xmlns:a16="http://schemas.microsoft.com/office/drawing/2014/main" id="{FA5479F0-B2F0-4A4B-85D2-B682F13D5C4F}"/>
                    </a:ext>
                  </a:extLst>
                </p:cNvPr>
                <p:cNvSpPr>
                  <a:spLocks/>
                </p:cNvSpPr>
                <p:nvPr/>
              </p:nvSpPr>
              <p:spPr bwMode="auto">
                <a:xfrm>
                  <a:off x="3796" y="2108"/>
                  <a:ext cx="82" cy="43"/>
                </a:xfrm>
                <a:custGeom>
                  <a:avLst/>
                  <a:gdLst>
                    <a:gd name="T0" fmla="*/ 70 w 82"/>
                    <a:gd name="T1" fmla="*/ 43 h 43"/>
                    <a:gd name="T2" fmla="*/ 70 w 82"/>
                    <a:gd name="T3" fmla="*/ 43 h 43"/>
                    <a:gd name="T4" fmla="*/ 65 w 82"/>
                    <a:gd name="T5" fmla="*/ 42 h 43"/>
                    <a:gd name="T6" fmla="*/ 65 w 82"/>
                    <a:gd name="T7" fmla="*/ 43 h 43"/>
                    <a:gd name="T8" fmla="*/ 64 w 82"/>
                    <a:gd name="T9" fmla="*/ 42 h 43"/>
                    <a:gd name="T10" fmla="*/ 62 w 82"/>
                    <a:gd name="T11" fmla="*/ 40 h 43"/>
                    <a:gd name="T12" fmla="*/ 60 w 82"/>
                    <a:gd name="T13" fmla="*/ 38 h 43"/>
                    <a:gd name="T14" fmla="*/ 57 w 82"/>
                    <a:gd name="T15" fmla="*/ 38 h 43"/>
                    <a:gd name="T16" fmla="*/ 52 w 82"/>
                    <a:gd name="T17" fmla="*/ 40 h 43"/>
                    <a:gd name="T18" fmla="*/ 49 w 82"/>
                    <a:gd name="T19" fmla="*/ 40 h 43"/>
                    <a:gd name="T20" fmla="*/ 42 w 82"/>
                    <a:gd name="T21" fmla="*/ 38 h 43"/>
                    <a:gd name="T22" fmla="*/ 39 w 82"/>
                    <a:gd name="T23" fmla="*/ 38 h 43"/>
                    <a:gd name="T24" fmla="*/ 30 w 82"/>
                    <a:gd name="T25" fmla="*/ 38 h 43"/>
                    <a:gd name="T26" fmla="*/ 27 w 82"/>
                    <a:gd name="T27" fmla="*/ 40 h 43"/>
                    <a:gd name="T28" fmla="*/ 24 w 82"/>
                    <a:gd name="T29" fmla="*/ 43 h 43"/>
                    <a:gd name="T30" fmla="*/ 20 w 82"/>
                    <a:gd name="T31" fmla="*/ 43 h 43"/>
                    <a:gd name="T32" fmla="*/ 15 w 82"/>
                    <a:gd name="T33" fmla="*/ 42 h 43"/>
                    <a:gd name="T34" fmla="*/ 9 w 82"/>
                    <a:gd name="T35" fmla="*/ 40 h 43"/>
                    <a:gd name="T36" fmla="*/ 2 w 82"/>
                    <a:gd name="T37" fmla="*/ 38 h 43"/>
                    <a:gd name="T38" fmla="*/ 0 w 82"/>
                    <a:gd name="T39" fmla="*/ 33 h 43"/>
                    <a:gd name="T40" fmla="*/ 0 w 82"/>
                    <a:gd name="T41" fmla="*/ 30 h 43"/>
                    <a:gd name="T42" fmla="*/ 2 w 82"/>
                    <a:gd name="T43" fmla="*/ 28 h 43"/>
                    <a:gd name="T44" fmla="*/ 4 w 82"/>
                    <a:gd name="T45" fmla="*/ 23 h 43"/>
                    <a:gd name="T46" fmla="*/ 4 w 82"/>
                    <a:gd name="T47" fmla="*/ 17 h 43"/>
                    <a:gd name="T48" fmla="*/ 4 w 82"/>
                    <a:gd name="T49" fmla="*/ 12 h 43"/>
                    <a:gd name="T50" fmla="*/ 9 w 82"/>
                    <a:gd name="T51" fmla="*/ 11 h 43"/>
                    <a:gd name="T52" fmla="*/ 9 w 82"/>
                    <a:gd name="T53" fmla="*/ 9 h 43"/>
                    <a:gd name="T54" fmla="*/ 12 w 82"/>
                    <a:gd name="T55" fmla="*/ 9 h 43"/>
                    <a:gd name="T56" fmla="*/ 17 w 82"/>
                    <a:gd name="T57" fmla="*/ 7 h 43"/>
                    <a:gd name="T58" fmla="*/ 19 w 82"/>
                    <a:gd name="T59" fmla="*/ 5 h 43"/>
                    <a:gd name="T60" fmla="*/ 20 w 82"/>
                    <a:gd name="T61" fmla="*/ 4 h 43"/>
                    <a:gd name="T62" fmla="*/ 25 w 82"/>
                    <a:gd name="T63" fmla="*/ 0 h 43"/>
                    <a:gd name="T64" fmla="*/ 27 w 82"/>
                    <a:gd name="T65" fmla="*/ 0 h 43"/>
                    <a:gd name="T66" fmla="*/ 34 w 82"/>
                    <a:gd name="T67" fmla="*/ 2 h 43"/>
                    <a:gd name="T68" fmla="*/ 39 w 82"/>
                    <a:gd name="T69" fmla="*/ 2 h 43"/>
                    <a:gd name="T70" fmla="*/ 42 w 82"/>
                    <a:gd name="T71" fmla="*/ 5 h 43"/>
                    <a:gd name="T72" fmla="*/ 42 w 82"/>
                    <a:gd name="T73" fmla="*/ 11 h 43"/>
                    <a:gd name="T74" fmla="*/ 45 w 82"/>
                    <a:gd name="T75" fmla="*/ 11 h 43"/>
                    <a:gd name="T76" fmla="*/ 50 w 82"/>
                    <a:gd name="T77" fmla="*/ 11 h 43"/>
                    <a:gd name="T78" fmla="*/ 57 w 82"/>
                    <a:gd name="T79" fmla="*/ 16 h 43"/>
                    <a:gd name="T80" fmla="*/ 65 w 82"/>
                    <a:gd name="T81" fmla="*/ 19 h 43"/>
                    <a:gd name="T82" fmla="*/ 67 w 82"/>
                    <a:gd name="T83" fmla="*/ 23 h 43"/>
                    <a:gd name="T84" fmla="*/ 67 w 82"/>
                    <a:gd name="T85" fmla="*/ 28 h 43"/>
                    <a:gd name="T86" fmla="*/ 69 w 82"/>
                    <a:gd name="T87" fmla="*/ 28 h 43"/>
                    <a:gd name="T88" fmla="*/ 70 w 82"/>
                    <a:gd name="T89" fmla="*/ 28 h 43"/>
                    <a:gd name="T90" fmla="*/ 72 w 82"/>
                    <a:gd name="T91" fmla="*/ 26 h 43"/>
                    <a:gd name="T92" fmla="*/ 74 w 82"/>
                    <a:gd name="T93" fmla="*/ 26 h 43"/>
                    <a:gd name="T94" fmla="*/ 77 w 82"/>
                    <a:gd name="T95" fmla="*/ 26 h 43"/>
                    <a:gd name="T96" fmla="*/ 80 w 82"/>
                    <a:gd name="T97" fmla="*/ 28 h 43"/>
                    <a:gd name="T98" fmla="*/ 82 w 82"/>
                    <a:gd name="T99" fmla="*/ 30 h 43"/>
                    <a:gd name="T100" fmla="*/ 82 w 82"/>
                    <a:gd name="T101" fmla="*/ 31 h 43"/>
                    <a:gd name="T102" fmla="*/ 82 w 82"/>
                    <a:gd name="T103" fmla="*/ 33 h 43"/>
                    <a:gd name="T104" fmla="*/ 82 w 82"/>
                    <a:gd name="T105" fmla="*/ 35 h 43"/>
                    <a:gd name="T106" fmla="*/ 79 w 82"/>
                    <a:gd name="T107" fmla="*/ 36 h 43"/>
                    <a:gd name="T108" fmla="*/ 77 w 82"/>
                    <a:gd name="T109" fmla="*/ 38 h 43"/>
                    <a:gd name="T110" fmla="*/ 74 w 82"/>
                    <a:gd name="T111" fmla="*/ 42 h 43"/>
                    <a:gd name="T112" fmla="*/ 70 w 82"/>
                    <a:gd name="T113" fmla="*/ 43 h 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43"/>
                    <a:gd name="T173" fmla="*/ 82 w 82"/>
                    <a:gd name="T174" fmla="*/ 43 h 4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43">
                      <a:moveTo>
                        <a:pt x="70" y="43"/>
                      </a:moveTo>
                      <a:lnTo>
                        <a:pt x="70" y="43"/>
                      </a:lnTo>
                      <a:lnTo>
                        <a:pt x="65" y="42"/>
                      </a:lnTo>
                      <a:lnTo>
                        <a:pt x="65" y="43"/>
                      </a:lnTo>
                      <a:lnTo>
                        <a:pt x="64" y="42"/>
                      </a:lnTo>
                      <a:lnTo>
                        <a:pt x="62" y="40"/>
                      </a:lnTo>
                      <a:lnTo>
                        <a:pt x="60" y="38"/>
                      </a:lnTo>
                      <a:lnTo>
                        <a:pt x="57" y="38"/>
                      </a:lnTo>
                      <a:lnTo>
                        <a:pt x="52" y="40"/>
                      </a:lnTo>
                      <a:lnTo>
                        <a:pt x="49" y="40"/>
                      </a:lnTo>
                      <a:lnTo>
                        <a:pt x="42" y="38"/>
                      </a:lnTo>
                      <a:lnTo>
                        <a:pt x="39" y="38"/>
                      </a:lnTo>
                      <a:lnTo>
                        <a:pt x="30" y="38"/>
                      </a:lnTo>
                      <a:lnTo>
                        <a:pt x="27" y="40"/>
                      </a:lnTo>
                      <a:lnTo>
                        <a:pt x="24" y="43"/>
                      </a:lnTo>
                      <a:lnTo>
                        <a:pt x="20" y="43"/>
                      </a:lnTo>
                      <a:lnTo>
                        <a:pt x="15" y="42"/>
                      </a:lnTo>
                      <a:lnTo>
                        <a:pt x="9" y="40"/>
                      </a:lnTo>
                      <a:lnTo>
                        <a:pt x="2" y="38"/>
                      </a:lnTo>
                      <a:lnTo>
                        <a:pt x="0" y="33"/>
                      </a:lnTo>
                      <a:lnTo>
                        <a:pt x="0" y="30"/>
                      </a:lnTo>
                      <a:lnTo>
                        <a:pt x="2" y="28"/>
                      </a:lnTo>
                      <a:lnTo>
                        <a:pt x="4" y="23"/>
                      </a:lnTo>
                      <a:lnTo>
                        <a:pt x="4" y="17"/>
                      </a:lnTo>
                      <a:lnTo>
                        <a:pt x="4" y="12"/>
                      </a:lnTo>
                      <a:lnTo>
                        <a:pt x="9" y="11"/>
                      </a:lnTo>
                      <a:lnTo>
                        <a:pt x="9" y="9"/>
                      </a:lnTo>
                      <a:lnTo>
                        <a:pt x="12" y="9"/>
                      </a:lnTo>
                      <a:lnTo>
                        <a:pt x="17" y="7"/>
                      </a:lnTo>
                      <a:lnTo>
                        <a:pt x="19" y="5"/>
                      </a:lnTo>
                      <a:lnTo>
                        <a:pt x="20" y="4"/>
                      </a:lnTo>
                      <a:lnTo>
                        <a:pt x="25" y="0"/>
                      </a:lnTo>
                      <a:lnTo>
                        <a:pt x="27" y="0"/>
                      </a:lnTo>
                      <a:lnTo>
                        <a:pt x="34" y="2"/>
                      </a:lnTo>
                      <a:lnTo>
                        <a:pt x="39" y="2"/>
                      </a:lnTo>
                      <a:lnTo>
                        <a:pt x="42" y="5"/>
                      </a:lnTo>
                      <a:lnTo>
                        <a:pt x="42" y="11"/>
                      </a:lnTo>
                      <a:lnTo>
                        <a:pt x="45" y="11"/>
                      </a:lnTo>
                      <a:lnTo>
                        <a:pt x="50" y="11"/>
                      </a:lnTo>
                      <a:lnTo>
                        <a:pt x="57" y="16"/>
                      </a:lnTo>
                      <a:lnTo>
                        <a:pt x="65" y="19"/>
                      </a:lnTo>
                      <a:lnTo>
                        <a:pt x="67" y="23"/>
                      </a:lnTo>
                      <a:lnTo>
                        <a:pt x="67" y="28"/>
                      </a:lnTo>
                      <a:lnTo>
                        <a:pt x="69" y="28"/>
                      </a:lnTo>
                      <a:lnTo>
                        <a:pt x="70" y="28"/>
                      </a:lnTo>
                      <a:lnTo>
                        <a:pt x="72" y="26"/>
                      </a:lnTo>
                      <a:lnTo>
                        <a:pt x="74" y="26"/>
                      </a:lnTo>
                      <a:lnTo>
                        <a:pt x="77" y="26"/>
                      </a:lnTo>
                      <a:lnTo>
                        <a:pt x="80" y="28"/>
                      </a:lnTo>
                      <a:lnTo>
                        <a:pt x="82" y="30"/>
                      </a:lnTo>
                      <a:lnTo>
                        <a:pt x="82" y="31"/>
                      </a:lnTo>
                      <a:lnTo>
                        <a:pt x="82" y="33"/>
                      </a:lnTo>
                      <a:lnTo>
                        <a:pt x="82" y="35"/>
                      </a:lnTo>
                      <a:lnTo>
                        <a:pt x="79" y="36"/>
                      </a:lnTo>
                      <a:lnTo>
                        <a:pt x="77" y="38"/>
                      </a:lnTo>
                      <a:lnTo>
                        <a:pt x="74" y="42"/>
                      </a:lnTo>
                      <a:lnTo>
                        <a:pt x="70" y="4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97" name="Freeform 418">
                  <a:extLst>
                    <a:ext uri="{FF2B5EF4-FFF2-40B4-BE49-F238E27FC236}">
                      <a16:creationId xmlns:a16="http://schemas.microsoft.com/office/drawing/2014/main" id="{28028225-0FB0-4E3D-8441-523324D112F7}"/>
                    </a:ext>
                  </a:extLst>
                </p:cNvPr>
                <p:cNvSpPr>
                  <a:spLocks/>
                </p:cNvSpPr>
                <p:nvPr/>
              </p:nvSpPr>
              <p:spPr bwMode="auto">
                <a:xfrm>
                  <a:off x="713" y="2062"/>
                  <a:ext cx="72" cy="96"/>
                </a:xfrm>
                <a:custGeom>
                  <a:avLst/>
                  <a:gdLst>
                    <a:gd name="T0" fmla="*/ 65 w 72"/>
                    <a:gd name="T1" fmla="*/ 96 h 96"/>
                    <a:gd name="T2" fmla="*/ 62 w 72"/>
                    <a:gd name="T3" fmla="*/ 93 h 96"/>
                    <a:gd name="T4" fmla="*/ 60 w 72"/>
                    <a:gd name="T5" fmla="*/ 91 h 96"/>
                    <a:gd name="T6" fmla="*/ 57 w 72"/>
                    <a:gd name="T7" fmla="*/ 93 h 96"/>
                    <a:gd name="T8" fmla="*/ 50 w 72"/>
                    <a:gd name="T9" fmla="*/ 96 h 96"/>
                    <a:gd name="T10" fmla="*/ 42 w 72"/>
                    <a:gd name="T11" fmla="*/ 91 h 96"/>
                    <a:gd name="T12" fmla="*/ 35 w 72"/>
                    <a:gd name="T13" fmla="*/ 88 h 96"/>
                    <a:gd name="T14" fmla="*/ 30 w 72"/>
                    <a:gd name="T15" fmla="*/ 82 h 96"/>
                    <a:gd name="T16" fmla="*/ 27 w 72"/>
                    <a:gd name="T17" fmla="*/ 79 h 96"/>
                    <a:gd name="T18" fmla="*/ 24 w 72"/>
                    <a:gd name="T19" fmla="*/ 74 h 96"/>
                    <a:gd name="T20" fmla="*/ 22 w 72"/>
                    <a:gd name="T21" fmla="*/ 70 h 96"/>
                    <a:gd name="T22" fmla="*/ 15 w 72"/>
                    <a:gd name="T23" fmla="*/ 63 h 96"/>
                    <a:gd name="T24" fmla="*/ 10 w 72"/>
                    <a:gd name="T25" fmla="*/ 58 h 96"/>
                    <a:gd name="T26" fmla="*/ 7 w 72"/>
                    <a:gd name="T27" fmla="*/ 53 h 96"/>
                    <a:gd name="T28" fmla="*/ 2 w 72"/>
                    <a:gd name="T29" fmla="*/ 48 h 96"/>
                    <a:gd name="T30" fmla="*/ 0 w 72"/>
                    <a:gd name="T31" fmla="*/ 41 h 96"/>
                    <a:gd name="T32" fmla="*/ 0 w 72"/>
                    <a:gd name="T33" fmla="*/ 34 h 96"/>
                    <a:gd name="T34" fmla="*/ 0 w 72"/>
                    <a:gd name="T35" fmla="*/ 27 h 96"/>
                    <a:gd name="T36" fmla="*/ 2 w 72"/>
                    <a:gd name="T37" fmla="*/ 20 h 96"/>
                    <a:gd name="T38" fmla="*/ 3 w 72"/>
                    <a:gd name="T39" fmla="*/ 17 h 96"/>
                    <a:gd name="T40" fmla="*/ 5 w 72"/>
                    <a:gd name="T41" fmla="*/ 15 h 96"/>
                    <a:gd name="T42" fmla="*/ 5 w 72"/>
                    <a:gd name="T43" fmla="*/ 12 h 96"/>
                    <a:gd name="T44" fmla="*/ 8 w 72"/>
                    <a:gd name="T45" fmla="*/ 8 h 96"/>
                    <a:gd name="T46" fmla="*/ 13 w 72"/>
                    <a:gd name="T47" fmla="*/ 10 h 96"/>
                    <a:gd name="T48" fmla="*/ 19 w 72"/>
                    <a:gd name="T49" fmla="*/ 7 h 96"/>
                    <a:gd name="T50" fmla="*/ 22 w 72"/>
                    <a:gd name="T51" fmla="*/ 3 h 96"/>
                    <a:gd name="T52" fmla="*/ 27 w 72"/>
                    <a:gd name="T53" fmla="*/ 1 h 96"/>
                    <a:gd name="T54" fmla="*/ 30 w 72"/>
                    <a:gd name="T55" fmla="*/ 0 h 96"/>
                    <a:gd name="T56" fmla="*/ 37 w 72"/>
                    <a:gd name="T57" fmla="*/ 5 h 96"/>
                    <a:gd name="T58" fmla="*/ 37 w 72"/>
                    <a:gd name="T59" fmla="*/ 12 h 96"/>
                    <a:gd name="T60" fmla="*/ 39 w 72"/>
                    <a:gd name="T61" fmla="*/ 15 h 96"/>
                    <a:gd name="T62" fmla="*/ 44 w 72"/>
                    <a:gd name="T63" fmla="*/ 27 h 96"/>
                    <a:gd name="T64" fmla="*/ 49 w 72"/>
                    <a:gd name="T65" fmla="*/ 32 h 96"/>
                    <a:gd name="T66" fmla="*/ 50 w 72"/>
                    <a:gd name="T67" fmla="*/ 39 h 96"/>
                    <a:gd name="T68" fmla="*/ 52 w 72"/>
                    <a:gd name="T69" fmla="*/ 46 h 96"/>
                    <a:gd name="T70" fmla="*/ 55 w 72"/>
                    <a:gd name="T71" fmla="*/ 50 h 96"/>
                    <a:gd name="T72" fmla="*/ 59 w 72"/>
                    <a:gd name="T73" fmla="*/ 53 h 96"/>
                    <a:gd name="T74" fmla="*/ 62 w 72"/>
                    <a:gd name="T75" fmla="*/ 60 h 96"/>
                    <a:gd name="T76" fmla="*/ 57 w 72"/>
                    <a:gd name="T77" fmla="*/ 60 h 96"/>
                    <a:gd name="T78" fmla="*/ 55 w 72"/>
                    <a:gd name="T79" fmla="*/ 60 h 96"/>
                    <a:gd name="T80" fmla="*/ 55 w 72"/>
                    <a:gd name="T81" fmla="*/ 63 h 96"/>
                    <a:gd name="T82" fmla="*/ 59 w 72"/>
                    <a:gd name="T83" fmla="*/ 65 h 96"/>
                    <a:gd name="T84" fmla="*/ 62 w 72"/>
                    <a:gd name="T85" fmla="*/ 72 h 96"/>
                    <a:gd name="T86" fmla="*/ 65 w 72"/>
                    <a:gd name="T87" fmla="*/ 74 h 96"/>
                    <a:gd name="T88" fmla="*/ 70 w 72"/>
                    <a:gd name="T89" fmla="*/ 77 h 96"/>
                    <a:gd name="T90" fmla="*/ 72 w 72"/>
                    <a:gd name="T91" fmla="*/ 84 h 96"/>
                    <a:gd name="T92" fmla="*/ 72 w 72"/>
                    <a:gd name="T93" fmla="*/ 91 h 96"/>
                    <a:gd name="T94" fmla="*/ 69 w 72"/>
                    <a:gd name="T95" fmla="*/ 88 h 96"/>
                    <a:gd name="T96" fmla="*/ 67 w 72"/>
                    <a:gd name="T97" fmla="*/ 88 h 96"/>
                    <a:gd name="T98" fmla="*/ 69 w 72"/>
                    <a:gd name="T99" fmla="*/ 95 h 96"/>
                    <a:gd name="T100" fmla="*/ 65 w 72"/>
                    <a:gd name="T101" fmla="*/ 96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2"/>
                    <a:gd name="T154" fmla="*/ 0 h 96"/>
                    <a:gd name="T155" fmla="*/ 72 w 72"/>
                    <a:gd name="T156" fmla="*/ 96 h 9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2" h="96">
                      <a:moveTo>
                        <a:pt x="65" y="96"/>
                      </a:moveTo>
                      <a:lnTo>
                        <a:pt x="62" y="93"/>
                      </a:lnTo>
                      <a:lnTo>
                        <a:pt x="60" y="91"/>
                      </a:lnTo>
                      <a:lnTo>
                        <a:pt x="57" y="93"/>
                      </a:lnTo>
                      <a:lnTo>
                        <a:pt x="50" y="96"/>
                      </a:lnTo>
                      <a:lnTo>
                        <a:pt x="42" y="91"/>
                      </a:lnTo>
                      <a:lnTo>
                        <a:pt x="35" y="88"/>
                      </a:lnTo>
                      <a:lnTo>
                        <a:pt x="30" y="82"/>
                      </a:lnTo>
                      <a:lnTo>
                        <a:pt x="27" y="79"/>
                      </a:lnTo>
                      <a:lnTo>
                        <a:pt x="24" y="74"/>
                      </a:lnTo>
                      <a:lnTo>
                        <a:pt x="22" y="70"/>
                      </a:lnTo>
                      <a:lnTo>
                        <a:pt x="15" y="63"/>
                      </a:lnTo>
                      <a:lnTo>
                        <a:pt x="10" y="58"/>
                      </a:lnTo>
                      <a:lnTo>
                        <a:pt x="7" y="53"/>
                      </a:lnTo>
                      <a:lnTo>
                        <a:pt x="2" y="48"/>
                      </a:lnTo>
                      <a:lnTo>
                        <a:pt x="0" y="41"/>
                      </a:lnTo>
                      <a:lnTo>
                        <a:pt x="0" y="34"/>
                      </a:lnTo>
                      <a:lnTo>
                        <a:pt x="0" y="27"/>
                      </a:lnTo>
                      <a:lnTo>
                        <a:pt x="2" y="20"/>
                      </a:lnTo>
                      <a:lnTo>
                        <a:pt x="3" y="17"/>
                      </a:lnTo>
                      <a:lnTo>
                        <a:pt x="5" y="15"/>
                      </a:lnTo>
                      <a:lnTo>
                        <a:pt x="5" y="12"/>
                      </a:lnTo>
                      <a:lnTo>
                        <a:pt x="8" y="8"/>
                      </a:lnTo>
                      <a:lnTo>
                        <a:pt x="13" y="10"/>
                      </a:lnTo>
                      <a:lnTo>
                        <a:pt x="19" y="7"/>
                      </a:lnTo>
                      <a:lnTo>
                        <a:pt x="22" y="3"/>
                      </a:lnTo>
                      <a:lnTo>
                        <a:pt x="27" y="1"/>
                      </a:lnTo>
                      <a:lnTo>
                        <a:pt x="30" y="0"/>
                      </a:lnTo>
                      <a:lnTo>
                        <a:pt x="37" y="5"/>
                      </a:lnTo>
                      <a:lnTo>
                        <a:pt x="37" y="12"/>
                      </a:lnTo>
                      <a:lnTo>
                        <a:pt x="39" y="15"/>
                      </a:lnTo>
                      <a:lnTo>
                        <a:pt x="44" y="27"/>
                      </a:lnTo>
                      <a:lnTo>
                        <a:pt x="49" y="32"/>
                      </a:lnTo>
                      <a:lnTo>
                        <a:pt x="50" y="39"/>
                      </a:lnTo>
                      <a:lnTo>
                        <a:pt x="52" y="46"/>
                      </a:lnTo>
                      <a:lnTo>
                        <a:pt x="55" y="50"/>
                      </a:lnTo>
                      <a:lnTo>
                        <a:pt x="59" y="53"/>
                      </a:lnTo>
                      <a:lnTo>
                        <a:pt x="62" y="60"/>
                      </a:lnTo>
                      <a:lnTo>
                        <a:pt x="57" y="60"/>
                      </a:lnTo>
                      <a:lnTo>
                        <a:pt x="55" y="60"/>
                      </a:lnTo>
                      <a:lnTo>
                        <a:pt x="55" y="63"/>
                      </a:lnTo>
                      <a:lnTo>
                        <a:pt x="59" y="65"/>
                      </a:lnTo>
                      <a:lnTo>
                        <a:pt x="62" y="72"/>
                      </a:lnTo>
                      <a:lnTo>
                        <a:pt x="65" y="74"/>
                      </a:lnTo>
                      <a:lnTo>
                        <a:pt x="70" y="77"/>
                      </a:lnTo>
                      <a:lnTo>
                        <a:pt x="72" y="84"/>
                      </a:lnTo>
                      <a:lnTo>
                        <a:pt x="72" y="91"/>
                      </a:lnTo>
                      <a:lnTo>
                        <a:pt x="69" y="88"/>
                      </a:lnTo>
                      <a:lnTo>
                        <a:pt x="67" y="88"/>
                      </a:lnTo>
                      <a:lnTo>
                        <a:pt x="69" y="95"/>
                      </a:lnTo>
                      <a:lnTo>
                        <a:pt x="65" y="96"/>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98" name="Freeform 419">
                  <a:extLst>
                    <a:ext uri="{FF2B5EF4-FFF2-40B4-BE49-F238E27FC236}">
                      <a16:creationId xmlns:a16="http://schemas.microsoft.com/office/drawing/2014/main" id="{8EB4BB50-1935-46B8-819C-D469FE67691D}"/>
                    </a:ext>
                  </a:extLst>
                </p:cNvPr>
                <p:cNvSpPr>
                  <a:spLocks/>
                </p:cNvSpPr>
                <p:nvPr/>
              </p:nvSpPr>
              <p:spPr bwMode="auto">
                <a:xfrm>
                  <a:off x="713" y="2062"/>
                  <a:ext cx="72" cy="96"/>
                </a:xfrm>
                <a:custGeom>
                  <a:avLst/>
                  <a:gdLst>
                    <a:gd name="T0" fmla="*/ 65 w 72"/>
                    <a:gd name="T1" fmla="*/ 96 h 96"/>
                    <a:gd name="T2" fmla="*/ 65 w 72"/>
                    <a:gd name="T3" fmla="*/ 96 h 96"/>
                    <a:gd name="T4" fmla="*/ 62 w 72"/>
                    <a:gd name="T5" fmla="*/ 93 h 96"/>
                    <a:gd name="T6" fmla="*/ 60 w 72"/>
                    <a:gd name="T7" fmla="*/ 91 h 96"/>
                    <a:gd name="T8" fmla="*/ 57 w 72"/>
                    <a:gd name="T9" fmla="*/ 93 h 96"/>
                    <a:gd name="T10" fmla="*/ 50 w 72"/>
                    <a:gd name="T11" fmla="*/ 96 h 96"/>
                    <a:gd name="T12" fmla="*/ 42 w 72"/>
                    <a:gd name="T13" fmla="*/ 91 h 96"/>
                    <a:gd name="T14" fmla="*/ 35 w 72"/>
                    <a:gd name="T15" fmla="*/ 88 h 96"/>
                    <a:gd name="T16" fmla="*/ 30 w 72"/>
                    <a:gd name="T17" fmla="*/ 82 h 96"/>
                    <a:gd name="T18" fmla="*/ 27 w 72"/>
                    <a:gd name="T19" fmla="*/ 79 h 96"/>
                    <a:gd name="T20" fmla="*/ 24 w 72"/>
                    <a:gd name="T21" fmla="*/ 74 h 96"/>
                    <a:gd name="T22" fmla="*/ 22 w 72"/>
                    <a:gd name="T23" fmla="*/ 70 h 96"/>
                    <a:gd name="T24" fmla="*/ 15 w 72"/>
                    <a:gd name="T25" fmla="*/ 63 h 96"/>
                    <a:gd name="T26" fmla="*/ 10 w 72"/>
                    <a:gd name="T27" fmla="*/ 58 h 96"/>
                    <a:gd name="T28" fmla="*/ 7 w 72"/>
                    <a:gd name="T29" fmla="*/ 53 h 96"/>
                    <a:gd name="T30" fmla="*/ 2 w 72"/>
                    <a:gd name="T31" fmla="*/ 48 h 96"/>
                    <a:gd name="T32" fmla="*/ 0 w 72"/>
                    <a:gd name="T33" fmla="*/ 41 h 96"/>
                    <a:gd name="T34" fmla="*/ 0 w 72"/>
                    <a:gd name="T35" fmla="*/ 34 h 96"/>
                    <a:gd name="T36" fmla="*/ 0 w 72"/>
                    <a:gd name="T37" fmla="*/ 27 h 96"/>
                    <a:gd name="T38" fmla="*/ 2 w 72"/>
                    <a:gd name="T39" fmla="*/ 20 h 96"/>
                    <a:gd name="T40" fmla="*/ 3 w 72"/>
                    <a:gd name="T41" fmla="*/ 17 h 96"/>
                    <a:gd name="T42" fmla="*/ 5 w 72"/>
                    <a:gd name="T43" fmla="*/ 15 h 96"/>
                    <a:gd name="T44" fmla="*/ 5 w 72"/>
                    <a:gd name="T45" fmla="*/ 12 h 96"/>
                    <a:gd name="T46" fmla="*/ 8 w 72"/>
                    <a:gd name="T47" fmla="*/ 8 h 96"/>
                    <a:gd name="T48" fmla="*/ 13 w 72"/>
                    <a:gd name="T49" fmla="*/ 10 h 96"/>
                    <a:gd name="T50" fmla="*/ 19 w 72"/>
                    <a:gd name="T51" fmla="*/ 7 h 96"/>
                    <a:gd name="T52" fmla="*/ 22 w 72"/>
                    <a:gd name="T53" fmla="*/ 3 h 96"/>
                    <a:gd name="T54" fmla="*/ 27 w 72"/>
                    <a:gd name="T55" fmla="*/ 1 h 96"/>
                    <a:gd name="T56" fmla="*/ 30 w 72"/>
                    <a:gd name="T57" fmla="*/ 0 h 96"/>
                    <a:gd name="T58" fmla="*/ 37 w 72"/>
                    <a:gd name="T59" fmla="*/ 5 h 96"/>
                    <a:gd name="T60" fmla="*/ 37 w 72"/>
                    <a:gd name="T61" fmla="*/ 12 h 96"/>
                    <a:gd name="T62" fmla="*/ 39 w 72"/>
                    <a:gd name="T63" fmla="*/ 15 h 96"/>
                    <a:gd name="T64" fmla="*/ 44 w 72"/>
                    <a:gd name="T65" fmla="*/ 27 h 96"/>
                    <a:gd name="T66" fmla="*/ 49 w 72"/>
                    <a:gd name="T67" fmla="*/ 32 h 96"/>
                    <a:gd name="T68" fmla="*/ 50 w 72"/>
                    <a:gd name="T69" fmla="*/ 39 h 96"/>
                    <a:gd name="T70" fmla="*/ 52 w 72"/>
                    <a:gd name="T71" fmla="*/ 46 h 96"/>
                    <a:gd name="T72" fmla="*/ 55 w 72"/>
                    <a:gd name="T73" fmla="*/ 50 h 96"/>
                    <a:gd name="T74" fmla="*/ 59 w 72"/>
                    <a:gd name="T75" fmla="*/ 53 h 96"/>
                    <a:gd name="T76" fmla="*/ 62 w 72"/>
                    <a:gd name="T77" fmla="*/ 60 h 96"/>
                    <a:gd name="T78" fmla="*/ 57 w 72"/>
                    <a:gd name="T79" fmla="*/ 60 h 96"/>
                    <a:gd name="T80" fmla="*/ 55 w 72"/>
                    <a:gd name="T81" fmla="*/ 60 h 96"/>
                    <a:gd name="T82" fmla="*/ 55 w 72"/>
                    <a:gd name="T83" fmla="*/ 63 h 96"/>
                    <a:gd name="T84" fmla="*/ 59 w 72"/>
                    <a:gd name="T85" fmla="*/ 65 h 96"/>
                    <a:gd name="T86" fmla="*/ 62 w 72"/>
                    <a:gd name="T87" fmla="*/ 72 h 96"/>
                    <a:gd name="T88" fmla="*/ 65 w 72"/>
                    <a:gd name="T89" fmla="*/ 74 h 96"/>
                    <a:gd name="T90" fmla="*/ 70 w 72"/>
                    <a:gd name="T91" fmla="*/ 77 h 96"/>
                    <a:gd name="T92" fmla="*/ 72 w 72"/>
                    <a:gd name="T93" fmla="*/ 84 h 96"/>
                    <a:gd name="T94" fmla="*/ 72 w 72"/>
                    <a:gd name="T95" fmla="*/ 91 h 96"/>
                    <a:gd name="T96" fmla="*/ 69 w 72"/>
                    <a:gd name="T97" fmla="*/ 88 h 96"/>
                    <a:gd name="T98" fmla="*/ 67 w 72"/>
                    <a:gd name="T99" fmla="*/ 88 h 96"/>
                    <a:gd name="T100" fmla="*/ 69 w 72"/>
                    <a:gd name="T101" fmla="*/ 95 h 96"/>
                    <a:gd name="T102" fmla="*/ 65 w 72"/>
                    <a:gd name="T103" fmla="*/ 96 h 9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2"/>
                    <a:gd name="T157" fmla="*/ 0 h 96"/>
                    <a:gd name="T158" fmla="*/ 72 w 72"/>
                    <a:gd name="T159" fmla="*/ 96 h 9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2" h="96">
                      <a:moveTo>
                        <a:pt x="65" y="96"/>
                      </a:moveTo>
                      <a:lnTo>
                        <a:pt x="65" y="96"/>
                      </a:lnTo>
                      <a:lnTo>
                        <a:pt x="62" y="93"/>
                      </a:lnTo>
                      <a:lnTo>
                        <a:pt x="60" y="91"/>
                      </a:lnTo>
                      <a:lnTo>
                        <a:pt x="57" y="93"/>
                      </a:lnTo>
                      <a:lnTo>
                        <a:pt x="50" y="96"/>
                      </a:lnTo>
                      <a:lnTo>
                        <a:pt x="42" y="91"/>
                      </a:lnTo>
                      <a:lnTo>
                        <a:pt x="35" y="88"/>
                      </a:lnTo>
                      <a:lnTo>
                        <a:pt x="30" y="82"/>
                      </a:lnTo>
                      <a:lnTo>
                        <a:pt x="27" y="79"/>
                      </a:lnTo>
                      <a:lnTo>
                        <a:pt x="24" y="74"/>
                      </a:lnTo>
                      <a:lnTo>
                        <a:pt x="22" y="70"/>
                      </a:lnTo>
                      <a:lnTo>
                        <a:pt x="15" y="63"/>
                      </a:lnTo>
                      <a:lnTo>
                        <a:pt x="10" y="58"/>
                      </a:lnTo>
                      <a:lnTo>
                        <a:pt x="7" y="53"/>
                      </a:lnTo>
                      <a:lnTo>
                        <a:pt x="2" y="48"/>
                      </a:lnTo>
                      <a:lnTo>
                        <a:pt x="0" y="41"/>
                      </a:lnTo>
                      <a:lnTo>
                        <a:pt x="0" y="34"/>
                      </a:lnTo>
                      <a:lnTo>
                        <a:pt x="0" y="27"/>
                      </a:lnTo>
                      <a:lnTo>
                        <a:pt x="2" y="20"/>
                      </a:lnTo>
                      <a:lnTo>
                        <a:pt x="3" y="17"/>
                      </a:lnTo>
                      <a:lnTo>
                        <a:pt x="5" y="15"/>
                      </a:lnTo>
                      <a:lnTo>
                        <a:pt x="5" y="12"/>
                      </a:lnTo>
                      <a:lnTo>
                        <a:pt x="8" y="8"/>
                      </a:lnTo>
                      <a:lnTo>
                        <a:pt x="13" y="10"/>
                      </a:lnTo>
                      <a:lnTo>
                        <a:pt x="19" y="7"/>
                      </a:lnTo>
                      <a:lnTo>
                        <a:pt x="22" y="3"/>
                      </a:lnTo>
                      <a:lnTo>
                        <a:pt x="27" y="1"/>
                      </a:lnTo>
                      <a:lnTo>
                        <a:pt x="30" y="0"/>
                      </a:lnTo>
                      <a:lnTo>
                        <a:pt x="37" y="5"/>
                      </a:lnTo>
                      <a:lnTo>
                        <a:pt x="37" y="12"/>
                      </a:lnTo>
                      <a:lnTo>
                        <a:pt x="39" y="15"/>
                      </a:lnTo>
                      <a:lnTo>
                        <a:pt x="44" y="27"/>
                      </a:lnTo>
                      <a:lnTo>
                        <a:pt x="49" y="32"/>
                      </a:lnTo>
                      <a:lnTo>
                        <a:pt x="50" y="39"/>
                      </a:lnTo>
                      <a:lnTo>
                        <a:pt x="52" y="46"/>
                      </a:lnTo>
                      <a:lnTo>
                        <a:pt x="55" y="50"/>
                      </a:lnTo>
                      <a:lnTo>
                        <a:pt x="59" y="53"/>
                      </a:lnTo>
                      <a:lnTo>
                        <a:pt x="62" y="60"/>
                      </a:lnTo>
                      <a:lnTo>
                        <a:pt x="57" y="60"/>
                      </a:lnTo>
                      <a:lnTo>
                        <a:pt x="55" y="60"/>
                      </a:lnTo>
                      <a:lnTo>
                        <a:pt x="55" y="63"/>
                      </a:lnTo>
                      <a:lnTo>
                        <a:pt x="59" y="65"/>
                      </a:lnTo>
                      <a:lnTo>
                        <a:pt x="62" y="72"/>
                      </a:lnTo>
                      <a:lnTo>
                        <a:pt x="65" y="74"/>
                      </a:lnTo>
                      <a:lnTo>
                        <a:pt x="70" y="77"/>
                      </a:lnTo>
                      <a:lnTo>
                        <a:pt x="72" y="84"/>
                      </a:lnTo>
                      <a:lnTo>
                        <a:pt x="72" y="91"/>
                      </a:lnTo>
                      <a:lnTo>
                        <a:pt x="69" y="88"/>
                      </a:lnTo>
                      <a:lnTo>
                        <a:pt x="67" y="88"/>
                      </a:lnTo>
                      <a:lnTo>
                        <a:pt x="69" y="95"/>
                      </a:lnTo>
                      <a:lnTo>
                        <a:pt x="65" y="9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99" name="Freeform 420">
                  <a:extLst>
                    <a:ext uri="{FF2B5EF4-FFF2-40B4-BE49-F238E27FC236}">
                      <a16:creationId xmlns:a16="http://schemas.microsoft.com/office/drawing/2014/main" id="{52E5CD19-420F-4523-9AAA-33BE4E6C7574}"/>
                    </a:ext>
                  </a:extLst>
                </p:cNvPr>
                <p:cNvSpPr>
                  <a:spLocks/>
                </p:cNvSpPr>
                <p:nvPr/>
              </p:nvSpPr>
              <p:spPr bwMode="auto">
                <a:xfrm>
                  <a:off x="4656" y="2139"/>
                  <a:ext cx="152" cy="35"/>
                </a:xfrm>
                <a:custGeom>
                  <a:avLst/>
                  <a:gdLst>
                    <a:gd name="T0" fmla="*/ 85 w 152"/>
                    <a:gd name="T1" fmla="*/ 35 h 35"/>
                    <a:gd name="T2" fmla="*/ 77 w 152"/>
                    <a:gd name="T3" fmla="*/ 31 h 35"/>
                    <a:gd name="T4" fmla="*/ 73 w 152"/>
                    <a:gd name="T5" fmla="*/ 30 h 35"/>
                    <a:gd name="T6" fmla="*/ 68 w 152"/>
                    <a:gd name="T7" fmla="*/ 26 h 35"/>
                    <a:gd name="T8" fmla="*/ 58 w 152"/>
                    <a:gd name="T9" fmla="*/ 23 h 35"/>
                    <a:gd name="T10" fmla="*/ 52 w 152"/>
                    <a:gd name="T11" fmla="*/ 19 h 35"/>
                    <a:gd name="T12" fmla="*/ 42 w 152"/>
                    <a:gd name="T13" fmla="*/ 18 h 35"/>
                    <a:gd name="T14" fmla="*/ 35 w 152"/>
                    <a:gd name="T15" fmla="*/ 16 h 35"/>
                    <a:gd name="T16" fmla="*/ 27 w 152"/>
                    <a:gd name="T17" fmla="*/ 14 h 35"/>
                    <a:gd name="T18" fmla="*/ 22 w 152"/>
                    <a:gd name="T19" fmla="*/ 12 h 35"/>
                    <a:gd name="T20" fmla="*/ 15 w 152"/>
                    <a:gd name="T21" fmla="*/ 12 h 35"/>
                    <a:gd name="T22" fmla="*/ 7 w 152"/>
                    <a:gd name="T23" fmla="*/ 11 h 35"/>
                    <a:gd name="T24" fmla="*/ 3 w 152"/>
                    <a:gd name="T25" fmla="*/ 9 h 35"/>
                    <a:gd name="T26" fmla="*/ 0 w 152"/>
                    <a:gd name="T27" fmla="*/ 2 h 35"/>
                    <a:gd name="T28" fmla="*/ 7 w 152"/>
                    <a:gd name="T29" fmla="*/ 2 h 35"/>
                    <a:gd name="T30" fmla="*/ 18 w 152"/>
                    <a:gd name="T31" fmla="*/ 0 h 35"/>
                    <a:gd name="T32" fmla="*/ 33 w 152"/>
                    <a:gd name="T33" fmla="*/ 4 h 35"/>
                    <a:gd name="T34" fmla="*/ 48 w 152"/>
                    <a:gd name="T35" fmla="*/ 5 h 35"/>
                    <a:gd name="T36" fmla="*/ 57 w 152"/>
                    <a:gd name="T37" fmla="*/ 5 h 35"/>
                    <a:gd name="T38" fmla="*/ 80 w 152"/>
                    <a:gd name="T39" fmla="*/ 4 h 35"/>
                    <a:gd name="T40" fmla="*/ 97 w 152"/>
                    <a:gd name="T41" fmla="*/ 7 h 35"/>
                    <a:gd name="T42" fmla="*/ 110 w 152"/>
                    <a:gd name="T43" fmla="*/ 9 h 35"/>
                    <a:gd name="T44" fmla="*/ 122 w 152"/>
                    <a:gd name="T45" fmla="*/ 11 h 35"/>
                    <a:gd name="T46" fmla="*/ 135 w 152"/>
                    <a:gd name="T47" fmla="*/ 14 h 35"/>
                    <a:gd name="T48" fmla="*/ 152 w 152"/>
                    <a:gd name="T49" fmla="*/ 18 h 35"/>
                    <a:gd name="T50" fmla="*/ 147 w 152"/>
                    <a:gd name="T51" fmla="*/ 23 h 35"/>
                    <a:gd name="T52" fmla="*/ 137 w 152"/>
                    <a:gd name="T53" fmla="*/ 28 h 35"/>
                    <a:gd name="T54" fmla="*/ 127 w 152"/>
                    <a:gd name="T55" fmla="*/ 30 h 35"/>
                    <a:gd name="T56" fmla="*/ 120 w 152"/>
                    <a:gd name="T57" fmla="*/ 31 h 35"/>
                    <a:gd name="T58" fmla="*/ 115 w 152"/>
                    <a:gd name="T59" fmla="*/ 35 h 35"/>
                    <a:gd name="T60" fmla="*/ 104 w 152"/>
                    <a:gd name="T61" fmla="*/ 35 h 35"/>
                    <a:gd name="T62" fmla="*/ 94 w 152"/>
                    <a:gd name="T63" fmla="*/ 35 h 35"/>
                    <a:gd name="T64" fmla="*/ 85 w 152"/>
                    <a:gd name="T65" fmla="*/ 35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2"/>
                    <a:gd name="T100" fmla="*/ 0 h 35"/>
                    <a:gd name="T101" fmla="*/ 152 w 152"/>
                    <a:gd name="T102" fmla="*/ 35 h 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2" h="35">
                      <a:moveTo>
                        <a:pt x="85" y="35"/>
                      </a:moveTo>
                      <a:lnTo>
                        <a:pt x="77" y="31"/>
                      </a:lnTo>
                      <a:lnTo>
                        <a:pt x="73" y="30"/>
                      </a:lnTo>
                      <a:lnTo>
                        <a:pt x="68" y="26"/>
                      </a:lnTo>
                      <a:lnTo>
                        <a:pt x="58" y="23"/>
                      </a:lnTo>
                      <a:lnTo>
                        <a:pt x="52" y="19"/>
                      </a:lnTo>
                      <a:lnTo>
                        <a:pt x="42" y="18"/>
                      </a:lnTo>
                      <a:lnTo>
                        <a:pt x="35" y="16"/>
                      </a:lnTo>
                      <a:lnTo>
                        <a:pt x="27" y="14"/>
                      </a:lnTo>
                      <a:lnTo>
                        <a:pt x="22" y="12"/>
                      </a:lnTo>
                      <a:lnTo>
                        <a:pt x="15" y="12"/>
                      </a:lnTo>
                      <a:lnTo>
                        <a:pt x="7" y="11"/>
                      </a:lnTo>
                      <a:lnTo>
                        <a:pt x="3" y="9"/>
                      </a:lnTo>
                      <a:lnTo>
                        <a:pt x="0" y="2"/>
                      </a:lnTo>
                      <a:lnTo>
                        <a:pt x="7" y="2"/>
                      </a:lnTo>
                      <a:lnTo>
                        <a:pt x="18" y="0"/>
                      </a:lnTo>
                      <a:lnTo>
                        <a:pt x="33" y="4"/>
                      </a:lnTo>
                      <a:lnTo>
                        <a:pt x="48" y="5"/>
                      </a:lnTo>
                      <a:lnTo>
                        <a:pt x="57" y="5"/>
                      </a:lnTo>
                      <a:lnTo>
                        <a:pt x="80" y="4"/>
                      </a:lnTo>
                      <a:lnTo>
                        <a:pt x="97" y="7"/>
                      </a:lnTo>
                      <a:lnTo>
                        <a:pt x="110" y="9"/>
                      </a:lnTo>
                      <a:lnTo>
                        <a:pt x="122" y="11"/>
                      </a:lnTo>
                      <a:lnTo>
                        <a:pt x="135" y="14"/>
                      </a:lnTo>
                      <a:lnTo>
                        <a:pt x="152" y="18"/>
                      </a:lnTo>
                      <a:lnTo>
                        <a:pt x="147" y="23"/>
                      </a:lnTo>
                      <a:lnTo>
                        <a:pt x="137" y="28"/>
                      </a:lnTo>
                      <a:lnTo>
                        <a:pt x="127" y="30"/>
                      </a:lnTo>
                      <a:lnTo>
                        <a:pt x="120" y="31"/>
                      </a:lnTo>
                      <a:lnTo>
                        <a:pt x="115" y="35"/>
                      </a:lnTo>
                      <a:lnTo>
                        <a:pt x="104" y="35"/>
                      </a:lnTo>
                      <a:lnTo>
                        <a:pt x="94" y="35"/>
                      </a:lnTo>
                      <a:lnTo>
                        <a:pt x="85" y="35"/>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00" name="Freeform 421">
                  <a:extLst>
                    <a:ext uri="{FF2B5EF4-FFF2-40B4-BE49-F238E27FC236}">
                      <a16:creationId xmlns:a16="http://schemas.microsoft.com/office/drawing/2014/main" id="{6334D78E-3BE7-4597-A89F-E559BCD898DE}"/>
                    </a:ext>
                  </a:extLst>
                </p:cNvPr>
                <p:cNvSpPr>
                  <a:spLocks/>
                </p:cNvSpPr>
                <p:nvPr/>
              </p:nvSpPr>
              <p:spPr bwMode="auto">
                <a:xfrm>
                  <a:off x="4656" y="2139"/>
                  <a:ext cx="152" cy="35"/>
                </a:xfrm>
                <a:custGeom>
                  <a:avLst/>
                  <a:gdLst>
                    <a:gd name="T0" fmla="*/ 85 w 152"/>
                    <a:gd name="T1" fmla="*/ 35 h 35"/>
                    <a:gd name="T2" fmla="*/ 85 w 152"/>
                    <a:gd name="T3" fmla="*/ 35 h 35"/>
                    <a:gd name="T4" fmla="*/ 77 w 152"/>
                    <a:gd name="T5" fmla="*/ 31 h 35"/>
                    <a:gd name="T6" fmla="*/ 73 w 152"/>
                    <a:gd name="T7" fmla="*/ 30 h 35"/>
                    <a:gd name="T8" fmla="*/ 68 w 152"/>
                    <a:gd name="T9" fmla="*/ 26 h 35"/>
                    <a:gd name="T10" fmla="*/ 58 w 152"/>
                    <a:gd name="T11" fmla="*/ 23 h 35"/>
                    <a:gd name="T12" fmla="*/ 52 w 152"/>
                    <a:gd name="T13" fmla="*/ 19 h 35"/>
                    <a:gd name="T14" fmla="*/ 42 w 152"/>
                    <a:gd name="T15" fmla="*/ 18 h 35"/>
                    <a:gd name="T16" fmla="*/ 35 w 152"/>
                    <a:gd name="T17" fmla="*/ 16 h 35"/>
                    <a:gd name="T18" fmla="*/ 27 w 152"/>
                    <a:gd name="T19" fmla="*/ 14 h 35"/>
                    <a:gd name="T20" fmla="*/ 22 w 152"/>
                    <a:gd name="T21" fmla="*/ 12 h 35"/>
                    <a:gd name="T22" fmla="*/ 15 w 152"/>
                    <a:gd name="T23" fmla="*/ 12 h 35"/>
                    <a:gd name="T24" fmla="*/ 7 w 152"/>
                    <a:gd name="T25" fmla="*/ 11 h 35"/>
                    <a:gd name="T26" fmla="*/ 3 w 152"/>
                    <a:gd name="T27" fmla="*/ 9 h 35"/>
                    <a:gd name="T28" fmla="*/ 0 w 152"/>
                    <a:gd name="T29" fmla="*/ 2 h 35"/>
                    <a:gd name="T30" fmla="*/ 7 w 152"/>
                    <a:gd name="T31" fmla="*/ 2 h 35"/>
                    <a:gd name="T32" fmla="*/ 18 w 152"/>
                    <a:gd name="T33" fmla="*/ 0 h 35"/>
                    <a:gd name="T34" fmla="*/ 33 w 152"/>
                    <a:gd name="T35" fmla="*/ 4 h 35"/>
                    <a:gd name="T36" fmla="*/ 48 w 152"/>
                    <a:gd name="T37" fmla="*/ 5 h 35"/>
                    <a:gd name="T38" fmla="*/ 57 w 152"/>
                    <a:gd name="T39" fmla="*/ 5 h 35"/>
                    <a:gd name="T40" fmla="*/ 80 w 152"/>
                    <a:gd name="T41" fmla="*/ 4 h 35"/>
                    <a:gd name="T42" fmla="*/ 97 w 152"/>
                    <a:gd name="T43" fmla="*/ 7 h 35"/>
                    <a:gd name="T44" fmla="*/ 110 w 152"/>
                    <a:gd name="T45" fmla="*/ 9 h 35"/>
                    <a:gd name="T46" fmla="*/ 122 w 152"/>
                    <a:gd name="T47" fmla="*/ 11 h 35"/>
                    <a:gd name="T48" fmla="*/ 135 w 152"/>
                    <a:gd name="T49" fmla="*/ 14 h 35"/>
                    <a:gd name="T50" fmla="*/ 152 w 152"/>
                    <a:gd name="T51" fmla="*/ 18 h 35"/>
                    <a:gd name="T52" fmla="*/ 147 w 152"/>
                    <a:gd name="T53" fmla="*/ 23 h 35"/>
                    <a:gd name="T54" fmla="*/ 137 w 152"/>
                    <a:gd name="T55" fmla="*/ 28 h 35"/>
                    <a:gd name="T56" fmla="*/ 127 w 152"/>
                    <a:gd name="T57" fmla="*/ 30 h 35"/>
                    <a:gd name="T58" fmla="*/ 120 w 152"/>
                    <a:gd name="T59" fmla="*/ 31 h 35"/>
                    <a:gd name="T60" fmla="*/ 115 w 152"/>
                    <a:gd name="T61" fmla="*/ 35 h 35"/>
                    <a:gd name="T62" fmla="*/ 104 w 152"/>
                    <a:gd name="T63" fmla="*/ 35 h 35"/>
                    <a:gd name="T64" fmla="*/ 94 w 152"/>
                    <a:gd name="T65" fmla="*/ 35 h 35"/>
                    <a:gd name="T66" fmla="*/ 85 w 152"/>
                    <a:gd name="T67" fmla="*/ 35 h 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2"/>
                    <a:gd name="T103" fmla="*/ 0 h 35"/>
                    <a:gd name="T104" fmla="*/ 152 w 152"/>
                    <a:gd name="T105" fmla="*/ 35 h 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2" h="35">
                      <a:moveTo>
                        <a:pt x="85" y="35"/>
                      </a:moveTo>
                      <a:lnTo>
                        <a:pt x="85" y="35"/>
                      </a:lnTo>
                      <a:lnTo>
                        <a:pt x="77" y="31"/>
                      </a:lnTo>
                      <a:lnTo>
                        <a:pt x="73" y="30"/>
                      </a:lnTo>
                      <a:lnTo>
                        <a:pt x="68" y="26"/>
                      </a:lnTo>
                      <a:lnTo>
                        <a:pt x="58" y="23"/>
                      </a:lnTo>
                      <a:lnTo>
                        <a:pt x="52" y="19"/>
                      </a:lnTo>
                      <a:lnTo>
                        <a:pt x="42" y="18"/>
                      </a:lnTo>
                      <a:lnTo>
                        <a:pt x="35" y="16"/>
                      </a:lnTo>
                      <a:lnTo>
                        <a:pt x="27" y="14"/>
                      </a:lnTo>
                      <a:lnTo>
                        <a:pt x="22" y="12"/>
                      </a:lnTo>
                      <a:lnTo>
                        <a:pt x="15" y="12"/>
                      </a:lnTo>
                      <a:lnTo>
                        <a:pt x="7" y="11"/>
                      </a:lnTo>
                      <a:lnTo>
                        <a:pt x="3" y="9"/>
                      </a:lnTo>
                      <a:lnTo>
                        <a:pt x="0" y="2"/>
                      </a:lnTo>
                      <a:lnTo>
                        <a:pt x="7" y="2"/>
                      </a:lnTo>
                      <a:lnTo>
                        <a:pt x="18" y="0"/>
                      </a:lnTo>
                      <a:lnTo>
                        <a:pt x="33" y="4"/>
                      </a:lnTo>
                      <a:lnTo>
                        <a:pt x="48" y="5"/>
                      </a:lnTo>
                      <a:lnTo>
                        <a:pt x="57" y="5"/>
                      </a:lnTo>
                      <a:lnTo>
                        <a:pt x="80" y="4"/>
                      </a:lnTo>
                      <a:lnTo>
                        <a:pt x="97" y="7"/>
                      </a:lnTo>
                      <a:lnTo>
                        <a:pt x="110" y="9"/>
                      </a:lnTo>
                      <a:lnTo>
                        <a:pt x="122" y="11"/>
                      </a:lnTo>
                      <a:lnTo>
                        <a:pt x="135" y="14"/>
                      </a:lnTo>
                      <a:lnTo>
                        <a:pt x="152" y="18"/>
                      </a:lnTo>
                      <a:lnTo>
                        <a:pt x="147" y="23"/>
                      </a:lnTo>
                      <a:lnTo>
                        <a:pt x="137" y="28"/>
                      </a:lnTo>
                      <a:lnTo>
                        <a:pt x="127" y="30"/>
                      </a:lnTo>
                      <a:lnTo>
                        <a:pt x="120" y="31"/>
                      </a:lnTo>
                      <a:lnTo>
                        <a:pt x="115" y="35"/>
                      </a:lnTo>
                      <a:lnTo>
                        <a:pt x="104" y="35"/>
                      </a:lnTo>
                      <a:lnTo>
                        <a:pt x="94" y="35"/>
                      </a:lnTo>
                      <a:lnTo>
                        <a:pt x="85" y="3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01" name="Freeform 422">
                  <a:extLst>
                    <a:ext uri="{FF2B5EF4-FFF2-40B4-BE49-F238E27FC236}">
                      <a16:creationId xmlns:a16="http://schemas.microsoft.com/office/drawing/2014/main" id="{2F7BD92B-9452-4F51-AF1D-85B7D65D4DD4}"/>
                    </a:ext>
                  </a:extLst>
                </p:cNvPr>
                <p:cNvSpPr>
                  <a:spLocks/>
                </p:cNvSpPr>
                <p:nvPr/>
              </p:nvSpPr>
              <p:spPr bwMode="auto">
                <a:xfrm>
                  <a:off x="3574" y="2155"/>
                  <a:ext cx="109" cy="22"/>
                </a:xfrm>
                <a:custGeom>
                  <a:avLst/>
                  <a:gdLst>
                    <a:gd name="T0" fmla="*/ 14 w 109"/>
                    <a:gd name="T1" fmla="*/ 20 h 22"/>
                    <a:gd name="T2" fmla="*/ 7 w 109"/>
                    <a:gd name="T3" fmla="*/ 22 h 22"/>
                    <a:gd name="T4" fmla="*/ 4 w 109"/>
                    <a:gd name="T5" fmla="*/ 15 h 22"/>
                    <a:gd name="T6" fmla="*/ 0 w 109"/>
                    <a:gd name="T7" fmla="*/ 14 h 22"/>
                    <a:gd name="T8" fmla="*/ 0 w 109"/>
                    <a:gd name="T9" fmla="*/ 7 h 22"/>
                    <a:gd name="T10" fmla="*/ 4 w 109"/>
                    <a:gd name="T11" fmla="*/ 2 h 22"/>
                    <a:gd name="T12" fmla="*/ 5 w 109"/>
                    <a:gd name="T13" fmla="*/ 3 h 22"/>
                    <a:gd name="T14" fmla="*/ 9 w 109"/>
                    <a:gd name="T15" fmla="*/ 5 h 22"/>
                    <a:gd name="T16" fmla="*/ 14 w 109"/>
                    <a:gd name="T17" fmla="*/ 7 h 22"/>
                    <a:gd name="T18" fmla="*/ 20 w 109"/>
                    <a:gd name="T19" fmla="*/ 5 h 22"/>
                    <a:gd name="T20" fmla="*/ 25 w 109"/>
                    <a:gd name="T21" fmla="*/ 8 h 22"/>
                    <a:gd name="T22" fmla="*/ 30 w 109"/>
                    <a:gd name="T23" fmla="*/ 5 h 22"/>
                    <a:gd name="T24" fmla="*/ 40 w 109"/>
                    <a:gd name="T25" fmla="*/ 5 h 22"/>
                    <a:gd name="T26" fmla="*/ 49 w 109"/>
                    <a:gd name="T27" fmla="*/ 5 h 22"/>
                    <a:gd name="T28" fmla="*/ 74 w 109"/>
                    <a:gd name="T29" fmla="*/ 5 h 22"/>
                    <a:gd name="T30" fmla="*/ 89 w 109"/>
                    <a:gd name="T31" fmla="*/ 5 h 22"/>
                    <a:gd name="T32" fmla="*/ 99 w 109"/>
                    <a:gd name="T33" fmla="*/ 7 h 22"/>
                    <a:gd name="T34" fmla="*/ 104 w 109"/>
                    <a:gd name="T35" fmla="*/ 5 h 22"/>
                    <a:gd name="T36" fmla="*/ 109 w 109"/>
                    <a:gd name="T37" fmla="*/ 8 h 22"/>
                    <a:gd name="T38" fmla="*/ 104 w 109"/>
                    <a:gd name="T39" fmla="*/ 12 h 22"/>
                    <a:gd name="T40" fmla="*/ 99 w 109"/>
                    <a:gd name="T41" fmla="*/ 14 h 22"/>
                    <a:gd name="T42" fmla="*/ 92 w 109"/>
                    <a:gd name="T43" fmla="*/ 14 h 22"/>
                    <a:gd name="T44" fmla="*/ 87 w 109"/>
                    <a:gd name="T45" fmla="*/ 17 h 22"/>
                    <a:gd name="T46" fmla="*/ 77 w 109"/>
                    <a:gd name="T47" fmla="*/ 15 h 22"/>
                    <a:gd name="T48" fmla="*/ 69 w 109"/>
                    <a:gd name="T49" fmla="*/ 20 h 22"/>
                    <a:gd name="T50" fmla="*/ 64 w 109"/>
                    <a:gd name="T51" fmla="*/ 22 h 22"/>
                    <a:gd name="T52" fmla="*/ 57 w 109"/>
                    <a:gd name="T53" fmla="*/ 17 h 22"/>
                    <a:gd name="T54" fmla="*/ 49 w 109"/>
                    <a:gd name="T55" fmla="*/ 20 h 22"/>
                    <a:gd name="T56" fmla="*/ 42 w 109"/>
                    <a:gd name="T57" fmla="*/ 19 h 22"/>
                    <a:gd name="T58" fmla="*/ 37 w 109"/>
                    <a:gd name="T59" fmla="*/ 17 h 22"/>
                    <a:gd name="T60" fmla="*/ 30 w 109"/>
                    <a:gd name="T61" fmla="*/ 19 h 22"/>
                    <a:gd name="T62" fmla="*/ 25 w 109"/>
                    <a:gd name="T63" fmla="*/ 20 h 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9"/>
                    <a:gd name="T97" fmla="*/ 0 h 22"/>
                    <a:gd name="T98" fmla="*/ 109 w 109"/>
                    <a:gd name="T99" fmla="*/ 22 h 2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9" h="22">
                      <a:moveTo>
                        <a:pt x="19" y="22"/>
                      </a:moveTo>
                      <a:lnTo>
                        <a:pt x="14" y="20"/>
                      </a:lnTo>
                      <a:lnTo>
                        <a:pt x="10" y="22"/>
                      </a:lnTo>
                      <a:lnTo>
                        <a:pt x="7" y="22"/>
                      </a:lnTo>
                      <a:lnTo>
                        <a:pt x="5" y="19"/>
                      </a:lnTo>
                      <a:lnTo>
                        <a:pt x="4" y="15"/>
                      </a:lnTo>
                      <a:lnTo>
                        <a:pt x="2" y="15"/>
                      </a:lnTo>
                      <a:lnTo>
                        <a:pt x="0" y="14"/>
                      </a:lnTo>
                      <a:lnTo>
                        <a:pt x="2" y="10"/>
                      </a:lnTo>
                      <a:lnTo>
                        <a:pt x="0" y="7"/>
                      </a:lnTo>
                      <a:lnTo>
                        <a:pt x="2" y="3"/>
                      </a:lnTo>
                      <a:lnTo>
                        <a:pt x="4" y="2"/>
                      </a:lnTo>
                      <a:lnTo>
                        <a:pt x="4" y="0"/>
                      </a:lnTo>
                      <a:lnTo>
                        <a:pt x="5" y="3"/>
                      </a:lnTo>
                      <a:lnTo>
                        <a:pt x="7" y="5"/>
                      </a:lnTo>
                      <a:lnTo>
                        <a:pt x="9" y="5"/>
                      </a:lnTo>
                      <a:lnTo>
                        <a:pt x="12" y="3"/>
                      </a:lnTo>
                      <a:lnTo>
                        <a:pt x="14" y="7"/>
                      </a:lnTo>
                      <a:lnTo>
                        <a:pt x="17" y="8"/>
                      </a:lnTo>
                      <a:lnTo>
                        <a:pt x="20" y="5"/>
                      </a:lnTo>
                      <a:lnTo>
                        <a:pt x="24" y="8"/>
                      </a:lnTo>
                      <a:lnTo>
                        <a:pt x="25" y="8"/>
                      </a:lnTo>
                      <a:lnTo>
                        <a:pt x="29" y="7"/>
                      </a:lnTo>
                      <a:lnTo>
                        <a:pt x="30" y="5"/>
                      </a:lnTo>
                      <a:lnTo>
                        <a:pt x="35" y="5"/>
                      </a:lnTo>
                      <a:lnTo>
                        <a:pt x="40" y="5"/>
                      </a:lnTo>
                      <a:lnTo>
                        <a:pt x="44" y="5"/>
                      </a:lnTo>
                      <a:lnTo>
                        <a:pt x="49" y="5"/>
                      </a:lnTo>
                      <a:lnTo>
                        <a:pt x="70" y="5"/>
                      </a:lnTo>
                      <a:lnTo>
                        <a:pt x="74" y="5"/>
                      </a:lnTo>
                      <a:lnTo>
                        <a:pt x="79" y="5"/>
                      </a:lnTo>
                      <a:lnTo>
                        <a:pt x="89" y="5"/>
                      </a:lnTo>
                      <a:lnTo>
                        <a:pt x="95" y="7"/>
                      </a:lnTo>
                      <a:lnTo>
                        <a:pt x="99" y="7"/>
                      </a:lnTo>
                      <a:lnTo>
                        <a:pt x="102" y="5"/>
                      </a:lnTo>
                      <a:lnTo>
                        <a:pt x="104" y="5"/>
                      </a:lnTo>
                      <a:lnTo>
                        <a:pt x="109" y="5"/>
                      </a:lnTo>
                      <a:lnTo>
                        <a:pt x="109" y="8"/>
                      </a:lnTo>
                      <a:lnTo>
                        <a:pt x="105" y="10"/>
                      </a:lnTo>
                      <a:lnTo>
                        <a:pt x="104" y="12"/>
                      </a:lnTo>
                      <a:lnTo>
                        <a:pt x="102" y="12"/>
                      </a:lnTo>
                      <a:lnTo>
                        <a:pt x="99" y="14"/>
                      </a:lnTo>
                      <a:lnTo>
                        <a:pt x="95" y="14"/>
                      </a:lnTo>
                      <a:lnTo>
                        <a:pt x="92" y="14"/>
                      </a:lnTo>
                      <a:lnTo>
                        <a:pt x="89" y="15"/>
                      </a:lnTo>
                      <a:lnTo>
                        <a:pt x="87" y="17"/>
                      </a:lnTo>
                      <a:lnTo>
                        <a:pt x="82" y="14"/>
                      </a:lnTo>
                      <a:lnTo>
                        <a:pt x="77" y="15"/>
                      </a:lnTo>
                      <a:lnTo>
                        <a:pt x="72" y="19"/>
                      </a:lnTo>
                      <a:lnTo>
                        <a:pt x="69" y="20"/>
                      </a:lnTo>
                      <a:lnTo>
                        <a:pt x="67" y="20"/>
                      </a:lnTo>
                      <a:lnTo>
                        <a:pt x="64" y="22"/>
                      </a:lnTo>
                      <a:lnTo>
                        <a:pt x="60" y="19"/>
                      </a:lnTo>
                      <a:lnTo>
                        <a:pt x="57" y="17"/>
                      </a:lnTo>
                      <a:lnTo>
                        <a:pt x="54" y="19"/>
                      </a:lnTo>
                      <a:lnTo>
                        <a:pt x="49" y="20"/>
                      </a:lnTo>
                      <a:lnTo>
                        <a:pt x="45" y="20"/>
                      </a:lnTo>
                      <a:lnTo>
                        <a:pt x="42" y="19"/>
                      </a:lnTo>
                      <a:lnTo>
                        <a:pt x="39" y="19"/>
                      </a:lnTo>
                      <a:lnTo>
                        <a:pt x="37" y="17"/>
                      </a:lnTo>
                      <a:lnTo>
                        <a:pt x="34" y="17"/>
                      </a:lnTo>
                      <a:lnTo>
                        <a:pt x="30" y="19"/>
                      </a:lnTo>
                      <a:lnTo>
                        <a:pt x="27" y="20"/>
                      </a:lnTo>
                      <a:lnTo>
                        <a:pt x="25" y="20"/>
                      </a:lnTo>
                      <a:lnTo>
                        <a:pt x="19" y="22"/>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02" name="Freeform 423">
                  <a:extLst>
                    <a:ext uri="{FF2B5EF4-FFF2-40B4-BE49-F238E27FC236}">
                      <a16:creationId xmlns:a16="http://schemas.microsoft.com/office/drawing/2014/main" id="{61C5D069-A5A6-4927-8A53-9CC2C47EC2D1}"/>
                    </a:ext>
                  </a:extLst>
                </p:cNvPr>
                <p:cNvSpPr>
                  <a:spLocks/>
                </p:cNvSpPr>
                <p:nvPr/>
              </p:nvSpPr>
              <p:spPr bwMode="auto">
                <a:xfrm>
                  <a:off x="3574" y="2155"/>
                  <a:ext cx="109" cy="22"/>
                </a:xfrm>
                <a:custGeom>
                  <a:avLst/>
                  <a:gdLst>
                    <a:gd name="T0" fmla="*/ 19 w 109"/>
                    <a:gd name="T1" fmla="*/ 22 h 22"/>
                    <a:gd name="T2" fmla="*/ 10 w 109"/>
                    <a:gd name="T3" fmla="*/ 22 h 22"/>
                    <a:gd name="T4" fmla="*/ 5 w 109"/>
                    <a:gd name="T5" fmla="*/ 19 h 22"/>
                    <a:gd name="T6" fmla="*/ 2 w 109"/>
                    <a:gd name="T7" fmla="*/ 15 h 22"/>
                    <a:gd name="T8" fmla="*/ 2 w 109"/>
                    <a:gd name="T9" fmla="*/ 10 h 22"/>
                    <a:gd name="T10" fmla="*/ 2 w 109"/>
                    <a:gd name="T11" fmla="*/ 3 h 22"/>
                    <a:gd name="T12" fmla="*/ 4 w 109"/>
                    <a:gd name="T13" fmla="*/ 0 h 22"/>
                    <a:gd name="T14" fmla="*/ 7 w 109"/>
                    <a:gd name="T15" fmla="*/ 5 h 22"/>
                    <a:gd name="T16" fmla="*/ 12 w 109"/>
                    <a:gd name="T17" fmla="*/ 3 h 22"/>
                    <a:gd name="T18" fmla="*/ 17 w 109"/>
                    <a:gd name="T19" fmla="*/ 8 h 22"/>
                    <a:gd name="T20" fmla="*/ 24 w 109"/>
                    <a:gd name="T21" fmla="*/ 8 h 22"/>
                    <a:gd name="T22" fmla="*/ 29 w 109"/>
                    <a:gd name="T23" fmla="*/ 7 h 22"/>
                    <a:gd name="T24" fmla="*/ 35 w 109"/>
                    <a:gd name="T25" fmla="*/ 5 h 22"/>
                    <a:gd name="T26" fmla="*/ 44 w 109"/>
                    <a:gd name="T27" fmla="*/ 5 h 22"/>
                    <a:gd name="T28" fmla="*/ 70 w 109"/>
                    <a:gd name="T29" fmla="*/ 5 h 22"/>
                    <a:gd name="T30" fmla="*/ 79 w 109"/>
                    <a:gd name="T31" fmla="*/ 5 h 22"/>
                    <a:gd name="T32" fmla="*/ 95 w 109"/>
                    <a:gd name="T33" fmla="*/ 7 h 22"/>
                    <a:gd name="T34" fmla="*/ 102 w 109"/>
                    <a:gd name="T35" fmla="*/ 5 h 22"/>
                    <a:gd name="T36" fmla="*/ 109 w 109"/>
                    <a:gd name="T37" fmla="*/ 5 h 22"/>
                    <a:gd name="T38" fmla="*/ 105 w 109"/>
                    <a:gd name="T39" fmla="*/ 10 h 22"/>
                    <a:gd name="T40" fmla="*/ 102 w 109"/>
                    <a:gd name="T41" fmla="*/ 12 h 22"/>
                    <a:gd name="T42" fmla="*/ 95 w 109"/>
                    <a:gd name="T43" fmla="*/ 14 h 22"/>
                    <a:gd name="T44" fmla="*/ 89 w 109"/>
                    <a:gd name="T45" fmla="*/ 15 h 22"/>
                    <a:gd name="T46" fmla="*/ 82 w 109"/>
                    <a:gd name="T47" fmla="*/ 14 h 22"/>
                    <a:gd name="T48" fmla="*/ 72 w 109"/>
                    <a:gd name="T49" fmla="*/ 19 h 22"/>
                    <a:gd name="T50" fmla="*/ 67 w 109"/>
                    <a:gd name="T51" fmla="*/ 20 h 22"/>
                    <a:gd name="T52" fmla="*/ 60 w 109"/>
                    <a:gd name="T53" fmla="*/ 19 h 22"/>
                    <a:gd name="T54" fmla="*/ 54 w 109"/>
                    <a:gd name="T55" fmla="*/ 19 h 22"/>
                    <a:gd name="T56" fmla="*/ 45 w 109"/>
                    <a:gd name="T57" fmla="*/ 20 h 22"/>
                    <a:gd name="T58" fmla="*/ 39 w 109"/>
                    <a:gd name="T59" fmla="*/ 19 h 22"/>
                    <a:gd name="T60" fmla="*/ 34 w 109"/>
                    <a:gd name="T61" fmla="*/ 17 h 22"/>
                    <a:gd name="T62" fmla="*/ 27 w 109"/>
                    <a:gd name="T63" fmla="*/ 20 h 22"/>
                    <a:gd name="T64" fmla="*/ 19 w 109"/>
                    <a:gd name="T65" fmla="*/ 22 h 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9"/>
                    <a:gd name="T100" fmla="*/ 0 h 22"/>
                    <a:gd name="T101" fmla="*/ 109 w 109"/>
                    <a:gd name="T102" fmla="*/ 22 h 2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9" h="22">
                      <a:moveTo>
                        <a:pt x="19" y="22"/>
                      </a:moveTo>
                      <a:lnTo>
                        <a:pt x="19" y="22"/>
                      </a:lnTo>
                      <a:lnTo>
                        <a:pt x="14" y="20"/>
                      </a:lnTo>
                      <a:lnTo>
                        <a:pt x="10" y="22"/>
                      </a:lnTo>
                      <a:lnTo>
                        <a:pt x="7" y="22"/>
                      </a:lnTo>
                      <a:lnTo>
                        <a:pt x="5" y="19"/>
                      </a:lnTo>
                      <a:lnTo>
                        <a:pt x="4" y="15"/>
                      </a:lnTo>
                      <a:lnTo>
                        <a:pt x="2" y="15"/>
                      </a:lnTo>
                      <a:lnTo>
                        <a:pt x="0" y="14"/>
                      </a:lnTo>
                      <a:lnTo>
                        <a:pt x="2" y="10"/>
                      </a:lnTo>
                      <a:lnTo>
                        <a:pt x="0" y="7"/>
                      </a:lnTo>
                      <a:lnTo>
                        <a:pt x="2" y="3"/>
                      </a:lnTo>
                      <a:lnTo>
                        <a:pt x="4" y="2"/>
                      </a:lnTo>
                      <a:lnTo>
                        <a:pt x="4" y="0"/>
                      </a:lnTo>
                      <a:lnTo>
                        <a:pt x="5" y="3"/>
                      </a:lnTo>
                      <a:lnTo>
                        <a:pt x="7" y="5"/>
                      </a:lnTo>
                      <a:lnTo>
                        <a:pt x="9" y="5"/>
                      </a:lnTo>
                      <a:lnTo>
                        <a:pt x="12" y="3"/>
                      </a:lnTo>
                      <a:lnTo>
                        <a:pt x="14" y="7"/>
                      </a:lnTo>
                      <a:lnTo>
                        <a:pt x="17" y="8"/>
                      </a:lnTo>
                      <a:lnTo>
                        <a:pt x="20" y="5"/>
                      </a:lnTo>
                      <a:lnTo>
                        <a:pt x="24" y="8"/>
                      </a:lnTo>
                      <a:lnTo>
                        <a:pt x="25" y="8"/>
                      </a:lnTo>
                      <a:lnTo>
                        <a:pt x="29" y="7"/>
                      </a:lnTo>
                      <a:lnTo>
                        <a:pt x="30" y="5"/>
                      </a:lnTo>
                      <a:lnTo>
                        <a:pt x="35" y="5"/>
                      </a:lnTo>
                      <a:lnTo>
                        <a:pt x="40" y="5"/>
                      </a:lnTo>
                      <a:lnTo>
                        <a:pt x="44" y="5"/>
                      </a:lnTo>
                      <a:lnTo>
                        <a:pt x="49" y="5"/>
                      </a:lnTo>
                      <a:lnTo>
                        <a:pt x="70" y="5"/>
                      </a:lnTo>
                      <a:lnTo>
                        <a:pt x="74" y="5"/>
                      </a:lnTo>
                      <a:lnTo>
                        <a:pt x="79" y="5"/>
                      </a:lnTo>
                      <a:lnTo>
                        <a:pt x="89" y="5"/>
                      </a:lnTo>
                      <a:lnTo>
                        <a:pt x="95" y="7"/>
                      </a:lnTo>
                      <a:lnTo>
                        <a:pt x="99" y="7"/>
                      </a:lnTo>
                      <a:lnTo>
                        <a:pt x="102" y="5"/>
                      </a:lnTo>
                      <a:lnTo>
                        <a:pt x="104" y="5"/>
                      </a:lnTo>
                      <a:lnTo>
                        <a:pt x="109" y="5"/>
                      </a:lnTo>
                      <a:lnTo>
                        <a:pt x="109" y="8"/>
                      </a:lnTo>
                      <a:lnTo>
                        <a:pt x="105" y="10"/>
                      </a:lnTo>
                      <a:lnTo>
                        <a:pt x="104" y="12"/>
                      </a:lnTo>
                      <a:lnTo>
                        <a:pt x="102" y="12"/>
                      </a:lnTo>
                      <a:lnTo>
                        <a:pt x="99" y="14"/>
                      </a:lnTo>
                      <a:lnTo>
                        <a:pt x="95" y="14"/>
                      </a:lnTo>
                      <a:lnTo>
                        <a:pt x="92" y="14"/>
                      </a:lnTo>
                      <a:lnTo>
                        <a:pt x="89" y="15"/>
                      </a:lnTo>
                      <a:lnTo>
                        <a:pt x="87" y="17"/>
                      </a:lnTo>
                      <a:lnTo>
                        <a:pt x="82" y="14"/>
                      </a:lnTo>
                      <a:lnTo>
                        <a:pt x="77" y="15"/>
                      </a:lnTo>
                      <a:lnTo>
                        <a:pt x="72" y="19"/>
                      </a:lnTo>
                      <a:lnTo>
                        <a:pt x="69" y="20"/>
                      </a:lnTo>
                      <a:lnTo>
                        <a:pt x="67" y="20"/>
                      </a:lnTo>
                      <a:lnTo>
                        <a:pt x="64" y="22"/>
                      </a:lnTo>
                      <a:lnTo>
                        <a:pt x="60" y="19"/>
                      </a:lnTo>
                      <a:lnTo>
                        <a:pt x="57" y="17"/>
                      </a:lnTo>
                      <a:lnTo>
                        <a:pt x="54" y="19"/>
                      </a:lnTo>
                      <a:lnTo>
                        <a:pt x="49" y="20"/>
                      </a:lnTo>
                      <a:lnTo>
                        <a:pt x="45" y="20"/>
                      </a:lnTo>
                      <a:lnTo>
                        <a:pt x="42" y="19"/>
                      </a:lnTo>
                      <a:lnTo>
                        <a:pt x="39" y="19"/>
                      </a:lnTo>
                      <a:lnTo>
                        <a:pt x="37" y="17"/>
                      </a:lnTo>
                      <a:lnTo>
                        <a:pt x="34" y="17"/>
                      </a:lnTo>
                      <a:lnTo>
                        <a:pt x="30" y="19"/>
                      </a:lnTo>
                      <a:lnTo>
                        <a:pt x="27" y="20"/>
                      </a:lnTo>
                      <a:lnTo>
                        <a:pt x="25" y="20"/>
                      </a:lnTo>
                      <a:lnTo>
                        <a:pt x="19" y="2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03" name="Freeform 424">
                  <a:extLst>
                    <a:ext uri="{FF2B5EF4-FFF2-40B4-BE49-F238E27FC236}">
                      <a16:creationId xmlns:a16="http://schemas.microsoft.com/office/drawing/2014/main" id="{D4068D38-2579-452E-B873-8AA31F5C8A95}"/>
                    </a:ext>
                  </a:extLst>
                </p:cNvPr>
                <p:cNvSpPr>
                  <a:spLocks/>
                </p:cNvSpPr>
                <p:nvPr/>
              </p:nvSpPr>
              <p:spPr bwMode="auto">
                <a:xfrm>
                  <a:off x="3466" y="2143"/>
                  <a:ext cx="102" cy="41"/>
                </a:xfrm>
                <a:custGeom>
                  <a:avLst/>
                  <a:gdLst>
                    <a:gd name="T0" fmla="*/ 0 w 102"/>
                    <a:gd name="T1" fmla="*/ 29 h 41"/>
                    <a:gd name="T2" fmla="*/ 3 w 102"/>
                    <a:gd name="T3" fmla="*/ 26 h 41"/>
                    <a:gd name="T4" fmla="*/ 1 w 102"/>
                    <a:gd name="T5" fmla="*/ 19 h 41"/>
                    <a:gd name="T6" fmla="*/ 3 w 102"/>
                    <a:gd name="T7" fmla="*/ 15 h 41"/>
                    <a:gd name="T8" fmla="*/ 5 w 102"/>
                    <a:gd name="T9" fmla="*/ 8 h 41"/>
                    <a:gd name="T10" fmla="*/ 5 w 102"/>
                    <a:gd name="T11" fmla="*/ 5 h 41"/>
                    <a:gd name="T12" fmla="*/ 8 w 102"/>
                    <a:gd name="T13" fmla="*/ 0 h 41"/>
                    <a:gd name="T14" fmla="*/ 18 w 102"/>
                    <a:gd name="T15" fmla="*/ 1 h 41"/>
                    <a:gd name="T16" fmla="*/ 33 w 102"/>
                    <a:gd name="T17" fmla="*/ 1 h 41"/>
                    <a:gd name="T18" fmla="*/ 47 w 102"/>
                    <a:gd name="T19" fmla="*/ 3 h 41"/>
                    <a:gd name="T20" fmla="*/ 57 w 102"/>
                    <a:gd name="T21" fmla="*/ 5 h 41"/>
                    <a:gd name="T22" fmla="*/ 65 w 102"/>
                    <a:gd name="T23" fmla="*/ 8 h 41"/>
                    <a:gd name="T24" fmla="*/ 68 w 102"/>
                    <a:gd name="T25" fmla="*/ 12 h 41"/>
                    <a:gd name="T26" fmla="*/ 72 w 102"/>
                    <a:gd name="T27" fmla="*/ 12 h 41"/>
                    <a:gd name="T28" fmla="*/ 77 w 102"/>
                    <a:gd name="T29" fmla="*/ 14 h 41"/>
                    <a:gd name="T30" fmla="*/ 82 w 102"/>
                    <a:gd name="T31" fmla="*/ 8 h 41"/>
                    <a:gd name="T32" fmla="*/ 83 w 102"/>
                    <a:gd name="T33" fmla="*/ 7 h 41"/>
                    <a:gd name="T34" fmla="*/ 90 w 102"/>
                    <a:gd name="T35" fmla="*/ 8 h 41"/>
                    <a:gd name="T36" fmla="*/ 98 w 102"/>
                    <a:gd name="T37" fmla="*/ 12 h 41"/>
                    <a:gd name="T38" fmla="*/ 102 w 102"/>
                    <a:gd name="T39" fmla="*/ 15 h 41"/>
                    <a:gd name="T40" fmla="*/ 100 w 102"/>
                    <a:gd name="T41" fmla="*/ 22 h 41"/>
                    <a:gd name="T42" fmla="*/ 97 w 102"/>
                    <a:gd name="T43" fmla="*/ 26 h 41"/>
                    <a:gd name="T44" fmla="*/ 87 w 102"/>
                    <a:gd name="T45" fmla="*/ 26 h 41"/>
                    <a:gd name="T46" fmla="*/ 78 w 102"/>
                    <a:gd name="T47" fmla="*/ 29 h 41"/>
                    <a:gd name="T48" fmla="*/ 72 w 102"/>
                    <a:gd name="T49" fmla="*/ 34 h 41"/>
                    <a:gd name="T50" fmla="*/ 62 w 102"/>
                    <a:gd name="T51" fmla="*/ 29 h 41"/>
                    <a:gd name="T52" fmla="*/ 55 w 102"/>
                    <a:gd name="T53" fmla="*/ 29 h 41"/>
                    <a:gd name="T54" fmla="*/ 42 w 102"/>
                    <a:gd name="T55" fmla="*/ 31 h 41"/>
                    <a:gd name="T56" fmla="*/ 30 w 102"/>
                    <a:gd name="T57" fmla="*/ 38 h 41"/>
                    <a:gd name="T58" fmla="*/ 20 w 102"/>
                    <a:gd name="T59" fmla="*/ 39 h 41"/>
                    <a:gd name="T60" fmla="*/ 12 w 102"/>
                    <a:gd name="T61" fmla="*/ 39 h 41"/>
                    <a:gd name="T62" fmla="*/ 6 w 102"/>
                    <a:gd name="T63" fmla="*/ 39 h 41"/>
                    <a:gd name="T64" fmla="*/ 5 w 102"/>
                    <a:gd name="T65" fmla="*/ 38 h 41"/>
                    <a:gd name="T66" fmla="*/ 3 w 102"/>
                    <a:gd name="T67" fmla="*/ 34 h 4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2"/>
                    <a:gd name="T103" fmla="*/ 0 h 41"/>
                    <a:gd name="T104" fmla="*/ 102 w 102"/>
                    <a:gd name="T105" fmla="*/ 41 h 4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2" h="41">
                      <a:moveTo>
                        <a:pt x="1" y="32"/>
                      </a:moveTo>
                      <a:lnTo>
                        <a:pt x="0" y="29"/>
                      </a:lnTo>
                      <a:lnTo>
                        <a:pt x="1" y="29"/>
                      </a:lnTo>
                      <a:lnTo>
                        <a:pt x="3" y="26"/>
                      </a:lnTo>
                      <a:lnTo>
                        <a:pt x="1" y="24"/>
                      </a:lnTo>
                      <a:lnTo>
                        <a:pt x="1" y="19"/>
                      </a:lnTo>
                      <a:lnTo>
                        <a:pt x="3" y="17"/>
                      </a:lnTo>
                      <a:lnTo>
                        <a:pt x="3" y="15"/>
                      </a:lnTo>
                      <a:lnTo>
                        <a:pt x="5" y="12"/>
                      </a:lnTo>
                      <a:lnTo>
                        <a:pt x="5" y="8"/>
                      </a:lnTo>
                      <a:lnTo>
                        <a:pt x="5" y="7"/>
                      </a:lnTo>
                      <a:lnTo>
                        <a:pt x="5" y="5"/>
                      </a:lnTo>
                      <a:lnTo>
                        <a:pt x="5" y="3"/>
                      </a:lnTo>
                      <a:lnTo>
                        <a:pt x="8" y="0"/>
                      </a:lnTo>
                      <a:lnTo>
                        <a:pt x="15" y="0"/>
                      </a:lnTo>
                      <a:lnTo>
                        <a:pt x="18" y="1"/>
                      </a:lnTo>
                      <a:lnTo>
                        <a:pt x="25" y="1"/>
                      </a:lnTo>
                      <a:lnTo>
                        <a:pt x="33" y="1"/>
                      </a:lnTo>
                      <a:lnTo>
                        <a:pt x="38" y="1"/>
                      </a:lnTo>
                      <a:lnTo>
                        <a:pt x="47" y="3"/>
                      </a:lnTo>
                      <a:lnTo>
                        <a:pt x="52" y="3"/>
                      </a:lnTo>
                      <a:lnTo>
                        <a:pt x="57" y="5"/>
                      </a:lnTo>
                      <a:lnTo>
                        <a:pt x="62" y="7"/>
                      </a:lnTo>
                      <a:lnTo>
                        <a:pt x="65" y="8"/>
                      </a:lnTo>
                      <a:lnTo>
                        <a:pt x="68" y="10"/>
                      </a:lnTo>
                      <a:lnTo>
                        <a:pt x="68" y="12"/>
                      </a:lnTo>
                      <a:lnTo>
                        <a:pt x="70" y="12"/>
                      </a:lnTo>
                      <a:lnTo>
                        <a:pt x="72" y="12"/>
                      </a:lnTo>
                      <a:lnTo>
                        <a:pt x="73" y="12"/>
                      </a:lnTo>
                      <a:lnTo>
                        <a:pt x="77" y="14"/>
                      </a:lnTo>
                      <a:lnTo>
                        <a:pt x="78" y="12"/>
                      </a:lnTo>
                      <a:lnTo>
                        <a:pt x="82" y="8"/>
                      </a:lnTo>
                      <a:lnTo>
                        <a:pt x="82" y="7"/>
                      </a:lnTo>
                      <a:lnTo>
                        <a:pt x="83" y="7"/>
                      </a:lnTo>
                      <a:lnTo>
                        <a:pt x="87" y="7"/>
                      </a:lnTo>
                      <a:lnTo>
                        <a:pt x="90" y="8"/>
                      </a:lnTo>
                      <a:lnTo>
                        <a:pt x="95" y="10"/>
                      </a:lnTo>
                      <a:lnTo>
                        <a:pt x="98" y="12"/>
                      </a:lnTo>
                      <a:lnTo>
                        <a:pt x="100" y="12"/>
                      </a:lnTo>
                      <a:lnTo>
                        <a:pt x="102" y="15"/>
                      </a:lnTo>
                      <a:lnTo>
                        <a:pt x="102" y="19"/>
                      </a:lnTo>
                      <a:lnTo>
                        <a:pt x="100" y="22"/>
                      </a:lnTo>
                      <a:lnTo>
                        <a:pt x="98" y="26"/>
                      </a:lnTo>
                      <a:lnTo>
                        <a:pt x="97" y="26"/>
                      </a:lnTo>
                      <a:lnTo>
                        <a:pt x="90" y="26"/>
                      </a:lnTo>
                      <a:lnTo>
                        <a:pt x="87" y="26"/>
                      </a:lnTo>
                      <a:lnTo>
                        <a:pt x="82" y="27"/>
                      </a:lnTo>
                      <a:lnTo>
                        <a:pt x="78" y="29"/>
                      </a:lnTo>
                      <a:lnTo>
                        <a:pt x="77" y="31"/>
                      </a:lnTo>
                      <a:lnTo>
                        <a:pt x="72" y="34"/>
                      </a:lnTo>
                      <a:lnTo>
                        <a:pt x="67" y="31"/>
                      </a:lnTo>
                      <a:lnTo>
                        <a:pt x="62" y="29"/>
                      </a:lnTo>
                      <a:lnTo>
                        <a:pt x="60" y="29"/>
                      </a:lnTo>
                      <a:lnTo>
                        <a:pt x="55" y="29"/>
                      </a:lnTo>
                      <a:lnTo>
                        <a:pt x="50" y="31"/>
                      </a:lnTo>
                      <a:lnTo>
                        <a:pt x="42" y="31"/>
                      </a:lnTo>
                      <a:lnTo>
                        <a:pt x="35" y="34"/>
                      </a:lnTo>
                      <a:lnTo>
                        <a:pt x="30" y="38"/>
                      </a:lnTo>
                      <a:lnTo>
                        <a:pt x="25" y="41"/>
                      </a:lnTo>
                      <a:lnTo>
                        <a:pt x="20" y="39"/>
                      </a:lnTo>
                      <a:lnTo>
                        <a:pt x="15" y="39"/>
                      </a:lnTo>
                      <a:lnTo>
                        <a:pt x="12" y="39"/>
                      </a:lnTo>
                      <a:lnTo>
                        <a:pt x="8" y="39"/>
                      </a:lnTo>
                      <a:lnTo>
                        <a:pt x="6" y="39"/>
                      </a:lnTo>
                      <a:lnTo>
                        <a:pt x="5" y="39"/>
                      </a:lnTo>
                      <a:lnTo>
                        <a:pt x="5" y="38"/>
                      </a:lnTo>
                      <a:lnTo>
                        <a:pt x="5" y="36"/>
                      </a:lnTo>
                      <a:lnTo>
                        <a:pt x="3" y="34"/>
                      </a:lnTo>
                      <a:lnTo>
                        <a:pt x="1" y="32"/>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04" name="Freeform 425">
                  <a:extLst>
                    <a:ext uri="{FF2B5EF4-FFF2-40B4-BE49-F238E27FC236}">
                      <a16:creationId xmlns:a16="http://schemas.microsoft.com/office/drawing/2014/main" id="{DE02ADAC-F9D6-4ED0-A024-C52229F9666D}"/>
                    </a:ext>
                  </a:extLst>
                </p:cNvPr>
                <p:cNvSpPr>
                  <a:spLocks/>
                </p:cNvSpPr>
                <p:nvPr/>
              </p:nvSpPr>
              <p:spPr bwMode="auto">
                <a:xfrm>
                  <a:off x="3466" y="2143"/>
                  <a:ext cx="102" cy="41"/>
                </a:xfrm>
                <a:custGeom>
                  <a:avLst/>
                  <a:gdLst>
                    <a:gd name="T0" fmla="*/ 1 w 102"/>
                    <a:gd name="T1" fmla="*/ 32 h 41"/>
                    <a:gd name="T2" fmla="*/ 1 w 102"/>
                    <a:gd name="T3" fmla="*/ 29 h 41"/>
                    <a:gd name="T4" fmla="*/ 1 w 102"/>
                    <a:gd name="T5" fmla="*/ 24 h 41"/>
                    <a:gd name="T6" fmla="*/ 3 w 102"/>
                    <a:gd name="T7" fmla="*/ 17 h 41"/>
                    <a:gd name="T8" fmla="*/ 5 w 102"/>
                    <a:gd name="T9" fmla="*/ 12 h 41"/>
                    <a:gd name="T10" fmla="*/ 5 w 102"/>
                    <a:gd name="T11" fmla="*/ 7 h 41"/>
                    <a:gd name="T12" fmla="*/ 5 w 102"/>
                    <a:gd name="T13" fmla="*/ 3 h 41"/>
                    <a:gd name="T14" fmla="*/ 15 w 102"/>
                    <a:gd name="T15" fmla="*/ 0 h 41"/>
                    <a:gd name="T16" fmla="*/ 25 w 102"/>
                    <a:gd name="T17" fmla="*/ 1 h 41"/>
                    <a:gd name="T18" fmla="*/ 38 w 102"/>
                    <a:gd name="T19" fmla="*/ 1 h 41"/>
                    <a:gd name="T20" fmla="*/ 52 w 102"/>
                    <a:gd name="T21" fmla="*/ 3 h 41"/>
                    <a:gd name="T22" fmla="*/ 62 w 102"/>
                    <a:gd name="T23" fmla="*/ 7 h 41"/>
                    <a:gd name="T24" fmla="*/ 68 w 102"/>
                    <a:gd name="T25" fmla="*/ 10 h 41"/>
                    <a:gd name="T26" fmla="*/ 70 w 102"/>
                    <a:gd name="T27" fmla="*/ 12 h 41"/>
                    <a:gd name="T28" fmla="*/ 73 w 102"/>
                    <a:gd name="T29" fmla="*/ 12 h 41"/>
                    <a:gd name="T30" fmla="*/ 78 w 102"/>
                    <a:gd name="T31" fmla="*/ 12 h 41"/>
                    <a:gd name="T32" fmla="*/ 82 w 102"/>
                    <a:gd name="T33" fmla="*/ 7 h 41"/>
                    <a:gd name="T34" fmla="*/ 87 w 102"/>
                    <a:gd name="T35" fmla="*/ 7 h 41"/>
                    <a:gd name="T36" fmla="*/ 95 w 102"/>
                    <a:gd name="T37" fmla="*/ 10 h 41"/>
                    <a:gd name="T38" fmla="*/ 100 w 102"/>
                    <a:gd name="T39" fmla="*/ 12 h 41"/>
                    <a:gd name="T40" fmla="*/ 102 w 102"/>
                    <a:gd name="T41" fmla="*/ 19 h 41"/>
                    <a:gd name="T42" fmla="*/ 98 w 102"/>
                    <a:gd name="T43" fmla="*/ 26 h 41"/>
                    <a:gd name="T44" fmla="*/ 90 w 102"/>
                    <a:gd name="T45" fmla="*/ 26 h 41"/>
                    <a:gd name="T46" fmla="*/ 82 w 102"/>
                    <a:gd name="T47" fmla="*/ 27 h 41"/>
                    <a:gd name="T48" fmla="*/ 77 w 102"/>
                    <a:gd name="T49" fmla="*/ 31 h 41"/>
                    <a:gd name="T50" fmla="*/ 67 w 102"/>
                    <a:gd name="T51" fmla="*/ 31 h 41"/>
                    <a:gd name="T52" fmla="*/ 60 w 102"/>
                    <a:gd name="T53" fmla="*/ 29 h 41"/>
                    <a:gd name="T54" fmla="*/ 50 w 102"/>
                    <a:gd name="T55" fmla="*/ 31 h 41"/>
                    <a:gd name="T56" fmla="*/ 35 w 102"/>
                    <a:gd name="T57" fmla="*/ 34 h 41"/>
                    <a:gd name="T58" fmla="*/ 25 w 102"/>
                    <a:gd name="T59" fmla="*/ 41 h 41"/>
                    <a:gd name="T60" fmla="*/ 15 w 102"/>
                    <a:gd name="T61" fmla="*/ 39 h 41"/>
                    <a:gd name="T62" fmla="*/ 8 w 102"/>
                    <a:gd name="T63" fmla="*/ 39 h 41"/>
                    <a:gd name="T64" fmla="*/ 5 w 102"/>
                    <a:gd name="T65" fmla="*/ 39 h 41"/>
                    <a:gd name="T66" fmla="*/ 5 w 102"/>
                    <a:gd name="T67" fmla="*/ 36 h 41"/>
                    <a:gd name="T68" fmla="*/ 1 w 102"/>
                    <a:gd name="T69" fmla="*/ 32 h 4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41"/>
                    <a:gd name="T107" fmla="*/ 102 w 102"/>
                    <a:gd name="T108" fmla="*/ 41 h 4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41">
                      <a:moveTo>
                        <a:pt x="1" y="32"/>
                      </a:moveTo>
                      <a:lnTo>
                        <a:pt x="1" y="32"/>
                      </a:lnTo>
                      <a:lnTo>
                        <a:pt x="0" y="29"/>
                      </a:lnTo>
                      <a:lnTo>
                        <a:pt x="1" y="29"/>
                      </a:lnTo>
                      <a:lnTo>
                        <a:pt x="3" y="26"/>
                      </a:lnTo>
                      <a:lnTo>
                        <a:pt x="1" y="24"/>
                      </a:lnTo>
                      <a:lnTo>
                        <a:pt x="1" y="19"/>
                      </a:lnTo>
                      <a:lnTo>
                        <a:pt x="3" y="17"/>
                      </a:lnTo>
                      <a:lnTo>
                        <a:pt x="3" y="15"/>
                      </a:lnTo>
                      <a:lnTo>
                        <a:pt x="5" y="12"/>
                      </a:lnTo>
                      <a:lnTo>
                        <a:pt x="5" y="8"/>
                      </a:lnTo>
                      <a:lnTo>
                        <a:pt x="5" y="7"/>
                      </a:lnTo>
                      <a:lnTo>
                        <a:pt x="5" y="5"/>
                      </a:lnTo>
                      <a:lnTo>
                        <a:pt x="5" y="3"/>
                      </a:lnTo>
                      <a:lnTo>
                        <a:pt x="8" y="0"/>
                      </a:lnTo>
                      <a:lnTo>
                        <a:pt x="15" y="0"/>
                      </a:lnTo>
                      <a:lnTo>
                        <a:pt x="18" y="1"/>
                      </a:lnTo>
                      <a:lnTo>
                        <a:pt x="25" y="1"/>
                      </a:lnTo>
                      <a:lnTo>
                        <a:pt x="33" y="1"/>
                      </a:lnTo>
                      <a:lnTo>
                        <a:pt x="38" y="1"/>
                      </a:lnTo>
                      <a:lnTo>
                        <a:pt x="47" y="3"/>
                      </a:lnTo>
                      <a:lnTo>
                        <a:pt x="52" y="3"/>
                      </a:lnTo>
                      <a:lnTo>
                        <a:pt x="57" y="5"/>
                      </a:lnTo>
                      <a:lnTo>
                        <a:pt x="62" y="7"/>
                      </a:lnTo>
                      <a:lnTo>
                        <a:pt x="65" y="8"/>
                      </a:lnTo>
                      <a:lnTo>
                        <a:pt x="68" y="10"/>
                      </a:lnTo>
                      <a:lnTo>
                        <a:pt x="68" y="12"/>
                      </a:lnTo>
                      <a:lnTo>
                        <a:pt x="70" y="12"/>
                      </a:lnTo>
                      <a:lnTo>
                        <a:pt x="72" y="12"/>
                      </a:lnTo>
                      <a:lnTo>
                        <a:pt x="73" y="12"/>
                      </a:lnTo>
                      <a:lnTo>
                        <a:pt x="77" y="14"/>
                      </a:lnTo>
                      <a:lnTo>
                        <a:pt x="78" y="12"/>
                      </a:lnTo>
                      <a:lnTo>
                        <a:pt x="82" y="8"/>
                      </a:lnTo>
                      <a:lnTo>
                        <a:pt x="82" y="7"/>
                      </a:lnTo>
                      <a:lnTo>
                        <a:pt x="83" y="7"/>
                      </a:lnTo>
                      <a:lnTo>
                        <a:pt x="87" y="7"/>
                      </a:lnTo>
                      <a:lnTo>
                        <a:pt x="90" y="8"/>
                      </a:lnTo>
                      <a:lnTo>
                        <a:pt x="95" y="10"/>
                      </a:lnTo>
                      <a:lnTo>
                        <a:pt x="98" y="12"/>
                      </a:lnTo>
                      <a:lnTo>
                        <a:pt x="100" y="12"/>
                      </a:lnTo>
                      <a:lnTo>
                        <a:pt x="102" y="15"/>
                      </a:lnTo>
                      <a:lnTo>
                        <a:pt x="102" y="19"/>
                      </a:lnTo>
                      <a:lnTo>
                        <a:pt x="100" y="22"/>
                      </a:lnTo>
                      <a:lnTo>
                        <a:pt x="98" y="26"/>
                      </a:lnTo>
                      <a:lnTo>
                        <a:pt x="97" y="26"/>
                      </a:lnTo>
                      <a:lnTo>
                        <a:pt x="90" y="26"/>
                      </a:lnTo>
                      <a:lnTo>
                        <a:pt x="87" y="26"/>
                      </a:lnTo>
                      <a:lnTo>
                        <a:pt x="82" y="27"/>
                      </a:lnTo>
                      <a:lnTo>
                        <a:pt x="78" y="29"/>
                      </a:lnTo>
                      <a:lnTo>
                        <a:pt x="77" y="31"/>
                      </a:lnTo>
                      <a:lnTo>
                        <a:pt x="72" y="34"/>
                      </a:lnTo>
                      <a:lnTo>
                        <a:pt x="67" y="31"/>
                      </a:lnTo>
                      <a:lnTo>
                        <a:pt x="62" y="29"/>
                      </a:lnTo>
                      <a:lnTo>
                        <a:pt x="60" y="29"/>
                      </a:lnTo>
                      <a:lnTo>
                        <a:pt x="55" y="29"/>
                      </a:lnTo>
                      <a:lnTo>
                        <a:pt x="50" y="31"/>
                      </a:lnTo>
                      <a:lnTo>
                        <a:pt x="42" y="31"/>
                      </a:lnTo>
                      <a:lnTo>
                        <a:pt x="35" y="34"/>
                      </a:lnTo>
                      <a:lnTo>
                        <a:pt x="30" y="38"/>
                      </a:lnTo>
                      <a:lnTo>
                        <a:pt x="25" y="41"/>
                      </a:lnTo>
                      <a:lnTo>
                        <a:pt x="20" y="39"/>
                      </a:lnTo>
                      <a:lnTo>
                        <a:pt x="15" y="39"/>
                      </a:lnTo>
                      <a:lnTo>
                        <a:pt x="12" y="39"/>
                      </a:lnTo>
                      <a:lnTo>
                        <a:pt x="8" y="39"/>
                      </a:lnTo>
                      <a:lnTo>
                        <a:pt x="6" y="39"/>
                      </a:lnTo>
                      <a:lnTo>
                        <a:pt x="5" y="39"/>
                      </a:lnTo>
                      <a:lnTo>
                        <a:pt x="5" y="38"/>
                      </a:lnTo>
                      <a:lnTo>
                        <a:pt x="5" y="36"/>
                      </a:lnTo>
                      <a:lnTo>
                        <a:pt x="3" y="34"/>
                      </a:lnTo>
                      <a:lnTo>
                        <a:pt x="1" y="3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05" name="Freeform 426">
                  <a:extLst>
                    <a:ext uri="{FF2B5EF4-FFF2-40B4-BE49-F238E27FC236}">
                      <a16:creationId xmlns:a16="http://schemas.microsoft.com/office/drawing/2014/main" id="{EC33F3EE-C2DA-4F3F-AFB5-863E9F8CFEDE}"/>
                    </a:ext>
                  </a:extLst>
                </p:cNvPr>
                <p:cNvSpPr>
                  <a:spLocks/>
                </p:cNvSpPr>
                <p:nvPr/>
              </p:nvSpPr>
              <p:spPr bwMode="auto">
                <a:xfrm>
                  <a:off x="4045" y="2146"/>
                  <a:ext cx="75" cy="43"/>
                </a:xfrm>
                <a:custGeom>
                  <a:avLst/>
                  <a:gdLst>
                    <a:gd name="T0" fmla="*/ 53 w 75"/>
                    <a:gd name="T1" fmla="*/ 43 h 43"/>
                    <a:gd name="T2" fmla="*/ 50 w 75"/>
                    <a:gd name="T3" fmla="*/ 43 h 43"/>
                    <a:gd name="T4" fmla="*/ 48 w 75"/>
                    <a:gd name="T5" fmla="*/ 42 h 43"/>
                    <a:gd name="T6" fmla="*/ 45 w 75"/>
                    <a:gd name="T7" fmla="*/ 40 h 43"/>
                    <a:gd name="T8" fmla="*/ 43 w 75"/>
                    <a:gd name="T9" fmla="*/ 38 h 43"/>
                    <a:gd name="T10" fmla="*/ 42 w 75"/>
                    <a:gd name="T11" fmla="*/ 40 h 43"/>
                    <a:gd name="T12" fmla="*/ 40 w 75"/>
                    <a:gd name="T13" fmla="*/ 43 h 43"/>
                    <a:gd name="T14" fmla="*/ 33 w 75"/>
                    <a:gd name="T15" fmla="*/ 42 h 43"/>
                    <a:gd name="T16" fmla="*/ 22 w 75"/>
                    <a:gd name="T17" fmla="*/ 38 h 43"/>
                    <a:gd name="T18" fmla="*/ 20 w 75"/>
                    <a:gd name="T19" fmla="*/ 36 h 43"/>
                    <a:gd name="T20" fmla="*/ 13 w 75"/>
                    <a:gd name="T21" fmla="*/ 33 h 43"/>
                    <a:gd name="T22" fmla="*/ 5 w 75"/>
                    <a:gd name="T23" fmla="*/ 31 h 43"/>
                    <a:gd name="T24" fmla="*/ 2 w 75"/>
                    <a:gd name="T25" fmla="*/ 29 h 43"/>
                    <a:gd name="T26" fmla="*/ 0 w 75"/>
                    <a:gd name="T27" fmla="*/ 24 h 43"/>
                    <a:gd name="T28" fmla="*/ 0 w 75"/>
                    <a:gd name="T29" fmla="*/ 21 h 43"/>
                    <a:gd name="T30" fmla="*/ 2 w 75"/>
                    <a:gd name="T31" fmla="*/ 17 h 43"/>
                    <a:gd name="T32" fmla="*/ 7 w 75"/>
                    <a:gd name="T33" fmla="*/ 14 h 43"/>
                    <a:gd name="T34" fmla="*/ 12 w 75"/>
                    <a:gd name="T35" fmla="*/ 14 h 43"/>
                    <a:gd name="T36" fmla="*/ 18 w 75"/>
                    <a:gd name="T37" fmla="*/ 11 h 43"/>
                    <a:gd name="T38" fmla="*/ 23 w 75"/>
                    <a:gd name="T39" fmla="*/ 7 h 43"/>
                    <a:gd name="T40" fmla="*/ 28 w 75"/>
                    <a:gd name="T41" fmla="*/ 5 h 43"/>
                    <a:gd name="T42" fmla="*/ 33 w 75"/>
                    <a:gd name="T43" fmla="*/ 4 h 43"/>
                    <a:gd name="T44" fmla="*/ 37 w 75"/>
                    <a:gd name="T45" fmla="*/ 4 h 43"/>
                    <a:gd name="T46" fmla="*/ 48 w 75"/>
                    <a:gd name="T47" fmla="*/ 5 h 43"/>
                    <a:gd name="T48" fmla="*/ 52 w 75"/>
                    <a:gd name="T49" fmla="*/ 4 h 43"/>
                    <a:gd name="T50" fmla="*/ 57 w 75"/>
                    <a:gd name="T51" fmla="*/ 0 h 43"/>
                    <a:gd name="T52" fmla="*/ 62 w 75"/>
                    <a:gd name="T53" fmla="*/ 0 h 43"/>
                    <a:gd name="T54" fmla="*/ 65 w 75"/>
                    <a:gd name="T55" fmla="*/ 2 h 43"/>
                    <a:gd name="T56" fmla="*/ 65 w 75"/>
                    <a:gd name="T57" fmla="*/ 4 h 43"/>
                    <a:gd name="T58" fmla="*/ 65 w 75"/>
                    <a:gd name="T59" fmla="*/ 7 h 43"/>
                    <a:gd name="T60" fmla="*/ 67 w 75"/>
                    <a:gd name="T61" fmla="*/ 9 h 43"/>
                    <a:gd name="T62" fmla="*/ 72 w 75"/>
                    <a:gd name="T63" fmla="*/ 9 h 43"/>
                    <a:gd name="T64" fmla="*/ 74 w 75"/>
                    <a:gd name="T65" fmla="*/ 12 h 43"/>
                    <a:gd name="T66" fmla="*/ 75 w 75"/>
                    <a:gd name="T67" fmla="*/ 17 h 43"/>
                    <a:gd name="T68" fmla="*/ 74 w 75"/>
                    <a:gd name="T69" fmla="*/ 19 h 43"/>
                    <a:gd name="T70" fmla="*/ 72 w 75"/>
                    <a:gd name="T71" fmla="*/ 21 h 43"/>
                    <a:gd name="T72" fmla="*/ 69 w 75"/>
                    <a:gd name="T73" fmla="*/ 24 h 43"/>
                    <a:gd name="T74" fmla="*/ 65 w 75"/>
                    <a:gd name="T75" fmla="*/ 26 h 43"/>
                    <a:gd name="T76" fmla="*/ 67 w 75"/>
                    <a:gd name="T77" fmla="*/ 28 h 43"/>
                    <a:gd name="T78" fmla="*/ 70 w 75"/>
                    <a:gd name="T79" fmla="*/ 28 h 43"/>
                    <a:gd name="T80" fmla="*/ 74 w 75"/>
                    <a:gd name="T81" fmla="*/ 29 h 43"/>
                    <a:gd name="T82" fmla="*/ 75 w 75"/>
                    <a:gd name="T83" fmla="*/ 33 h 43"/>
                    <a:gd name="T84" fmla="*/ 74 w 75"/>
                    <a:gd name="T85" fmla="*/ 36 h 43"/>
                    <a:gd name="T86" fmla="*/ 70 w 75"/>
                    <a:gd name="T87" fmla="*/ 36 h 43"/>
                    <a:gd name="T88" fmla="*/ 63 w 75"/>
                    <a:gd name="T89" fmla="*/ 35 h 43"/>
                    <a:gd name="T90" fmla="*/ 60 w 75"/>
                    <a:gd name="T91" fmla="*/ 35 h 43"/>
                    <a:gd name="T92" fmla="*/ 58 w 75"/>
                    <a:gd name="T93" fmla="*/ 38 h 43"/>
                    <a:gd name="T94" fmla="*/ 53 w 75"/>
                    <a:gd name="T95" fmla="*/ 43 h 4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
                    <a:gd name="T145" fmla="*/ 0 h 43"/>
                    <a:gd name="T146" fmla="*/ 75 w 75"/>
                    <a:gd name="T147" fmla="*/ 43 h 4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 h="43">
                      <a:moveTo>
                        <a:pt x="53" y="43"/>
                      </a:moveTo>
                      <a:lnTo>
                        <a:pt x="50" y="43"/>
                      </a:lnTo>
                      <a:lnTo>
                        <a:pt x="48" y="42"/>
                      </a:lnTo>
                      <a:lnTo>
                        <a:pt x="45" y="40"/>
                      </a:lnTo>
                      <a:lnTo>
                        <a:pt x="43" y="38"/>
                      </a:lnTo>
                      <a:lnTo>
                        <a:pt x="42" y="40"/>
                      </a:lnTo>
                      <a:lnTo>
                        <a:pt x="40" y="43"/>
                      </a:lnTo>
                      <a:lnTo>
                        <a:pt x="33" y="42"/>
                      </a:lnTo>
                      <a:lnTo>
                        <a:pt x="22" y="38"/>
                      </a:lnTo>
                      <a:lnTo>
                        <a:pt x="20" y="36"/>
                      </a:lnTo>
                      <a:lnTo>
                        <a:pt x="13" y="33"/>
                      </a:lnTo>
                      <a:lnTo>
                        <a:pt x="5" y="31"/>
                      </a:lnTo>
                      <a:lnTo>
                        <a:pt x="2" y="29"/>
                      </a:lnTo>
                      <a:lnTo>
                        <a:pt x="0" y="24"/>
                      </a:lnTo>
                      <a:lnTo>
                        <a:pt x="0" y="21"/>
                      </a:lnTo>
                      <a:lnTo>
                        <a:pt x="2" y="17"/>
                      </a:lnTo>
                      <a:lnTo>
                        <a:pt x="7" y="14"/>
                      </a:lnTo>
                      <a:lnTo>
                        <a:pt x="12" y="14"/>
                      </a:lnTo>
                      <a:lnTo>
                        <a:pt x="18" y="11"/>
                      </a:lnTo>
                      <a:lnTo>
                        <a:pt x="23" y="7"/>
                      </a:lnTo>
                      <a:lnTo>
                        <a:pt x="28" y="5"/>
                      </a:lnTo>
                      <a:lnTo>
                        <a:pt x="33" y="4"/>
                      </a:lnTo>
                      <a:lnTo>
                        <a:pt x="37" y="4"/>
                      </a:lnTo>
                      <a:lnTo>
                        <a:pt x="48" y="5"/>
                      </a:lnTo>
                      <a:lnTo>
                        <a:pt x="52" y="4"/>
                      </a:lnTo>
                      <a:lnTo>
                        <a:pt x="57" y="0"/>
                      </a:lnTo>
                      <a:lnTo>
                        <a:pt x="62" y="0"/>
                      </a:lnTo>
                      <a:lnTo>
                        <a:pt x="65" y="2"/>
                      </a:lnTo>
                      <a:lnTo>
                        <a:pt x="65" y="4"/>
                      </a:lnTo>
                      <a:lnTo>
                        <a:pt x="65" y="7"/>
                      </a:lnTo>
                      <a:lnTo>
                        <a:pt x="67" y="9"/>
                      </a:lnTo>
                      <a:lnTo>
                        <a:pt x="72" y="9"/>
                      </a:lnTo>
                      <a:lnTo>
                        <a:pt x="74" y="12"/>
                      </a:lnTo>
                      <a:lnTo>
                        <a:pt x="75" y="17"/>
                      </a:lnTo>
                      <a:lnTo>
                        <a:pt x="74" y="19"/>
                      </a:lnTo>
                      <a:lnTo>
                        <a:pt x="72" y="21"/>
                      </a:lnTo>
                      <a:lnTo>
                        <a:pt x="69" y="24"/>
                      </a:lnTo>
                      <a:lnTo>
                        <a:pt x="65" y="26"/>
                      </a:lnTo>
                      <a:lnTo>
                        <a:pt x="67" y="28"/>
                      </a:lnTo>
                      <a:lnTo>
                        <a:pt x="70" y="28"/>
                      </a:lnTo>
                      <a:lnTo>
                        <a:pt x="74" y="29"/>
                      </a:lnTo>
                      <a:lnTo>
                        <a:pt x="75" y="33"/>
                      </a:lnTo>
                      <a:lnTo>
                        <a:pt x="74" y="36"/>
                      </a:lnTo>
                      <a:lnTo>
                        <a:pt x="70" y="36"/>
                      </a:lnTo>
                      <a:lnTo>
                        <a:pt x="63" y="35"/>
                      </a:lnTo>
                      <a:lnTo>
                        <a:pt x="60" y="35"/>
                      </a:lnTo>
                      <a:lnTo>
                        <a:pt x="58" y="38"/>
                      </a:lnTo>
                      <a:lnTo>
                        <a:pt x="53" y="43"/>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06" name="Freeform 427">
                  <a:extLst>
                    <a:ext uri="{FF2B5EF4-FFF2-40B4-BE49-F238E27FC236}">
                      <a16:creationId xmlns:a16="http://schemas.microsoft.com/office/drawing/2014/main" id="{9C627D18-C1C2-46C6-899B-45DAB5E19970}"/>
                    </a:ext>
                  </a:extLst>
                </p:cNvPr>
                <p:cNvSpPr>
                  <a:spLocks/>
                </p:cNvSpPr>
                <p:nvPr/>
              </p:nvSpPr>
              <p:spPr bwMode="auto">
                <a:xfrm>
                  <a:off x="4045" y="2146"/>
                  <a:ext cx="75" cy="43"/>
                </a:xfrm>
                <a:custGeom>
                  <a:avLst/>
                  <a:gdLst>
                    <a:gd name="T0" fmla="*/ 53 w 75"/>
                    <a:gd name="T1" fmla="*/ 43 h 43"/>
                    <a:gd name="T2" fmla="*/ 53 w 75"/>
                    <a:gd name="T3" fmla="*/ 43 h 43"/>
                    <a:gd name="T4" fmla="*/ 50 w 75"/>
                    <a:gd name="T5" fmla="*/ 43 h 43"/>
                    <a:gd name="T6" fmla="*/ 48 w 75"/>
                    <a:gd name="T7" fmla="*/ 42 h 43"/>
                    <a:gd name="T8" fmla="*/ 45 w 75"/>
                    <a:gd name="T9" fmla="*/ 40 h 43"/>
                    <a:gd name="T10" fmla="*/ 43 w 75"/>
                    <a:gd name="T11" fmla="*/ 38 h 43"/>
                    <a:gd name="T12" fmla="*/ 42 w 75"/>
                    <a:gd name="T13" fmla="*/ 40 h 43"/>
                    <a:gd name="T14" fmla="*/ 40 w 75"/>
                    <a:gd name="T15" fmla="*/ 43 h 43"/>
                    <a:gd name="T16" fmla="*/ 33 w 75"/>
                    <a:gd name="T17" fmla="*/ 42 h 43"/>
                    <a:gd name="T18" fmla="*/ 22 w 75"/>
                    <a:gd name="T19" fmla="*/ 38 h 43"/>
                    <a:gd name="T20" fmla="*/ 20 w 75"/>
                    <a:gd name="T21" fmla="*/ 36 h 43"/>
                    <a:gd name="T22" fmla="*/ 13 w 75"/>
                    <a:gd name="T23" fmla="*/ 33 h 43"/>
                    <a:gd name="T24" fmla="*/ 5 w 75"/>
                    <a:gd name="T25" fmla="*/ 31 h 43"/>
                    <a:gd name="T26" fmla="*/ 2 w 75"/>
                    <a:gd name="T27" fmla="*/ 29 h 43"/>
                    <a:gd name="T28" fmla="*/ 0 w 75"/>
                    <a:gd name="T29" fmla="*/ 24 h 43"/>
                    <a:gd name="T30" fmla="*/ 0 w 75"/>
                    <a:gd name="T31" fmla="*/ 21 h 43"/>
                    <a:gd name="T32" fmla="*/ 2 w 75"/>
                    <a:gd name="T33" fmla="*/ 17 h 43"/>
                    <a:gd name="T34" fmla="*/ 7 w 75"/>
                    <a:gd name="T35" fmla="*/ 14 h 43"/>
                    <a:gd name="T36" fmla="*/ 12 w 75"/>
                    <a:gd name="T37" fmla="*/ 14 h 43"/>
                    <a:gd name="T38" fmla="*/ 18 w 75"/>
                    <a:gd name="T39" fmla="*/ 11 h 43"/>
                    <a:gd name="T40" fmla="*/ 23 w 75"/>
                    <a:gd name="T41" fmla="*/ 7 h 43"/>
                    <a:gd name="T42" fmla="*/ 28 w 75"/>
                    <a:gd name="T43" fmla="*/ 5 h 43"/>
                    <a:gd name="T44" fmla="*/ 33 w 75"/>
                    <a:gd name="T45" fmla="*/ 4 h 43"/>
                    <a:gd name="T46" fmla="*/ 37 w 75"/>
                    <a:gd name="T47" fmla="*/ 4 h 43"/>
                    <a:gd name="T48" fmla="*/ 48 w 75"/>
                    <a:gd name="T49" fmla="*/ 5 h 43"/>
                    <a:gd name="T50" fmla="*/ 52 w 75"/>
                    <a:gd name="T51" fmla="*/ 4 h 43"/>
                    <a:gd name="T52" fmla="*/ 57 w 75"/>
                    <a:gd name="T53" fmla="*/ 0 h 43"/>
                    <a:gd name="T54" fmla="*/ 62 w 75"/>
                    <a:gd name="T55" fmla="*/ 0 h 43"/>
                    <a:gd name="T56" fmla="*/ 65 w 75"/>
                    <a:gd name="T57" fmla="*/ 2 h 43"/>
                    <a:gd name="T58" fmla="*/ 65 w 75"/>
                    <a:gd name="T59" fmla="*/ 4 h 43"/>
                    <a:gd name="T60" fmla="*/ 65 w 75"/>
                    <a:gd name="T61" fmla="*/ 7 h 43"/>
                    <a:gd name="T62" fmla="*/ 67 w 75"/>
                    <a:gd name="T63" fmla="*/ 9 h 43"/>
                    <a:gd name="T64" fmla="*/ 72 w 75"/>
                    <a:gd name="T65" fmla="*/ 9 h 43"/>
                    <a:gd name="T66" fmla="*/ 74 w 75"/>
                    <a:gd name="T67" fmla="*/ 12 h 43"/>
                    <a:gd name="T68" fmla="*/ 75 w 75"/>
                    <a:gd name="T69" fmla="*/ 17 h 43"/>
                    <a:gd name="T70" fmla="*/ 74 w 75"/>
                    <a:gd name="T71" fmla="*/ 19 h 43"/>
                    <a:gd name="T72" fmla="*/ 72 w 75"/>
                    <a:gd name="T73" fmla="*/ 21 h 43"/>
                    <a:gd name="T74" fmla="*/ 69 w 75"/>
                    <a:gd name="T75" fmla="*/ 24 h 43"/>
                    <a:gd name="T76" fmla="*/ 65 w 75"/>
                    <a:gd name="T77" fmla="*/ 26 h 43"/>
                    <a:gd name="T78" fmla="*/ 67 w 75"/>
                    <a:gd name="T79" fmla="*/ 28 h 43"/>
                    <a:gd name="T80" fmla="*/ 70 w 75"/>
                    <a:gd name="T81" fmla="*/ 28 h 43"/>
                    <a:gd name="T82" fmla="*/ 74 w 75"/>
                    <a:gd name="T83" fmla="*/ 29 h 43"/>
                    <a:gd name="T84" fmla="*/ 75 w 75"/>
                    <a:gd name="T85" fmla="*/ 33 h 43"/>
                    <a:gd name="T86" fmla="*/ 74 w 75"/>
                    <a:gd name="T87" fmla="*/ 36 h 43"/>
                    <a:gd name="T88" fmla="*/ 70 w 75"/>
                    <a:gd name="T89" fmla="*/ 36 h 43"/>
                    <a:gd name="T90" fmla="*/ 63 w 75"/>
                    <a:gd name="T91" fmla="*/ 35 h 43"/>
                    <a:gd name="T92" fmla="*/ 60 w 75"/>
                    <a:gd name="T93" fmla="*/ 35 h 43"/>
                    <a:gd name="T94" fmla="*/ 58 w 75"/>
                    <a:gd name="T95" fmla="*/ 38 h 43"/>
                    <a:gd name="T96" fmla="*/ 53 w 75"/>
                    <a:gd name="T97" fmla="*/ 43 h 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
                    <a:gd name="T148" fmla="*/ 0 h 43"/>
                    <a:gd name="T149" fmla="*/ 75 w 75"/>
                    <a:gd name="T150" fmla="*/ 43 h 4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 h="43">
                      <a:moveTo>
                        <a:pt x="53" y="43"/>
                      </a:moveTo>
                      <a:lnTo>
                        <a:pt x="53" y="43"/>
                      </a:lnTo>
                      <a:lnTo>
                        <a:pt x="50" y="43"/>
                      </a:lnTo>
                      <a:lnTo>
                        <a:pt x="48" y="42"/>
                      </a:lnTo>
                      <a:lnTo>
                        <a:pt x="45" y="40"/>
                      </a:lnTo>
                      <a:lnTo>
                        <a:pt x="43" y="38"/>
                      </a:lnTo>
                      <a:lnTo>
                        <a:pt x="42" y="40"/>
                      </a:lnTo>
                      <a:lnTo>
                        <a:pt x="40" y="43"/>
                      </a:lnTo>
                      <a:lnTo>
                        <a:pt x="33" y="42"/>
                      </a:lnTo>
                      <a:lnTo>
                        <a:pt x="22" y="38"/>
                      </a:lnTo>
                      <a:lnTo>
                        <a:pt x="20" y="36"/>
                      </a:lnTo>
                      <a:lnTo>
                        <a:pt x="13" y="33"/>
                      </a:lnTo>
                      <a:lnTo>
                        <a:pt x="5" y="31"/>
                      </a:lnTo>
                      <a:lnTo>
                        <a:pt x="2" y="29"/>
                      </a:lnTo>
                      <a:lnTo>
                        <a:pt x="0" y="24"/>
                      </a:lnTo>
                      <a:lnTo>
                        <a:pt x="0" y="21"/>
                      </a:lnTo>
                      <a:lnTo>
                        <a:pt x="2" y="17"/>
                      </a:lnTo>
                      <a:lnTo>
                        <a:pt x="7" y="14"/>
                      </a:lnTo>
                      <a:lnTo>
                        <a:pt x="12" y="14"/>
                      </a:lnTo>
                      <a:lnTo>
                        <a:pt x="18" y="11"/>
                      </a:lnTo>
                      <a:lnTo>
                        <a:pt x="23" y="7"/>
                      </a:lnTo>
                      <a:lnTo>
                        <a:pt x="28" y="5"/>
                      </a:lnTo>
                      <a:lnTo>
                        <a:pt x="33" y="4"/>
                      </a:lnTo>
                      <a:lnTo>
                        <a:pt x="37" y="4"/>
                      </a:lnTo>
                      <a:lnTo>
                        <a:pt x="48" y="5"/>
                      </a:lnTo>
                      <a:lnTo>
                        <a:pt x="52" y="4"/>
                      </a:lnTo>
                      <a:lnTo>
                        <a:pt x="57" y="0"/>
                      </a:lnTo>
                      <a:lnTo>
                        <a:pt x="62" y="0"/>
                      </a:lnTo>
                      <a:lnTo>
                        <a:pt x="65" y="2"/>
                      </a:lnTo>
                      <a:lnTo>
                        <a:pt x="65" y="4"/>
                      </a:lnTo>
                      <a:lnTo>
                        <a:pt x="65" y="7"/>
                      </a:lnTo>
                      <a:lnTo>
                        <a:pt x="67" y="9"/>
                      </a:lnTo>
                      <a:lnTo>
                        <a:pt x="72" y="9"/>
                      </a:lnTo>
                      <a:lnTo>
                        <a:pt x="74" y="12"/>
                      </a:lnTo>
                      <a:lnTo>
                        <a:pt x="75" y="17"/>
                      </a:lnTo>
                      <a:lnTo>
                        <a:pt x="74" y="19"/>
                      </a:lnTo>
                      <a:lnTo>
                        <a:pt x="72" y="21"/>
                      </a:lnTo>
                      <a:lnTo>
                        <a:pt x="69" y="24"/>
                      </a:lnTo>
                      <a:lnTo>
                        <a:pt x="65" y="26"/>
                      </a:lnTo>
                      <a:lnTo>
                        <a:pt x="67" y="28"/>
                      </a:lnTo>
                      <a:lnTo>
                        <a:pt x="70" y="28"/>
                      </a:lnTo>
                      <a:lnTo>
                        <a:pt x="74" y="29"/>
                      </a:lnTo>
                      <a:lnTo>
                        <a:pt x="75" y="33"/>
                      </a:lnTo>
                      <a:lnTo>
                        <a:pt x="74" y="36"/>
                      </a:lnTo>
                      <a:lnTo>
                        <a:pt x="70" y="36"/>
                      </a:lnTo>
                      <a:lnTo>
                        <a:pt x="63" y="35"/>
                      </a:lnTo>
                      <a:lnTo>
                        <a:pt x="60" y="35"/>
                      </a:lnTo>
                      <a:lnTo>
                        <a:pt x="58" y="38"/>
                      </a:lnTo>
                      <a:lnTo>
                        <a:pt x="53" y="4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07" name="Freeform 428">
                  <a:extLst>
                    <a:ext uri="{FF2B5EF4-FFF2-40B4-BE49-F238E27FC236}">
                      <a16:creationId xmlns:a16="http://schemas.microsoft.com/office/drawing/2014/main" id="{21D3C386-A68E-4333-9C73-B1FCA5F00906}"/>
                    </a:ext>
                  </a:extLst>
                </p:cNvPr>
                <p:cNvSpPr>
                  <a:spLocks/>
                </p:cNvSpPr>
                <p:nvPr/>
              </p:nvSpPr>
              <p:spPr bwMode="auto">
                <a:xfrm>
                  <a:off x="813" y="2182"/>
                  <a:ext cx="35" cy="42"/>
                </a:xfrm>
                <a:custGeom>
                  <a:avLst/>
                  <a:gdLst>
                    <a:gd name="T0" fmla="*/ 30 w 35"/>
                    <a:gd name="T1" fmla="*/ 42 h 42"/>
                    <a:gd name="T2" fmla="*/ 32 w 35"/>
                    <a:gd name="T3" fmla="*/ 42 h 42"/>
                    <a:gd name="T4" fmla="*/ 35 w 35"/>
                    <a:gd name="T5" fmla="*/ 38 h 42"/>
                    <a:gd name="T6" fmla="*/ 35 w 35"/>
                    <a:gd name="T7" fmla="*/ 37 h 42"/>
                    <a:gd name="T8" fmla="*/ 32 w 35"/>
                    <a:gd name="T9" fmla="*/ 33 h 42"/>
                    <a:gd name="T10" fmla="*/ 27 w 35"/>
                    <a:gd name="T11" fmla="*/ 30 h 42"/>
                    <a:gd name="T12" fmla="*/ 25 w 35"/>
                    <a:gd name="T13" fmla="*/ 26 h 42"/>
                    <a:gd name="T14" fmla="*/ 22 w 35"/>
                    <a:gd name="T15" fmla="*/ 21 h 42"/>
                    <a:gd name="T16" fmla="*/ 20 w 35"/>
                    <a:gd name="T17" fmla="*/ 14 h 42"/>
                    <a:gd name="T18" fmla="*/ 19 w 35"/>
                    <a:gd name="T19" fmla="*/ 11 h 42"/>
                    <a:gd name="T20" fmla="*/ 14 w 35"/>
                    <a:gd name="T21" fmla="*/ 7 h 42"/>
                    <a:gd name="T22" fmla="*/ 10 w 35"/>
                    <a:gd name="T23" fmla="*/ 2 h 42"/>
                    <a:gd name="T24" fmla="*/ 7 w 35"/>
                    <a:gd name="T25" fmla="*/ 0 h 42"/>
                    <a:gd name="T26" fmla="*/ 4 w 35"/>
                    <a:gd name="T27" fmla="*/ 0 h 42"/>
                    <a:gd name="T28" fmla="*/ 2 w 35"/>
                    <a:gd name="T29" fmla="*/ 4 h 42"/>
                    <a:gd name="T30" fmla="*/ 2 w 35"/>
                    <a:gd name="T31" fmla="*/ 7 h 42"/>
                    <a:gd name="T32" fmla="*/ 4 w 35"/>
                    <a:gd name="T33" fmla="*/ 11 h 42"/>
                    <a:gd name="T34" fmla="*/ 0 w 35"/>
                    <a:gd name="T35" fmla="*/ 14 h 42"/>
                    <a:gd name="T36" fmla="*/ 0 w 35"/>
                    <a:gd name="T37" fmla="*/ 18 h 42"/>
                    <a:gd name="T38" fmla="*/ 0 w 35"/>
                    <a:gd name="T39" fmla="*/ 19 h 42"/>
                    <a:gd name="T40" fmla="*/ 2 w 35"/>
                    <a:gd name="T41" fmla="*/ 21 h 42"/>
                    <a:gd name="T42" fmla="*/ 4 w 35"/>
                    <a:gd name="T43" fmla="*/ 23 h 42"/>
                    <a:gd name="T44" fmla="*/ 5 w 35"/>
                    <a:gd name="T45" fmla="*/ 28 h 42"/>
                    <a:gd name="T46" fmla="*/ 7 w 35"/>
                    <a:gd name="T47" fmla="*/ 30 h 42"/>
                    <a:gd name="T48" fmla="*/ 12 w 35"/>
                    <a:gd name="T49" fmla="*/ 30 h 42"/>
                    <a:gd name="T50" fmla="*/ 15 w 35"/>
                    <a:gd name="T51" fmla="*/ 28 h 42"/>
                    <a:gd name="T52" fmla="*/ 19 w 35"/>
                    <a:gd name="T53" fmla="*/ 31 h 42"/>
                    <a:gd name="T54" fmla="*/ 22 w 35"/>
                    <a:gd name="T55" fmla="*/ 37 h 42"/>
                    <a:gd name="T56" fmla="*/ 27 w 35"/>
                    <a:gd name="T57" fmla="*/ 40 h 42"/>
                    <a:gd name="T58" fmla="*/ 30 w 35"/>
                    <a:gd name="T59" fmla="*/ 42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
                    <a:gd name="T91" fmla="*/ 0 h 42"/>
                    <a:gd name="T92" fmla="*/ 35 w 35"/>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 h="42">
                      <a:moveTo>
                        <a:pt x="30" y="42"/>
                      </a:moveTo>
                      <a:lnTo>
                        <a:pt x="32" y="42"/>
                      </a:lnTo>
                      <a:lnTo>
                        <a:pt x="35" y="38"/>
                      </a:lnTo>
                      <a:lnTo>
                        <a:pt x="35" y="37"/>
                      </a:lnTo>
                      <a:lnTo>
                        <a:pt x="32" y="33"/>
                      </a:lnTo>
                      <a:lnTo>
                        <a:pt x="27" y="30"/>
                      </a:lnTo>
                      <a:lnTo>
                        <a:pt x="25" y="26"/>
                      </a:lnTo>
                      <a:lnTo>
                        <a:pt x="22" y="21"/>
                      </a:lnTo>
                      <a:lnTo>
                        <a:pt x="20" y="14"/>
                      </a:lnTo>
                      <a:lnTo>
                        <a:pt x="19" y="11"/>
                      </a:lnTo>
                      <a:lnTo>
                        <a:pt x="14" y="7"/>
                      </a:lnTo>
                      <a:lnTo>
                        <a:pt x="10" y="2"/>
                      </a:lnTo>
                      <a:lnTo>
                        <a:pt x="7" y="0"/>
                      </a:lnTo>
                      <a:lnTo>
                        <a:pt x="4" y="0"/>
                      </a:lnTo>
                      <a:lnTo>
                        <a:pt x="2" y="4"/>
                      </a:lnTo>
                      <a:lnTo>
                        <a:pt x="2" y="7"/>
                      </a:lnTo>
                      <a:lnTo>
                        <a:pt x="4" y="11"/>
                      </a:lnTo>
                      <a:lnTo>
                        <a:pt x="0" y="14"/>
                      </a:lnTo>
                      <a:lnTo>
                        <a:pt x="0" y="18"/>
                      </a:lnTo>
                      <a:lnTo>
                        <a:pt x="0" y="19"/>
                      </a:lnTo>
                      <a:lnTo>
                        <a:pt x="2" y="21"/>
                      </a:lnTo>
                      <a:lnTo>
                        <a:pt x="4" y="23"/>
                      </a:lnTo>
                      <a:lnTo>
                        <a:pt x="5" y="28"/>
                      </a:lnTo>
                      <a:lnTo>
                        <a:pt x="7" y="30"/>
                      </a:lnTo>
                      <a:lnTo>
                        <a:pt x="12" y="30"/>
                      </a:lnTo>
                      <a:lnTo>
                        <a:pt x="15" y="28"/>
                      </a:lnTo>
                      <a:lnTo>
                        <a:pt x="19" y="31"/>
                      </a:lnTo>
                      <a:lnTo>
                        <a:pt x="22" y="37"/>
                      </a:lnTo>
                      <a:lnTo>
                        <a:pt x="27" y="40"/>
                      </a:lnTo>
                      <a:lnTo>
                        <a:pt x="30" y="42"/>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08" name="Freeform 429">
                  <a:extLst>
                    <a:ext uri="{FF2B5EF4-FFF2-40B4-BE49-F238E27FC236}">
                      <a16:creationId xmlns:a16="http://schemas.microsoft.com/office/drawing/2014/main" id="{215CFB26-C1B9-4923-94B9-F442112E67C7}"/>
                    </a:ext>
                  </a:extLst>
                </p:cNvPr>
                <p:cNvSpPr>
                  <a:spLocks/>
                </p:cNvSpPr>
                <p:nvPr/>
              </p:nvSpPr>
              <p:spPr bwMode="auto">
                <a:xfrm>
                  <a:off x="813" y="2182"/>
                  <a:ext cx="35" cy="42"/>
                </a:xfrm>
                <a:custGeom>
                  <a:avLst/>
                  <a:gdLst>
                    <a:gd name="T0" fmla="*/ 30 w 35"/>
                    <a:gd name="T1" fmla="*/ 42 h 42"/>
                    <a:gd name="T2" fmla="*/ 30 w 35"/>
                    <a:gd name="T3" fmla="*/ 42 h 42"/>
                    <a:gd name="T4" fmla="*/ 32 w 35"/>
                    <a:gd name="T5" fmla="*/ 42 h 42"/>
                    <a:gd name="T6" fmla="*/ 35 w 35"/>
                    <a:gd name="T7" fmla="*/ 38 h 42"/>
                    <a:gd name="T8" fmla="*/ 35 w 35"/>
                    <a:gd name="T9" fmla="*/ 37 h 42"/>
                    <a:gd name="T10" fmla="*/ 32 w 35"/>
                    <a:gd name="T11" fmla="*/ 33 h 42"/>
                    <a:gd name="T12" fmla="*/ 27 w 35"/>
                    <a:gd name="T13" fmla="*/ 30 h 42"/>
                    <a:gd name="T14" fmla="*/ 25 w 35"/>
                    <a:gd name="T15" fmla="*/ 26 h 42"/>
                    <a:gd name="T16" fmla="*/ 22 w 35"/>
                    <a:gd name="T17" fmla="*/ 21 h 42"/>
                    <a:gd name="T18" fmla="*/ 20 w 35"/>
                    <a:gd name="T19" fmla="*/ 14 h 42"/>
                    <a:gd name="T20" fmla="*/ 19 w 35"/>
                    <a:gd name="T21" fmla="*/ 11 h 42"/>
                    <a:gd name="T22" fmla="*/ 14 w 35"/>
                    <a:gd name="T23" fmla="*/ 7 h 42"/>
                    <a:gd name="T24" fmla="*/ 10 w 35"/>
                    <a:gd name="T25" fmla="*/ 2 h 42"/>
                    <a:gd name="T26" fmla="*/ 7 w 35"/>
                    <a:gd name="T27" fmla="*/ 0 h 42"/>
                    <a:gd name="T28" fmla="*/ 4 w 35"/>
                    <a:gd name="T29" fmla="*/ 0 h 42"/>
                    <a:gd name="T30" fmla="*/ 2 w 35"/>
                    <a:gd name="T31" fmla="*/ 4 h 42"/>
                    <a:gd name="T32" fmla="*/ 2 w 35"/>
                    <a:gd name="T33" fmla="*/ 7 h 42"/>
                    <a:gd name="T34" fmla="*/ 4 w 35"/>
                    <a:gd name="T35" fmla="*/ 11 h 42"/>
                    <a:gd name="T36" fmla="*/ 0 w 35"/>
                    <a:gd name="T37" fmla="*/ 14 h 42"/>
                    <a:gd name="T38" fmla="*/ 0 w 35"/>
                    <a:gd name="T39" fmla="*/ 18 h 42"/>
                    <a:gd name="T40" fmla="*/ 0 w 35"/>
                    <a:gd name="T41" fmla="*/ 19 h 42"/>
                    <a:gd name="T42" fmla="*/ 2 w 35"/>
                    <a:gd name="T43" fmla="*/ 21 h 42"/>
                    <a:gd name="T44" fmla="*/ 4 w 35"/>
                    <a:gd name="T45" fmla="*/ 23 h 42"/>
                    <a:gd name="T46" fmla="*/ 5 w 35"/>
                    <a:gd name="T47" fmla="*/ 28 h 42"/>
                    <a:gd name="T48" fmla="*/ 7 w 35"/>
                    <a:gd name="T49" fmla="*/ 30 h 42"/>
                    <a:gd name="T50" fmla="*/ 12 w 35"/>
                    <a:gd name="T51" fmla="*/ 30 h 42"/>
                    <a:gd name="T52" fmla="*/ 15 w 35"/>
                    <a:gd name="T53" fmla="*/ 28 h 42"/>
                    <a:gd name="T54" fmla="*/ 19 w 35"/>
                    <a:gd name="T55" fmla="*/ 31 h 42"/>
                    <a:gd name="T56" fmla="*/ 22 w 35"/>
                    <a:gd name="T57" fmla="*/ 37 h 42"/>
                    <a:gd name="T58" fmla="*/ 27 w 35"/>
                    <a:gd name="T59" fmla="*/ 40 h 42"/>
                    <a:gd name="T60" fmla="*/ 30 w 35"/>
                    <a:gd name="T61" fmla="*/ 42 h 4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
                    <a:gd name="T94" fmla="*/ 0 h 42"/>
                    <a:gd name="T95" fmla="*/ 35 w 35"/>
                    <a:gd name="T96" fmla="*/ 42 h 4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 h="42">
                      <a:moveTo>
                        <a:pt x="30" y="42"/>
                      </a:moveTo>
                      <a:lnTo>
                        <a:pt x="30" y="42"/>
                      </a:lnTo>
                      <a:lnTo>
                        <a:pt x="32" y="42"/>
                      </a:lnTo>
                      <a:lnTo>
                        <a:pt x="35" y="38"/>
                      </a:lnTo>
                      <a:lnTo>
                        <a:pt x="35" y="37"/>
                      </a:lnTo>
                      <a:lnTo>
                        <a:pt x="32" y="33"/>
                      </a:lnTo>
                      <a:lnTo>
                        <a:pt x="27" y="30"/>
                      </a:lnTo>
                      <a:lnTo>
                        <a:pt x="25" y="26"/>
                      </a:lnTo>
                      <a:lnTo>
                        <a:pt x="22" y="21"/>
                      </a:lnTo>
                      <a:lnTo>
                        <a:pt x="20" y="14"/>
                      </a:lnTo>
                      <a:lnTo>
                        <a:pt x="19" y="11"/>
                      </a:lnTo>
                      <a:lnTo>
                        <a:pt x="14" y="7"/>
                      </a:lnTo>
                      <a:lnTo>
                        <a:pt x="10" y="2"/>
                      </a:lnTo>
                      <a:lnTo>
                        <a:pt x="7" y="0"/>
                      </a:lnTo>
                      <a:lnTo>
                        <a:pt x="4" y="0"/>
                      </a:lnTo>
                      <a:lnTo>
                        <a:pt x="2" y="4"/>
                      </a:lnTo>
                      <a:lnTo>
                        <a:pt x="2" y="7"/>
                      </a:lnTo>
                      <a:lnTo>
                        <a:pt x="4" y="11"/>
                      </a:lnTo>
                      <a:lnTo>
                        <a:pt x="0" y="14"/>
                      </a:lnTo>
                      <a:lnTo>
                        <a:pt x="0" y="18"/>
                      </a:lnTo>
                      <a:lnTo>
                        <a:pt x="0" y="19"/>
                      </a:lnTo>
                      <a:lnTo>
                        <a:pt x="2" y="21"/>
                      </a:lnTo>
                      <a:lnTo>
                        <a:pt x="4" y="23"/>
                      </a:lnTo>
                      <a:lnTo>
                        <a:pt x="5" y="28"/>
                      </a:lnTo>
                      <a:lnTo>
                        <a:pt x="7" y="30"/>
                      </a:lnTo>
                      <a:lnTo>
                        <a:pt x="12" y="30"/>
                      </a:lnTo>
                      <a:lnTo>
                        <a:pt x="15" y="28"/>
                      </a:lnTo>
                      <a:lnTo>
                        <a:pt x="19" y="31"/>
                      </a:lnTo>
                      <a:lnTo>
                        <a:pt x="22" y="37"/>
                      </a:lnTo>
                      <a:lnTo>
                        <a:pt x="27" y="40"/>
                      </a:lnTo>
                      <a:lnTo>
                        <a:pt x="30" y="4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09" name="Freeform 430">
                  <a:extLst>
                    <a:ext uri="{FF2B5EF4-FFF2-40B4-BE49-F238E27FC236}">
                      <a16:creationId xmlns:a16="http://schemas.microsoft.com/office/drawing/2014/main" id="{855CE967-1051-4F40-BBB4-179A7CDE5A23}"/>
                    </a:ext>
                  </a:extLst>
                </p:cNvPr>
                <p:cNvSpPr>
                  <a:spLocks/>
                </p:cNvSpPr>
                <p:nvPr/>
              </p:nvSpPr>
              <p:spPr bwMode="auto">
                <a:xfrm>
                  <a:off x="3631" y="2182"/>
                  <a:ext cx="22" cy="52"/>
                </a:xfrm>
                <a:custGeom>
                  <a:avLst/>
                  <a:gdLst>
                    <a:gd name="T0" fmla="*/ 18 w 22"/>
                    <a:gd name="T1" fmla="*/ 52 h 52"/>
                    <a:gd name="T2" fmla="*/ 17 w 22"/>
                    <a:gd name="T3" fmla="*/ 52 h 52"/>
                    <a:gd name="T4" fmla="*/ 13 w 22"/>
                    <a:gd name="T5" fmla="*/ 49 h 52"/>
                    <a:gd name="T6" fmla="*/ 12 w 22"/>
                    <a:gd name="T7" fmla="*/ 47 h 52"/>
                    <a:gd name="T8" fmla="*/ 12 w 22"/>
                    <a:gd name="T9" fmla="*/ 45 h 52"/>
                    <a:gd name="T10" fmla="*/ 12 w 22"/>
                    <a:gd name="T11" fmla="*/ 42 h 52"/>
                    <a:gd name="T12" fmla="*/ 12 w 22"/>
                    <a:gd name="T13" fmla="*/ 38 h 52"/>
                    <a:gd name="T14" fmla="*/ 10 w 22"/>
                    <a:gd name="T15" fmla="*/ 35 h 52"/>
                    <a:gd name="T16" fmla="*/ 8 w 22"/>
                    <a:gd name="T17" fmla="*/ 30 h 52"/>
                    <a:gd name="T18" fmla="*/ 7 w 22"/>
                    <a:gd name="T19" fmla="*/ 26 h 52"/>
                    <a:gd name="T20" fmla="*/ 5 w 22"/>
                    <a:gd name="T21" fmla="*/ 23 h 52"/>
                    <a:gd name="T22" fmla="*/ 3 w 22"/>
                    <a:gd name="T23" fmla="*/ 19 h 52"/>
                    <a:gd name="T24" fmla="*/ 0 w 22"/>
                    <a:gd name="T25" fmla="*/ 16 h 52"/>
                    <a:gd name="T26" fmla="*/ 0 w 22"/>
                    <a:gd name="T27" fmla="*/ 12 h 52"/>
                    <a:gd name="T28" fmla="*/ 0 w 22"/>
                    <a:gd name="T29" fmla="*/ 9 h 52"/>
                    <a:gd name="T30" fmla="*/ 2 w 22"/>
                    <a:gd name="T31" fmla="*/ 4 h 52"/>
                    <a:gd name="T32" fmla="*/ 3 w 22"/>
                    <a:gd name="T33" fmla="*/ 2 h 52"/>
                    <a:gd name="T34" fmla="*/ 5 w 22"/>
                    <a:gd name="T35" fmla="*/ 0 h 52"/>
                    <a:gd name="T36" fmla="*/ 7 w 22"/>
                    <a:gd name="T37" fmla="*/ 0 h 52"/>
                    <a:gd name="T38" fmla="*/ 13 w 22"/>
                    <a:gd name="T39" fmla="*/ 2 h 52"/>
                    <a:gd name="T40" fmla="*/ 17 w 22"/>
                    <a:gd name="T41" fmla="*/ 4 h 52"/>
                    <a:gd name="T42" fmla="*/ 17 w 22"/>
                    <a:gd name="T43" fmla="*/ 9 h 52"/>
                    <a:gd name="T44" fmla="*/ 15 w 22"/>
                    <a:gd name="T45" fmla="*/ 11 h 52"/>
                    <a:gd name="T46" fmla="*/ 17 w 22"/>
                    <a:gd name="T47" fmla="*/ 19 h 52"/>
                    <a:gd name="T48" fmla="*/ 17 w 22"/>
                    <a:gd name="T49" fmla="*/ 25 h 52"/>
                    <a:gd name="T50" fmla="*/ 17 w 22"/>
                    <a:gd name="T51" fmla="*/ 30 h 52"/>
                    <a:gd name="T52" fmla="*/ 17 w 22"/>
                    <a:gd name="T53" fmla="*/ 35 h 52"/>
                    <a:gd name="T54" fmla="*/ 18 w 22"/>
                    <a:gd name="T55" fmla="*/ 38 h 52"/>
                    <a:gd name="T56" fmla="*/ 22 w 22"/>
                    <a:gd name="T57" fmla="*/ 42 h 52"/>
                    <a:gd name="T58" fmla="*/ 22 w 22"/>
                    <a:gd name="T59" fmla="*/ 45 h 52"/>
                    <a:gd name="T60" fmla="*/ 22 w 22"/>
                    <a:gd name="T61" fmla="*/ 50 h 52"/>
                    <a:gd name="T62" fmla="*/ 20 w 22"/>
                    <a:gd name="T63" fmla="*/ 52 h 52"/>
                    <a:gd name="T64" fmla="*/ 18 w 22"/>
                    <a:gd name="T65" fmla="*/ 52 h 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
                    <a:gd name="T100" fmla="*/ 0 h 52"/>
                    <a:gd name="T101" fmla="*/ 22 w 22"/>
                    <a:gd name="T102" fmla="*/ 52 h 5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 h="52">
                      <a:moveTo>
                        <a:pt x="18" y="52"/>
                      </a:moveTo>
                      <a:lnTo>
                        <a:pt x="17" y="52"/>
                      </a:lnTo>
                      <a:lnTo>
                        <a:pt x="13" y="49"/>
                      </a:lnTo>
                      <a:lnTo>
                        <a:pt x="12" y="47"/>
                      </a:lnTo>
                      <a:lnTo>
                        <a:pt x="12" y="45"/>
                      </a:lnTo>
                      <a:lnTo>
                        <a:pt x="12" y="42"/>
                      </a:lnTo>
                      <a:lnTo>
                        <a:pt x="12" y="38"/>
                      </a:lnTo>
                      <a:lnTo>
                        <a:pt x="10" y="35"/>
                      </a:lnTo>
                      <a:lnTo>
                        <a:pt x="8" y="30"/>
                      </a:lnTo>
                      <a:lnTo>
                        <a:pt x="7" y="26"/>
                      </a:lnTo>
                      <a:lnTo>
                        <a:pt x="5" y="23"/>
                      </a:lnTo>
                      <a:lnTo>
                        <a:pt x="3" y="19"/>
                      </a:lnTo>
                      <a:lnTo>
                        <a:pt x="0" y="16"/>
                      </a:lnTo>
                      <a:lnTo>
                        <a:pt x="0" y="12"/>
                      </a:lnTo>
                      <a:lnTo>
                        <a:pt x="0" y="9"/>
                      </a:lnTo>
                      <a:lnTo>
                        <a:pt x="2" y="4"/>
                      </a:lnTo>
                      <a:lnTo>
                        <a:pt x="3" y="2"/>
                      </a:lnTo>
                      <a:lnTo>
                        <a:pt x="5" y="0"/>
                      </a:lnTo>
                      <a:lnTo>
                        <a:pt x="7" y="0"/>
                      </a:lnTo>
                      <a:lnTo>
                        <a:pt x="13" y="2"/>
                      </a:lnTo>
                      <a:lnTo>
                        <a:pt x="17" y="4"/>
                      </a:lnTo>
                      <a:lnTo>
                        <a:pt x="17" y="9"/>
                      </a:lnTo>
                      <a:lnTo>
                        <a:pt x="15" y="11"/>
                      </a:lnTo>
                      <a:lnTo>
                        <a:pt x="17" y="19"/>
                      </a:lnTo>
                      <a:lnTo>
                        <a:pt x="17" y="25"/>
                      </a:lnTo>
                      <a:lnTo>
                        <a:pt x="17" y="30"/>
                      </a:lnTo>
                      <a:lnTo>
                        <a:pt x="17" y="35"/>
                      </a:lnTo>
                      <a:lnTo>
                        <a:pt x="18" y="38"/>
                      </a:lnTo>
                      <a:lnTo>
                        <a:pt x="22" y="42"/>
                      </a:lnTo>
                      <a:lnTo>
                        <a:pt x="22" y="45"/>
                      </a:lnTo>
                      <a:lnTo>
                        <a:pt x="22" y="50"/>
                      </a:lnTo>
                      <a:lnTo>
                        <a:pt x="20" y="52"/>
                      </a:lnTo>
                      <a:lnTo>
                        <a:pt x="18" y="52"/>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10" name="Freeform 431">
                  <a:extLst>
                    <a:ext uri="{FF2B5EF4-FFF2-40B4-BE49-F238E27FC236}">
                      <a16:creationId xmlns:a16="http://schemas.microsoft.com/office/drawing/2014/main" id="{2F2814BF-0359-4FF2-AC5E-AA361F77F63E}"/>
                    </a:ext>
                  </a:extLst>
                </p:cNvPr>
                <p:cNvSpPr>
                  <a:spLocks/>
                </p:cNvSpPr>
                <p:nvPr/>
              </p:nvSpPr>
              <p:spPr bwMode="auto">
                <a:xfrm>
                  <a:off x="3631" y="2182"/>
                  <a:ext cx="22" cy="52"/>
                </a:xfrm>
                <a:custGeom>
                  <a:avLst/>
                  <a:gdLst>
                    <a:gd name="T0" fmla="*/ 18 w 22"/>
                    <a:gd name="T1" fmla="*/ 52 h 52"/>
                    <a:gd name="T2" fmla="*/ 18 w 22"/>
                    <a:gd name="T3" fmla="*/ 52 h 52"/>
                    <a:gd name="T4" fmla="*/ 17 w 22"/>
                    <a:gd name="T5" fmla="*/ 52 h 52"/>
                    <a:gd name="T6" fmla="*/ 13 w 22"/>
                    <a:gd name="T7" fmla="*/ 49 h 52"/>
                    <a:gd name="T8" fmla="*/ 12 w 22"/>
                    <a:gd name="T9" fmla="*/ 47 h 52"/>
                    <a:gd name="T10" fmla="*/ 12 w 22"/>
                    <a:gd name="T11" fmla="*/ 45 h 52"/>
                    <a:gd name="T12" fmla="*/ 12 w 22"/>
                    <a:gd name="T13" fmla="*/ 42 h 52"/>
                    <a:gd name="T14" fmla="*/ 12 w 22"/>
                    <a:gd name="T15" fmla="*/ 38 h 52"/>
                    <a:gd name="T16" fmla="*/ 10 w 22"/>
                    <a:gd name="T17" fmla="*/ 35 h 52"/>
                    <a:gd name="T18" fmla="*/ 8 w 22"/>
                    <a:gd name="T19" fmla="*/ 30 h 52"/>
                    <a:gd name="T20" fmla="*/ 7 w 22"/>
                    <a:gd name="T21" fmla="*/ 26 h 52"/>
                    <a:gd name="T22" fmla="*/ 5 w 22"/>
                    <a:gd name="T23" fmla="*/ 23 h 52"/>
                    <a:gd name="T24" fmla="*/ 3 w 22"/>
                    <a:gd name="T25" fmla="*/ 19 h 52"/>
                    <a:gd name="T26" fmla="*/ 0 w 22"/>
                    <a:gd name="T27" fmla="*/ 16 h 52"/>
                    <a:gd name="T28" fmla="*/ 0 w 22"/>
                    <a:gd name="T29" fmla="*/ 12 h 52"/>
                    <a:gd name="T30" fmla="*/ 0 w 22"/>
                    <a:gd name="T31" fmla="*/ 9 h 52"/>
                    <a:gd name="T32" fmla="*/ 2 w 22"/>
                    <a:gd name="T33" fmla="*/ 4 h 52"/>
                    <a:gd name="T34" fmla="*/ 3 w 22"/>
                    <a:gd name="T35" fmla="*/ 2 h 52"/>
                    <a:gd name="T36" fmla="*/ 5 w 22"/>
                    <a:gd name="T37" fmla="*/ 0 h 52"/>
                    <a:gd name="T38" fmla="*/ 7 w 22"/>
                    <a:gd name="T39" fmla="*/ 0 h 52"/>
                    <a:gd name="T40" fmla="*/ 13 w 22"/>
                    <a:gd name="T41" fmla="*/ 2 h 52"/>
                    <a:gd name="T42" fmla="*/ 17 w 22"/>
                    <a:gd name="T43" fmla="*/ 4 h 52"/>
                    <a:gd name="T44" fmla="*/ 17 w 22"/>
                    <a:gd name="T45" fmla="*/ 9 h 52"/>
                    <a:gd name="T46" fmla="*/ 15 w 22"/>
                    <a:gd name="T47" fmla="*/ 11 h 52"/>
                    <a:gd name="T48" fmla="*/ 17 w 22"/>
                    <a:gd name="T49" fmla="*/ 19 h 52"/>
                    <a:gd name="T50" fmla="*/ 17 w 22"/>
                    <a:gd name="T51" fmla="*/ 25 h 52"/>
                    <a:gd name="T52" fmla="*/ 17 w 22"/>
                    <a:gd name="T53" fmla="*/ 30 h 52"/>
                    <a:gd name="T54" fmla="*/ 17 w 22"/>
                    <a:gd name="T55" fmla="*/ 35 h 52"/>
                    <a:gd name="T56" fmla="*/ 18 w 22"/>
                    <a:gd name="T57" fmla="*/ 38 h 52"/>
                    <a:gd name="T58" fmla="*/ 22 w 22"/>
                    <a:gd name="T59" fmla="*/ 42 h 52"/>
                    <a:gd name="T60" fmla="*/ 22 w 22"/>
                    <a:gd name="T61" fmla="*/ 45 h 52"/>
                    <a:gd name="T62" fmla="*/ 22 w 22"/>
                    <a:gd name="T63" fmla="*/ 50 h 52"/>
                    <a:gd name="T64" fmla="*/ 20 w 22"/>
                    <a:gd name="T65" fmla="*/ 52 h 52"/>
                    <a:gd name="T66" fmla="*/ 18 w 22"/>
                    <a:gd name="T67" fmla="*/ 52 h 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
                    <a:gd name="T103" fmla="*/ 0 h 52"/>
                    <a:gd name="T104" fmla="*/ 22 w 22"/>
                    <a:gd name="T105" fmla="*/ 52 h 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 h="52">
                      <a:moveTo>
                        <a:pt x="18" y="52"/>
                      </a:moveTo>
                      <a:lnTo>
                        <a:pt x="18" y="52"/>
                      </a:lnTo>
                      <a:lnTo>
                        <a:pt x="17" y="52"/>
                      </a:lnTo>
                      <a:lnTo>
                        <a:pt x="13" y="49"/>
                      </a:lnTo>
                      <a:lnTo>
                        <a:pt x="12" y="47"/>
                      </a:lnTo>
                      <a:lnTo>
                        <a:pt x="12" y="45"/>
                      </a:lnTo>
                      <a:lnTo>
                        <a:pt x="12" y="42"/>
                      </a:lnTo>
                      <a:lnTo>
                        <a:pt x="12" y="38"/>
                      </a:lnTo>
                      <a:lnTo>
                        <a:pt x="10" y="35"/>
                      </a:lnTo>
                      <a:lnTo>
                        <a:pt x="8" y="30"/>
                      </a:lnTo>
                      <a:lnTo>
                        <a:pt x="7" y="26"/>
                      </a:lnTo>
                      <a:lnTo>
                        <a:pt x="5" y="23"/>
                      </a:lnTo>
                      <a:lnTo>
                        <a:pt x="3" y="19"/>
                      </a:lnTo>
                      <a:lnTo>
                        <a:pt x="0" y="16"/>
                      </a:lnTo>
                      <a:lnTo>
                        <a:pt x="0" y="12"/>
                      </a:lnTo>
                      <a:lnTo>
                        <a:pt x="0" y="9"/>
                      </a:lnTo>
                      <a:lnTo>
                        <a:pt x="2" y="4"/>
                      </a:lnTo>
                      <a:lnTo>
                        <a:pt x="3" y="2"/>
                      </a:lnTo>
                      <a:lnTo>
                        <a:pt x="5" y="0"/>
                      </a:lnTo>
                      <a:lnTo>
                        <a:pt x="7" y="0"/>
                      </a:lnTo>
                      <a:lnTo>
                        <a:pt x="13" y="2"/>
                      </a:lnTo>
                      <a:lnTo>
                        <a:pt x="17" y="4"/>
                      </a:lnTo>
                      <a:lnTo>
                        <a:pt x="17" y="9"/>
                      </a:lnTo>
                      <a:lnTo>
                        <a:pt x="15" y="11"/>
                      </a:lnTo>
                      <a:lnTo>
                        <a:pt x="17" y="19"/>
                      </a:lnTo>
                      <a:lnTo>
                        <a:pt x="17" y="25"/>
                      </a:lnTo>
                      <a:lnTo>
                        <a:pt x="17" y="30"/>
                      </a:lnTo>
                      <a:lnTo>
                        <a:pt x="17" y="35"/>
                      </a:lnTo>
                      <a:lnTo>
                        <a:pt x="18" y="38"/>
                      </a:lnTo>
                      <a:lnTo>
                        <a:pt x="22" y="42"/>
                      </a:lnTo>
                      <a:lnTo>
                        <a:pt x="22" y="45"/>
                      </a:lnTo>
                      <a:lnTo>
                        <a:pt x="22" y="50"/>
                      </a:lnTo>
                      <a:lnTo>
                        <a:pt x="20" y="52"/>
                      </a:lnTo>
                      <a:lnTo>
                        <a:pt x="18" y="5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11" name="Freeform 432">
                  <a:extLst>
                    <a:ext uri="{FF2B5EF4-FFF2-40B4-BE49-F238E27FC236}">
                      <a16:creationId xmlns:a16="http://schemas.microsoft.com/office/drawing/2014/main" id="{DC75068F-B453-4554-AB2B-0259C9816CCA}"/>
                    </a:ext>
                  </a:extLst>
                </p:cNvPr>
                <p:cNvSpPr>
                  <a:spLocks/>
                </p:cNvSpPr>
                <p:nvPr/>
              </p:nvSpPr>
              <p:spPr bwMode="auto">
                <a:xfrm>
                  <a:off x="994" y="2051"/>
                  <a:ext cx="348" cy="202"/>
                </a:xfrm>
                <a:custGeom>
                  <a:avLst/>
                  <a:gdLst>
                    <a:gd name="T0" fmla="*/ 121 w 348"/>
                    <a:gd name="T1" fmla="*/ 195 h 202"/>
                    <a:gd name="T2" fmla="*/ 115 w 348"/>
                    <a:gd name="T3" fmla="*/ 193 h 202"/>
                    <a:gd name="T4" fmla="*/ 105 w 348"/>
                    <a:gd name="T5" fmla="*/ 193 h 202"/>
                    <a:gd name="T6" fmla="*/ 85 w 348"/>
                    <a:gd name="T7" fmla="*/ 195 h 202"/>
                    <a:gd name="T8" fmla="*/ 71 w 348"/>
                    <a:gd name="T9" fmla="*/ 195 h 202"/>
                    <a:gd name="T10" fmla="*/ 56 w 348"/>
                    <a:gd name="T11" fmla="*/ 188 h 202"/>
                    <a:gd name="T12" fmla="*/ 46 w 348"/>
                    <a:gd name="T13" fmla="*/ 178 h 202"/>
                    <a:gd name="T14" fmla="*/ 36 w 348"/>
                    <a:gd name="T15" fmla="*/ 166 h 202"/>
                    <a:gd name="T16" fmla="*/ 21 w 348"/>
                    <a:gd name="T17" fmla="*/ 161 h 202"/>
                    <a:gd name="T18" fmla="*/ 8 w 348"/>
                    <a:gd name="T19" fmla="*/ 161 h 202"/>
                    <a:gd name="T20" fmla="*/ 8 w 348"/>
                    <a:gd name="T21" fmla="*/ 142 h 202"/>
                    <a:gd name="T22" fmla="*/ 1 w 348"/>
                    <a:gd name="T23" fmla="*/ 121 h 202"/>
                    <a:gd name="T24" fmla="*/ 3 w 348"/>
                    <a:gd name="T25" fmla="*/ 99 h 202"/>
                    <a:gd name="T26" fmla="*/ 21 w 348"/>
                    <a:gd name="T27" fmla="*/ 88 h 202"/>
                    <a:gd name="T28" fmla="*/ 41 w 348"/>
                    <a:gd name="T29" fmla="*/ 74 h 202"/>
                    <a:gd name="T30" fmla="*/ 70 w 348"/>
                    <a:gd name="T31" fmla="*/ 54 h 202"/>
                    <a:gd name="T32" fmla="*/ 76 w 348"/>
                    <a:gd name="T33" fmla="*/ 31 h 202"/>
                    <a:gd name="T34" fmla="*/ 88 w 348"/>
                    <a:gd name="T35" fmla="*/ 11 h 202"/>
                    <a:gd name="T36" fmla="*/ 101 w 348"/>
                    <a:gd name="T37" fmla="*/ 4 h 202"/>
                    <a:gd name="T38" fmla="*/ 133 w 348"/>
                    <a:gd name="T39" fmla="*/ 26 h 202"/>
                    <a:gd name="T40" fmla="*/ 155 w 348"/>
                    <a:gd name="T41" fmla="*/ 35 h 202"/>
                    <a:gd name="T42" fmla="*/ 178 w 348"/>
                    <a:gd name="T43" fmla="*/ 26 h 202"/>
                    <a:gd name="T44" fmla="*/ 200 w 348"/>
                    <a:gd name="T45" fmla="*/ 6 h 202"/>
                    <a:gd name="T46" fmla="*/ 210 w 348"/>
                    <a:gd name="T47" fmla="*/ 0 h 202"/>
                    <a:gd name="T48" fmla="*/ 235 w 348"/>
                    <a:gd name="T49" fmla="*/ 2 h 202"/>
                    <a:gd name="T50" fmla="*/ 250 w 348"/>
                    <a:gd name="T51" fmla="*/ 11 h 202"/>
                    <a:gd name="T52" fmla="*/ 285 w 348"/>
                    <a:gd name="T53" fmla="*/ 21 h 202"/>
                    <a:gd name="T54" fmla="*/ 322 w 348"/>
                    <a:gd name="T55" fmla="*/ 26 h 202"/>
                    <a:gd name="T56" fmla="*/ 338 w 348"/>
                    <a:gd name="T57" fmla="*/ 35 h 202"/>
                    <a:gd name="T58" fmla="*/ 342 w 348"/>
                    <a:gd name="T59" fmla="*/ 61 h 202"/>
                    <a:gd name="T60" fmla="*/ 345 w 348"/>
                    <a:gd name="T61" fmla="*/ 90 h 202"/>
                    <a:gd name="T62" fmla="*/ 342 w 348"/>
                    <a:gd name="T63" fmla="*/ 100 h 202"/>
                    <a:gd name="T64" fmla="*/ 325 w 348"/>
                    <a:gd name="T65" fmla="*/ 107 h 202"/>
                    <a:gd name="T66" fmla="*/ 303 w 348"/>
                    <a:gd name="T67" fmla="*/ 112 h 202"/>
                    <a:gd name="T68" fmla="*/ 285 w 348"/>
                    <a:gd name="T69" fmla="*/ 114 h 202"/>
                    <a:gd name="T70" fmla="*/ 267 w 348"/>
                    <a:gd name="T71" fmla="*/ 116 h 202"/>
                    <a:gd name="T72" fmla="*/ 258 w 348"/>
                    <a:gd name="T73" fmla="*/ 128 h 202"/>
                    <a:gd name="T74" fmla="*/ 255 w 348"/>
                    <a:gd name="T75" fmla="*/ 140 h 202"/>
                    <a:gd name="T76" fmla="*/ 248 w 348"/>
                    <a:gd name="T77" fmla="*/ 156 h 202"/>
                    <a:gd name="T78" fmla="*/ 235 w 348"/>
                    <a:gd name="T79" fmla="*/ 159 h 202"/>
                    <a:gd name="T80" fmla="*/ 225 w 348"/>
                    <a:gd name="T81" fmla="*/ 149 h 202"/>
                    <a:gd name="T82" fmla="*/ 213 w 348"/>
                    <a:gd name="T83" fmla="*/ 164 h 202"/>
                    <a:gd name="T84" fmla="*/ 198 w 348"/>
                    <a:gd name="T85" fmla="*/ 166 h 202"/>
                    <a:gd name="T86" fmla="*/ 183 w 348"/>
                    <a:gd name="T87" fmla="*/ 168 h 202"/>
                    <a:gd name="T88" fmla="*/ 177 w 348"/>
                    <a:gd name="T89" fmla="*/ 178 h 202"/>
                    <a:gd name="T90" fmla="*/ 167 w 348"/>
                    <a:gd name="T91" fmla="*/ 195 h 202"/>
                    <a:gd name="T92" fmla="*/ 150 w 348"/>
                    <a:gd name="T93" fmla="*/ 202 h 202"/>
                    <a:gd name="T94" fmla="*/ 133 w 348"/>
                    <a:gd name="T95" fmla="*/ 200 h 2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202"/>
                    <a:gd name="T146" fmla="*/ 348 w 348"/>
                    <a:gd name="T147" fmla="*/ 202 h 2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202">
                      <a:moveTo>
                        <a:pt x="126" y="199"/>
                      </a:moveTo>
                      <a:lnTo>
                        <a:pt x="123" y="195"/>
                      </a:lnTo>
                      <a:lnTo>
                        <a:pt x="121" y="195"/>
                      </a:lnTo>
                      <a:lnTo>
                        <a:pt x="120" y="195"/>
                      </a:lnTo>
                      <a:lnTo>
                        <a:pt x="116" y="193"/>
                      </a:lnTo>
                      <a:lnTo>
                        <a:pt x="115" y="193"/>
                      </a:lnTo>
                      <a:lnTo>
                        <a:pt x="111" y="193"/>
                      </a:lnTo>
                      <a:lnTo>
                        <a:pt x="108" y="193"/>
                      </a:lnTo>
                      <a:lnTo>
                        <a:pt x="105" y="193"/>
                      </a:lnTo>
                      <a:lnTo>
                        <a:pt x="96" y="195"/>
                      </a:lnTo>
                      <a:lnTo>
                        <a:pt x="88" y="195"/>
                      </a:lnTo>
                      <a:lnTo>
                        <a:pt x="85" y="195"/>
                      </a:lnTo>
                      <a:lnTo>
                        <a:pt x="80" y="195"/>
                      </a:lnTo>
                      <a:lnTo>
                        <a:pt x="76" y="195"/>
                      </a:lnTo>
                      <a:lnTo>
                        <a:pt x="71" y="195"/>
                      </a:lnTo>
                      <a:lnTo>
                        <a:pt x="65" y="193"/>
                      </a:lnTo>
                      <a:lnTo>
                        <a:pt x="61" y="190"/>
                      </a:lnTo>
                      <a:lnTo>
                        <a:pt x="56" y="188"/>
                      </a:lnTo>
                      <a:lnTo>
                        <a:pt x="53" y="185"/>
                      </a:lnTo>
                      <a:lnTo>
                        <a:pt x="51" y="183"/>
                      </a:lnTo>
                      <a:lnTo>
                        <a:pt x="46" y="178"/>
                      </a:lnTo>
                      <a:lnTo>
                        <a:pt x="43" y="174"/>
                      </a:lnTo>
                      <a:lnTo>
                        <a:pt x="40" y="171"/>
                      </a:lnTo>
                      <a:lnTo>
                        <a:pt x="36" y="166"/>
                      </a:lnTo>
                      <a:lnTo>
                        <a:pt x="33" y="164"/>
                      </a:lnTo>
                      <a:lnTo>
                        <a:pt x="26" y="162"/>
                      </a:lnTo>
                      <a:lnTo>
                        <a:pt x="21" y="161"/>
                      </a:lnTo>
                      <a:lnTo>
                        <a:pt x="18" y="161"/>
                      </a:lnTo>
                      <a:lnTo>
                        <a:pt x="13" y="161"/>
                      </a:lnTo>
                      <a:lnTo>
                        <a:pt x="8" y="161"/>
                      </a:lnTo>
                      <a:lnTo>
                        <a:pt x="8" y="154"/>
                      </a:lnTo>
                      <a:lnTo>
                        <a:pt x="8" y="147"/>
                      </a:lnTo>
                      <a:lnTo>
                        <a:pt x="8" y="142"/>
                      </a:lnTo>
                      <a:lnTo>
                        <a:pt x="6" y="135"/>
                      </a:lnTo>
                      <a:lnTo>
                        <a:pt x="3" y="130"/>
                      </a:lnTo>
                      <a:lnTo>
                        <a:pt x="1" y="121"/>
                      </a:lnTo>
                      <a:lnTo>
                        <a:pt x="0" y="114"/>
                      </a:lnTo>
                      <a:lnTo>
                        <a:pt x="0" y="107"/>
                      </a:lnTo>
                      <a:lnTo>
                        <a:pt x="3" y="99"/>
                      </a:lnTo>
                      <a:lnTo>
                        <a:pt x="6" y="93"/>
                      </a:lnTo>
                      <a:lnTo>
                        <a:pt x="11" y="90"/>
                      </a:lnTo>
                      <a:lnTo>
                        <a:pt x="21" y="88"/>
                      </a:lnTo>
                      <a:lnTo>
                        <a:pt x="30" y="85"/>
                      </a:lnTo>
                      <a:lnTo>
                        <a:pt x="36" y="81"/>
                      </a:lnTo>
                      <a:lnTo>
                        <a:pt x="41" y="74"/>
                      </a:lnTo>
                      <a:lnTo>
                        <a:pt x="50" y="68"/>
                      </a:lnTo>
                      <a:lnTo>
                        <a:pt x="58" y="61"/>
                      </a:lnTo>
                      <a:lnTo>
                        <a:pt x="70" y="54"/>
                      </a:lnTo>
                      <a:lnTo>
                        <a:pt x="75" y="47"/>
                      </a:lnTo>
                      <a:lnTo>
                        <a:pt x="75" y="40"/>
                      </a:lnTo>
                      <a:lnTo>
                        <a:pt x="76" y="31"/>
                      </a:lnTo>
                      <a:lnTo>
                        <a:pt x="76" y="26"/>
                      </a:lnTo>
                      <a:lnTo>
                        <a:pt x="75" y="21"/>
                      </a:lnTo>
                      <a:lnTo>
                        <a:pt x="88" y="11"/>
                      </a:lnTo>
                      <a:lnTo>
                        <a:pt x="93" y="7"/>
                      </a:lnTo>
                      <a:lnTo>
                        <a:pt x="98" y="4"/>
                      </a:lnTo>
                      <a:lnTo>
                        <a:pt x="101" y="4"/>
                      </a:lnTo>
                      <a:lnTo>
                        <a:pt x="105" y="6"/>
                      </a:lnTo>
                      <a:lnTo>
                        <a:pt x="116" y="16"/>
                      </a:lnTo>
                      <a:lnTo>
                        <a:pt x="133" y="26"/>
                      </a:lnTo>
                      <a:lnTo>
                        <a:pt x="141" y="31"/>
                      </a:lnTo>
                      <a:lnTo>
                        <a:pt x="146" y="33"/>
                      </a:lnTo>
                      <a:lnTo>
                        <a:pt x="155" y="35"/>
                      </a:lnTo>
                      <a:lnTo>
                        <a:pt x="167" y="33"/>
                      </a:lnTo>
                      <a:lnTo>
                        <a:pt x="170" y="31"/>
                      </a:lnTo>
                      <a:lnTo>
                        <a:pt x="178" y="26"/>
                      </a:lnTo>
                      <a:lnTo>
                        <a:pt x="183" y="23"/>
                      </a:lnTo>
                      <a:lnTo>
                        <a:pt x="192" y="14"/>
                      </a:lnTo>
                      <a:lnTo>
                        <a:pt x="200" y="6"/>
                      </a:lnTo>
                      <a:lnTo>
                        <a:pt x="205" y="2"/>
                      </a:lnTo>
                      <a:lnTo>
                        <a:pt x="208" y="0"/>
                      </a:lnTo>
                      <a:lnTo>
                        <a:pt x="210" y="0"/>
                      </a:lnTo>
                      <a:lnTo>
                        <a:pt x="227" y="2"/>
                      </a:lnTo>
                      <a:lnTo>
                        <a:pt x="230" y="2"/>
                      </a:lnTo>
                      <a:lnTo>
                        <a:pt x="235" y="2"/>
                      </a:lnTo>
                      <a:lnTo>
                        <a:pt x="242" y="2"/>
                      </a:lnTo>
                      <a:lnTo>
                        <a:pt x="243" y="6"/>
                      </a:lnTo>
                      <a:lnTo>
                        <a:pt x="250" y="11"/>
                      </a:lnTo>
                      <a:lnTo>
                        <a:pt x="258" y="16"/>
                      </a:lnTo>
                      <a:lnTo>
                        <a:pt x="268" y="19"/>
                      </a:lnTo>
                      <a:lnTo>
                        <a:pt x="285" y="21"/>
                      </a:lnTo>
                      <a:lnTo>
                        <a:pt x="295" y="21"/>
                      </a:lnTo>
                      <a:lnTo>
                        <a:pt x="313" y="24"/>
                      </a:lnTo>
                      <a:lnTo>
                        <a:pt x="322" y="26"/>
                      </a:lnTo>
                      <a:lnTo>
                        <a:pt x="333" y="21"/>
                      </a:lnTo>
                      <a:lnTo>
                        <a:pt x="337" y="28"/>
                      </a:lnTo>
                      <a:lnTo>
                        <a:pt x="338" y="35"/>
                      </a:lnTo>
                      <a:lnTo>
                        <a:pt x="338" y="47"/>
                      </a:lnTo>
                      <a:lnTo>
                        <a:pt x="342" y="54"/>
                      </a:lnTo>
                      <a:lnTo>
                        <a:pt x="342" y="61"/>
                      </a:lnTo>
                      <a:lnTo>
                        <a:pt x="343" y="69"/>
                      </a:lnTo>
                      <a:lnTo>
                        <a:pt x="343" y="80"/>
                      </a:lnTo>
                      <a:lnTo>
                        <a:pt x="345" y="90"/>
                      </a:lnTo>
                      <a:lnTo>
                        <a:pt x="348" y="99"/>
                      </a:lnTo>
                      <a:lnTo>
                        <a:pt x="347" y="99"/>
                      </a:lnTo>
                      <a:lnTo>
                        <a:pt x="342" y="100"/>
                      </a:lnTo>
                      <a:lnTo>
                        <a:pt x="337" y="104"/>
                      </a:lnTo>
                      <a:lnTo>
                        <a:pt x="330" y="106"/>
                      </a:lnTo>
                      <a:lnTo>
                        <a:pt x="325" y="107"/>
                      </a:lnTo>
                      <a:lnTo>
                        <a:pt x="318" y="109"/>
                      </a:lnTo>
                      <a:lnTo>
                        <a:pt x="312" y="111"/>
                      </a:lnTo>
                      <a:lnTo>
                        <a:pt x="303" y="112"/>
                      </a:lnTo>
                      <a:lnTo>
                        <a:pt x="298" y="112"/>
                      </a:lnTo>
                      <a:lnTo>
                        <a:pt x="293" y="114"/>
                      </a:lnTo>
                      <a:lnTo>
                        <a:pt x="285" y="114"/>
                      </a:lnTo>
                      <a:lnTo>
                        <a:pt x="277" y="114"/>
                      </a:lnTo>
                      <a:lnTo>
                        <a:pt x="272" y="114"/>
                      </a:lnTo>
                      <a:lnTo>
                        <a:pt x="267" y="116"/>
                      </a:lnTo>
                      <a:lnTo>
                        <a:pt x="263" y="118"/>
                      </a:lnTo>
                      <a:lnTo>
                        <a:pt x="260" y="123"/>
                      </a:lnTo>
                      <a:lnTo>
                        <a:pt x="258" y="128"/>
                      </a:lnTo>
                      <a:lnTo>
                        <a:pt x="257" y="133"/>
                      </a:lnTo>
                      <a:lnTo>
                        <a:pt x="255" y="137"/>
                      </a:lnTo>
                      <a:lnTo>
                        <a:pt x="255" y="140"/>
                      </a:lnTo>
                      <a:lnTo>
                        <a:pt x="253" y="145"/>
                      </a:lnTo>
                      <a:lnTo>
                        <a:pt x="252" y="150"/>
                      </a:lnTo>
                      <a:lnTo>
                        <a:pt x="248" y="156"/>
                      </a:lnTo>
                      <a:lnTo>
                        <a:pt x="247" y="159"/>
                      </a:lnTo>
                      <a:lnTo>
                        <a:pt x="243" y="161"/>
                      </a:lnTo>
                      <a:lnTo>
                        <a:pt x="235" y="159"/>
                      </a:lnTo>
                      <a:lnTo>
                        <a:pt x="233" y="156"/>
                      </a:lnTo>
                      <a:lnTo>
                        <a:pt x="228" y="150"/>
                      </a:lnTo>
                      <a:lnTo>
                        <a:pt x="225" y="149"/>
                      </a:lnTo>
                      <a:lnTo>
                        <a:pt x="222" y="150"/>
                      </a:lnTo>
                      <a:lnTo>
                        <a:pt x="218" y="156"/>
                      </a:lnTo>
                      <a:lnTo>
                        <a:pt x="213" y="164"/>
                      </a:lnTo>
                      <a:lnTo>
                        <a:pt x="210" y="168"/>
                      </a:lnTo>
                      <a:lnTo>
                        <a:pt x="203" y="166"/>
                      </a:lnTo>
                      <a:lnTo>
                        <a:pt x="198" y="166"/>
                      </a:lnTo>
                      <a:lnTo>
                        <a:pt x="193" y="166"/>
                      </a:lnTo>
                      <a:lnTo>
                        <a:pt x="188" y="166"/>
                      </a:lnTo>
                      <a:lnTo>
                        <a:pt x="183" y="168"/>
                      </a:lnTo>
                      <a:lnTo>
                        <a:pt x="180" y="169"/>
                      </a:lnTo>
                      <a:lnTo>
                        <a:pt x="178" y="174"/>
                      </a:lnTo>
                      <a:lnTo>
                        <a:pt x="177" y="178"/>
                      </a:lnTo>
                      <a:lnTo>
                        <a:pt x="175" y="183"/>
                      </a:lnTo>
                      <a:lnTo>
                        <a:pt x="170" y="190"/>
                      </a:lnTo>
                      <a:lnTo>
                        <a:pt x="167" y="195"/>
                      </a:lnTo>
                      <a:lnTo>
                        <a:pt x="162" y="199"/>
                      </a:lnTo>
                      <a:lnTo>
                        <a:pt x="155" y="200"/>
                      </a:lnTo>
                      <a:lnTo>
                        <a:pt x="150" y="202"/>
                      </a:lnTo>
                      <a:lnTo>
                        <a:pt x="143" y="202"/>
                      </a:lnTo>
                      <a:lnTo>
                        <a:pt x="138" y="200"/>
                      </a:lnTo>
                      <a:lnTo>
                        <a:pt x="133" y="200"/>
                      </a:lnTo>
                      <a:lnTo>
                        <a:pt x="126" y="199"/>
                      </a:lnTo>
                      <a:close/>
                    </a:path>
                  </a:pathLst>
                </a:custGeom>
                <a:solidFill>
                  <a:srgbClr val="B7DDC8"/>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12" name="Freeform 433">
                  <a:extLst>
                    <a:ext uri="{FF2B5EF4-FFF2-40B4-BE49-F238E27FC236}">
                      <a16:creationId xmlns:a16="http://schemas.microsoft.com/office/drawing/2014/main" id="{1C5D93C8-250F-464B-A582-53A58B41EDC4}"/>
                    </a:ext>
                  </a:extLst>
                </p:cNvPr>
                <p:cNvSpPr>
                  <a:spLocks/>
                </p:cNvSpPr>
                <p:nvPr/>
              </p:nvSpPr>
              <p:spPr bwMode="auto">
                <a:xfrm>
                  <a:off x="994" y="2051"/>
                  <a:ext cx="348" cy="202"/>
                </a:xfrm>
                <a:custGeom>
                  <a:avLst/>
                  <a:gdLst>
                    <a:gd name="T0" fmla="*/ 123 w 348"/>
                    <a:gd name="T1" fmla="*/ 195 h 202"/>
                    <a:gd name="T2" fmla="*/ 116 w 348"/>
                    <a:gd name="T3" fmla="*/ 193 h 202"/>
                    <a:gd name="T4" fmla="*/ 108 w 348"/>
                    <a:gd name="T5" fmla="*/ 193 h 202"/>
                    <a:gd name="T6" fmla="*/ 88 w 348"/>
                    <a:gd name="T7" fmla="*/ 195 h 202"/>
                    <a:gd name="T8" fmla="*/ 76 w 348"/>
                    <a:gd name="T9" fmla="*/ 195 h 202"/>
                    <a:gd name="T10" fmla="*/ 61 w 348"/>
                    <a:gd name="T11" fmla="*/ 190 h 202"/>
                    <a:gd name="T12" fmla="*/ 51 w 348"/>
                    <a:gd name="T13" fmla="*/ 183 h 202"/>
                    <a:gd name="T14" fmla="*/ 40 w 348"/>
                    <a:gd name="T15" fmla="*/ 171 h 202"/>
                    <a:gd name="T16" fmla="*/ 26 w 348"/>
                    <a:gd name="T17" fmla="*/ 162 h 202"/>
                    <a:gd name="T18" fmla="*/ 13 w 348"/>
                    <a:gd name="T19" fmla="*/ 161 h 202"/>
                    <a:gd name="T20" fmla="*/ 8 w 348"/>
                    <a:gd name="T21" fmla="*/ 147 h 202"/>
                    <a:gd name="T22" fmla="*/ 3 w 348"/>
                    <a:gd name="T23" fmla="*/ 130 h 202"/>
                    <a:gd name="T24" fmla="*/ 0 w 348"/>
                    <a:gd name="T25" fmla="*/ 107 h 202"/>
                    <a:gd name="T26" fmla="*/ 11 w 348"/>
                    <a:gd name="T27" fmla="*/ 90 h 202"/>
                    <a:gd name="T28" fmla="*/ 36 w 348"/>
                    <a:gd name="T29" fmla="*/ 81 h 202"/>
                    <a:gd name="T30" fmla="*/ 58 w 348"/>
                    <a:gd name="T31" fmla="*/ 61 h 202"/>
                    <a:gd name="T32" fmla="*/ 75 w 348"/>
                    <a:gd name="T33" fmla="*/ 40 h 202"/>
                    <a:gd name="T34" fmla="*/ 75 w 348"/>
                    <a:gd name="T35" fmla="*/ 21 h 202"/>
                    <a:gd name="T36" fmla="*/ 98 w 348"/>
                    <a:gd name="T37" fmla="*/ 4 h 202"/>
                    <a:gd name="T38" fmla="*/ 116 w 348"/>
                    <a:gd name="T39" fmla="*/ 16 h 202"/>
                    <a:gd name="T40" fmla="*/ 146 w 348"/>
                    <a:gd name="T41" fmla="*/ 33 h 202"/>
                    <a:gd name="T42" fmla="*/ 170 w 348"/>
                    <a:gd name="T43" fmla="*/ 31 h 202"/>
                    <a:gd name="T44" fmla="*/ 192 w 348"/>
                    <a:gd name="T45" fmla="*/ 14 h 202"/>
                    <a:gd name="T46" fmla="*/ 208 w 348"/>
                    <a:gd name="T47" fmla="*/ 0 h 202"/>
                    <a:gd name="T48" fmla="*/ 230 w 348"/>
                    <a:gd name="T49" fmla="*/ 2 h 202"/>
                    <a:gd name="T50" fmla="*/ 243 w 348"/>
                    <a:gd name="T51" fmla="*/ 6 h 202"/>
                    <a:gd name="T52" fmla="*/ 268 w 348"/>
                    <a:gd name="T53" fmla="*/ 19 h 202"/>
                    <a:gd name="T54" fmla="*/ 313 w 348"/>
                    <a:gd name="T55" fmla="*/ 24 h 202"/>
                    <a:gd name="T56" fmla="*/ 337 w 348"/>
                    <a:gd name="T57" fmla="*/ 28 h 202"/>
                    <a:gd name="T58" fmla="*/ 342 w 348"/>
                    <a:gd name="T59" fmla="*/ 54 h 202"/>
                    <a:gd name="T60" fmla="*/ 343 w 348"/>
                    <a:gd name="T61" fmla="*/ 80 h 202"/>
                    <a:gd name="T62" fmla="*/ 347 w 348"/>
                    <a:gd name="T63" fmla="*/ 99 h 202"/>
                    <a:gd name="T64" fmla="*/ 330 w 348"/>
                    <a:gd name="T65" fmla="*/ 106 h 202"/>
                    <a:gd name="T66" fmla="*/ 312 w 348"/>
                    <a:gd name="T67" fmla="*/ 111 h 202"/>
                    <a:gd name="T68" fmla="*/ 293 w 348"/>
                    <a:gd name="T69" fmla="*/ 114 h 202"/>
                    <a:gd name="T70" fmla="*/ 272 w 348"/>
                    <a:gd name="T71" fmla="*/ 114 h 202"/>
                    <a:gd name="T72" fmla="*/ 260 w 348"/>
                    <a:gd name="T73" fmla="*/ 123 h 202"/>
                    <a:gd name="T74" fmla="*/ 255 w 348"/>
                    <a:gd name="T75" fmla="*/ 137 h 202"/>
                    <a:gd name="T76" fmla="*/ 252 w 348"/>
                    <a:gd name="T77" fmla="*/ 150 h 202"/>
                    <a:gd name="T78" fmla="*/ 243 w 348"/>
                    <a:gd name="T79" fmla="*/ 161 h 202"/>
                    <a:gd name="T80" fmla="*/ 228 w 348"/>
                    <a:gd name="T81" fmla="*/ 150 h 202"/>
                    <a:gd name="T82" fmla="*/ 218 w 348"/>
                    <a:gd name="T83" fmla="*/ 156 h 202"/>
                    <a:gd name="T84" fmla="*/ 203 w 348"/>
                    <a:gd name="T85" fmla="*/ 166 h 202"/>
                    <a:gd name="T86" fmla="*/ 188 w 348"/>
                    <a:gd name="T87" fmla="*/ 166 h 202"/>
                    <a:gd name="T88" fmla="*/ 178 w 348"/>
                    <a:gd name="T89" fmla="*/ 174 h 202"/>
                    <a:gd name="T90" fmla="*/ 170 w 348"/>
                    <a:gd name="T91" fmla="*/ 190 h 202"/>
                    <a:gd name="T92" fmla="*/ 155 w 348"/>
                    <a:gd name="T93" fmla="*/ 200 h 202"/>
                    <a:gd name="T94" fmla="*/ 138 w 348"/>
                    <a:gd name="T95" fmla="*/ 200 h 2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202"/>
                    <a:gd name="T146" fmla="*/ 348 w 348"/>
                    <a:gd name="T147" fmla="*/ 202 h 2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202">
                      <a:moveTo>
                        <a:pt x="126" y="199"/>
                      </a:moveTo>
                      <a:lnTo>
                        <a:pt x="126" y="199"/>
                      </a:lnTo>
                      <a:lnTo>
                        <a:pt x="123" y="195"/>
                      </a:lnTo>
                      <a:lnTo>
                        <a:pt x="121" y="195"/>
                      </a:lnTo>
                      <a:lnTo>
                        <a:pt x="120" y="195"/>
                      </a:lnTo>
                      <a:lnTo>
                        <a:pt x="116" y="193"/>
                      </a:lnTo>
                      <a:lnTo>
                        <a:pt x="115" y="193"/>
                      </a:lnTo>
                      <a:lnTo>
                        <a:pt x="111" y="193"/>
                      </a:lnTo>
                      <a:lnTo>
                        <a:pt x="108" y="193"/>
                      </a:lnTo>
                      <a:lnTo>
                        <a:pt x="105" y="193"/>
                      </a:lnTo>
                      <a:lnTo>
                        <a:pt x="96" y="195"/>
                      </a:lnTo>
                      <a:lnTo>
                        <a:pt x="88" y="195"/>
                      </a:lnTo>
                      <a:lnTo>
                        <a:pt x="85" y="195"/>
                      </a:lnTo>
                      <a:lnTo>
                        <a:pt x="80" y="195"/>
                      </a:lnTo>
                      <a:lnTo>
                        <a:pt x="76" y="195"/>
                      </a:lnTo>
                      <a:lnTo>
                        <a:pt x="71" y="195"/>
                      </a:lnTo>
                      <a:lnTo>
                        <a:pt x="65" y="193"/>
                      </a:lnTo>
                      <a:lnTo>
                        <a:pt x="61" y="190"/>
                      </a:lnTo>
                      <a:lnTo>
                        <a:pt x="56" y="188"/>
                      </a:lnTo>
                      <a:lnTo>
                        <a:pt x="53" y="185"/>
                      </a:lnTo>
                      <a:lnTo>
                        <a:pt x="51" y="183"/>
                      </a:lnTo>
                      <a:lnTo>
                        <a:pt x="46" y="178"/>
                      </a:lnTo>
                      <a:lnTo>
                        <a:pt x="43" y="174"/>
                      </a:lnTo>
                      <a:lnTo>
                        <a:pt x="40" y="171"/>
                      </a:lnTo>
                      <a:lnTo>
                        <a:pt x="36" y="166"/>
                      </a:lnTo>
                      <a:lnTo>
                        <a:pt x="33" y="164"/>
                      </a:lnTo>
                      <a:lnTo>
                        <a:pt x="26" y="162"/>
                      </a:lnTo>
                      <a:lnTo>
                        <a:pt x="21" y="161"/>
                      </a:lnTo>
                      <a:lnTo>
                        <a:pt x="18" y="161"/>
                      </a:lnTo>
                      <a:lnTo>
                        <a:pt x="13" y="161"/>
                      </a:lnTo>
                      <a:lnTo>
                        <a:pt x="8" y="161"/>
                      </a:lnTo>
                      <a:lnTo>
                        <a:pt x="8" y="154"/>
                      </a:lnTo>
                      <a:lnTo>
                        <a:pt x="8" y="147"/>
                      </a:lnTo>
                      <a:lnTo>
                        <a:pt x="8" y="142"/>
                      </a:lnTo>
                      <a:lnTo>
                        <a:pt x="6" y="135"/>
                      </a:lnTo>
                      <a:lnTo>
                        <a:pt x="3" y="130"/>
                      </a:lnTo>
                      <a:lnTo>
                        <a:pt x="1" y="121"/>
                      </a:lnTo>
                      <a:lnTo>
                        <a:pt x="0" y="114"/>
                      </a:lnTo>
                      <a:lnTo>
                        <a:pt x="0" y="107"/>
                      </a:lnTo>
                      <a:lnTo>
                        <a:pt x="3" y="99"/>
                      </a:lnTo>
                      <a:lnTo>
                        <a:pt x="6" y="93"/>
                      </a:lnTo>
                      <a:lnTo>
                        <a:pt x="11" y="90"/>
                      </a:lnTo>
                      <a:lnTo>
                        <a:pt x="21" y="88"/>
                      </a:lnTo>
                      <a:lnTo>
                        <a:pt x="30" y="85"/>
                      </a:lnTo>
                      <a:lnTo>
                        <a:pt x="36" y="81"/>
                      </a:lnTo>
                      <a:lnTo>
                        <a:pt x="41" y="74"/>
                      </a:lnTo>
                      <a:lnTo>
                        <a:pt x="50" y="68"/>
                      </a:lnTo>
                      <a:lnTo>
                        <a:pt x="58" y="61"/>
                      </a:lnTo>
                      <a:lnTo>
                        <a:pt x="70" y="54"/>
                      </a:lnTo>
                      <a:lnTo>
                        <a:pt x="75" y="47"/>
                      </a:lnTo>
                      <a:lnTo>
                        <a:pt x="75" y="40"/>
                      </a:lnTo>
                      <a:lnTo>
                        <a:pt x="76" y="31"/>
                      </a:lnTo>
                      <a:lnTo>
                        <a:pt x="76" y="26"/>
                      </a:lnTo>
                      <a:lnTo>
                        <a:pt x="75" y="21"/>
                      </a:lnTo>
                      <a:lnTo>
                        <a:pt x="88" y="11"/>
                      </a:lnTo>
                      <a:lnTo>
                        <a:pt x="93" y="7"/>
                      </a:lnTo>
                      <a:lnTo>
                        <a:pt x="98" y="4"/>
                      </a:lnTo>
                      <a:lnTo>
                        <a:pt x="101" y="4"/>
                      </a:lnTo>
                      <a:lnTo>
                        <a:pt x="105" y="6"/>
                      </a:lnTo>
                      <a:lnTo>
                        <a:pt x="116" y="16"/>
                      </a:lnTo>
                      <a:lnTo>
                        <a:pt x="133" y="26"/>
                      </a:lnTo>
                      <a:lnTo>
                        <a:pt x="141" y="31"/>
                      </a:lnTo>
                      <a:lnTo>
                        <a:pt x="146" y="33"/>
                      </a:lnTo>
                      <a:lnTo>
                        <a:pt x="155" y="35"/>
                      </a:lnTo>
                      <a:lnTo>
                        <a:pt x="167" y="33"/>
                      </a:lnTo>
                      <a:lnTo>
                        <a:pt x="170" y="31"/>
                      </a:lnTo>
                      <a:lnTo>
                        <a:pt x="178" y="26"/>
                      </a:lnTo>
                      <a:lnTo>
                        <a:pt x="183" y="23"/>
                      </a:lnTo>
                      <a:lnTo>
                        <a:pt x="192" y="14"/>
                      </a:lnTo>
                      <a:lnTo>
                        <a:pt x="200" y="6"/>
                      </a:lnTo>
                      <a:lnTo>
                        <a:pt x="205" y="2"/>
                      </a:lnTo>
                      <a:lnTo>
                        <a:pt x="208" y="0"/>
                      </a:lnTo>
                      <a:lnTo>
                        <a:pt x="210" y="0"/>
                      </a:lnTo>
                      <a:lnTo>
                        <a:pt x="227" y="2"/>
                      </a:lnTo>
                      <a:lnTo>
                        <a:pt x="230" y="2"/>
                      </a:lnTo>
                      <a:lnTo>
                        <a:pt x="235" y="2"/>
                      </a:lnTo>
                      <a:lnTo>
                        <a:pt x="242" y="2"/>
                      </a:lnTo>
                      <a:lnTo>
                        <a:pt x="243" y="6"/>
                      </a:lnTo>
                      <a:lnTo>
                        <a:pt x="250" y="11"/>
                      </a:lnTo>
                      <a:lnTo>
                        <a:pt x="258" y="16"/>
                      </a:lnTo>
                      <a:lnTo>
                        <a:pt x="268" y="19"/>
                      </a:lnTo>
                      <a:lnTo>
                        <a:pt x="285" y="21"/>
                      </a:lnTo>
                      <a:lnTo>
                        <a:pt x="295" y="21"/>
                      </a:lnTo>
                      <a:lnTo>
                        <a:pt x="313" y="24"/>
                      </a:lnTo>
                      <a:lnTo>
                        <a:pt x="322" y="26"/>
                      </a:lnTo>
                      <a:lnTo>
                        <a:pt x="333" y="21"/>
                      </a:lnTo>
                      <a:lnTo>
                        <a:pt x="337" y="28"/>
                      </a:lnTo>
                      <a:lnTo>
                        <a:pt x="338" y="35"/>
                      </a:lnTo>
                      <a:lnTo>
                        <a:pt x="338" y="47"/>
                      </a:lnTo>
                      <a:lnTo>
                        <a:pt x="342" y="54"/>
                      </a:lnTo>
                      <a:lnTo>
                        <a:pt x="342" y="61"/>
                      </a:lnTo>
                      <a:lnTo>
                        <a:pt x="343" y="69"/>
                      </a:lnTo>
                      <a:lnTo>
                        <a:pt x="343" y="80"/>
                      </a:lnTo>
                      <a:lnTo>
                        <a:pt x="345" y="90"/>
                      </a:lnTo>
                      <a:lnTo>
                        <a:pt x="348" y="99"/>
                      </a:lnTo>
                      <a:lnTo>
                        <a:pt x="347" y="99"/>
                      </a:lnTo>
                      <a:lnTo>
                        <a:pt x="342" y="100"/>
                      </a:lnTo>
                      <a:lnTo>
                        <a:pt x="337" y="104"/>
                      </a:lnTo>
                      <a:lnTo>
                        <a:pt x="330" y="106"/>
                      </a:lnTo>
                      <a:lnTo>
                        <a:pt x="325" y="107"/>
                      </a:lnTo>
                      <a:lnTo>
                        <a:pt x="318" y="109"/>
                      </a:lnTo>
                      <a:lnTo>
                        <a:pt x="312" y="111"/>
                      </a:lnTo>
                      <a:lnTo>
                        <a:pt x="303" y="112"/>
                      </a:lnTo>
                      <a:lnTo>
                        <a:pt x="298" y="112"/>
                      </a:lnTo>
                      <a:lnTo>
                        <a:pt x="293" y="114"/>
                      </a:lnTo>
                      <a:lnTo>
                        <a:pt x="285" y="114"/>
                      </a:lnTo>
                      <a:lnTo>
                        <a:pt x="277" y="114"/>
                      </a:lnTo>
                      <a:lnTo>
                        <a:pt x="272" y="114"/>
                      </a:lnTo>
                      <a:lnTo>
                        <a:pt x="267" y="116"/>
                      </a:lnTo>
                      <a:lnTo>
                        <a:pt x="263" y="118"/>
                      </a:lnTo>
                      <a:lnTo>
                        <a:pt x="260" y="123"/>
                      </a:lnTo>
                      <a:lnTo>
                        <a:pt x="258" y="128"/>
                      </a:lnTo>
                      <a:lnTo>
                        <a:pt x="257" y="133"/>
                      </a:lnTo>
                      <a:lnTo>
                        <a:pt x="255" y="137"/>
                      </a:lnTo>
                      <a:lnTo>
                        <a:pt x="255" y="140"/>
                      </a:lnTo>
                      <a:lnTo>
                        <a:pt x="253" y="145"/>
                      </a:lnTo>
                      <a:lnTo>
                        <a:pt x="252" y="150"/>
                      </a:lnTo>
                      <a:lnTo>
                        <a:pt x="248" y="156"/>
                      </a:lnTo>
                      <a:lnTo>
                        <a:pt x="247" y="159"/>
                      </a:lnTo>
                      <a:lnTo>
                        <a:pt x="243" y="161"/>
                      </a:lnTo>
                      <a:lnTo>
                        <a:pt x="235" y="159"/>
                      </a:lnTo>
                      <a:lnTo>
                        <a:pt x="233" y="156"/>
                      </a:lnTo>
                      <a:lnTo>
                        <a:pt x="228" y="150"/>
                      </a:lnTo>
                      <a:lnTo>
                        <a:pt x="225" y="149"/>
                      </a:lnTo>
                      <a:lnTo>
                        <a:pt x="222" y="150"/>
                      </a:lnTo>
                      <a:lnTo>
                        <a:pt x="218" y="156"/>
                      </a:lnTo>
                      <a:lnTo>
                        <a:pt x="213" y="164"/>
                      </a:lnTo>
                      <a:lnTo>
                        <a:pt x="210" y="168"/>
                      </a:lnTo>
                      <a:lnTo>
                        <a:pt x="203" y="166"/>
                      </a:lnTo>
                      <a:lnTo>
                        <a:pt x="198" y="166"/>
                      </a:lnTo>
                      <a:lnTo>
                        <a:pt x="193" y="166"/>
                      </a:lnTo>
                      <a:lnTo>
                        <a:pt x="188" y="166"/>
                      </a:lnTo>
                      <a:lnTo>
                        <a:pt x="183" y="168"/>
                      </a:lnTo>
                      <a:lnTo>
                        <a:pt x="180" y="169"/>
                      </a:lnTo>
                      <a:lnTo>
                        <a:pt x="178" y="174"/>
                      </a:lnTo>
                      <a:lnTo>
                        <a:pt x="177" y="178"/>
                      </a:lnTo>
                      <a:lnTo>
                        <a:pt x="175" y="183"/>
                      </a:lnTo>
                      <a:lnTo>
                        <a:pt x="170" y="190"/>
                      </a:lnTo>
                      <a:lnTo>
                        <a:pt x="167" y="195"/>
                      </a:lnTo>
                      <a:lnTo>
                        <a:pt x="162" y="199"/>
                      </a:lnTo>
                      <a:lnTo>
                        <a:pt x="155" y="200"/>
                      </a:lnTo>
                      <a:lnTo>
                        <a:pt x="150" y="202"/>
                      </a:lnTo>
                      <a:lnTo>
                        <a:pt x="143" y="202"/>
                      </a:lnTo>
                      <a:lnTo>
                        <a:pt x="138" y="200"/>
                      </a:lnTo>
                      <a:lnTo>
                        <a:pt x="133" y="200"/>
                      </a:lnTo>
                      <a:lnTo>
                        <a:pt x="126" y="19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13" name="Freeform 434">
                  <a:extLst>
                    <a:ext uri="{FF2B5EF4-FFF2-40B4-BE49-F238E27FC236}">
                      <a16:creationId xmlns:a16="http://schemas.microsoft.com/office/drawing/2014/main" id="{3DBC8191-D9CE-42E2-A826-4515C7E859E1}"/>
                    </a:ext>
                  </a:extLst>
                </p:cNvPr>
                <p:cNvSpPr>
                  <a:spLocks/>
                </p:cNvSpPr>
                <p:nvPr/>
              </p:nvSpPr>
              <p:spPr bwMode="auto">
                <a:xfrm>
                  <a:off x="2870" y="2034"/>
                  <a:ext cx="237" cy="552"/>
                </a:xfrm>
                <a:custGeom>
                  <a:avLst/>
                  <a:gdLst>
                    <a:gd name="T0" fmla="*/ 230 w 237"/>
                    <a:gd name="T1" fmla="*/ 204 h 552"/>
                    <a:gd name="T2" fmla="*/ 222 w 237"/>
                    <a:gd name="T3" fmla="*/ 221 h 552"/>
                    <a:gd name="T4" fmla="*/ 195 w 237"/>
                    <a:gd name="T5" fmla="*/ 226 h 552"/>
                    <a:gd name="T6" fmla="*/ 172 w 237"/>
                    <a:gd name="T7" fmla="*/ 243 h 552"/>
                    <a:gd name="T8" fmla="*/ 155 w 237"/>
                    <a:gd name="T9" fmla="*/ 254 h 552"/>
                    <a:gd name="T10" fmla="*/ 160 w 237"/>
                    <a:gd name="T11" fmla="*/ 273 h 552"/>
                    <a:gd name="T12" fmla="*/ 172 w 237"/>
                    <a:gd name="T13" fmla="*/ 295 h 552"/>
                    <a:gd name="T14" fmla="*/ 173 w 237"/>
                    <a:gd name="T15" fmla="*/ 338 h 552"/>
                    <a:gd name="T16" fmla="*/ 167 w 237"/>
                    <a:gd name="T17" fmla="*/ 379 h 552"/>
                    <a:gd name="T18" fmla="*/ 170 w 237"/>
                    <a:gd name="T19" fmla="*/ 414 h 552"/>
                    <a:gd name="T20" fmla="*/ 177 w 237"/>
                    <a:gd name="T21" fmla="*/ 433 h 552"/>
                    <a:gd name="T22" fmla="*/ 165 w 237"/>
                    <a:gd name="T23" fmla="*/ 462 h 552"/>
                    <a:gd name="T24" fmla="*/ 160 w 237"/>
                    <a:gd name="T25" fmla="*/ 490 h 552"/>
                    <a:gd name="T26" fmla="*/ 175 w 237"/>
                    <a:gd name="T27" fmla="*/ 517 h 552"/>
                    <a:gd name="T28" fmla="*/ 180 w 237"/>
                    <a:gd name="T29" fmla="*/ 545 h 552"/>
                    <a:gd name="T30" fmla="*/ 170 w 237"/>
                    <a:gd name="T31" fmla="*/ 540 h 552"/>
                    <a:gd name="T32" fmla="*/ 145 w 237"/>
                    <a:gd name="T33" fmla="*/ 538 h 552"/>
                    <a:gd name="T34" fmla="*/ 107 w 237"/>
                    <a:gd name="T35" fmla="*/ 552 h 552"/>
                    <a:gd name="T36" fmla="*/ 87 w 237"/>
                    <a:gd name="T37" fmla="*/ 550 h 552"/>
                    <a:gd name="T38" fmla="*/ 78 w 237"/>
                    <a:gd name="T39" fmla="*/ 536 h 552"/>
                    <a:gd name="T40" fmla="*/ 67 w 237"/>
                    <a:gd name="T41" fmla="*/ 528 h 552"/>
                    <a:gd name="T42" fmla="*/ 72 w 237"/>
                    <a:gd name="T43" fmla="*/ 483 h 552"/>
                    <a:gd name="T44" fmla="*/ 78 w 237"/>
                    <a:gd name="T45" fmla="*/ 448 h 552"/>
                    <a:gd name="T46" fmla="*/ 92 w 237"/>
                    <a:gd name="T47" fmla="*/ 412 h 552"/>
                    <a:gd name="T48" fmla="*/ 92 w 237"/>
                    <a:gd name="T49" fmla="*/ 378 h 552"/>
                    <a:gd name="T50" fmla="*/ 75 w 237"/>
                    <a:gd name="T51" fmla="*/ 328 h 552"/>
                    <a:gd name="T52" fmla="*/ 63 w 237"/>
                    <a:gd name="T53" fmla="*/ 305 h 552"/>
                    <a:gd name="T54" fmla="*/ 35 w 237"/>
                    <a:gd name="T55" fmla="*/ 312 h 552"/>
                    <a:gd name="T56" fmla="*/ 15 w 237"/>
                    <a:gd name="T57" fmla="*/ 307 h 552"/>
                    <a:gd name="T58" fmla="*/ 2 w 237"/>
                    <a:gd name="T59" fmla="*/ 278 h 552"/>
                    <a:gd name="T60" fmla="*/ 7 w 237"/>
                    <a:gd name="T61" fmla="*/ 260 h 552"/>
                    <a:gd name="T62" fmla="*/ 8 w 237"/>
                    <a:gd name="T63" fmla="*/ 247 h 552"/>
                    <a:gd name="T64" fmla="*/ 2 w 237"/>
                    <a:gd name="T65" fmla="*/ 236 h 552"/>
                    <a:gd name="T66" fmla="*/ 7 w 237"/>
                    <a:gd name="T67" fmla="*/ 219 h 552"/>
                    <a:gd name="T68" fmla="*/ 37 w 237"/>
                    <a:gd name="T69" fmla="*/ 198 h 552"/>
                    <a:gd name="T70" fmla="*/ 42 w 237"/>
                    <a:gd name="T71" fmla="*/ 173 h 552"/>
                    <a:gd name="T72" fmla="*/ 63 w 237"/>
                    <a:gd name="T73" fmla="*/ 135 h 552"/>
                    <a:gd name="T74" fmla="*/ 58 w 237"/>
                    <a:gd name="T75" fmla="*/ 105 h 552"/>
                    <a:gd name="T76" fmla="*/ 58 w 237"/>
                    <a:gd name="T77" fmla="*/ 74 h 552"/>
                    <a:gd name="T78" fmla="*/ 72 w 237"/>
                    <a:gd name="T79" fmla="*/ 48 h 552"/>
                    <a:gd name="T80" fmla="*/ 87 w 237"/>
                    <a:gd name="T81" fmla="*/ 24 h 552"/>
                    <a:gd name="T82" fmla="*/ 102 w 237"/>
                    <a:gd name="T83" fmla="*/ 0 h 552"/>
                    <a:gd name="T84" fmla="*/ 105 w 237"/>
                    <a:gd name="T85" fmla="*/ 14 h 552"/>
                    <a:gd name="T86" fmla="*/ 102 w 237"/>
                    <a:gd name="T87" fmla="*/ 31 h 552"/>
                    <a:gd name="T88" fmla="*/ 100 w 237"/>
                    <a:gd name="T89" fmla="*/ 43 h 552"/>
                    <a:gd name="T90" fmla="*/ 110 w 237"/>
                    <a:gd name="T91" fmla="*/ 74 h 552"/>
                    <a:gd name="T92" fmla="*/ 110 w 237"/>
                    <a:gd name="T93" fmla="*/ 95 h 552"/>
                    <a:gd name="T94" fmla="*/ 117 w 237"/>
                    <a:gd name="T95" fmla="*/ 119 h 552"/>
                    <a:gd name="T96" fmla="*/ 123 w 237"/>
                    <a:gd name="T97" fmla="*/ 141 h 552"/>
                    <a:gd name="T98" fmla="*/ 117 w 237"/>
                    <a:gd name="T99" fmla="*/ 154 h 552"/>
                    <a:gd name="T100" fmla="*/ 125 w 237"/>
                    <a:gd name="T101" fmla="*/ 157 h 552"/>
                    <a:gd name="T102" fmla="*/ 160 w 237"/>
                    <a:gd name="T103" fmla="*/ 143 h 552"/>
                    <a:gd name="T104" fmla="*/ 183 w 237"/>
                    <a:gd name="T105" fmla="*/ 141 h 552"/>
                    <a:gd name="T106" fmla="*/ 204 w 237"/>
                    <a:gd name="T107" fmla="*/ 160 h 552"/>
                    <a:gd name="T108" fmla="*/ 237 w 237"/>
                    <a:gd name="T109" fmla="*/ 178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37"/>
                    <a:gd name="T166" fmla="*/ 0 h 552"/>
                    <a:gd name="T167" fmla="*/ 237 w 237"/>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37" h="552">
                      <a:moveTo>
                        <a:pt x="237" y="178"/>
                      </a:moveTo>
                      <a:lnTo>
                        <a:pt x="235" y="195"/>
                      </a:lnTo>
                      <a:lnTo>
                        <a:pt x="230" y="204"/>
                      </a:lnTo>
                      <a:lnTo>
                        <a:pt x="225" y="210"/>
                      </a:lnTo>
                      <a:lnTo>
                        <a:pt x="224" y="221"/>
                      </a:lnTo>
                      <a:lnTo>
                        <a:pt x="222" y="221"/>
                      </a:lnTo>
                      <a:lnTo>
                        <a:pt x="219" y="219"/>
                      </a:lnTo>
                      <a:lnTo>
                        <a:pt x="204" y="221"/>
                      </a:lnTo>
                      <a:lnTo>
                        <a:pt x="195" y="226"/>
                      </a:lnTo>
                      <a:lnTo>
                        <a:pt x="185" y="233"/>
                      </a:lnTo>
                      <a:lnTo>
                        <a:pt x="178" y="236"/>
                      </a:lnTo>
                      <a:lnTo>
                        <a:pt x="172" y="243"/>
                      </a:lnTo>
                      <a:lnTo>
                        <a:pt x="162" y="248"/>
                      </a:lnTo>
                      <a:lnTo>
                        <a:pt x="157" y="250"/>
                      </a:lnTo>
                      <a:lnTo>
                        <a:pt x="155" y="254"/>
                      </a:lnTo>
                      <a:lnTo>
                        <a:pt x="157" y="260"/>
                      </a:lnTo>
                      <a:lnTo>
                        <a:pt x="157" y="269"/>
                      </a:lnTo>
                      <a:lnTo>
                        <a:pt x="160" y="273"/>
                      </a:lnTo>
                      <a:lnTo>
                        <a:pt x="167" y="278"/>
                      </a:lnTo>
                      <a:lnTo>
                        <a:pt x="172" y="285"/>
                      </a:lnTo>
                      <a:lnTo>
                        <a:pt x="172" y="295"/>
                      </a:lnTo>
                      <a:lnTo>
                        <a:pt x="170" y="309"/>
                      </a:lnTo>
                      <a:lnTo>
                        <a:pt x="173" y="321"/>
                      </a:lnTo>
                      <a:lnTo>
                        <a:pt x="173" y="338"/>
                      </a:lnTo>
                      <a:lnTo>
                        <a:pt x="172" y="350"/>
                      </a:lnTo>
                      <a:lnTo>
                        <a:pt x="167" y="367"/>
                      </a:lnTo>
                      <a:lnTo>
                        <a:pt x="167" y="379"/>
                      </a:lnTo>
                      <a:lnTo>
                        <a:pt x="168" y="390"/>
                      </a:lnTo>
                      <a:lnTo>
                        <a:pt x="172" y="402"/>
                      </a:lnTo>
                      <a:lnTo>
                        <a:pt x="170" y="414"/>
                      </a:lnTo>
                      <a:lnTo>
                        <a:pt x="172" y="421"/>
                      </a:lnTo>
                      <a:lnTo>
                        <a:pt x="172" y="426"/>
                      </a:lnTo>
                      <a:lnTo>
                        <a:pt x="177" y="433"/>
                      </a:lnTo>
                      <a:lnTo>
                        <a:pt x="180" y="440"/>
                      </a:lnTo>
                      <a:lnTo>
                        <a:pt x="173" y="447"/>
                      </a:lnTo>
                      <a:lnTo>
                        <a:pt x="165" y="462"/>
                      </a:lnTo>
                      <a:lnTo>
                        <a:pt x="162" y="471"/>
                      </a:lnTo>
                      <a:lnTo>
                        <a:pt x="162" y="481"/>
                      </a:lnTo>
                      <a:lnTo>
                        <a:pt x="160" y="490"/>
                      </a:lnTo>
                      <a:lnTo>
                        <a:pt x="162" y="498"/>
                      </a:lnTo>
                      <a:lnTo>
                        <a:pt x="168" y="509"/>
                      </a:lnTo>
                      <a:lnTo>
                        <a:pt x="175" y="517"/>
                      </a:lnTo>
                      <a:lnTo>
                        <a:pt x="178" y="526"/>
                      </a:lnTo>
                      <a:lnTo>
                        <a:pt x="180" y="540"/>
                      </a:lnTo>
                      <a:lnTo>
                        <a:pt x="180" y="545"/>
                      </a:lnTo>
                      <a:lnTo>
                        <a:pt x="177" y="545"/>
                      </a:lnTo>
                      <a:lnTo>
                        <a:pt x="173" y="547"/>
                      </a:lnTo>
                      <a:lnTo>
                        <a:pt x="170" y="540"/>
                      </a:lnTo>
                      <a:lnTo>
                        <a:pt x="162" y="535"/>
                      </a:lnTo>
                      <a:lnTo>
                        <a:pt x="153" y="540"/>
                      </a:lnTo>
                      <a:lnTo>
                        <a:pt x="145" y="538"/>
                      </a:lnTo>
                      <a:lnTo>
                        <a:pt x="133" y="538"/>
                      </a:lnTo>
                      <a:lnTo>
                        <a:pt x="117" y="547"/>
                      </a:lnTo>
                      <a:lnTo>
                        <a:pt x="107" y="552"/>
                      </a:lnTo>
                      <a:lnTo>
                        <a:pt x="97" y="548"/>
                      </a:lnTo>
                      <a:lnTo>
                        <a:pt x="90" y="545"/>
                      </a:lnTo>
                      <a:lnTo>
                        <a:pt x="87" y="550"/>
                      </a:lnTo>
                      <a:lnTo>
                        <a:pt x="85" y="545"/>
                      </a:lnTo>
                      <a:lnTo>
                        <a:pt x="83" y="540"/>
                      </a:lnTo>
                      <a:lnTo>
                        <a:pt x="78" y="536"/>
                      </a:lnTo>
                      <a:lnTo>
                        <a:pt x="77" y="543"/>
                      </a:lnTo>
                      <a:lnTo>
                        <a:pt x="72" y="536"/>
                      </a:lnTo>
                      <a:lnTo>
                        <a:pt x="67" y="528"/>
                      </a:lnTo>
                      <a:lnTo>
                        <a:pt x="63" y="519"/>
                      </a:lnTo>
                      <a:lnTo>
                        <a:pt x="65" y="493"/>
                      </a:lnTo>
                      <a:lnTo>
                        <a:pt x="72" y="483"/>
                      </a:lnTo>
                      <a:lnTo>
                        <a:pt x="75" y="471"/>
                      </a:lnTo>
                      <a:lnTo>
                        <a:pt x="77" y="457"/>
                      </a:lnTo>
                      <a:lnTo>
                        <a:pt x="78" y="448"/>
                      </a:lnTo>
                      <a:lnTo>
                        <a:pt x="87" y="436"/>
                      </a:lnTo>
                      <a:lnTo>
                        <a:pt x="88" y="428"/>
                      </a:lnTo>
                      <a:lnTo>
                        <a:pt x="92" y="412"/>
                      </a:lnTo>
                      <a:lnTo>
                        <a:pt x="90" y="402"/>
                      </a:lnTo>
                      <a:lnTo>
                        <a:pt x="90" y="392"/>
                      </a:lnTo>
                      <a:lnTo>
                        <a:pt x="92" y="378"/>
                      </a:lnTo>
                      <a:lnTo>
                        <a:pt x="90" y="367"/>
                      </a:lnTo>
                      <a:lnTo>
                        <a:pt x="80" y="350"/>
                      </a:lnTo>
                      <a:lnTo>
                        <a:pt x="75" y="328"/>
                      </a:lnTo>
                      <a:lnTo>
                        <a:pt x="75" y="321"/>
                      </a:lnTo>
                      <a:lnTo>
                        <a:pt x="70" y="309"/>
                      </a:lnTo>
                      <a:lnTo>
                        <a:pt x="63" y="305"/>
                      </a:lnTo>
                      <a:lnTo>
                        <a:pt x="55" y="309"/>
                      </a:lnTo>
                      <a:lnTo>
                        <a:pt x="48" y="312"/>
                      </a:lnTo>
                      <a:lnTo>
                        <a:pt x="35" y="312"/>
                      </a:lnTo>
                      <a:lnTo>
                        <a:pt x="27" y="316"/>
                      </a:lnTo>
                      <a:lnTo>
                        <a:pt x="17" y="312"/>
                      </a:lnTo>
                      <a:lnTo>
                        <a:pt x="15" y="307"/>
                      </a:lnTo>
                      <a:lnTo>
                        <a:pt x="8" y="291"/>
                      </a:lnTo>
                      <a:lnTo>
                        <a:pt x="5" y="283"/>
                      </a:lnTo>
                      <a:lnTo>
                        <a:pt x="2" y="278"/>
                      </a:lnTo>
                      <a:lnTo>
                        <a:pt x="0" y="271"/>
                      </a:lnTo>
                      <a:lnTo>
                        <a:pt x="5" y="266"/>
                      </a:lnTo>
                      <a:lnTo>
                        <a:pt x="7" y="260"/>
                      </a:lnTo>
                      <a:lnTo>
                        <a:pt x="8" y="255"/>
                      </a:lnTo>
                      <a:lnTo>
                        <a:pt x="12" y="252"/>
                      </a:lnTo>
                      <a:lnTo>
                        <a:pt x="8" y="247"/>
                      </a:lnTo>
                      <a:lnTo>
                        <a:pt x="5" y="245"/>
                      </a:lnTo>
                      <a:lnTo>
                        <a:pt x="2" y="241"/>
                      </a:lnTo>
                      <a:lnTo>
                        <a:pt x="2" y="236"/>
                      </a:lnTo>
                      <a:lnTo>
                        <a:pt x="0" y="229"/>
                      </a:lnTo>
                      <a:lnTo>
                        <a:pt x="2" y="224"/>
                      </a:lnTo>
                      <a:lnTo>
                        <a:pt x="7" y="219"/>
                      </a:lnTo>
                      <a:lnTo>
                        <a:pt x="17" y="216"/>
                      </a:lnTo>
                      <a:lnTo>
                        <a:pt x="27" y="207"/>
                      </a:lnTo>
                      <a:lnTo>
                        <a:pt x="37" y="198"/>
                      </a:lnTo>
                      <a:lnTo>
                        <a:pt x="38" y="190"/>
                      </a:lnTo>
                      <a:lnTo>
                        <a:pt x="38" y="183"/>
                      </a:lnTo>
                      <a:lnTo>
                        <a:pt x="42" y="173"/>
                      </a:lnTo>
                      <a:lnTo>
                        <a:pt x="48" y="155"/>
                      </a:lnTo>
                      <a:lnTo>
                        <a:pt x="55" y="143"/>
                      </a:lnTo>
                      <a:lnTo>
                        <a:pt x="63" y="135"/>
                      </a:lnTo>
                      <a:lnTo>
                        <a:pt x="62" y="126"/>
                      </a:lnTo>
                      <a:lnTo>
                        <a:pt x="58" y="117"/>
                      </a:lnTo>
                      <a:lnTo>
                        <a:pt x="58" y="105"/>
                      </a:lnTo>
                      <a:lnTo>
                        <a:pt x="57" y="90"/>
                      </a:lnTo>
                      <a:lnTo>
                        <a:pt x="57" y="81"/>
                      </a:lnTo>
                      <a:lnTo>
                        <a:pt x="58" y="74"/>
                      </a:lnTo>
                      <a:lnTo>
                        <a:pt x="60" y="67"/>
                      </a:lnTo>
                      <a:lnTo>
                        <a:pt x="63" y="54"/>
                      </a:lnTo>
                      <a:lnTo>
                        <a:pt x="72" y="48"/>
                      </a:lnTo>
                      <a:lnTo>
                        <a:pt x="77" y="43"/>
                      </a:lnTo>
                      <a:lnTo>
                        <a:pt x="82" y="31"/>
                      </a:lnTo>
                      <a:lnTo>
                        <a:pt x="87" y="24"/>
                      </a:lnTo>
                      <a:lnTo>
                        <a:pt x="93" y="12"/>
                      </a:lnTo>
                      <a:lnTo>
                        <a:pt x="98" y="5"/>
                      </a:lnTo>
                      <a:lnTo>
                        <a:pt x="102" y="0"/>
                      </a:lnTo>
                      <a:lnTo>
                        <a:pt x="105" y="0"/>
                      </a:lnTo>
                      <a:lnTo>
                        <a:pt x="105" y="7"/>
                      </a:lnTo>
                      <a:lnTo>
                        <a:pt x="105" y="14"/>
                      </a:lnTo>
                      <a:lnTo>
                        <a:pt x="103" y="21"/>
                      </a:lnTo>
                      <a:lnTo>
                        <a:pt x="103" y="23"/>
                      </a:lnTo>
                      <a:lnTo>
                        <a:pt x="102" y="31"/>
                      </a:lnTo>
                      <a:lnTo>
                        <a:pt x="100" y="36"/>
                      </a:lnTo>
                      <a:lnTo>
                        <a:pt x="98" y="40"/>
                      </a:lnTo>
                      <a:lnTo>
                        <a:pt x="100" y="43"/>
                      </a:lnTo>
                      <a:lnTo>
                        <a:pt x="103" y="55"/>
                      </a:lnTo>
                      <a:lnTo>
                        <a:pt x="108" y="66"/>
                      </a:lnTo>
                      <a:lnTo>
                        <a:pt x="110" y="74"/>
                      </a:lnTo>
                      <a:lnTo>
                        <a:pt x="110" y="83"/>
                      </a:lnTo>
                      <a:lnTo>
                        <a:pt x="110" y="88"/>
                      </a:lnTo>
                      <a:lnTo>
                        <a:pt x="110" y="95"/>
                      </a:lnTo>
                      <a:lnTo>
                        <a:pt x="112" y="104"/>
                      </a:lnTo>
                      <a:lnTo>
                        <a:pt x="113" y="110"/>
                      </a:lnTo>
                      <a:lnTo>
                        <a:pt x="117" y="119"/>
                      </a:lnTo>
                      <a:lnTo>
                        <a:pt x="120" y="126"/>
                      </a:lnTo>
                      <a:lnTo>
                        <a:pt x="122" y="135"/>
                      </a:lnTo>
                      <a:lnTo>
                        <a:pt x="123" y="141"/>
                      </a:lnTo>
                      <a:lnTo>
                        <a:pt x="120" y="147"/>
                      </a:lnTo>
                      <a:lnTo>
                        <a:pt x="118" y="150"/>
                      </a:lnTo>
                      <a:lnTo>
                        <a:pt x="117" y="154"/>
                      </a:lnTo>
                      <a:lnTo>
                        <a:pt x="118" y="155"/>
                      </a:lnTo>
                      <a:lnTo>
                        <a:pt x="120" y="157"/>
                      </a:lnTo>
                      <a:lnTo>
                        <a:pt x="125" y="157"/>
                      </a:lnTo>
                      <a:lnTo>
                        <a:pt x="137" y="152"/>
                      </a:lnTo>
                      <a:lnTo>
                        <a:pt x="148" y="148"/>
                      </a:lnTo>
                      <a:lnTo>
                        <a:pt x="160" y="143"/>
                      </a:lnTo>
                      <a:lnTo>
                        <a:pt x="172" y="141"/>
                      </a:lnTo>
                      <a:lnTo>
                        <a:pt x="180" y="140"/>
                      </a:lnTo>
                      <a:lnTo>
                        <a:pt x="183" y="141"/>
                      </a:lnTo>
                      <a:lnTo>
                        <a:pt x="189" y="145"/>
                      </a:lnTo>
                      <a:lnTo>
                        <a:pt x="195" y="154"/>
                      </a:lnTo>
                      <a:lnTo>
                        <a:pt x="204" y="160"/>
                      </a:lnTo>
                      <a:lnTo>
                        <a:pt x="217" y="166"/>
                      </a:lnTo>
                      <a:lnTo>
                        <a:pt x="230" y="173"/>
                      </a:lnTo>
                      <a:lnTo>
                        <a:pt x="237" y="178"/>
                      </a:lnTo>
                      <a:close/>
                    </a:path>
                  </a:pathLst>
                </a:custGeom>
                <a:solidFill>
                  <a:srgbClr val="F2AEB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14" name="Freeform 435">
                  <a:extLst>
                    <a:ext uri="{FF2B5EF4-FFF2-40B4-BE49-F238E27FC236}">
                      <a16:creationId xmlns:a16="http://schemas.microsoft.com/office/drawing/2014/main" id="{2B4A70C5-6ADC-468F-9E47-C3C7F0B35DDB}"/>
                    </a:ext>
                  </a:extLst>
                </p:cNvPr>
                <p:cNvSpPr>
                  <a:spLocks/>
                </p:cNvSpPr>
                <p:nvPr/>
              </p:nvSpPr>
              <p:spPr bwMode="auto">
                <a:xfrm>
                  <a:off x="2870" y="2034"/>
                  <a:ext cx="237" cy="552"/>
                </a:xfrm>
                <a:custGeom>
                  <a:avLst/>
                  <a:gdLst>
                    <a:gd name="T0" fmla="*/ 230 w 237"/>
                    <a:gd name="T1" fmla="*/ 204 h 552"/>
                    <a:gd name="T2" fmla="*/ 222 w 237"/>
                    <a:gd name="T3" fmla="*/ 221 h 552"/>
                    <a:gd name="T4" fmla="*/ 195 w 237"/>
                    <a:gd name="T5" fmla="*/ 226 h 552"/>
                    <a:gd name="T6" fmla="*/ 172 w 237"/>
                    <a:gd name="T7" fmla="*/ 243 h 552"/>
                    <a:gd name="T8" fmla="*/ 155 w 237"/>
                    <a:gd name="T9" fmla="*/ 254 h 552"/>
                    <a:gd name="T10" fmla="*/ 160 w 237"/>
                    <a:gd name="T11" fmla="*/ 273 h 552"/>
                    <a:gd name="T12" fmla="*/ 172 w 237"/>
                    <a:gd name="T13" fmla="*/ 295 h 552"/>
                    <a:gd name="T14" fmla="*/ 173 w 237"/>
                    <a:gd name="T15" fmla="*/ 338 h 552"/>
                    <a:gd name="T16" fmla="*/ 167 w 237"/>
                    <a:gd name="T17" fmla="*/ 379 h 552"/>
                    <a:gd name="T18" fmla="*/ 170 w 237"/>
                    <a:gd name="T19" fmla="*/ 414 h 552"/>
                    <a:gd name="T20" fmla="*/ 177 w 237"/>
                    <a:gd name="T21" fmla="*/ 433 h 552"/>
                    <a:gd name="T22" fmla="*/ 165 w 237"/>
                    <a:gd name="T23" fmla="*/ 462 h 552"/>
                    <a:gd name="T24" fmla="*/ 160 w 237"/>
                    <a:gd name="T25" fmla="*/ 490 h 552"/>
                    <a:gd name="T26" fmla="*/ 175 w 237"/>
                    <a:gd name="T27" fmla="*/ 517 h 552"/>
                    <a:gd name="T28" fmla="*/ 180 w 237"/>
                    <a:gd name="T29" fmla="*/ 545 h 552"/>
                    <a:gd name="T30" fmla="*/ 170 w 237"/>
                    <a:gd name="T31" fmla="*/ 540 h 552"/>
                    <a:gd name="T32" fmla="*/ 145 w 237"/>
                    <a:gd name="T33" fmla="*/ 538 h 552"/>
                    <a:gd name="T34" fmla="*/ 107 w 237"/>
                    <a:gd name="T35" fmla="*/ 552 h 552"/>
                    <a:gd name="T36" fmla="*/ 87 w 237"/>
                    <a:gd name="T37" fmla="*/ 550 h 552"/>
                    <a:gd name="T38" fmla="*/ 78 w 237"/>
                    <a:gd name="T39" fmla="*/ 536 h 552"/>
                    <a:gd name="T40" fmla="*/ 67 w 237"/>
                    <a:gd name="T41" fmla="*/ 528 h 552"/>
                    <a:gd name="T42" fmla="*/ 72 w 237"/>
                    <a:gd name="T43" fmla="*/ 483 h 552"/>
                    <a:gd name="T44" fmla="*/ 78 w 237"/>
                    <a:gd name="T45" fmla="*/ 448 h 552"/>
                    <a:gd name="T46" fmla="*/ 92 w 237"/>
                    <a:gd name="T47" fmla="*/ 412 h 552"/>
                    <a:gd name="T48" fmla="*/ 92 w 237"/>
                    <a:gd name="T49" fmla="*/ 378 h 552"/>
                    <a:gd name="T50" fmla="*/ 75 w 237"/>
                    <a:gd name="T51" fmla="*/ 328 h 552"/>
                    <a:gd name="T52" fmla="*/ 63 w 237"/>
                    <a:gd name="T53" fmla="*/ 305 h 552"/>
                    <a:gd name="T54" fmla="*/ 35 w 237"/>
                    <a:gd name="T55" fmla="*/ 312 h 552"/>
                    <a:gd name="T56" fmla="*/ 15 w 237"/>
                    <a:gd name="T57" fmla="*/ 307 h 552"/>
                    <a:gd name="T58" fmla="*/ 2 w 237"/>
                    <a:gd name="T59" fmla="*/ 278 h 552"/>
                    <a:gd name="T60" fmla="*/ 7 w 237"/>
                    <a:gd name="T61" fmla="*/ 260 h 552"/>
                    <a:gd name="T62" fmla="*/ 8 w 237"/>
                    <a:gd name="T63" fmla="*/ 247 h 552"/>
                    <a:gd name="T64" fmla="*/ 2 w 237"/>
                    <a:gd name="T65" fmla="*/ 236 h 552"/>
                    <a:gd name="T66" fmla="*/ 7 w 237"/>
                    <a:gd name="T67" fmla="*/ 219 h 552"/>
                    <a:gd name="T68" fmla="*/ 37 w 237"/>
                    <a:gd name="T69" fmla="*/ 198 h 552"/>
                    <a:gd name="T70" fmla="*/ 42 w 237"/>
                    <a:gd name="T71" fmla="*/ 173 h 552"/>
                    <a:gd name="T72" fmla="*/ 63 w 237"/>
                    <a:gd name="T73" fmla="*/ 135 h 552"/>
                    <a:gd name="T74" fmla="*/ 58 w 237"/>
                    <a:gd name="T75" fmla="*/ 105 h 552"/>
                    <a:gd name="T76" fmla="*/ 58 w 237"/>
                    <a:gd name="T77" fmla="*/ 74 h 552"/>
                    <a:gd name="T78" fmla="*/ 72 w 237"/>
                    <a:gd name="T79" fmla="*/ 48 h 552"/>
                    <a:gd name="T80" fmla="*/ 87 w 237"/>
                    <a:gd name="T81" fmla="*/ 24 h 552"/>
                    <a:gd name="T82" fmla="*/ 102 w 237"/>
                    <a:gd name="T83" fmla="*/ 0 h 552"/>
                    <a:gd name="T84" fmla="*/ 105 w 237"/>
                    <a:gd name="T85" fmla="*/ 14 h 552"/>
                    <a:gd name="T86" fmla="*/ 102 w 237"/>
                    <a:gd name="T87" fmla="*/ 31 h 552"/>
                    <a:gd name="T88" fmla="*/ 100 w 237"/>
                    <a:gd name="T89" fmla="*/ 43 h 552"/>
                    <a:gd name="T90" fmla="*/ 110 w 237"/>
                    <a:gd name="T91" fmla="*/ 74 h 552"/>
                    <a:gd name="T92" fmla="*/ 110 w 237"/>
                    <a:gd name="T93" fmla="*/ 95 h 552"/>
                    <a:gd name="T94" fmla="*/ 117 w 237"/>
                    <a:gd name="T95" fmla="*/ 119 h 552"/>
                    <a:gd name="T96" fmla="*/ 123 w 237"/>
                    <a:gd name="T97" fmla="*/ 141 h 552"/>
                    <a:gd name="T98" fmla="*/ 117 w 237"/>
                    <a:gd name="T99" fmla="*/ 154 h 552"/>
                    <a:gd name="T100" fmla="*/ 125 w 237"/>
                    <a:gd name="T101" fmla="*/ 157 h 552"/>
                    <a:gd name="T102" fmla="*/ 160 w 237"/>
                    <a:gd name="T103" fmla="*/ 143 h 552"/>
                    <a:gd name="T104" fmla="*/ 183 w 237"/>
                    <a:gd name="T105" fmla="*/ 141 h 552"/>
                    <a:gd name="T106" fmla="*/ 204 w 237"/>
                    <a:gd name="T107" fmla="*/ 160 h 552"/>
                    <a:gd name="T108" fmla="*/ 237 w 237"/>
                    <a:gd name="T109" fmla="*/ 178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37"/>
                    <a:gd name="T166" fmla="*/ 0 h 552"/>
                    <a:gd name="T167" fmla="*/ 237 w 237"/>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37" h="552">
                      <a:moveTo>
                        <a:pt x="237" y="178"/>
                      </a:moveTo>
                      <a:lnTo>
                        <a:pt x="235" y="195"/>
                      </a:lnTo>
                      <a:lnTo>
                        <a:pt x="230" y="204"/>
                      </a:lnTo>
                      <a:lnTo>
                        <a:pt x="225" y="210"/>
                      </a:lnTo>
                      <a:lnTo>
                        <a:pt x="224" y="221"/>
                      </a:lnTo>
                      <a:lnTo>
                        <a:pt x="222" y="221"/>
                      </a:lnTo>
                      <a:lnTo>
                        <a:pt x="219" y="219"/>
                      </a:lnTo>
                      <a:lnTo>
                        <a:pt x="204" y="221"/>
                      </a:lnTo>
                      <a:lnTo>
                        <a:pt x="195" y="226"/>
                      </a:lnTo>
                      <a:lnTo>
                        <a:pt x="185" y="233"/>
                      </a:lnTo>
                      <a:lnTo>
                        <a:pt x="178" y="236"/>
                      </a:lnTo>
                      <a:lnTo>
                        <a:pt x="172" y="243"/>
                      </a:lnTo>
                      <a:lnTo>
                        <a:pt x="162" y="248"/>
                      </a:lnTo>
                      <a:lnTo>
                        <a:pt x="157" y="250"/>
                      </a:lnTo>
                      <a:lnTo>
                        <a:pt x="155" y="254"/>
                      </a:lnTo>
                      <a:lnTo>
                        <a:pt x="157" y="260"/>
                      </a:lnTo>
                      <a:lnTo>
                        <a:pt x="157" y="269"/>
                      </a:lnTo>
                      <a:lnTo>
                        <a:pt x="160" y="273"/>
                      </a:lnTo>
                      <a:lnTo>
                        <a:pt x="167" y="278"/>
                      </a:lnTo>
                      <a:lnTo>
                        <a:pt x="172" y="285"/>
                      </a:lnTo>
                      <a:lnTo>
                        <a:pt x="172" y="295"/>
                      </a:lnTo>
                      <a:lnTo>
                        <a:pt x="170" y="309"/>
                      </a:lnTo>
                      <a:lnTo>
                        <a:pt x="173" y="321"/>
                      </a:lnTo>
                      <a:lnTo>
                        <a:pt x="173" y="338"/>
                      </a:lnTo>
                      <a:lnTo>
                        <a:pt x="172" y="350"/>
                      </a:lnTo>
                      <a:lnTo>
                        <a:pt x="167" y="367"/>
                      </a:lnTo>
                      <a:lnTo>
                        <a:pt x="167" y="379"/>
                      </a:lnTo>
                      <a:lnTo>
                        <a:pt x="168" y="390"/>
                      </a:lnTo>
                      <a:lnTo>
                        <a:pt x="172" y="402"/>
                      </a:lnTo>
                      <a:lnTo>
                        <a:pt x="170" y="414"/>
                      </a:lnTo>
                      <a:lnTo>
                        <a:pt x="172" y="421"/>
                      </a:lnTo>
                      <a:lnTo>
                        <a:pt x="172" y="426"/>
                      </a:lnTo>
                      <a:lnTo>
                        <a:pt x="177" y="433"/>
                      </a:lnTo>
                      <a:lnTo>
                        <a:pt x="180" y="440"/>
                      </a:lnTo>
                      <a:lnTo>
                        <a:pt x="173" y="447"/>
                      </a:lnTo>
                      <a:lnTo>
                        <a:pt x="165" y="462"/>
                      </a:lnTo>
                      <a:lnTo>
                        <a:pt x="162" y="471"/>
                      </a:lnTo>
                      <a:lnTo>
                        <a:pt x="162" y="481"/>
                      </a:lnTo>
                      <a:lnTo>
                        <a:pt x="160" y="490"/>
                      </a:lnTo>
                      <a:lnTo>
                        <a:pt x="162" y="498"/>
                      </a:lnTo>
                      <a:lnTo>
                        <a:pt x="168" y="509"/>
                      </a:lnTo>
                      <a:lnTo>
                        <a:pt x="175" y="517"/>
                      </a:lnTo>
                      <a:lnTo>
                        <a:pt x="178" y="526"/>
                      </a:lnTo>
                      <a:lnTo>
                        <a:pt x="180" y="540"/>
                      </a:lnTo>
                      <a:lnTo>
                        <a:pt x="180" y="545"/>
                      </a:lnTo>
                      <a:lnTo>
                        <a:pt x="177" y="545"/>
                      </a:lnTo>
                      <a:lnTo>
                        <a:pt x="173" y="547"/>
                      </a:lnTo>
                      <a:lnTo>
                        <a:pt x="170" y="540"/>
                      </a:lnTo>
                      <a:lnTo>
                        <a:pt x="162" y="535"/>
                      </a:lnTo>
                      <a:lnTo>
                        <a:pt x="153" y="540"/>
                      </a:lnTo>
                      <a:lnTo>
                        <a:pt x="145" y="538"/>
                      </a:lnTo>
                      <a:lnTo>
                        <a:pt x="133" y="538"/>
                      </a:lnTo>
                      <a:lnTo>
                        <a:pt x="117" y="547"/>
                      </a:lnTo>
                      <a:lnTo>
                        <a:pt x="107" y="552"/>
                      </a:lnTo>
                      <a:lnTo>
                        <a:pt x="97" y="548"/>
                      </a:lnTo>
                      <a:lnTo>
                        <a:pt x="90" y="545"/>
                      </a:lnTo>
                      <a:lnTo>
                        <a:pt x="87" y="550"/>
                      </a:lnTo>
                      <a:lnTo>
                        <a:pt x="85" y="545"/>
                      </a:lnTo>
                      <a:lnTo>
                        <a:pt x="83" y="540"/>
                      </a:lnTo>
                      <a:lnTo>
                        <a:pt x="78" y="536"/>
                      </a:lnTo>
                      <a:lnTo>
                        <a:pt x="77" y="543"/>
                      </a:lnTo>
                      <a:lnTo>
                        <a:pt x="72" y="536"/>
                      </a:lnTo>
                      <a:lnTo>
                        <a:pt x="67" y="528"/>
                      </a:lnTo>
                      <a:lnTo>
                        <a:pt x="63" y="519"/>
                      </a:lnTo>
                      <a:lnTo>
                        <a:pt x="65" y="493"/>
                      </a:lnTo>
                      <a:lnTo>
                        <a:pt x="72" y="483"/>
                      </a:lnTo>
                      <a:lnTo>
                        <a:pt x="75" y="471"/>
                      </a:lnTo>
                      <a:lnTo>
                        <a:pt x="77" y="457"/>
                      </a:lnTo>
                      <a:lnTo>
                        <a:pt x="78" y="448"/>
                      </a:lnTo>
                      <a:lnTo>
                        <a:pt x="87" y="436"/>
                      </a:lnTo>
                      <a:lnTo>
                        <a:pt x="88" y="428"/>
                      </a:lnTo>
                      <a:lnTo>
                        <a:pt x="92" y="412"/>
                      </a:lnTo>
                      <a:lnTo>
                        <a:pt x="90" y="402"/>
                      </a:lnTo>
                      <a:lnTo>
                        <a:pt x="90" y="392"/>
                      </a:lnTo>
                      <a:lnTo>
                        <a:pt x="92" y="378"/>
                      </a:lnTo>
                      <a:lnTo>
                        <a:pt x="90" y="367"/>
                      </a:lnTo>
                      <a:lnTo>
                        <a:pt x="80" y="350"/>
                      </a:lnTo>
                      <a:lnTo>
                        <a:pt x="75" y="328"/>
                      </a:lnTo>
                      <a:lnTo>
                        <a:pt x="75" y="321"/>
                      </a:lnTo>
                      <a:lnTo>
                        <a:pt x="70" y="309"/>
                      </a:lnTo>
                      <a:lnTo>
                        <a:pt x="63" y="305"/>
                      </a:lnTo>
                      <a:lnTo>
                        <a:pt x="55" y="309"/>
                      </a:lnTo>
                      <a:lnTo>
                        <a:pt x="48" y="312"/>
                      </a:lnTo>
                      <a:lnTo>
                        <a:pt x="35" y="312"/>
                      </a:lnTo>
                      <a:lnTo>
                        <a:pt x="27" y="316"/>
                      </a:lnTo>
                      <a:lnTo>
                        <a:pt x="17" y="312"/>
                      </a:lnTo>
                      <a:lnTo>
                        <a:pt x="15" y="307"/>
                      </a:lnTo>
                      <a:lnTo>
                        <a:pt x="8" y="291"/>
                      </a:lnTo>
                      <a:lnTo>
                        <a:pt x="5" y="283"/>
                      </a:lnTo>
                      <a:lnTo>
                        <a:pt x="2" y="278"/>
                      </a:lnTo>
                      <a:lnTo>
                        <a:pt x="0" y="271"/>
                      </a:lnTo>
                      <a:lnTo>
                        <a:pt x="5" y="266"/>
                      </a:lnTo>
                      <a:lnTo>
                        <a:pt x="7" y="260"/>
                      </a:lnTo>
                      <a:lnTo>
                        <a:pt x="8" y="255"/>
                      </a:lnTo>
                      <a:lnTo>
                        <a:pt x="12" y="252"/>
                      </a:lnTo>
                      <a:lnTo>
                        <a:pt x="8" y="247"/>
                      </a:lnTo>
                      <a:lnTo>
                        <a:pt x="5" y="245"/>
                      </a:lnTo>
                      <a:lnTo>
                        <a:pt x="2" y="241"/>
                      </a:lnTo>
                      <a:lnTo>
                        <a:pt x="2" y="236"/>
                      </a:lnTo>
                      <a:lnTo>
                        <a:pt x="0" y="229"/>
                      </a:lnTo>
                      <a:lnTo>
                        <a:pt x="2" y="224"/>
                      </a:lnTo>
                      <a:lnTo>
                        <a:pt x="7" y="219"/>
                      </a:lnTo>
                      <a:lnTo>
                        <a:pt x="17" y="216"/>
                      </a:lnTo>
                      <a:lnTo>
                        <a:pt x="27" y="207"/>
                      </a:lnTo>
                      <a:lnTo>
                        <a:pt x="37" y="198"/>
                      </a:lnTo>
                      <a:lnTo>
                        <a:pt x="38" y="190"/>
                      </a:lnTo>
                      <a:lnTo>
                        <a:pt x="38" y="183"/>
                      </a:lnTo>
                      <a:lnTo>
                        <a:pt x="42" y="173"/>
                      </a:lnTo>
                      <a:lnTo>
                        <a:pt x="48" y="155"/>
                      </a:lnTo>
                      <a:lnTo>
                        <a:pt x="55" y="143"/>
                      </a:lnTo>
                      <a:lnTo>
                        <a:pt x="63" y="135"/>
                      </a:lnTo>
                      <a:lnTo>
                        <a:pt x="62" y="126"/>
                      </a:lnTo>
                      <a:lnTo>
                        <a:pt x="58" y="117"/>
                      </a:lnTo>
                      <a:lnTo>
                        <a:pt x="58" y="105"/>
                      </a:lnTo>
                      <a:lnTo>
                        <a:pt x="57" y="90"/>
                      </a:lnTo>
                      <a:lnTo>
                        <a:pt x="57" y="81"/>
                      </a:lnTo>
                      <a:lnTo>
                        <a:pt x="58" y="74"/>
                      </a:lnTo>
                      <a:lnTo>
                        <a:pt x="60" y="67"/>
                      </a:lnTo>
                      <a:lnTo>
                        <a:pt x="63" y="54"/>
                      </a:lnTo>
                      <a:lnTo>
                        <a:pt x="72" y="48"/>
                      </a:lnTo>
                      <a:lnTo>
                        <a:pt x="77" y="43"/>
                      </a:lnTo>
                      <a:lnTo>
                        <a:pt x="82" y="31"/>
                      </a:lnTo>
                      <a:lnTo>
                        <a:pt x="87" y="24"/>
                      </a:lnTo>
                      <a:lnTo>
                        <a:pt x="93" y="12"/>
                      </a:lnTo>
                      <a:lnTo>
                        <a:pt x="98" y="5"/>
                      </a:lnTo>
                      <a:lnTo>
                        <a:pt x="102" y="0"/>
                      </a:lnTo>
                      <a:lnTo>
                        <a:pt x="105" y="0"/>
                      </a:lnTo>
                      <a:lnTo>
                        <a:pt x="105" y="7"/>
                      </a:lnTo>
                      <a:lnTo>
                        <a:pt x="105" y="14"/>
                      </a:lnTo>
                      <a:lnTo>
                        <a:pt x="103" y="21"/>
                      </a:lnTo>
                      <a:lnTo>
                        <a:pt x="103" y="23"/>
                      </a:lnTo>
                      <a:lnTo>
                        <a:pt x="102" y="31"/>
                      </a:lnTo>
                      <a:lnTo>
                        <a:pt x="100" y="36"/>
                      </a:lnTo>
                      <a:lnTo>
                        <a:pt x="98" y="40"/>
                      </a:lnTo>
                      <a:lnTo>
                        <a:pt x="100" y="43"/>
                      </a:lnTo>
                      <a:lnTo>
                        <a:pt x="103" y="55"/>
                      </a:lnTo>
                      <a:lnTo>
                        <a:pt x="108" y="66"/>
                      </a:lnTo>
                      <a:lnTo>
                        <a:pt x="110" y="74"/>
                      </a:lnTo>
                      <a:lnTo>
                        <a:pt x="110" y="83"/>
                      </a:lnTo>
                      <a:lnTo>
                        <a:pt x="110" y="88"/>
                      </a:lnTo>
                      <a:lnTo>
                        <a:pt x="110" y="95"/>
                      </a:lnTo>
                      <a:lnTo>
                        <a:pt x="112" y="104"/>
                      </a:lnTo>
                      <a:lnTo>
                        <a:pt x="113" y="110"/>
                      </a:lnTo>
                      <a:lnTo>
                        <a:pt x="117" y="119"/>
                      </a:lnTo>
                      <a:lnTo>
                        <a:pt x="120" y="126"/>
                      </a:lnTo>
                      <a:lnTo>
                        <a:pt x="122" y="135"/>
                      </a:lnTo>
                      <a:lnTo>
                        <a:pt x="123" y="141"/>
                      </a:lnTo>
                      <a:lnTo>
                        <a:pt x="120" y="147"/>
                      </a:lnTo>
                      <a:lnTo>
                        <a:pt x="118" y="150"/>
                      </a:lnTo>
                      <a:lnTo>
                        <a:pt x="117" y="154"/>
                      </a:lnTo>
                      <a:lnTo>
                        <a:pt x="118" y="155"/>
                      </a:lnTo>
                      <a:lnTo>
                        <a:pt x="120" y="157"/>
                      </a:lnTo>
                      <a:lnTo>
                        <a:pt x="125" y="157"/>
                      </a:lnTo>
                      <a:lnTo>
                        <a:pt x="137" y="152"/>
                      </a:lnTo>
                      <a:lnTo>
                        <a:pt x="148" y="148"/>
                      </a:lnTo>
                      <a:lnTo>
                        <a:pt x="160" y="143"/>
                      </a:lnTo>
                      <a:lnTo>
                        <a:pt x="172" y="141"/>
                      </a:lnTo>
                      <a:lnTo>
                        <a:pt x="180" y="140"/>
                      </a:lnTo>
                      <a:lnTo>
                        <a:pt x="183" y="141"/>
                      </a:lnTo>
                      <a:lnTo>
                        <a:pt x="189" y="145"/>
                      </a:lnTo>
                      <a:lnTo>
                        <a:pt x="195" y="154"/>
                      </a:lnTo>
                      <a:lnTo>
                        <a:pt x="204" y="160"/>
                      </a:lnTo>
                      <a:lnTo>
                        <a:pt x="217" y="166"/>
                      </a:lnTo>
                      <a:lnTo>
                        <a:pt x="230" y="173"/>
                      </a:lnTo>
                      <a:lnTo>
                        <a:pt x="237" y="178"/>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15" name="Freeform 436">
                  <a:extLst>
                    <a:ext uri="{FF2B5EF4-FFF2-40B4-BE49-F238E27FC236}">
                      <a16:creationId xmlns:a16="http://schemas.microsoft.com/office/drawing/2014/main" id="{290E49C0-0512-45CA-AC66-A9DDA3CC3A38}"/>
                    </a:ext>
                  </a:extLst>
                </p:cNvPr>
                <p:cNvSpPr>
                  <a:spLocks/>
                </p:cNvSpPr>
                <p:nvPr/>
              </p:nvSpPr>
              <p:spPr bwMode="auto">
                <a:xfrm>
                  <a:off x="860" y="2231"/>
                  <a:ext cx="25" cy="41"/>
                </a:xfrm>
                <a:custGeom>
                  <a:avLst/>
                  <a:gdLst>
                    <a:gd name="T0" fmla="*/ 12 w 25"/>
                    <a:gd name="T1" fmla="*/ 41 h 41"/>
                    <a:gd name="T2" fmla="*/ 5 w 25"/>
                    <a:gd name="T3" fmla="*/ 34 h 41"/>
                    <a:gd name="T4" fmla="*/ 2 w 25"/>
                    <a:gd name="T5" fmla="*/ 29 h 41"/>
                    <a:gd name="T6" fmla="*/ 2 w 25"/>
                    <a:gd name="T7" fmla="*/ 26 h 41"/>
                    <a:gd name="T8" fmla="*/ 2 w 25"/>
                    <a:gd name="T9" fmla="*/ 22 h 41"/>
                    <a:gd name="T10" fmla="*/ 0 w 25"/>
                    <a:gd name="T11" fmla="*/ 15 h 41"/>
                    <a:gd name="T12" fmla="*/ 0 w 25"/>
                    <a:gd name="T13" fmla="*/ 10 h 41"/>
                    <a:gd name="T14" fmla="*/ 0 w 25"/>
                    <a:gd name="T15" fmla="*/ 7 h 41"/>
                    <a:gd name="T16" fmla="*/ 0 w 25"/>
                    <a:gd name="T17" fmla="*/ 3 h 41"/>
                    <a:gd name="T18" fmla="*/ 3 w 25"/>
                    <a:gd name="T19" fmla="*/ 0 h 41"/>
                    <a:gd name="T20" fmla="*/ 5 w 25"/>
                    <a:gd name="T21" fmla="*/ 3 h 41"/>
                    <a:gd name="T22" fmla="*/ 8 w 25"/>
                    <a:gd name="T23" fmla="*/ 7 h 41"/>
                    <a:gd name="T24" fmla="*/ 12 w 25"/>
                    <a:gd name="T25" fmla="*/ 12 h 41"/>
                    <a:gd name="T26" fmla="*/ 13 w 25"/>
                    <a:gd name="T27" fmla="*/ 13 h 41"/>
                    <a:gd name="T28" fmla="*/ 15 w 25"/>
                    <a:gd name="T29" fmla="*/ 15 h 41"/>
                    <a:gd name="T30" fmla="*/ 18 w 25"/>
                    <a:gd name="T31" fmla="*/ 19 h 41"/>
                    <a:gd name="T32" fmla="*/ 22 w 25"/>
                    <a:gd name="T33" fmla="*/ 24 h 41"/>
                    <a:gd name="T34" fmla="*/ 25 w 25"/>
                    <a:gd name="T35" fmla="*/ 26 h 41"/>
                    <a:gd name="T36" fmla="*/ 25 w 25"/>
                    <a:gd name="T37" fmla="*/ 29 h 41"/>
                    <a:gd name="T38" fmla="*/ 23 w 25"/>
                    <a:gd name="T39" fmla="*/ 32 h 41"/>
                    <a:gd name="T40" fmla="*/ 20 w 25"/>
                    <a:gd name="T41" fmla="*/ 34 h 41"/>
                    <a:gd name="T42" fmla="*/ 18 w 25"/>
                    <a:gd name="T43" fmla="*/ 36 h 41"/>
                    <a:gd name="T44" fmla="*/ 15 w 25"/>
                    <a:gd name="T45" fmla="*/ 41 h 41"/>
                    <a:gd name="T46" fmla="*/ 12 w 25"/>
                    <a:gd name="T47" fmla="*/ 41 h 4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5"/>
                    <a:gd name="T73" fmla="*/ 0 h 41"/>
                    <a:gd name="T74" fmla="*/ 25 w 25"/>
                    <a:gd name="T75" fmla="*/ 41 h 4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5" h="41">
                      <a:moveTo>
                        <a:pt x="12" y="41"/>
                      </a:moveTo>
                      <a:lnTo>
                        <a:pt x="5" y="34"/>
                      </a:lnTo>
                      <a:lnTo>
                        <a:pt x="2" y="29"/>
                      </a:lnTo>
                      <a:lnTo>
                        <a:pt x="2" y="26"/>
                      </a:lnTo>
                      <a:lnTo>
                        <a:pt x="2" y="22"/>
                      </a:lnTo>
                      <a:lnTo>
                        <a:pt x="0" y="15"/>
                      </a:lnTo>
                      <a:lnTo>
                        <a:pt x="0" y="10"/>
                      </a:lnTo>
                      <a:lnTo>
                        <a:pt x="0" y="7"/>
                      </a:lnTo>
                      <a:lnTo>
                        <a:pt x="0" y="3"/>
                      </a:lnTo>
                      <a:lnTo>
                        <a:pt x="3" y="0"/>
                      </a:lnTo>
                      <a:lnTo>
                        <a:pt x="5" y="3"/>
                      </a:lnTo>
                      <a:lnTo>
                        <a:pt x="8" y="7"/>
                      </a:lnTo>
                      <a:lnTo>
                        <a:pt x="12" y="12"/>
                      </a:lnTo>
                      <a:lnTo>
                        <a:pt x="13" y="13"/>
                      </a:lnTo>
                      <a:lnTo>
                        <a:pt x="15" y="15"/>
                      </a:lnTo>
                      <a:lnTo>
                        <a:pt x="18" y="19"/>
                      </a:lnTo>
                      <a:lnTo>
                        <a:pt x="22" y="24"/>
                      </a:lnTo>
                      <a:lnTo>
                        <a:pt x="25" y="26"/>
                      </a:lnTo>
                      <a:lnTo>
                        <a:pt x="25" y="29"/>
                      </a:lnTo>
                      <a:lnTo>
                        <a:pt x="23" y="32"/>
                      </a:lnTo>
                      <a:lnTo>
                        <a:pt x="20" y="34"/>
                      </a:lnTo>
                      <a:lnTo>
                        <a:pt x="18" y="36"/>
                      </a:lnTo>
                      <a:lnTo>
                        <a:pt x="15" y="41"/>
                      </a:lnTo>
                      <a:lnTo>
                        <a:pt x="12" y="41"/>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16" name="Freeform 437">
                  <a:extLst>
                    <a:ext uri="{FF2B5EF4-FFF2-40B4-BE49-F238E27FC236}">
                      <a16:creationId xmlns:a16="http://schemas.microsoft.com/office/drawing/2014/main" id="{27CC906F-304E-4DCC-9E71-2745BBA63633}"/>
                    </a:ext>
                  </a:extLst>
                </p:cNvPr>
                <p:cNvSpPr>
                  <a:spLocks/>
                </p:cNvSpPr>
                <p:nvPr/>
              </p:nvSpPr>
              <p:spPr bwMode="auto">
                <a:xfrm>
                  <a:off x="860" y="2231"/>
                  <a:ext cx="25" cy="41"/>
                </a:xfrm>
                <a:custGeom>
                  <a:avLst/>
                  <a:gdLst>
                    <a:gd name="T0" fmla="*/ 12 w 25"/>
                    <a:gd name="T1" fmla="*/ 41 h 41"/>
                    <a:gd name="T2" fmla="*/ 12 w 25"/>
                    <a:gd name="T3" fmla="*/ 41 h 41"/>
                    <a:gd name="T4" fmla="*/ 5 w 25"/>
                    <a:gd name="T5" fmla="*/ 34 h 41"/>
                    <a:gd name="T6" fmla="*/ 2 w 25"/>
                    <a:gd name="T7" fmla="*/ 29 h 41"/>
                    <a:gd name="T8" fmla="*/ 2 w 25"/>
                    <a:gd name="T9" fmla="*/ 26 h 41"/>
                    <a:gd name="T10" fmla="*/ 2 w 25"/>
                    <a:gd name="T11" fmla="*/ 22 h 41"/>
                    <a:gd name="T12" fmla="*/ 0 w 25"/>
                    <a:gd name="T13" fmla="*/ 15 h 41"/>
                    <a:gd name="T14" fmla="*/ 0 w 25"/>
                    <a:gd name="T15" fmla="*/ 10 h 41"/>
                    <a:gd name="T16" fmla="*/ 0 w 25"/>
                    <a:gd name="T17" fmla="*/ 7 h 41"/>
                    <a:gd name="T18" fmla="*/ 0 w 25"/>
                    <a:gd name="T19" fmla="*/ 3 h 41"/>
                    <a:gd name="T20" fmla="*/ 3 w 25"/>
                    <a:gd name="T21" fmla="*/ 0 h 41"/>
                    <a:gd name="T22" fmla="*/ 5 w 25"/>
                    <a:gd name="T23" fmla="*/ 3 h 41"/>
                    <a:gd name="T24" fmla="*/ 8 w 25"/>
                    <a:gd name="T25" fmla="*/ 7 h 41"/>
                    <a:gd name="T26" fmla="*/ 12 w 25"/>
                    <a:gd name="T27" fmla="*/ 12 h 41"/>
                    <a:gd name="T28" fmla="*/ 13 w 25"/>
                    <a:gd name="T29" fmla="*/ 13 h 41"/>
                    <a:gd name="T30" fmla="*/ 15 w 25"/>
                    <a:gd name="T31" fmla="*/ 15 h 41"/>
                    <a:gd name="T32" fmla="*/ 18 w 25"/>
                    <a:gd name="T33" fmla="*/ 19 h 41"/>
                    <a:gd name="T34" fmla="*/ 22 w 25"/>
                    <a:gd name="T35" fmla="*/ 24 h 41"/>
                    <a:gd name="T36" fmla="*/ 25 w 25"/>
                    <a:gd name="T37" fmla="*/ 26 h 41"/>
                    <a:gd name="T38" fmla="*/ 25 w 25"/>
                    <a:gd name="T39" fmla="*/ 29 h 41"/>
                    <a:gd name="T40" fmla="*/ 23 w 25"/>
                    <a:gd name="T41" fmla="*/ 32 h 41"/>
                    <a:gd name="T42" fmla="*/ 20 w 25"/>
                    <a:gd name="T43" fmla="*/ 34 h 41"/>
                    <a:gd name="T44" fmla="*/ 18 w 25"/>
                    <a:gd name="T45" fmla="*/ 36 h 41"/>
                    <a:gd name="T46" fmla="*/ 15 w 25"/>
                    <a:gd name="T47" fmla="*/ 41 h 41"/>
                    <a:gd name="T48" fmla="*/ 12 w 25"/>
                    <a:gd name="T49" fmla="*/ 41 h 4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
                    <a:gd name="T76" fmla="*/ 0 h 41"/>
                    <a:gd name="T77" fmla="*/ 25 w 25"/>
                    <a:gd name="T78" fmla="*/ 41 h 4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 h="41">
                      <a:moveTo>
                        <a:pt x="12" y="41"/>
                      </a:moveTo>
                      <a:lnTo>
                        <a:pt x="12" y="41"/>
                      </a:lnTo>
                      <a:lnTo>
                        <a:pt x="5" y="34"/>
                      </a:lnTo>
                      <a:lnTo>
                        <a:pt x="2" y="29"/>
                      </a:lnTo>
                      <a:lnTo>
                        <a:pt x="2" y="26"/>
                      </a:lnTo>
                      <a:lnTo>
                        <a:pt x="2" y="22"/>
                      </a:lnTo>
                      <a:lnTo>
                        <a:pt x="0" y="15"/>
                      </a:lnTo>
                      <a:lnTo>
                        <a:pt x="0" y="10"/>
                      </a:lnTo>
                      <a:lnTo>
                        <a:pt x="0" y="7"/>
                      </a:lnTo>
                      <a:lnTo>
                        <a:pt x="0" y="3"/>
                      </a:lnTo>
                      <a:lnTo>
                        <a:pt x="3" y="0"/>
                      </a:lnTo>
                      <a:lnTo>
                        <a:pt x="5" y="3"/>
                      </a:lnTo>
                      <a:lnTo>
                        <a:pt x="8" y="7"/>
                      </a:lnTo>
                      <a:lnTo>
                        <a:pt x="12" y="12"/>
                      </a:lnTo>
                      <a:lnTo>
                        <a:pt x="13" y="13"/>
                      </a:lnTo>
                      <a:lnTo>
                        <a:pt x="15" y="15"/>
                      </a:lnTo>
                      <a:lnTo>
                        <a:pt x="18" y="19"/>
                      </a:lnTo>
                      <a:lnTo>
                        <a:pt x="22" y="24"/>
                      </a:lnTo>
                      <a:lnTo>
                        <a:pt x="25" y="26"/>
                      </a:lnTo>
                      <a:lnTo>
                        <a:pt x="25" y="29"/>
                      </a:lnTo>
                      <a:lnTo>
                        <a:pt x="23" y="32"/>
                      </a:lnTo>
                      <a:lnTo>
                        <a:pt x="20" y="34"/>
                      </a:lnTo>
                      <a:lnTo>
                        <a:pt x="18" y="36"/>
                      </a:lnTo>
                      <a:lnTo>
                        <a:pt x="15" y="41"/>
                      </a:lnTo>
                      <a:lnTo>
                        <a:pt x="12" y="4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17" name="Freeform 438">
                  <a:extLst>
                    <a:ext uri="{FF2B5EF4-FFF2-40B4-BE49-F238E27FC236}">
                      <a16:creationId xmlns:a16="http://schemas.microsoft.com/office/drawing/2014/main" id="{5145CF1F-DFB5-4C4E-963F-C45748E0BEA7}"/>
                    </a:ext>
                  </a:extLst>
                </p:cNvPr>
                <p:cNvSpPr>
                  <a:spLocks/>
                </p:cNvSpPr>
                <p:nvPr/>
              </p:nvSpPr>
              <p:spPr bwMode="auto">
                <a:xfrm>
                  <a:off x="1807" y="1738"/>
                  <a:ext cx="579" cy="556"/>
                </a:xfrm>
                <a:custGeom>
                  <a:avLst/>
                  <a:gdLst>
                    <a:gd name="T0" fmla="*/ 233 w 579"/>
                    <a:gd name="T1" fmla="*/ 539 h 556"/>
                    <a:gd name="T2" fmla="*/ 263 w 579"/>
                    <a:gd name="T3" fmla="*/ 531 h 556"/>
                    <a:gd name="T4" fmla="*/ 247 w 579"/>
                    <a:gd name="T5" fmla="*/ 477 h 556"/>
                    <a:gd name="T6" fmla="*/ 243 w 579"/>
                    <a:gd name="T7" fmla="*/ 434 h 556"/>
                    <a:gd name="T8" fmla="*/ 240 w 579"/>
                    <a:gd name="T9" fmla="*/ 400 h 556"/>
                    <a:gd name="T10" fmla="*/ 277 w 579"/>
                    <a:gd name="T11" fmla="*/ 381 h 556"/>
                    <a:gd name="T12" fmla="*/ 298 w 579"/>
                    <a:gd name="T13" fmla="*/ 360 h 556"/>
                    <a:gd name="T14" fmla="*/ 317 w 579"/>
                    <a:gd name="T15" fmla="*/ 332 h 556"/>
                    <a:gd name="T16" fmla="*/ 358 w 579"/>
                    <a:gd name="T17" fmla="*/ 310 h 556"/>
                    <a:gd name="T18" fmla="*/ 393 w 579"/>
                    <a:gd name="T19" fmla="*/ 305 h 556"/>
                    <a:gd name="T20" fmla="*/ 427 w 579"/>
                    <a:gd name="T21" fmla="*/ 296 h 556"/>
                    <a:gd name="T22" fmla="*/ 454 w 579"/>
                    <a:gd name="T23" fmla="*/ 284 h 556"/>
                    <a:gd name="T24" fmla="*/ 477 w 579"/>
                    <a:gd name="T25" fmla="*/ 267 h 556"/>
                    <a:gd name="T26" fmla="*/ 497 w 579"/>
                    <a:gd name="T27" fmla="*/ 241 h 556"/>
                    <a:gd name="T28" fmla="*/ 485 w 579"/>
                    <a:gd name="T29" fmla="*/ 213 h 556"/>
                    <a:gd name="T30" fmla="*/ 494 w 579"/>
                    <a:gd name="T31" fmla="*/ 198 h 556"/>
                    <a:gd name="T32" fmla="*/ 519 w 579"/>
                    <a:gd name="T33" fmla="*/ 186 h 556"/>
                    <a:gd name="T34" fmla="*/ 534 w 579"/>
                    <a:gd name="T35" fmla="*/ 167 h 556"/>
                    <a:gd name="T36" fmla="*/ 547 w 579"/>
                    <a:gd name="T37" fmla="*/ 132 h 556"/>
                    <a:gd name="T38" fmla="*/ 554 w 579"/>
                    <a:gd name="T39" fmla="*/ 112 h 556"/>
                    <a:gd name="T40" fmla="*/ 575 w 579"/>
                    <a:gd name="T41" fmla="*/ 91 h 556"/>
                    <a:gd name="T42" fmla="*/ 577 w 579"/>
                    <a:gd name="T43" fmla="*/ 75 h 556"/>
                    <a:gd name="T44" fmla="*/ 564 w 579"/>
                    <a:gd name="T45" fmla="*/ 74 h 556"/>
                    <a:gd name="T46" fmla="*/ 540 w 579"/>
                    <a:gd name="T47" fmla="*/ 79 h 556"/>
                    <a:gd name="T48" fmla="*/ 499 w 579"/>
                    <a:gd name="T49" fmla="*/ 84 h 556"/>
                    <a:gd name="T50" fmla="*/ 457 w 579"/>
                    <a:gd name="T51" fmla="*/ 65 h 556"/>
                    <a:gd name="T52" fmla="*/ 437 w 579"/>
                    <a:gd name="T53" fmla="*/ 50 h 556"/>
                    <a:gd name="T54" fmla="*/ 390 w 579"/>
                    <a:gd name="T55" fmla="*/ 53 h 556"/>
                    <a:gd name="T56" fmla="*/ 368 w 579"/>
                    <a:gd name="T57" fmla="*/ 94 h 556"/>
                    <a:gd name="T58" fmla="*/ 315 w 579"/>
                    <a:gd name="T59" fmla="*/ 115 h 556"/>
                    <a:gd name="T60" fmla="*/ 257 w 579"/>
                    <a:gd name="T61" fmla="*/ 115 h 556"/>
                    <a:gd name="T62" fmla="*/ 200 w 579"/>
                    <a:gd name="T63" fmla="*/ 131 h 556"/>
                    <a:gd name="T64" fmla="*/ 161 w 579"/>
                    <a:gd name="T65" fmla="*/ 101 h 556"/>
                    <a:gd name="T66" fmla="*/ 131 w 579"/>
                    <a:gd name="T67" fmla="*/ 84 h 556"/>
                    <a:gd name="T68" fmla="*/ 108 w 579"/>
                    <a:gd name="T69" fmla="*/ 50 h 556"/>
                    <a:gd name="T70" fmla="*/ 93 w 579"/>
                    <a:gd name="T71" fmla="*/ 20 h 556"/>
                    <a:gd name="T72" fmla="*/ 66 w 579"/>
                    <a:gd name="T73" fmla="*/ 6 h 556"/>
                    <a:gd name="T74" fmla="*/ 45 w 579"/>
                    <a:gd name="T75" fmla="*/ 20 h 556"/>
                    <a:gd name="T76" fmla="*/ 58 w 579"/>
                    <a:gd name="T77" fmla="*/ 24 h 556"/>
                    <a:gd name="T78" fmla="*/ 25 w 579"/>
                    <a:gd name="T79" fmla="*/ 51 h 556"/>
                    <a:gd name="T80" fmla="*/ 13 w 579"/>
                    <a:gd name="T81" fmla="*/ 91 h 556"/>
                    <a:gd name="T82" fmla="*/ 0 w 579"/>
                    <a:gd name="T83" fmla="*/ 139 h 556"/>
                    <a:gd name="T84" fmla="*/ 8 w 579"/>
                    <a:gd name="T85" fmla="*/ 184 h 556"/>
                    <a:gd name="T86" fmla="*/ 36 w 579"/>
                    <a:gd name="T87" fmla="*/ 220 h 556"/>
                    <a:gd name="T88" fmla="*/ 30 w 579"/>
                    <a:gd name="T89" fmla="*/ 246 h 556"/>
                    <a:gd name="T90" fmla="*/ 26 w 579"/>
                    <a:gd name="T91" fmla="*/ 263 h 556"/>
                    <a:gd name="T92" fmla="*/ 45 w 579"/>
                    <a:gd name="T93" fmla="*/ 286 h 556"/>
                    <a:gd name="T94" fmla="*/ 65 w 579"/>
                    <a:gd name="T95" fmla="*/ 301 h 556"/>
                    <a:gd name="T96" fmla="*/ 51 w 579"/>
                    <a:gd name="T97" fmla="*/ 301 h 556"/>
                    <a:gd name="T98" fmla="*/ 56 w 579"/>
                    <a:gd name="T99" fmla="*/ 325 h 556"/>
                    <a:gd name="T100" fmla="*/ 80 w 579"/>
                    <a:gd name="T101" fmla="*/ 322 h 556"/>
                    <a:gd name="T102" fmla="*/ 61 w 579"/>
                    <a:gd name="T103" fmla="*/ 356 h 556"/>
                    <a:gd name="T104" fmla="*/ 96 w 579"/>
                    <a:gd name="T105" fmla="*/ 350 h 556"/>
                    <a:gd name="T106" fmla="*/ 116 w 579"/>
                    <a:gd name="T107" fmla="*/ 351 h 556"/>
                    <a:gd name="T108" fmla="*/ 126 w 579"/>
                    <a:gd name="T109" fmla="*/ 394 h 556"/>
                    <a:gd name="T110" fmla="*/ 125 w 579"/>
                    <a:gd name="T111" fmla="*/ 436 h 556"/>
                    <a:gd name="T112" fmla="*/ 145 w 579"/>
                    <a:gd name="T113" fmla="*/ 494 h 556"/>
                    <a:gd name="T114" fmla="*/ 145 w 579"/>
                    <a:gd name="T115" fmla="*/ 541 h 556"/>
                    <a:gd name="T116" fmla="*/ 185 w 579"/>
                    <a:gd name="T117" fmla="*/ 539 h 556"/>
                    <a:gd name="T118" fmla="*/ 215 w 579"/>
                    <a:gd name="T119" fmla="*/ 555 h 5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9"/>
                    <a:gd name="T181" fmla="*/ 0 h 556"/>
                    <a:gd name="T182" fmla="*/ 579 w 579"/>
                    <a:gd name="T183" fmla="*/ 556 h 55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9" h="556">
                      <a:moveTo>
                        <a:pt x="215" y="555"/>
                      </a:moveTo>
                      <a:lnTo>
                        <a:pt x="215" y="553"/>
                      </a:lnTo>
                      <a:lnTo>
                        <a:pt x="217" y="548"/>
                      </a:lnTo>
                      <a:lnTo>
                        <a:pt x="223" y="543"/>
                      </a:lnTo>
                      <a:lnTo>
                        <a:pt x="228" y="541"/>
                      </a:lnTo>
                      <a:lnTo>
                        <a:pt x="233" y="539"/>
                      </a:lnTo>
                      <a:lnTo>
                        <a:pt x="238" y="537"/>
                      </a:lnTo>
                      <a:lnTo>
                        <a:pt x="243" y="534"/>
                      </a:lnTo>
                      <a:lnTo>
                        <a:pt x="250" y="532"/>
                      </a:lnTo>
                      <a:lnTo>
                        <a:pt x="255" y="532"/>
                      </a:lnTo>
                      <a:lnTo>
                        <a:pt x="260" y="532"/>
                      </a:lnTo>
                      <a:lnTo>
                        <a:pt x="263" y="531"/>
                      </a:lnTo>
                      <a:lnTo>
                        <a:pt x="265" y="527"/>
                      </a:lnTo>
                      <a:lnTo>
                        <a:pt x="258" y="506"/>
                      </a:lnTo>
                      <a:lnTo>
                        <a:pt x="255" y="501"/>
                      </a:lnTo>
                      <a:lnTo>
                        <a:pt x="250" y="491"/>
                      </a:lnTo>
                      <a:lnTo>
                        <a:pt x="248" y="484"/>
                      </a:lnTo>
                      <a:lnTo>
                        <a:pt x="247" y="477"/>
                      </a:lnTo>
                      <a:lnTo>
                        <a:pt x="247" y="472"/>
                      </a:lnTo>
                      <a:lnTo>
                        <a:pt x="247" y="463"/>
                      </a:lnTo>
                      <a:lnTo>
                        <a:pt x="247" y="456"/>
                      </a:lnTo>
                      <a:lnTo>
                        <a:pt x="247" y="448"/>
                      </a:lnTo>
                      <a:lnTo>
                        <a:pt x="245" y="441"/>
                      </a:lnTo>
                      <a:lnTo>
                        <a:pt x="243" y="434"/>
                      </a:lnTo>
                      <a:lnTo>
                        <a:pt x="242" y="431"/>
                      </a:lnTo>
                      <a:lnTo>
                        <a:pt x="240" y="427"/>
                      </a:lnTo>
                      <a:lnTo>
                        <a:pt x="238" y="420"/>
                      </a:lnTo>
                      <a:lnTo>
                        <a:pt x="237" y="415"/>
                      </a:lnTo>
                      <a:lnTo>
                        <a:pt x="235" y="410"/>
                      </a:lnTo>
                      <a:lnTo>
                        <a:pt x="240" y="400"/>
                      </a:lnTo>
                      <a:lnTo>
                        <a:pt x="245" y="396"/>
                      </a:lnTo>
                      <a:lnTo>
                        <a:pt x="255" y="389"/>
                      </a:lnTo>
                      <a:lnTo>
                        <a:pt x="262" y="387"/>
                      </a:lnTo>
                      <a:lnTo>
                        <a:pt x="265" y="384"/>
                      </a:lnTo>
                      <a:lnTo>
                        <a:pt x="270" y="382"/>
                      </a:lnTo>
                      <a:lnTo>
                        <a:pt x="277" y="381"/>
                      </a:lnTo>
                      <a:lnTo>
                        <a:pt x="282" y="379"/>
                      </a:lnTo>
                      <a:lnTo>
                        <a:pt x="287" y="375"/>
                      </a:lnTo>
                      <a:lnTo>
                        <a:pt x="292" y="372"/>
                      </a:lnTo>
                      <a:lnTo>
                        <a:pt x="297" y="370"/>
                      </a:lnTo>
                      <a:lnTo>
                        <a:pt x="298" y="365"/>
                      </a:lnTo>
                      <a:lnTo>
                        <a:pt x="298" y="360"/>
                      </a:lnTo>
                      <a:lnTo>
                        <a:pt x="300" y="356"/>
                      </a:lnTo>
                      <a:lnTo>
                        <a:pt x="302" y="351"/>
                      </a:lnTo>
                      <a:lnTo>
                        <a:pt x="302" y="350"/>
                      </a:lnTo>
                      <a:lnTo>
                        <a:pt x="305" y="344"/>
                      </a:lnTo>
                      <a:lnTo>
                        <a:pt x="312" y="336"/>
                      </a:lnTo>
                      <a:lnTo>
                        <a:pt x="317" y="332"/>
                      </a:lnTo>
                      <a:lnTo>
                        <a:pt x="323" y="329"/>
                      </a:lnTo>
                      <a:lnTo>
                        <a:pt x="328" y="325"/>
                      </a:lnTo>
                      <a:lnTo>
                        <a:pt x="333" y="324"/>
                      </a:lnTo>
                      <a:lnTo>
                        <a:pt x="345" y="315"/>
                      </a:lnTo>
                      <a:lnTo>
                        <a:pt x="353" y="312"/>
                      </a:lnTo>
                      <a:lnTo>
                        <a:pt x="358" y="310"/>
                      </a:lnTo>
                      <a:lnTo>
                        <a:pt x="362" y="308"/>
                      </a:lnTo>
                      <a:lnTo>
                        <a:pt x="368" y="305"/>
                      </a:lnTo>
                      <a:lnTo>
                        <a:pt x="373" y="305"/>
                      </a:lnTo>
                      <a:lnTo>
                        <a:pt x="380" y="305"/>
                      </a:lnTo>
                      <a:lnTo>
                        <a:pt x="383" y="305"/>
                      </a:lnTo>
                      <a:lnTo>
                        <a:pt x="393" y="305"/>
                      </a:lnTo>
                      <a:lnTo>
                        <a:pt x="398" y="305"/>
                      </a:lnTo>
                      <a:lnTo>
                        <a:pt x="402" y="305"/>
                      </a:lnTo>
                      <a:lnTo>
                        <a:pt x="407" y="305"/>
                      </a:lnTo>
                      <a:lnTo>
                        <a:pt x="412" y="305"/>
                      </a:lnTo>
                      <a:lnTo>
                        <a:pt x="420" y="301"/>
                      </a:lnTo>
                      <a:lnTo>
                        <a:pt x="427" y="296"/>
                      </a:lnTo>
                      <a:lnTo>
                        <a:pt x="430" y="293"/>
                      </a:lnTo>
                      <a:lnTo>
                        <a:pt x="434" y="291"/>
                      </a:lnTo>
                      <a:lnTo>
                        <a:pt x="439" y="287"/>
                      </a:lnTo>
                      <a:lnTo>
                        <a:pt x="444" y="286"/>
                      </a:lnTo>
                      <a:lnTo>
                        <a:pt x="450" y="284"/>
                      </a:lnTo>
                      <a:lnTo>
                        <a:pt x="454" y="284"/>
                      </a:lnTo>
                      <a:lnTo>
                        <a:pt x="460" y="282"/>
                      </a:lnTo>
                      <a:lnTo>
                        <a:pt x="465" y="282"/>
                      </a:lnTo>
                      <a:lnTo>
                        <a:pt x="470" y="282"/>
                      </a:lnTo>
                      <a:lnTo>
                        <a:pt x="479" y="279"/>
                      </a:lnTo>
                      <a:lnTo>
                        <a:pt x="479" y="275"/>
                      </a:lnTo>
                      <a:lnTo>
                        <a:pt x="477" y="267"/>
                      </a:lnTo>
                      <a:lnTo>
                        <a:pt x="479" y="262"/>
                      </a:lnTo>
                      <a:lnTo>
                        <a:pt x="482" y="256"/>
                      </a:lnTo>
                      <a:lnTo>
                        <a:pt x="485" y="255"/>
                      </a:lnTo>
                      <a:lnTo>
                        <a:pt x="492" y="250"/>
                      </a:lnTo>
                      <a:lnTo>
                        <a:pt x="495" y="244"/>
                      </a:lnTo>
                      <a:lnTo>
                        <a:pt x="497" y="241"/>
                      </a:lnTo>
                      <a:lnTo>
                        <a:pt x="499" y="236"/>
                      </a:lnTo>
                      <a:lnTo>
                        <a:pt x="499" y="229"/>
                      </a:lnTo>
                      <a:lnTo>
                        <a:pt x="495" y="224"/>
                      </a:lnTo>
                      <a:lnTo>
                        <a:pt x="494" y="220"/>
                      </a:lnTo>
                      <a:lnTo>
                        <a:pt x="490" y="217"/>
                      </a:lnTo>
                      <a:lnTo>
                        <a:pt x="485" y="213"/>
                      </a:lnTo>
                      <a:lnTo>
                        <a:pt x="482" y="212"/>
                      </a:lnTo>
                      <a:lnTo>
                        <a:pt x="484" y="203"/>
                      </a:lnTo>
                      <a:lnTo>
                        <a:pt x="482" y="200"/>
                      </a:lnTo>
                      <a:lnTo>
                        <a:pt x="484" y="198"/>
                      </a:lnTo>
                      <a:lnTo>
                        <a:pt x="490" y="198"/>
                      </a:lnTo>
                      <a:lnTo>
                        <a:pt x="494" y="198"/>
                      </a:lnTo>
                      <a:lnTo>
                        <a:pt x="495" y="196"/>
                      </a:lnTo>
                      <a:lnTo>
                        <a:pt x="500" y="198"/>
                      </a:lnTo>
                      <a:lnTo>
                        <a:pt x="505" y="196"/>
                      </a:lnTo>
                      <a:lnTo>
                        <a:pt x="510" y="194"/>
                      </a:lnTo>
                      <a:lnTo>
                        <a:pt x="514" y="189"/>
                      </a:lnTo>
                      <a:lnTo>
                        <a:pt x="519" y="186"/>
                      </a:lnTo>
                      <a:lnTo>
                        <a:pt x="520" y="181"/>
                      </a:lnTo>
                      <a:lnTo>
                        <a:pt x="527" y="175"/>
                      </a:lnTo>
                      <a:lnTo>
                        <a:pt x="529" y="172"/>
                      </a:lnTo>
                      <a:lnTo>
                        <a:pt x="530" y="170"/>
                      </a:lnTo>
                      <a:lnTo>
                        <a:pt x="532" y="168"/>
                      </a:lnTo>
                      <a:lnTo>
                        <a:pt x="534" y="167"/>
                      </a:lnTo>
                      <a:lnTo>
                        <a:pt x="539" y="165"/>
                      </a:lnTo>
                      <a:lnTo>
                        <a:pt x="540" y="160"/>
                      </a:lnTo>
                      <a:lnTo>
                        <a:pt x="542" y="155"/>
                      </a:lnTo>
                      <a:lnTo>
                        <a:pt x="545" y="150"/>
                      </a:lnTo>
                      <a:lnTo>
                        <a:pt x="552" y="134"/>
                      </a:lnTo>
                      <a:lnTo>
                        <a:pt x="547" y="132"/>
                      </a:lnTo>
                      <a:lnTo>
                        <a:pt x="544" y="131"/>
                      </a:lnTo>
                      <a:lnTo>
                        <a:pt x="542" y="127"/>
                      </a:lnTo>
                      <a:lnTo>
                        <a:pt x="542" y="122"/>
                      </a:lnTo>
                      <a:lnTo>
                        <a:pt x="545" y="118"/>
                      </a:lnTo>
                      <a:lnTo>
                        <a:pt x="550" y="115"/>
                      </a:lnTo>
                      <a:lnTo>
                        <a:pt x="554" y="112"/>
                      </a:lnTo>
                      <a:lnTo>
                        <a:pt x="557" y="110"/>
                      </a:lnTo>
                      <a:lnTo>
                        <a:pt x="559" y="106"/>
                      </a:lnTo>
                      <a:lnTo>
                        <a:pt x="565" y="101"/>
                      </a:lnTo>
                      <a:lnTo>
                        <a:pt x="569" y="98"/>
                      </a:lnTo>
                      <a:lnTo>
                        <a:pt x="572" y="94"/>
                      </a:lnTo>
                      <a:lnTo>
                        <a:pt x="575" y="91"/>
                      </a:lnTo>
                      <a:lnTo>
                        <a:pt x="577" y="89"/>
                      </a:lnTo>
                      <a:lnTo>
                        <a:pt x="579" y="86"/>
                      </a:lnTo>
                      <a:lnTo>
                        <a:pt x="579" y="81"/>
                      </a:lnTo>
                      <a:lnTo>
                        <a:pt x="579" y="79"/>
                      </a:lnTo>
                      <a:lnTo>
                        <a:pt x="579" y="77"/>
                      </a:lnTo>
                      <a:lnTo>
                        <a:pt x="577" y="75"/>
                      </a:lnTo>
                      <a:lnTo>
                        <a:pt x="575" y="74"/>
                      </a:lnTo>
                      <a:lnTo>
                        <a:pt x="575" y="72"/>
                      </a:lnTo>
                      <a:lnTo>
                        <a:pt x="569" y="72"/>
                      </a:lnTo>
                      <a:lnTo>
                        <a:pt x="567" y="72"/>
                      </a:lnTo>
                      <a:lnTo>
                        <a:pt x="565" y="74"/>
                      </a:lnTo>
                      <a:lnTo>
                        <a:pt x="564" y="74"/>
                      </a:lnTo>
                      <a:lnTo>
                        <a:pt x="559" y="74"/>
                      </a:lnTo>
                      <a:lnTo>
                        <a:pt x="555" y="74"/>
                      </a:lnTo>
                      <a:lnTo>
                        <a:pt x="554" y="74"/>
                      </a:lnTo>
                      <a:lnTo>
                        <a:pt x="549" y="75"/>
                      </a:lnTo>
                      <a:lnTo>
                        <a:pt x="545" y="77"/>
                      </a:lnTo>
                      <a:lnTo>
                        <a:pt x="540" y="79"/>
                      </a:lnTo>
                      <a:lnTo>
                        <a:pt x="537" y="81"/>
                      </a:lnTo>
                      <a:lnTo>
                        <a:pt x="534" y="82"/>
                      </a:lnTo>
                      <a:lnTo>
                        <a:pt x="529" y="86"/>
                      </a:lnTo>
                      <a:lnTo>
                        <a:pt x="524" y="87"/>
                      </a:lnTo>
                      <a:lnTo>
                        <a:pt x="507" y="86"/>
                      </a:lnTo>
                      <a:lnTo>
                        <a:pt x="499" y="84"/>
                      </a:lnTo>
                      <a:lnTo>
                        <a:pt x="485" y="72"/>
                      </a:lnTo>
                      <a:lnTo>
                        <a:pt x="477" y="70"/>
                      </a:lnTo>
                      <a:lnTo>
                        <a:pt x="470" y="68"/>
                      </a:lnTo>
                      <a:lnTo>
                        <a:pt x="465" y="68"/>
                      </a:lnTo>
                      <a:lnTo>
                        <a:pt x="457" y="68"/>
                      </a:lnTo>
                      <a:lnTo>
                        <a:pt x="457" y="65"/>
                      </a:lnTo>
                      <a:lnTo>
                        <a:pt x="457" y="55"/>
                      </a:lnTo>
                      <a:lnTo>
                        <a:pt x="455" y="51"/>
                      </a:lnTo>
                      <a:lnTo>
                        <a:pt x="452" y="50"/>
                      </a:lnTo>
                      <a:lnTo>
                        <a:pt x="447" y="46"/>
                      </a:lnTo>
                      <a:lnTo>
                        <a:pt x="444" y="48"/>
                      </a:lnTo>
                      <a:lnTo>
                        <a:pt x="437" y="50"/>
                      </a:lnTo>
                      <a:lnTo>
                        <a:pt x="427" y="51"/>
                      </a:lnTo>
                      <a:lnTo>
                        <a:pt x="424" y="53"/>
                      </a:lnTo>
                      <a:lnTo>
                        <a:pt x="417" y="51"/>
                      </a:lnTo>
                      <a:lnTo>
                        <a:pt x="409" y="51"/>
                      </a:lnTo>
                      <a:lnTo>
                        <a:pt x="395" y="53"/>
                      </a:lnTo>
                      <a:lnTo>
                        <a:pt x="390" y="53"/>
                      </a:lnTo>
                      <a:lnTo>
                        <a:pt x="385" y="56"/>
                      </a:lnTo>
                      <a:lnTo>
                        <a:pt x="382" y="60"/>
                      </a:lnTo>
                      <a:lnTo>
                        <a:pt x="375" y="72"/>
                      </a:lnTo>
                      <a:lnTo>
                        <a:pt x="373" y="79"/>
                      </a:lnTo>
                      <a:lnTo>
                        <a:pt x="370" y="86"/>
                      </a:lnTo>
                      <a:lnTo>
                        <a:pt x="368" y="94"/>
                      </a:lnTo>
                      <a:lnTo>
                        <a:pt x="360" y="98"/>
                      </a:lnTo>
                      <a:lnTo>
                        <a:pt x="350" y="103"/>
                      </a:lnTo>
                      <a:lnTo>
                        <a:pt x="337" y="108"/>
                      </a:lnTo>
                      <a:lnTo>
                        <a:pt x="332" y="110"/>
                      </a:lnTo>
                      <a:lnTo>
                        <a:pt x="323" y="113"/>
                      </a:lnTo>
                      <a:lnTo>
                        <a:pt x="315" y="115"/>
                      </a:lnTo>
                      <a:lnTo>
                        <a:pt x="305" y="113"/>
                      </a:lnTo>
                      <a:lnTo>
                        <a:pt x="298" y="113"/>
                      </a:lnTo>
                      <a:lnTo>
                        <a:pt x="290" y="113"/>
                      </a:lnTo>
                      <a:lnTo>
                        <a:pt x="275" y="113"/>
                      </a:lnTo>
                      <a:lnTo>
                        <a:pt x="267" y="113"/>
                      </a:lnTo>
                      <a:lnTo>
                        <a:pt x="257" y="115"/>
                      </a:lnTo>
                      <a:lnTo>
                        <a:pt x="250" y="117"/>
                      </a:lnTo>
                      <a:lnTo>
                        <a:pt x="240" y="117"/>
                      </a:lnTo>
                      <a:lnTo>
                        <a:pt x="230" y="120"/>
                      </a:lnTo>
                      <a:lnTo>
                        <a:pt x="217" y="124"/>
                      </a:lnTo>
                      <a:lnTo>
                        <a:pt x="203" y="129"/>
                      </a:lnTo>
                      <a:lnTo>
                        <a:pt x="200" y="131"/>
                      </a:lnTo>
                      <a:lnTo>
                        <a:pt x="192" y="132"/>
                      </a:lnTo>
                      <a:lnTo>
                        <a:pt x="183" y="131"/>
                      </a:lnTo>
                      <a:lnTo>
                        <a:pt x="171" y="120"/>
                      </a:lnTo>
                      <a:lnTo>
                        <a:pt x="168" y="113"/>
                      </a:lnTo>
                      <a:lnTo>
                        <a:pt x="165" y="106"/>
                      </a:lnTo>
                      <a:lnTo>
                        <a:pt x="161" y="101"/>
                      </a:lnTo>
                      <a:lnTo>
                        <a:pt x="156" y="94"/>
                      </a:lnTo>
                      <a:lnTo>
                        <a:pt x="151" y="93"/>
                      </a:lnTo>
                      <a:lnTo>
                        <a:pt x="148" y="91"/>
                      </a:lnTo>
                      <a:lnTo>
                        <a:pt x="143" y="89"/>
                      </a:lnTo>
                      <a:lnTo>
                        <a:pt x="136" y="87"/>
                      </a:lnTo>
                      <a:lnTo>
                        <a:pt x="131" y="84"/>
                      </a:lnTo>
                      <a:lnTo>
                        <a:pt x="128" y="77"/>
                      </a:lnTo>
                      <a:lnTo>
                        <a:pt x="126" y="72"/>
                      </a:lnTo>
                      <a:lnTo>
                        <a:pt x="121" y="65"/>
                      </a:lnTo>
                      <a:lnTo>
                        <a:pt x="116" y="58"/>
                      </a:lnTo>
                      <a:lnTo>
                        <a:pt x="113" y="55"/>
                      </a:lnTo>
                      <a:lnTo>
                        <a:pt x="108" y="50"/>
                      </a:lnTo>
                      <a:lnTo>
                        <a:pt x="106" y="46"/>
                      </a:lnTo>
                      <a:lnTo>
                        <a:pt x="105" y="43"/>
                      </a:lnTo>
                      <a:lnTo>
                        <a:pt x="101" y="36"/>
                      </a:lnTo>
                      <a:lnTo>
                        <a:pt x="98" y="25"/>
                      </a:lnTo>
                      <a:lnTo>
                        <a:pt x="98" y="24"/>
                      </a:lnTo>
                      <a:lnTo>
                        <a:pt x="93" y="20"/>
                      </a:lnTo>
                      <a:lnTo>
                        <a:pt x="85" y="12"/>
                      </a:lnTo>
                      <a:lnTo>
                        <a:pt x="85" y="5"/>
                      </a:lnTo>
                      <a:lnTo>
                        <a:pt x="85" y="0"/>
                      </a:lnTo>
                      <a:lnTo>
                        <a:pt x="76" y="3"/>
                      </a:lnTo>
                      <a:lnTo>
                        <a:pt x="71" y="5"/>
                      </a:lnTo>
                      <a:lnTo>
                        <a:pt x="66" y="6"/>
                      </a:lnTo>
                      <a:lnTo>
                        <a:pt x="60" y="6"/>
                      </a:lnTo>
                      <a:lnTo>
                        <a:pt x="53" y="8"/>
                      </a:lnTo>
                      <a:lnTo>
                        <a:pt x="46" y="8"/>
                      </a:lnTo>
                      <a:lnTo>
                        <a:pt x="45" y="12"/>
                      </a:lnTo>
                      <a:lnTo>
                        <a:pt x="45" y="17"/>
                      </a:lnTo>
                      <a:lnTo>
                        <a:pt x="45" y="20"/>
                      </a:lnTo>
                      <a:lnTo>
                        <a:pt x="43" y="22"/>
                      </a:lnTo>
                      <a:lnTo>
                        <a:pt x="45" y="27"/>
                      </a:lnTo>
                      <a:lnTo>
                        <a:pt x="48" y="24"/>
                      </a:lnTo>
                      <a:lnTo>
                        <a:pt x="51" y="20"/>
                      </a:lnTo>
                      <a:lnTo>
                        <a:pt x="55" y="22"/>
                      </a:lnTo>
                      <a:lnTo>
                        <a:pt x="58" y="24"/>
                      </a:lnTo>
                      <a:lnTo>
                        <a:pt x="58" y="27"/>
                      </a:lnTo>
                      <a:lnTo>
                        <a:pt x="51" y="31"/>
                      </a:lnTo>
                      <a:lnTo>
                        <a:pt x="45" y="34"/>
                      </a:lnTo>
                      <a:lnTo>
                        <a:pt x="38" y="39"/>
                      </a:lnTo>
                      <a:lnTo>
                        <a:pt x="33" y="46"/>
                      </a:lnTo>
                      <a:lnTo>
                        <a:pt x="25" y="51"/>
                      </a:lnTo>
                      <a:lnTo>
                        <a:pt x="20" y="56"/>
                      </a:lnTo>
                      <a:lnTo>
                        <a:pt x="16" y="67"/>
                      </a:lnTo>
                      <a:lnTo>
                        <a:pt x="16" y="75"/>
                      </a:lnTo>
                      <a:lnTo>
                        <a:pt x="15" y="81"/>
                      </a:lnTo>
                      <a:lnTo>
                        <a:pt x="13" y="87"/>
                      </a:lnTo>
                      <a:lnTo>
                        <a:pt x="13" y="91"/>
                      </a:lnTo>
                      <a:lnTo>
                        <a:pt x="15" y="94"/>
                      </a:lnTo>
                      <a:lnTo>
                        <a:pt x="8" y="117"/>
                      </a:lnTo>
                      <a:lnTo>
                        <a:pt x="8" y="118"/>
                      </a:lnTo>
                      <a:lnTo>
                        <a:pt x="10" y="124"/>
                      </a:lnTo>
                      <a:lnTo>
                        <a:pt x="6" y="131"/>
                      </a:lnTo>
                      <a:lnTo>
                        <a:pt x="0" y="139"/>
                      </a:lnTo>
                      <a:lnTo>
                        <a:pt x="1" y="144"/>
                      </a:lnTo>
                      <a:lnTo>
                        <a:pt x="3" y="151"/>
                      </a:lnTo>
                      <a:lnTo>
                        <a:pt x="5" y="155"/>
                      </a:lnTo>
                      <a:lnTo>
                        <a:pt x="3" y="168"/>
                      </a:lnTo>
                      <a:lnTo>
                        <a:pt x="5" y="175"/>
                      </a:lnTo>
                      <a:lnTo>
                        <a:pt x="8" y="184"/>
                      </a:lnTo>
                      <a:lnTo>
                        <a:pt x="10" y="191"/>
                      </a:lnTo>
                      <a:lnTo>
                        <a:pt x="16" y="194"/>
                      </a:lnTo>
                      <a:lnTo>
                        <a:pt x="30" y="200"/>
                      </a:lnTo>
                      <a:lnTo>
                        <a:pt x="33" y="208"/>
                      </a:lnTo>
                      <a:lnTo>
                        <a:pt x="31" y="217"/>
                      </a:lnTo>
                      <a:lnTo>
                        <a:pt x="36" y="220"/>
                      </a:lnTo>
                      <a:lnTo>
                        <a:pt x="41" y="224"/>
                      </a:lnTo>
                      <a:lnTo>
                        <a:pt x="36" y="227"/>
                      </a:lnTo>
                      <a:lnTo>
                        <a:pt x="33" y="225"/>
                      </a:lnTo>
                      <a:lnTo>
                        <a:pt x="33" y="232"/>
                      </a:lnTo>
                      <a:lnTo>
                        <a:pt x="33" y="241"/>
                      </a:lnTo>
                      <a:lnTo>
                        <a:pt x="30" y="246"/>
                      </a:lnTo>
                      <a:lnTo>
                        <a:pt x="26" y="248"/>
                      </a:lnTo>
                      <a:lnTo>
                        <a:pt x="23" y="251"/>
                      </a:lnTo>
                      <a:lnTo>
                        <a:pt x="20" y="255"/>
                      </a:lnTo>
                      <a:lnTo>
                        <a:pt x="23" y="256"/>
                      </a:lnTo>
                      <a:lnTo>
                        <a:pt x="26" y="260"/>
                      </a:lnTo>
                      <a:lnTo>
                        <a:pt x="26" y="263"/>
                      </a:lnTo>
                      <a:lnTo>
                        <a:pt x="26" y="270"/>
                      </a:lnTo>
                      <a:lnTo>
                        <a:pt x="28" y="274"/>
                      </a:lnTo>
                      <a:lnTo>
                        <a:pt x="31" y="279"/>
                      </a:lnTo>
                      <a:lnTo>
                        <a:pt x="35" y="284"/>
                      </a:lnTo>
                      <a:lnTo>
                        <a:pt x="40" y="284"/>
                      </a:lnTo>
                      <a:lnTo>
                        <a:pt x="45" y="286"/>
                      </a:lnTo>
                      <a:lnTo>
                        <a:pt x="48" y="287"/>
                      </a:lnTo>
                      <a:lnTo>
                        <a:pt x="55" y="287"/>
                      </a:lnTo>
                      <a:lnTo>
                        <a:pt x="56" y="293"/>
                      </a:lnTo>
                      <a:lnTo>
                        <a:pt x="56" y="294"/>
                      </a:lnTo>
                      <a:lnTo>
                        <a:pt x="60" y="298"/>
                      </a:lnTo>
                      <a:lnTo>
                        <a:pt x="65" y="301"/>
                      </a:lnTo>
                      <a:lnTo>
                        <a:pt x="75" y="301"/>
                      </a:lnTo>
                      <a:lnTo>
                        <a:pt x="75" y="305"/>
                      </a:lnTo>
                      <a:lnTo>
                        <a:pt x="71" y="306"/>
                      </a:lnTo>
                      <a:lnTo>
                        <a:pt x="65" y="306"/>
                      </a:lnTo>
                      <a:lnTo>
                        <a:pt x="58" y="305"/>
                      </a:lnTo>
                      <a:lnTo>
                        <a:pt x="51" y="301"/>
                      </a:lnTo>
                      <a:lnTo>
                        <a:pt x="46" y="300"/>
                      </a:lnTo>
                      <a:lnTo>
                        <a:pt x="43" y="305"/>
                      </a:lnTo>
                      <a:lnTo>
                        <a:pt x="41" y="310"/>
                      </a:lnTo>
                      <a:lnTo>
                        <a:pt x="43" y="317"/>
                      </a:lnTo>
                      <a:lnTo>
                        <a:pt x="50" y="320"/>
                      </a:lnTo>
                      <a:lnTo>
                        <a:pt x="56" y="325"/>
                      </a:lnTo>
                      <a:lnTo>
                        <a:pt x="61" y="325"/>
                      </a:lnTo>
                      <a:lnTo>
                        <a:pt x="63" y="319"/>
                      </a:lnTo>
                      <a:lnTo>
                        <a:pt x="68" y="317"/>
                      </a:lnTo>
                      <a:lnTo>
                        <a:pt x="73" y="320"/>
                      </a:lnTo>
                      <a:lnTo>
                        <a:pt x="78" y="319"/>
                      </a:lnTo>
                      <a:lnTo>
                        <a:pt x="80" y="322"/>
                      </a:lnTo>
                      <a:lnTo>
                        <a:pt x="76" y="327"/>
                      </a:lnTo>
                      <a:lnTo>
                        <a:pt x="73" y="329"/>
                      </a:lnTo>
                      <a:lnTo>
                        <a:pt x="68" y="332"/>
                      </a:lnTo>
                      <a:lnTo>
                        <a:pt x="65" y="337"/>
                      </a:lnTo>
                      <a:lnTo>
                        <a:pt x="65" y="346"/>
                      </a:lnTo>
                      <a:lnTo>
                        <a:pt x="61" y="356"/>
                      </a:lnTo>
                      <a:lnTo>
                        <a:pt x="63" y="363"/>
                      </a:lnTo>
                      <a:lnTo>
                        <a:pt x="68" y="363"/>
                      </a:lnTo>
                      <a:lnTo>
                        <a:pt x="75" y="362"/>
                      </a:lnTo>
                      <a:lnTo>
                        <a:pt x="85" y="358"/>
                      </a:lnTo>
                      <a:lnTo>
                        <a:pt x="91" y="353"/>
                      </a:lnTo>
                      <a:lnTo>
                        <a:pt x="96" y="350"/>
                      </a:lnTo>
                      <a:lnTo>
                        <a:pt x="96" y="337"/>
                      </a:lnTo>
                      <a:lnTo>
                        <a:pt x="103" y="336"/>
                      </a:lnTo>
                      <a:lnTo>
                        <a:pt x="108" y="341"/>
                      </a:lnTo>
                      <a:lnTo>
                        <a:pt x="113" y="343"/>
                      </a:lnTo>
                      <a:lnTo>
                        <a:pt x="120" y="348"/>
                      </a:lnTo>
                      <a:lnTo>
                        <a:pt x="116" y="351"/>
                      </a:lnTo>
                      <a:lnTo>
                        <a:pt x="116" y="356"/>
                      </a:lnTo>
                      <a:lnTo>
                        <a:pt x="118" y="365"/>
                      </a:lnTo>
                      <a:lnTo>
                        <a:pt x="123" y="370"/>
                      </a:lnTo>
                      <a:lnTo>
                        <a:pt x="130" y="375"/>
                      </a:lnTo>
                      <a:lnTo>
                        <a:pt x="128" y="384"/>
                      </a:lnTo>
                      <a:lnTo>
                        <a:pt x="126" y="394"/>
                      </a:lnTo>
                      <a:lnTo>
                        <a:pt x="125" y="408"/>
                      </a:lnTo>
                      <a:lnTo>
                        <a:pt x="121" y="419"/>
                      </a:lnTo>
                      <a:lnTo>
                        <a:pt x="116" y="425"/>
                      </a:lnTo>
                      <a:lnTo>
                        <a:pt x="115" y="431"/>
                      </a:lnTo>
                      <a:lnTo>
                        <a:pt x="116" y="432"/>
                      </a:lnTo>
                      <a:lnTo>
                        <a:pt x="125" y="436"/>
                      </a:lnTo>
                      <a:lnTo>
                        <a:pt x="136" y="443"/>
                      </a:lnTo>
                      <a:lnTo>
                        <a:pt x="136" y="455"/>
                      </a:lnTo>
                      <a:lnTo>
                        <a:pt x="135" y="469"/>
                      </a:lnTo>
                      <a:lnTo>
                        <a:pt x="138" y="474"/>
                      </a:lnTo>
                      <a:lnTo>
                        <a:pt x="141" y="482"/>
                      </a:lnTo>
                      <a:lnTo>
                        <a:pt x="145" y="494"/>
                      </a:lnTo>
                      <a:lnTo>
                        <a:pt x="146" y="503"/>
                      </a:lnTo>
                      <a:lnTo>
                        <a:pt x="143" y="501"/>
                      </a:lnTo>
                      <a:lnTo>
                        <a:pt x="141" y="508"/>
                      </a:lnTo>
                      <a:lnTo>
                        <a:pt x="143" y="519"/>
                      </a:lnTo>
                      <a:lnTo>
                        <a:pt x="145" y="532"/>
                      </a:lnTo>
                      <a:lnTo>
                        <a:pt x="145" y="541"/>
                      </a:lnTo>
                      <a:lnTo>
                        <a:pt x="145" y="548"/>
                      </a:lnTo>
                      <a:lnTo>
                        <a:pt x="155" y="553"/>
                      </a:lnTo>
                      <a:lnTo>
                        <a:pt x="160" y="551"/>
                      </a:lnTo>
                      <a:lnTo>
                        <a:pt x="165" y="546"/>
                      </a:lnTo>
                      <a:lnTo>
                        <a:pt x="171" y="543"/>
                      </a:lnTo>
                      <a:lnTo>
                        <a:pt x="185" y="539"/>
                      </a:lnTo>
                      <a:lnTo>
                        <a:pt x="188" y="544"/>
                      </a:lnTo>
                      <a:lnTo>
                        <a:pt x="190" y="553"/>
                      </a:lnTo>
                      <a:lnTo>
                        <a:pt x="193" y="556"/>
                      </a:lnTo>
                      <a:lnTo>
                        <a:pt x="198" y="556"/>
                      </a:lnTo>
                      <a:lnTo>
                        <a:pt x="213" y="553"/>
                      </a:lnTo>
                      <a:lnTo>
                        <a:pt x="215" y="555"/>
                      </a:lnTo>
                      <a:close/>
                    </a:path>
                  </a:pathLst>
                </a:custGeom>
                <a:solidFill>
                  <a:srgbClr val="F6C6B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18" name="Freeform 439">
                  <a:extLst>
                    <a:ext uri="{FF2B5EF4-FFF2-40B4-BE49-F238E27FC236}">
                      <a16:creationId xmlns:a16="http://schemas.microsoft.com/office/drawing/2014/main" id="{B6251267-5F81-4830-9EA6-95D6461EC1B9}"/>
                    </a:ext>
                  </a:extLst>
                </p:cNvPr>
                <p:cNvSpPr>
                  <a:spLocks/>
                </p:cNvSpPr>
                <p:nvPr/>
              </p:nvSpPr>
              <p:spPr bwMode="auto">
                <a:xfrm>
                  <a:off x="1807" y="1738"/>
                  <a:ext cx="579" cy="556"/>
                </a:xfrm>
                <a:custGeom>
                  <a:avLst/>
                  <a:gdLst>
                    <a:gd name="T0" fmla="*/ 228 w 579"/>
                    <a:gd name="T1" fmla="*/ 541 h 556"/>
                    <a:gd name="T2" fmla="*/ 260 w 579"/>
                    <a:gd name="T3" fmla="*/ 532 h 556"/>
                    <a:gd name="T4" fmla="*/ 248 w 579"/>
                    <a:gd name="T5" fmla="*/ 484 h 556"/>
                    <a:gd name="T6" fmla="*/ 245 w 579"/>
                    <a:gd name="T7" fmla="*/ 441 h 556"/>
                    <a:gd name="T8" fmla="*/ 235 w 579"/>
                    <a:gd name="T9" fmla="*/ 410 h 556"/>
                    <a:gd name="T10" fmla="*/ 270 w 579"/>
                    <a:gd name="T11" fmla="*/ 382 h 556"/>
                    <a:gd name="T12" fmla="*/ 298 w 579"/>
                    <a:gd name="T13" fmla="*/ 365 h 556"/>
                    <a:gd name="T14" fmla="*/ 312 w 579"/>
                    <a:gd name="T15" fmla="*/ 336 h 556"/>
                    <a:gd name="T16" fmla="*/ 353 w 579"/>
                    <a:gd name="T17" fmla="*/ 312 h 556"/>
                    <a:gd name="T18" fmla="*/ 383 w 579"/>
                    <a:gd name="T19" fmla="*/ 305 h 556"/>
                    <a:gd name="T20" fmla="*/ 420 w 579"/>
                    <a:gd name="T21" fmla="*/ 301 h 556"/>
                    <a:gd name="T22" fmla="*/ 450 w 579"/>
                    <a:gd name="T23" fmla="*/ 284 h 556"/>
                    <a:gd name="T24" fmla="*/ 479 w 579"/>
                    <a:gd name="T25" fmla="*/ 275 h 556"/>
                    <a:gd name="T26" fmla="*/ 495 w 579"/>
                    <a:gd name="T27" fmla="*/ 244 h 556"/>
                    <a:gd name="T28" fmla="*/ 490 w 579"/>
                    <a:gd name="T29" fmla="*/ 217 h 556"/>
                    <a:gd name="T30" fmla="*/ 490 w 579"/>
                    <a:gd name="T31" fmla="*/ 198 h 556"/>
                    <a:gd name="T32" fmla="*/ 514 w 579"/>
                    <a:gd name="T33" fmla="*/ 189 h 556"/>
                    <a:gd name="T34" fmla="*/ 532 w 579"/>
                    <a:gd name="T35" fmla="*/ 168 h 556"/>
                    <a:gd name="T36" fmla="*/ 552 w 579"/>
                    <a:gd name="T37" fmla="*/ 134 h 556"/>
                    <a:gd name="T38" fmla="*/ 550 w 579"/>
                    <a:gd name="T39" fmla="*/ 115 h 556"/>
                    <a:gd name="T40" fmla="*/ 572 w 579"/>
                    <a:gd name="T41" fmla="*/ 94 h 556"/>
                    <a:gd name="T42" fmla="*/ 579 w 579"/>
                    <a:gd name="T43" fmla="*/ 77 h 556"/>
                    <a:gd name="T44" fmla="*/ 565 w 579"/>
                    <a:gd name="T45" fmla="*/ 74 h 556"/>
                    <a:gd name="T46" fmla="*/ 545 w 579"/>
                    <a:gd name="T47" fmla="*/ 77 h 556"/>
                    <a:gd name="T48" fmla="*/ 507 w 579"/>
                    <a:gd name="T49" fmla="*/ 86 h 556"/>
                    <a:gd name="T50" fmla="*/ 457 w 579"/>
                    <a:gd name="T51" fmla="*/ 68 h 556"/>
                    <a:gd name="T52" fmla="*/ 444 w 579"/>
                    <a:gd name="T53" fmla="*/ 48 h 556"/>
                    <a:gd name="T54" fmla="*/ 395 w 579"/>
                    <a:gd name="T55" fmla="*/ 53 h 556"/>
                    <a:gd name="T56" fmla="*/ 370 w 579"/>
                    <a:gd name="T57" fmla="*/ 86 h 556"/>
                    <a:gd name="T58" fmla="*/ 323 w 579"/>
                    <a:gd name="T59" fmla="*/ 113 h 556"/>
                    <a:gd name="T60" fmla="*/ 267 w 579"/>
                    <a:gd name="T61" fmla="*/ 113 h 556"/>
                    <a:gd name="T62" fmla="*/ 203 w 579"/>
                    <a:gd name="T63" fmla="*/ 129 h 556"/>
                    <a:gd name="T64" fmla="*/ 165 w 579"/>
                    <a:gd name="T65" fmla="*/ 106 h 556"/>
                    <a:gd name="T66" fmla="*/ 136 w 579"/>
                    <a:gd name="T67" fmla="*/ 87 h 556"/>
                    <a:gd name="T68" fmla="*/ 113 w 579"/>
                    <a:gd name="T69" fmla="*/ 55 h 556"/>
                    <a:gd name="T70" fmla="*/ 98 w 579"/>
                    <a:gd name="T71" fmla="*/ 24 h 556"/>
                    <a:gd name="T72" fmla="*/ 71 w 579"/>
                    <a:gd name="T73" fmla="*/ 5 h 556"/>
                    <a:gd name="T74" fmla="*/ 45 w 579"/>
                    <a:gd name="T75" fmla="*/ 17 h 556"/>
                    <a:gd name="T76" fmla="*/ 55 w 579"/>
                    <a:gd name="T77" fmla="*/ 22 h 556"/>
                    <a:gd name="T78" fmla="*/ 33 w 579"/>
                    <a:gd name="T79" fmla="*/ 46 h 556"/>
                    <a:gd name="T80" fmla="*/ 13 w 579"/>
                    <a:gd name="T81" fmla="*/ 87 h 556"/>
                    <a:gd name="T82" fmla="*/ 6 w 579"/>
                    <a:gd name="T83" fmla="*/ 131 h 556"/>
                    <a:gd name="T84" fmla="*/ 5 w 579"/>
                    <a:gd name="T85" fmla="*/ 175 h 556"/>
                    <a:gd name="T86" fmla="*/ 31 w 579"/>
                    <a:gd name="T87" fmla="*/ 217 h 556"/>
                    <a:gd name="T88" fmla="*/ 33 w 579"/>
                    <a:gd name="T89" fmla="*/ 241 h 556"/>
                    <a:gd name="T90" fmla="*/ 26 w 579"/>
                    <a:gd name="T91" fmla="*/ 260 h 556"/>
                    <a:gd name="T92" fmla="*/ 40 w 579"/>
                    <a:gd name="T93" fmla="*/ 284 h 556"/>
                    <a:gd name="T94" fmla="*/ 60 w 579"/>
                    <a:gd name="T95" fmla="*/ 298 h 556"/>
                    <a:gd name="T96" fmla="*/ 58 w 579"/>
                    <a:gd name="T97" fmla="*/ 305 h 556"/>
                    <a:gd name="T98" fmla="*/ 50 w 579"/>
                    <a:gd name="T99" fmla="*/ 320 h 556"/>
                    <a:gd name="T100" fmla="*/ 78 w 579"/>
                    <a:gd name="T101" fmla="*/ 319 h 556"/>
                    <a:gd name="T102" fmla="*/ 65 w 579"/>
                    <a:gd name="T103" fmla="*/ 346 h 556"/>
                    <a:gd name="T104" fmla="*/ 91 w 579"/>
                    <a:gd name="T105" fmla="*/ 353 h 556"/>
                    <a:gd name="T106" fmla="*/ 120 w 579"/>
                    <a:gd name="T107" fmla="*/ 348 h 556"/>
                    <a:gd name="T108" fmla="*/ 128 w 579"/>
                    <a:gd name="T109" fmla="*/ 384 h 556"/>
                    <a:gd name="T110" fmla="*/ 116 w 579"/>
                    <a:gd name="T111" fmla="*/ 432 h 556"/>
                    <a:gd name="T112" fmla="*/ 141 w 579"/>
                    <a:gd name="T113" fmla="*/ 482 h 556"/>
                    <a:gd name="T114" fmla="*/ 145 w 579"/>
                    <a:gd name="T115" fmla="*/ 532 h 556"/>
                    <a:gd name="T116" fmla="*/ 171 w 579"/>
                    <a:gd name="T117" fmla="*/ 543 h 556"/>
                    <a:gd name="T118" fmla="*/ 213 w 579"/>
                    <a:gd name="T119" fmla="*/ 553 h 5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9"/>
                    <a:gd name="T181" fmla="*/ 0 h 556"/>
                    <a:gd name="T182" fmla="*/ 579 w 579"/>
                    <a:gd name="T183" fmla="*/ 556 h 55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9" h="556">
                      <a:moveTo>
                        <a:pt x="215" y="555"/>
                      </a:moveTo>
                      <a:lnTo>
                        <a:pt x="215" y="555"/>
                      </a:lnTo>
                      <a:lnTo>
                        <a:pt x="215" y="553"/>
                      </a:lnTo>
                      <a:lnTo>
                        <a:pt x="217" y="548"/>
                      </a:lnTo>
                      <a:lnTo>
                        <a:pt x="223" y="543"/>
                      </a:lnTo>
                      <a:lnTo>
                        <a:pt x="228" y="541"/>
                      </a:lnTo>
                      <a:lnTo>
                        <a:pt x="233" y="539"/>
                      </a:lnTo>
                      <a:lnTo>
                        <a:pt x="238" y="537"/>
                      </a:lnTo>
                      <a:lnTo>
                        <a:pt x="243" y="534"/>
                      </a:lnTo>
                      <a:lnTo>
                        <a:pt x="250" y="532"/>
                      </a:lnTo>
                      <a:lnTo>
                        <a:pt x="255" y="532"/>
                      </a:lnTo>
                      <a:lnTo>
                        <a:pt x="260" y="532"/>
                      </a:lnTo>
                      <a:lnTo>
                        <a:pt x="263" y="531"/>
                      </a:lnTo>
                      <a:lnTo>
                        <a:pt x="265" y="527"/>
                      </a:lnTo>
                      <a:lnTo>
                        <a:pt x="258" y="506"/>
                      </a:lnTo>
                      <a:lnTo>
                        <a:pt x="255" y="501"/>
                      </a:lnTo>
                      <a:lnTo>
                        <a:pt x="250" y="491"/>
                      </a:lnTo>
                      <a:lnTo>
                        <a:pt x="248" y="484"/>
                      </a:lnTo>
                      <a:lnTo>
                        <a:pt x="247" y="477"/>
                      </a:lnTo>
                      <a:lnTo>
                        <a:pt x="247" y="472"/>
                      </a:lnTo>
                      <a:lnTo>
                        <a:pt x="247" y="463"/>
                      </a:lnTo>
                      <a:lnTo>
                        <a:pt x="247" y="456"/>
                      </a:lnTo>
                      <a:lnTo>
                        <a:pt x="247" y="448"/>
                      </a:lnTo>
                      <a:lnTo>
                        <a:pt x="245" y="441"/>
                      </a:lnTo>
                      <a:lnTo>
                        <a:pt x="243" y="434"/>
                      </a:lnTo>
                      <a:lnTo>
                        <a:pt x="242" y="431"/>
                      </a:lnTo>
                      <a:lnTo>
                        <a:pt x="240" y="427"/>
                      </a:lnTo>
                      <a:lnTo>
                        <a:pt x="238" y="420"/>
                      </a:lnTo>
                      <a:lnTo>
                        <a:pt x="237" y="415"/>
                      </a:lnTo>
                      <a:lnTo>
                        <a:pt x="235" y="410"/>
                      </a:lnTo>
                      <a:lnTo>
                        <a:pt x="240" y="400"/>
                      </a:lnTo>
                      <a:lnTo>
                        <a:pt x="245" y="396"/>
                      </a:lnTo>
                      <a:lnTo>
                        <a:pt x="255" y="389"/>
                      </a:lnTo>
                      <a:lnTo>
                        <a:pt x="262" y="387"/>
                      </a:lnTo>
                      <a:lnTo>
                        <a:pt x="265" y="384"/>
                      </a:lnTo>
                      <a:lnTo>
                        <a:pt x="270" y="382"/>
                      </a:lnTo>
                      <a:lnTo>
                        <a:pt x="277" y="381"/>
                      </a:lnTo>
                      <a:lnTo>
                        <a:pt x="282" y="379"/>
                      </a:lnTo>
                      <a:lnTo>
                        <a:pt x="287" y="375"/>
                      </a:lnTo>
                      <a:lnTo>
                        <a:pt x="292" y="372"/>
                      </a:lnTo>
                      <a:lnTo>
                        <a:pt x="297" y="370"/>
                      </a:lnTo>
                      <a:lnTo>
                        <a:pt x="298" y="365"/>
                      </a:lnTo>
                      <a:lnTo>
                        <a:pt x="298" y="360"/>
                      </a:lnTo>
                      <a:lnTo>
                        <a:pt x="300" y="356"/>
                      </a:lnTo>
                      <a:lnTo>
                        <a:pt x="302" y="351"/>
                      </a:lnTo>
                      <a:lnTo>
                        <a:pt x="302" y="350"/>
                      </a:lnTo>
                      <a:lnTo>
                        <a:pt x="305" y="344"/>
                      </a:lnTo>
                      <a:lnTo>
                        <a:pt x="312" y="336"/>
                      </a:lnTo>
                      <a:lnTo>
                        <a:pt x="317" y="332"/>
                      </a:lnTo>
                      <a:lnTo>
                        <a:pt x="323" y="329"/>
                      </a:lnTo>
                      <a:lnTo>
                        <a:pt x="328" y="325"/>
                      </a:lnTo>
                      <a:lnTo>
                        <a:pt x="333" y="324"/>
                      </a:lnTo>
                      <a:lnTo>
                        <a:pt x="345" y="315"/>
                      </a:lnTo>
                      <a:lnTo>
                        <a:pt x="353" y="312"/>
                      </a:lnTo>
                      <a:lnTo>
                        <a:pt x="358" y="310"/>
                      </a:lnTo>
                      <a:lnTo>
                        <a:pt x="362" y="308"/>
                      </a:lnTo>
                      <a:lnTo>
                        <a:pt x="368" y="305"/>
                      </a:lnTo>
                      <a:lnTo>
                        <a:pt x="373" y="305"/>
                      </a:lnTo>
                      <a:lnTo>
                        <a:pt x="380" y="305"/>
                      </a:lnTo>
                      <a:lnTo>
                        <a:pt x="383" y="305"/>
                      </a:lnTo>
                      <a:lnTo>
                        <a:pt x="393" y="305"/>
                      </a:lnTo>
                      <a:lnTo>
                        <a:pt x="398" y="305"/>
                      </a:lnTo>
                      <a:lnTo>
                        <a:pt x="402" y="305"/>
                      </a:lnTo>
                      <a:lnTo>
                        <a:pt x="407" y="305"/>
                      </a:lnTo>
                      <a:lnTo>
                        <a:pt x="412" y="305"/>
                      </a:lnTo>
                      <a:lnTo>
                        <a:pt x="420" y="301"/>
                      </a:lnTo>
                      <a:lnTo>
                        <a:pt x="427" y="296"/>
                      </a:lnTo>
                      <a:lnTo>
                        <a:pt x="430" y="293"/>
                      </a:lnTo>
                      <a:lnTo>
                        <a:pt x="434" y="291"/>
                      </a:lnTo>
                      <a:lnTo>
                        <a:pt x="439" y="287"/>
                      </a:lnTo>
                      <a:lnTo>
                        <a:pt x="444" y="286"/>
                      </a:lnTo>
                      <a:lnTo>
                        <a:pt x="450" y="284"/>
                      </a:lnTo>
                      <a:lnTo>
                        <a:pt x="454" y="284"/>
                      </a:lnTo>
                      <a:lnTo>
                        <a:pt x="460" y="282"/>
                      </a:lnTo>
                      <a:lnTo>
                        <a:pt x="465" y="282"/>
                      </a:lnTo>
                      <a:lnTo>
                        <a:pt x="470" y="282"/>
                      </a:lnTo>
                      <a:lnTo>
                        <a:pt x="479" y="279"/>
                      </a:lnTo>
                      <a:lnTo>
                        <a:pt x="479" y="275"/>
                      </a:lnTo>
                      <a:lnTo>
                        <a:pt x="477" y="267"/>
                      </a:lnTo>
                      <a:lnTo>
                        <a:pt x="479" y="262"/>
                      </a:lnTo>
                      <a:lnTo>
                        <a:pt x="482" y="256"/>
                      </a:lnTo>
                      <a:lnTo>
                        <a:pt x="485" y="255"/>
                      </a:lnTo>
                      <a:lnTo>
                        <a:pt x="492" y="250"/>
                      </a:lnTo>
                      <a:lnTo>
                        <a:pt x="495" y="244"/>
                      </a:lnTo>
                      <a:lnTo>
                        <a:pt x="497" y="241"/>
                      </a:lnTo>
                      <a:lnTo>
                        <a:pt x="499" y="236"/>
                      </a:lnTo>
                      <a:lnTo>
                        <a:pt x="499" y="229"/>
                      </a:lnTo>
                      <a:lnTo>
                        <a:pt x="495" y="224"/>
                      </a:lnTo>
                      <a:lnTo>
                        <a:pt x="494" y="220"/>
                      </a:lnTo>
                      <a:lnTo>
                        <a:pt x="490" y="217"/>
                      </a:lnTo>
                      <a:lnTo>
                        <a:pt x="485" y="213"/>
                      </a:lnTo>
                      <a:lnTo>
                        <a:pt x="482" y="212"/>
                      </a:lnTo>
                      <a:lnTo>
                        <a:pt x="484" y="203"/>
                      </a:lnTo>
                      <a:lnTo>
                        <a:pt x="482" y="200"/>
                      </a:lnTo>
                      <a:lnTo>
                        <a:pt x="484" y="198"/>
                      </a:lnTo>
                      <a:lnTo>
                        <a:pt x="490" y="198"/>
                      </a:lnTo>
                      <a:lnTo>
                        <a:pt x="494" y="198"/>
                      </a:lnTo>
                      <a:lnTo>
                        <a:pt x="495" y="196"/>
                      </a:lnTo>
                      <a:lnTo>
                        <a:pt x="500" y="198"/>
                      </a:lnTo>
                      <a:lnTo>
                        <a:pt x="505" y="196"/>
                      </a:lnTo>
                      <a:lnTo>
                        <a:pt x="510" y="194"/>
                      </a:lnTo>
                      <a:lnTo>
                        <a:pt x="514" y="189"/>
                      </a:lnTo>
                      <a:lnTo>
                        <a:pt x="519" y="186"/>
                      </a:lnTo>
                      <a:lnTo>
                        <a:pt x="520" y="181"/>
                      </a:lnTo>
                      <a:lnTo>
                        <a:pt x="527" y="175"/>
                      </a:lnTo>
                      <a:lnTo>
                        <a:pt x="529" y="172"/>
                      </a:lnTo>
                      <a:lnTo>
                        <a:pt x="530" y="170"/>
                      </a:lnTo>
                      <a:lnTo>
                        <a:pt x="532" y="168"/>
                      </a:lnTo>
                      <a:lnTo>
                        <a:pt x="534" y="167"/>
                      </a:lnTo>
                      <a:lnTo>
                        <a:pt x="539" y="165"/>
                      </a:lnTo>
                      <a:lnTo>
                        <a:pt x="540" y="160"/>
                      </a:lnTo>
                      <a:lnTo>
                        <a:pt x="542" y="155"/>
                      </a:lnTo>
                      <a:lnTo>
                        <a:pt x="545" y="150"/>
                      </a:lnTo>
                      <a:lnTo>
                        <a:pt x="552" y="134"/>
                      </a:lnTo>
                      <a:lnTo>
                        <a:pt x="547" y="132"/>
                      </a:lnTo>
                      <a:lnTo>
                        <a:pt x="544" y="131"/>
                      </a:lnTo>
                      <a:lnTo>
                        <a:pt x="542" y="127"/>
                      </a:lnTo>
                      <a:lnTo>
                        <a:pt x="542" y="122"/>
                      </a:lnTo>
                      <a:lnTo>
                        <a:pt x="545" y="118"/>
                      </a:lnTo>
                      <a:lnTo>
                        <a:pt x="550" y="115"/>
                      </a:lnTo>
                      <a:lnTo>
                        <a:pt x="554" y="112"/>
                      </a:lnTo>
                      <a:lnTo>
                        <a:pt x="557" y="110"/>
                      </a:lnTo>
                      <a:lnTo>
                        <a:pt x="559" y="106"/>
                      </a:lnTo>
                      <a:lnTo>
                        <a:pt x="565" y="101"/>
                      </a:lnTo>
                      <a:lnTo>
                        <a:pt x="569" y="98"/>
                      </a:lnTo>
                      <a:lnTo>
                        <a:pt x="572" y="94"/>
                      </a:lnTo>
                      <a:lnTo>
                        <a:pt x="575" y="91"/>
                      </a:lnTo>
                      <a:lnTo>
                        <a:pt x="577" y="89"/>
                      </a:lnTo>
                      <a:lnTo>
                        <a:pt x="579" y="86"/>
                      </a:lnTo>
                      <a:lnTo>
                        <a:pt x="579" y="81"/>
                      </a:lnTo>
                      <a:lnTo>
                        <a:pt x="579" y="79"/>
                      </a:lnTo>
                      <a:lnTo>
                        <a:pt x="579" y="77"/>
                      </a:lnTo>
                      <a:lnTo>
                        <a:pt x="577" y="75"/>
                      </a:lnTo>
                      <a:lnTo>
                        <a:pt x="575" y="74"/>
                      </a:lnTo>
                      <a:lnTo>
                        <a:pt x="575" y="72"/>
                      </a:lnTo>
                      <a:lnTo>
                        <a:pt x="569" y="72"/>
                      </a:lnTo>
                      <a:lnTo>
                        <a:pt x="567" y="72"/>
                      </a:lnTo>
                      <a:lnTo>
                        <a:pt x="565" y="74"/>
                      </a:lnTo>
                      <a:lnTo>
                        <a:pt x="564" y="74"/>
                      </a:lnTo>
                      <a:lnTo>
                        <a:pt x="559" y="74"/>
                      </a:lnTo>
                      <a:lnTo>
                        <a:pt x="555" y="74"/>
                      </a:lnTo>
                      <a:lnTo>
                        <a:pt x="554" y="74"/>
                      </a:lnTo>
                      <a:lnTo>
                        <a:pt x="549" y="75"/>
                      </a:lnTo>
                      <a:lnTo>
                        <a:pt x="545" y="77"/>
                      </a:lnTo>
                      <a:lnTo>
                        <a:pt x="540" y="79"/>
                      </a:lnTo>
                      <a:lnTo>
                        <a:pt x="537" y="81"/>
                      </a:lnTo>
                      <a:lnTo>
                        <a:pt x="534" y="82"/>
                      </a:lnTo>
                      <a:lnTo>
                        <a:pt x="529" y="86"/>
                      </a:lnTo>
                      <a:lnTo>
                        <a:pt x="524" y="87"/>
                      </a:lnTo>
                      <a:lnTo>
                        <a:pt x="507" y="86"/>
                      </a:lnTo>
                      <a:lnTo>
                        <a:pt x="499" y="84"/>
                      </a:lnTo>
                      <a:lnTo>
                        <a:pt x="485" y="72"/>
                      </a:lnTo>
                      <a:lnTo>
                        <a:pt x="477" y="70"/>
                      </a:lnTo>
                      <a:lnTo>
                        <a:pt x="470" y="68"/>
                      </a:lnTo>
                      <a:lnTo>
                        <a:pt x="465" y="68"/>
                      </a:lnTo>
                      <a:lnTo>
                        <a:pt x="457" y="68"/>
                      </a:lnTo>
                      <a:lnTo>
                        <a:pt x="457" y="65"/>
                      </a:lnTo>
                      <a:lnTo>
                        <a:pt x="457" y="55"/>
                      </a:lnTo>
                      <a:lnTo>
                        <a:pt x="455" y="51"/>
                      </a:lnTo>
                      <a:lnTo>
                        <a:pt x="452" y="50"/>
                      </a:lnTo>
                      <a:lnTo>
                        <a:pt x="447" y="46"/>
                      </a:lnTo>
                      <a:lnTo>
                        <a:pt x="444" y="48"/>
                      </a:lnTo>
                      <a:lnTo>
                        <a:pt x="437" y="50"/>
                      </a:lnTo>
                      <a:lnTo>
                        <a:pt x="427" y="51"/>
                      </a:lnTo>
                      <a:lnTo>
                        <a:pt x="424" y="53"/>
                      </a:lnTo>
                      <a:lnTo>
                        <a:pt x="417" y="51"/>
                      </a:lnTo>
                      <a:lnTo>
                        <a:pt x="409" y="51"/>
                      </a:lnTo>
                      <a:lnTo>
                        <a:pt x="395" y="53"/>
                      </a:lnTo>
                      <a:lnTo>
                        <a:pt x="390" y="53"/>
                      </a:lnTo>
                      <a:lnTo>
                        <a:pt x="385" y="56"/>
                      </a:lnTo>
                      <a:lnTo>
                        <a:pt x="382" y="60"/>
                      </a:lnTo>
                      <a:lnTo>
                        <a:pt x="375" y="72"/>
                      </a:lnTo>
                      <a:lnTo>
                        <a:pt x="373" y="79"/>
                      </a:lnTo>
                      <a:lnTo>
                        <a:pt x="370" y="86"/>
                      </a:lnTo>
                      <a:lnTo>
                        <a:pt x="368" y="94"/>
                      </a:lnTo>
                      <a:lnTo>
                        <a:pt x="360" y="98"/>
                      </a:lnTo>
                      <a:lnTo>
                        <a:pt x="350" y="103"/>
                      </a:lnTo>
                      <a:lnTo>
                        <a:pt x="337" y="108"/>
                      </a:lnTo>
                      <a:lnTo>
                        <a:pt x="332" y="110"/>
                      </a:lnTo>
                      <a:lnTo>
                        <a:pt x="323" y="113"/>
                      </a:lnTo>
                      <a:lnTo>
                        <a:pt x="315" y="115"/>
                      </a:lnTo>
                      <a:lnTo>
                        <a:pt x="305" y="113"/>
                      </a:lnTo>
                      <a:lnTo>
                        <a:pt x="298" y="113"/>
                      </a:lnTo>
                      <a:lnTo>
                        <a:pt x="290" y="113"/>
                      </a:lnTo>
                      <a:lnTo>
                        <a:pt x="275" y="113"/>
                      </a:lnTo>
                      <a:lnTo>
                        <a:pt x="267" y="113"/>
                      </a:lnTo>
                      <a:lnTo>
                        <a:pt x="257" y="115"/>
                      </a:lnTo>
                      <a:lnTo>
                        <a:pt x="250" y="117"/>
                      </a:lnTo>
                      <a:lnTo>
                        <a:pt x="240" y="117"/>
                      </a:lnTo>
                      <a:lnTo>
                        <a:pt x="230" y="120"/>
                      </a:lnTo>
                      <a:lnTo>
                        <a:pt x="217" y="124"/>
                      </a:lnTo>
                      <a:lnTo>
                        <a:pt x="203" y="129"/>
                      </a:lnTo>
                      <a:lnTo>
                        <a:pt x="200" y="131"/>
                      </a:lnTo>
                      <a:lnTo>
                        <a:pt x="192" y="132"/>
                      </a:lnTo>
                      <a:lnTo>
                        <a:pt x="183" y="131"/>
                      </a:lnTo>
                      <a:lnTo>
                        <a:pt x="171" y="120"/>
                      </a:lnTo>
                      <a:lnTo>
                        <a:pt x="168" y="113"/>
                      </a:lnTo>
                      <a:lnTo>
                        <a:pt x="165" y="106"/>
                      </a:lnTo>
                      <a:lnTo>
                        <a:pt x="161" y="101"/>
                      </a:lnTo>
                      <a:lnTo>
                        <a:pt x="156" y="94"/>
                      </a:lnTo>
                      <a:lnTo>
                        <a:pt x="151" y="93"/>
                      </a:lnTo>
                      <a:lnTo>
                        <a:pt x="148" y="91"/>
                      </a:lnTo>
                      <a:lnTo>
                        <a:pt x="143" y="89"/>
                      </a:lnTo>
                      <a:lnTo>
                        <a:pt x="136" y="87"/>
                      </a:lnTo>
                      <a:lnTo>
                        <a:pt x="131" y="84"/>
                      </a:lnTo>
                      <a:lnTo>
                        <a:pt x="128" y="77"/>
                      </a:lnTo>
                      <a:lnTo>
                        <a:pt x="126" y="72"/>
                      </a:lnTo>
                      <a:lnTo>
                        <a:pt x="121" y="65"/>
                      </a:lnTo>
                      <a:lnTo>
                        <a:pt x="116" y="58"/>
                      </a:lnTo>
                      <a:lnTo>
                        <a:pt x="113" y="55"/>
                      </a:lnTo>
                      <a:lnTo>
                        <a:pt x="108" y="50"/>
                      </a:lnTo>
                      <a:lnTo>
                        <a:pt x="106" y="46"/>
                      </a:lnTo>
                      <a:lnTo>
                        <a:pt x="105" y="43"/>
                      </a:lnTo>
                      <a:lnTo>
                        <a:pt x="101" y="36"/>
                      </a:lnTo>
                      <a:lnTo>
                        <a:pt x="98" y="25"/>
                      </a:lnTo>
                      <a:lnTo>
                        <a:pt x="98" y="24"/>
                      </a:lnTo>
                      <a:lnTo>
                        <a:pt x="93" y="20"/>
                      </a:lnTo>
                      <a:lnTo>
                        <a:pt x="85" y="12"/>
                      </a:lnTo>
                      <a:lnTo>
                        <a:pt x="85" y="5"/>
                      </a:lnTo>
                      <a:lnTo>
                        <a:pt x="85" y="0"/>
                      </a:lnTo>
                      <a:lnTo>
                        <a:pt x="76" y="3"/>
                      </a:lnTo>
                      <a:lnTo>
                        <a:pt x="71" y="5"/>
                      </a:lnTo>
                      <a:lnTo>
                        <a:pt x="66" y="6"/>
                      </a:lnTo>
                      <a:lnTo>
                        <a:pt x="60" y="6"/>
                      </a:lnTo>
                      <a:lnTo>
                        <a:pt x="53" y="8"/>
                      </a:lnTo>
                      <a:lnTo>
                        <a:pt x="46" y="8"/>
                      </a:lnTo>
                      <a:lnTo>
                        <a:pt x="45" y="12"/>
                      </a:lnTo>
                      <a:lnTo>
                        <a:pt x="45" y="17"/>
                      </a:lnTo>
                      <a:lnTo>
                        <a:pt x="45" y="20"/>
                      </a:lnTo>
                      <a:lnTo>
                        <a:pt x="43" y="22"/>
                      </a:lnTo>
                      <a:lnTo>
                        <a:pt x="45" y="27"/>
                      </a:lnTo>
                      <a:lnTo>
                        <a:pt x="48" y="24"/>
                      </a:lnTo>
                      <a:lnTo>
                        <a:pt x="51" y="20"/>
                      </a:lnTo>
                      <a:lnTo>
                        <a:pt x="55" y="22"/>
                      </a:lnTo>
                      <a:lnTo>
                        <a:pt x="58" y="24"/>
                      </a:lnTo>
                      <a:lnTo>
                        <a:pt x="58" y="27"/>
                      </a:lnTo>
                      <a:lnTo>
                        <a:pt x="51" y="31"/>
                      </a:lnTo>
                      <a:lnTo>
                        <a:pt x="45" y="34"/>
                      </a:lnTo>
                      <a:lnTo>
                        <a:pt x="38" y="39"/>
                      </a:lnTo>
                      <a:lnTo>
                        <a:pt x="33" y="46"/>
                      </a:lnTo>
                      <a:lnTo>
                        <a:pt x="25" y="51"/>
                      </a:lnTo>
                      <a:lnTo>
                        <a:pt x="20" y="56"/>
                      </a:lnTo>
                      <a:lnTo>
                        <a:pt x="16" y="67"/>
                      </a:lnTo>
                      <a:lnTo>
                        <a:pt x="16" y="75"/>
                      </a:lnTo>
                      <a:lnTo>
                        <a:pt x="15" y="81"/>
                      </a:lnTo>
                      <a:lnTo>
                        <a:pt x="13" y="87"/>
                      </a:lnTo>
                      <a:lnTo>
                        <a:pt x="13" y="91"/>
                      </a:lnTo>
                      <a:lnTo>
                        <a:pt x="15" y="94"/>
                      </a:lnTo>
                      <a:lnTo>
                        <a:pt x="8" y="117"/>
                      </a:lnTo>
                      <a:lnTo>
                        <a:pt x="8" y="118"/>
                      </a:lnTo>
                      <a:lnTo>
                        <a:pt x="10" y="124"/>
                      </a:lnTo>
                      <a:lnTo>
                        <a:pt x="6" y="131"/>
                      </a:lnTo>
                      <a:lnTo>
                        <a:pt x="0" y="139"/>
                      </a:lnTo>
                      <a:lnTo>
                        <a:pt x="1" y="144"/>
                      </a:lnTo>
                      <a:lnTo>
                        <a:pt x="3" y="151"/>
                      </a:lnTo>
                      <a:lnTo>
                        <a:pt x="5" y="155"/>
                      </a:lnTo>
                      <a:lnTo>
                        <a:pt x="3" y="168"/>
                      </a:lnTo>
                      <a:lnTo>
                        <a:pt x="5" y="175"/>
                      </a:lnTo>
                      <a:lnTo>
                        <a:pt x="8" y="184"/>
                      </a:lnTo>
                      <a:lnTo>
                        <a:pt x="10" y="191"/>
                      </a:lnTo>
                      <a:lnTo>
                        <a:pt x="16" y="194"/>
                      </a:lnTo>
                      <a:lnTo>
                        <a:pt x="30" y="200"/>
                      </a:lnTo>
                      <a:lnTo>
                        <a:pt x="33" y="208"/>
                      </a:lnTo>
                      <a:lnTo>
                        <a:pt x="31" y="217"/>
                      </a:lnTo>
                      <a:lnTo>
                        <a:pt x="36" y="220"/>
                      </a:lnTo>
                      <a:lnTo>
                        <a:pt x="41" y="224"/>
                      </a:lnTo>
                      <a:lnTo>
                        <a:pt x="36" y="227"/>
                      </a:lnTo>
                      <a:lnTo>
                        <a:pt x="33" y="225"/>
                      </a:lnTo>
                      <a:lnTo>
                        <a:pt x="33" y="232"/>
                      </a:lnTo>
                      <a:lnTo>
                        <a:pt x="33" y="241"/>
                      </a:lnTo>
                      <a:lnTo>
                        <a:pt x="30" y="246"/>
                      </a:lnTo>
                      <a:lnTo>
                        <a:pt x="26" y="248"/>
                      </a:lnTo>
                      <a:lnTo>
                        <a:pt x="23" y="251"/>
                      </a:lnTo>
                      <a:lnTo>
                        <a:pt x="20" y="255"/>
                      </a:lnTo>
                      <a:lnTo>
                        <a:pt x="23" y="256"/>
                      </a:lnTo>
                      <a:lnTo>
                        <a:pt x="26" y="260"/>
                      </a:lnTo>
                      <a:lnTo>
                        <a:pt x="26" y="263"/>
                      </a:lnTo>
                      <a:lnTo>
                        <a:pt x="26" y="270"/>
                      </a:lnTo>
                      <a:lnTo>
                        <a:pt x="28" y="274"/>
                      </a:lnTo>
                      <a:lnTo>
                        <a:pt x="31" y="279"/>
                      </a:lnTo>
                      <a:lnTo>
                        <a:pt x="35" y="284"/>
                      </a:lnTo>
                      <a:lnTo>
                        <a:pt x="40" y="284"/>
                      </a:lnTo>
                      <a:lnTo>
                        <a:pt x="45" y="286"/>
                      </a:lnTo>
                      <a:lnTo>
                        <a:pt x="48" y="287"/>
                      </a:lnTo>
                      <a:lnTo>
                        <a:pt x="55" y="287"/>
                      </a:lnTo>
                      <a:lnTo>
                        <a:pt x="56" y="293"/>
                      </a:lnTo>
                      <a:lnTo>
                        <a:pt x="56" y="294"/>
                      </a:lnTo>
                      <a:lnTo>
                        <a:pt x="60" y="298"/>
                      </a:lnTo>
                      <a:lnTo>
                        <a:pt x="65" y="301"/>
                      </a:lnTo>
                      <a:lnTo>
                        <a:pt x="75" y="301"/>
                      </a:lnTo>
                      <a:lnTo>
                        <a:pt x="75" y="305"/>
                      </a:lnTo>
                      <a:lnTo>
                        <a:pt x="71" y="306"/>
                      </a:lnTo>
                      <a:lnTo>
                        <a:pt x="65" y="306"/>
                      </a:lnTo>
                      <a:lnTo>
                        <a:pt x="58" y="305"/>
                      </a:lnTo>
                      <a:lnTo>
                        <a:pt x="51" y="301"/>
                      </a:lnTo>
                      <a:lnTo>
                        <a:pt x="46" y="300"/>
                      </a:lnTo>
                      <a:lnTo>
                        <a:pt x="43" y="305"/>
                      </a:lnTo>
                      <a:lnTo>
                        <a:pt x="41" y="310"/>
                      </a:lnTo>
                      <a:lnTo>
                        <a:pt x="43" y="317"/>
                      </a:lnTo>
                      <a:lnTo>
                        <a:pt x="50" y="320"/>
                      </a:lnTo>
                      <a:lnTo>
                        <a:pt x="56" y="325"/>
                      </a:lnTo>
                      <a:lnTo>
                        <a:pt x="61" y="325"/>
                      </a:lnTo>
                      <a:lnTo>
                        <a:pt x="63" y="319"/>
                      </a:lnTo>
                      <a:lnTo>
                        <a:pt x="68" y="317"/>
                      </a:lnTo>
                      <a:lnTo>
                        <a:pt x="73" y="320"/>
                      </a:lnTo>
                      <a:lnTo>
                        <a:pt x="78" y="319"/>
                      </a:lnTo>
                      <a:lnTo>
                        <a:pt x="80" y="322"/>
                      </a:lnTo>
                      <a:lnTo>
                        <a:pt x="76" y="327"/>
                      </a:lnTo>
                      <a:lnTo>
                        <a:pt x="73" y="329"/>
                      </a:lnTo>
                      <a:lnTo>
                        <a:pt x="68" y="332"/>
                      </a:lnTo>
                      <a:lnTo>
                        <a:pt x="65" y="337"/>
                      </a:lnTo>
                      <a:lnTo>
                        <a:pt x="65" y="346"/>
                      </a:lnTo>
                      <a:lnTo>
                        <a:pt x="61" y="356"/>
                      </a:lnTo>
                      <a:lnTo>
                        <a:pt x="63" y="363"/>
                      </a:lnTo>
                      <a:lnTo>
                        <a:pt x="68" y="363"/>
                      </a:lnTo>
                      <a:lnTo>
                        <a:pt x="75" y="362"/>
                      </a:lnTo>
                      <a:lnTo>
                        <a:pt x="85" y="358"/>
                      </a:lnTo>
                      <a:lnTo>
                        <a:pt x="91" y="353"/>
                      </a:lnTo>
                      <a:lnTo>
                        <a:pt x="96" y="350"/>
                      </a:lnTo>
                      <a:lnTo>
                        <a:pt x="96" y="337"/>
                      </a:lnTo>
                      <a:lnTo>
                        <a:pt x="103" y="336"/>
                      </a:lnTo>
                      <a:lnTo>
                        <a:pt x="108" y="341"/>
                      </a:lnTo>
                      <a:lnTo>
                        <a:pt x="113" y="343"/>
                      </a:lnTo>
                      <a:lnTo>
                        <a:pt x="120" y="348"/>
                      </a:lnTo>
                      <a:lnTo>
                        <a:pt x="116" y="351"/>
                      </a:lnTo>
                      <a:lnTo>
                        <a:pt x="116" y="356"/>
                      </a:lnTo>
                      <a:lnTo>
                        <a:pt x="118" y="365"/>
                      </a:lnTo>
                      <a:lnTo>
                        <a:pt x="123" y="370"/>
                      </a:lnTo>
                      <a:lnTo>
                        <a:pt x="130" y="375"/>
                      </a:lnTo>
                      <a:lnTo>
                        <a:pt x="128" y="384"/>
                      </a:lnTo>
                      <a:lnTo>
                        <a:pt x="126" y="394"/>
                      </a:lnTo>
                      <a:lnTo>
                        <a:pt x="125" y="408"/>
                      </a:lnTo>
                      <a:lnTo>
                        <a:pt x="121" y="419"/>
                      </a:lnTo>
                      <a:lnTo>
                        <a:pt x="116" y="425"/>
                      </a:lnTo>
                      <a:lnTo>
                        <a:pt x="115" y="431"/>
                      </a:lnTo>
                      <a:lnTo>
                        <a:pt x="116" y="432"/>
                      </a:lnTo>
                      <a:lnTo>
                        <a:pt x="125" y="436"/>
                      </a:lnTo>
                      <a:lnTo>
                        <a:pt x="136" y="443"/>
                      </a:lnTo>
                      <a:lnTo>
                        <a:pt x="136" y="455"/>
                      </a:lnTo>
                      <a:lnTo>
                        <a:pt x="135" y="469"/>
                      </a:lnTo>
                      <a:lnTo>
                        <a:pt x="138" y="474"/>
                      </a:lnTo>
                      <a:lnTo>
                        <a:pt x="141" y="482"/>
                      </a:lnTo>
                      <a:lnTo>
                        <a:pt x="145" y="494"/>
                      </a:lnTo>
                      <a:lnTo>
                        <a:pt x="146" y="503"/>
                      </a:lnTo>
                      <a:lnTo>
                        <a:pt x="143" y="501"/>
                      </a:lnTo>
                      <a:lnTo>
                        <a:pt x="141" y="508"/>
                      </a:lnTo>
                      <a:lnTo>
                        <a:pt x="143" y="519"/>
                      </a:lnTo>
                      <a:lnTo>
                        <a:pt x="145" y="532"/>
                      </a:lnTo>
                      <a:lnTo>
                        <a:pt x="145" y="541"/>
                      </a:lnTo>
                      <a:lnTo>
                        <a:pt x="145" y="548"/>
                      </a:lnTo>
                      <a:lnTo>
                        <a:pt x="155" y="553"/>
                      </a:lnTo>
                      <a:lnTo>
                        <a:pt x="160" y="551"/>
                      </a:lnTo>
                      <a:lnTo>
                        <a:pt x="165" y="546"/>
                      </a:lnTo>
                      <a:lnTo>
                        <a:pt x="171" y="543"/>
                      </a:lnTo>
                      <a:lnTo>
                        <a:pt x="185" y="539"/>
                      </a:lnTo>
                      <a:lnTo>
                        <a:pt x="188" y="544"/>
                      </a:lnTo>
                      <a:lnTo>
                        <a:pt x="190" y="553"/>
                      </a:lnTo>
                      <a:lnTo>
                        <a:pt x="193" y="556"/>
                      </a:lnTo>
                      <a:lnTo>
                        <a:pt x="198" y="556"/>
                      </a:lnTo>
                      <a:lnTo>
                        <a:pt x="213" y="553"/>
                      </a:lnTo>
                      <a:lnTo>
                        <a:pt x="215" y="55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19" name="Freeform 440">
                  <a:extLst>
                    <a:ext uri="{FF2B5EF4-FFF2-40B4-BE49-F238E27FC236}">
                      <a16:creationId xmlns:a16="http://schemas.microsoft.com/office/drawing/2014/main" id="{21BD3428-4BEC-4E4C-8842-48F7B6D5DED6}"/>
                    </a:ext>
                  </a:extLst>
                </p:cNvPr>
                <p:cNvSpPr>
                  <a:spLocks/>
                </p:cNvSpPr>
                <p:nvPr/>
              </p:nvSpPr>
              <p:spPr bwMode="auto">
                <a:xfrm>
                  <a:off x="1414" y="2127"/>
                  <a:ext cx="179" cy="173"/>
                </a:xfrm>
                <a:custGeom>
                  <a:avLst/>
                  <a:gdLst>
                    <a:gd name="T0" fmla="*/ 137 w 179"/>
                    <a:gd name="T1" fmla="*/ 164 h 173"/>
                    <a:gd name="T2" fmla="*/ 129 w 179"/>
                    <a:gd name="T3" fmla="*/ 159 h 173"/>
                    <a:gd name="T4" fmla="*/ 122 w 179"/>
                    <a:gd name="T5" fmla="*/ 154 h 173"/>
                    <a:gd name="T6" fmla="*/ 104 w 179"/>
                    <a:gd name="T7" fmla="*/ 150 h 173"/>
                    <a:gd name="T8" fmla="*/ 94 w 179"/>
                    <a:gd name="T9" fmla="*/ 145 h 173"/>
                    <a:gd name="T10" fmla="*/ 85 w 179"/>
                    <a:gd name="T11" fmla="*/ 136 h 173"/>
                    <a:gd name="T12" fmla="*/ 79 w 179"/>
                    <a:gd name="T13" fmla="*/ 119 h 173"/>
                    <a:gd name="T14" fmla="*/ 82 w 179"/>
                    <a:gd name="T15" fmla="*/ 112 h 173"/>
                    <a:gd name="T16" fmla="*/ 77 w 179"/>
                    <a:gd name="T17" fmla="*/ 102 h 173"/>
                    <a:gd name="T18" fmla="*/ 72 w 179"/>
                    <a:gd name="T19" fmla="*/ 92 h 173"/>
                    <a:gd name="T20" fmla="*/ 70 w 179"/>
                    <a:gd name="T21" fmla="*/ 81 h 173"/>
                    <a:gd name="T22" fmla="*/ 60 w 179"/>
                    <a:gd name="T23" fmla="*/ 71 h 173"/>
                    <a:gd name="T24" fmla="*/ 50 w 179"/>
                    <a:gd name="T25" fmla="*/ 69 h 173"/>
                    <a:gd name="T26" fmla="*/ 40 w 179"/>
                    <a:gd name="T27" fmla="*/ 64 h 173"/>
                    <a:gd name="T28" fmla="*/ 27 w 179"/>
                    <a:gd name="T29" fmla="*/ 69 h 173"/>
                    <a:gd name="T30" fmla="*/ 4 w 179"/>
                    <a:gd name="T31" fmla="*/ 62 h 173"/>
                    <a:gd name="T32" fmla="*/ 0 w 179"/>
                    <a:gd name="T33" fmla="*/ 50 h 173"/>
                    <a:gd name="T34" fmla="*/ 10 w 179"/>
                    <a:gd name="T35" fmla="*/ 43 h 173"/>
                    <a:gd name="T36" fmla="*/ 22 w 179"/>
                    <a:gd name="T37" fmla="*/ 35 h 173"/>
                    <a:gd name="T38" fmla="*/ 24 w 179"/>
                    <a:gd name="T39" fmla="*/ 26 h 173"/>
                    <a:gd name="T40" fmla="*/ 29 w 179"/>
                    <a:gd name="T41" fmla="*/ 14 h 173"/>
                    <a:gd name="T42" fmla="*/ 42 w 179"/>
                    <a:gd name="T43" fmla="*/ 5 h 173"/>
                    <a:gd name="T44" fmla="*/ 49 w 179"/>
                    <a:gd name="T45" fmla="*/ 5 h 173"/>
                    <a:gd name="T46" fmla="*/ 50 w 179"/>
                    <a:gd name="T47" fmla="*/ 11 h 173"/>
                    <a:gd name="T48" fmla="*/ 55 w 179"/>
                    <a:gd name="T49" fmla="*/ 16 h 173"/>
                    <a:gd name="T50" fmla="*/ 55 w 179"/>
                    <a:gd name="T51" fmla="*/ 23 h 173"/>
                    <a:gd name="T52" fmla="*/ 65 w 179"/>
                    <a:gd name="T53" fmla="*/ 30 h 173"/>
                    <a:gd name="T54" fmla="*/ 69 w 179"/>
                    <a:gd name="T55" fmla="*/ 26 h 173"/>
                    <a:gd name="T56" fmla="*/ 64 w 179"/>
                    <a:gd name="T57" fmla="*/ 14 h 173"/>
                    <a:gd name="T58" fmla="*/ 69 w 179"/>
                    <a:gd name="T59" fmla="*/ 4 h 173"/>
                    <a:gd name="T60" fmla="*/ 82 w 179"/>
                    <a:gd name="T61" fmla="*/ 0 h 173"/>
                    <a:gd name="T62" fmla="*/ 90 w 179"/>
                    <a:gd name="T63" fmla="*/ 9 h 173"/>
                    <a:gd name="T64" fmla="*/ 97 w 179"/>
                    <a:gd name="T65" fmla="*/ 26 h 173"/>
                    <a:gd name="T66" fmla="*/ 107 w 179"/>
                    <a:gd name="T67" fmla="*/ 42 h 173"/>
                    <a:gd name="T68" fmla="*/ 109 w 179"/>
                    <a:gd name="T69" fmla="*/ 54 h 173"/>
                    <a:gd name="T70" fmla="*/ 115 w 179"/>
                    <a:gd name="T71" fmla="*/ 80 h 173"/>
                    <a:gd name="T72" fmla="*/ 119 w 179"/>
                    <a:gd name="T73" fmla="*/ 90 h 173"/>
                    <a:gd name="T74" fmla="*/ 130 w 179"/>
                    <a:gd name="T75" fmla="*/ 100 h 173"/>
                    <a:gd name="T76" fmla="*/ 147 w 179"/>
                    <a:gd name="T77" fmla="*/ 105 h 173"/>
                    <a:gd name="T78" fmla="*/ 164 w 179"/>
                    <a:gd name="T79" fmla="*/ 109 h 173"/>
                    <a:gd name="T80" fmla="*/ 176 w 179"/>
                    <a:gd name="T81" fmla="*/ 111 h 173"/>
                    <a:gd name="T82" fmla="*/ 176 w 179"/>
                    <a:gd name="T83" fmla="*/ 119 h 173"/>
                    <a:gd name="T84" fmla="*/ 167 w 179"/>
                    <a:gd name="T85" fmla="*/ 126 h 173"/>
                    <a:gd name="T86" fmla="*/ 157 w 179"/>
                    <a:gd name="T87" fmla="*/ 138 h 173"/>
                    <a:gd name="T88" fmla="*/ 152 w 179"/>
                    <a:gd name="T89" fmla="*/ 148 h 173"/>
                    <a:gd name="T90" fmla="*/ 162 w 179"/>
                    <a:gd name="T91" fmla="*/ 159 h 173"/>
                    <a:gd name="T92" fmla="*/ 169 w 179"/>
                    <a:gd name="T93" fmla="*/ 164 h 173"/>
                    <a:gd name="T94" fmla="*/ 160 w 179"/>
                    <a:gd name="T95" fmla="*/ 167 h 173"/>
                    <a:gd name="T96" fmla="*/ 144 w 179"/>
                    <a:gd name="T97" fmla="*/ 173 h 1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9"/>
                    <a:gd name="T148" fmla="*/ 0 h 173"/>
                    <a:gd name="T149" fmla="*/ 179 w 179"/>
                    <a:gd name="T150" fmla="*/ 173 h 1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9" h="173">
                      <a:moveTo>
                        <a:pt x="144" y="173"/>
                      </a:moveTo>
                      <a:lnTo>
                        <a:pt x="137" y="164"/>
                      </a:lnTo>
                      <a:lnTo>
                        <a:pt x="134" y="159"/>
                      </a:lnTo>
                      <a:lnTo>
                        <a:pt x="129" y="159"/>
                      </a:lnTo>
                      <a:lnTo>
                        <a:pt x="124" y="159"/>
                      </a:lnTo>
                      <a:lnTo>
                        <a:pt x="122" y="154"/>
                      </a:lnTo>
                      <a:lnTo>
                        <a:pt x="110" y="150"/>
                      </a:lnTo>
                      <a:lnTo>
                        <a:pt x="104" y="150"/>
                      </a:lnTo>
                      <a:lnTo>
                        <a:pt x="99" y="148"/>
                      </a:lnTo>
                      <a:lnTo>
                        <a:pt x="94" y="145"/>
                      </a:lnTo>
                      <a:lnTo>
                        <a:pt x="90" y="142"/>
                      </a:lnTo>
                      <a:lnTo>
                        <a:pt x="85" y="136"/>
                      </a:lnTo>
                      <a:lnTo>
                        <a:pt x="80" y="128"/>
                      </a:lnTo>
                      <a:lnTo>
                        <a:pt x="79" y="119"/>
                      </a:lnTo>
                      <a:lnTo>
                        <a:pt x="80" y="114"/>
                      </a:lnTo>
                      <a:lnTo>
                        <a:pt x="82" y="112"/>
                      </a:lnTo>
                      <a:lnTo>
                        <a:pt x="80" y="105"/>
                      </a:lnTo>
                      <a:lnTo>
                        <a:pt x="77" y="102"/>
                      </a:lnTo>
                      <a:lnTo>
                        <a:pt x="72" y="97"/>
                      </a:lnTo>
                      <a:lnTo>
                        <a:pt x="72" y="92"/>
                      </a:lnTo>
                      <a:lnTo>
                        <a:pt x="72" y="86"/>
                      </a:lnTo>
                      <a:lnTo>
                        <a:pt x="70" y="81"/>
                      </a:lnTo>
                      <a:lnTo>
                        <a:pt x="67" y="76"/>
                      </a:lnTo>
                      <a:lnTo>
                        <a:pt x="60" y="71"/>
                      </a:lnTo>
                      <a:lnTo>
                        <a:pt x="55" y="71"/>
                      </a:lnTo>
                      <a:lnTo>
                        <a:pt x="50" y="69"/>
                      </a:lnTo>
                      <a:lnTo>
                        <a:pt x="44" y="67"/>
                      </a:lnTo>
                      <a:lnTo>
                        <a:pt x="40" y="64"/>
                      </a:lnTo>
                      <a:lnTo>
                        <a:pt x="34" y="66"/>
                      </a:lnTo>
                      <a:lnTo>
                        <a:pt x="27" y="69"/>
                      </a:lnTo>
                      <a:lnTo>
                        <a:pt x="4" y="64"/>
                      </a:lnTo>
                      <a:lnTo>
                        <a:pt x="4" y="62"/>
                      </a:lnTo>
                      <a:lnTo>
                        <a:pt x="2" y="55"/>
                      </a:lnTo>
                      <a:lnTo>
                        <a:pt x="0" y="50"/>
                      </a:lnTo>
                      <a:lnTo>
                        <a:pt x="4" y="48"/>
                      </a:lnTo>
                      <a:lnTo>
                        <a:pt x="10" y="43"/>
                      </a:lnTo>
                      <a:lnTo>
                        <a:pt x="15" y="40"/>
                      </a:lnTo>
                      <a:lnTo>
                        <a:pt x="22" y="35"/>
                      </a:lnTo>
                      <a:lnTo>
                        <a:pt x="25" y="31"/>
                      </a:lnTo>
                      <a:lnTo>
                        <a:pt x="24" y="26"/>
                      </a:lnTo>
                      <a:lnTo>
                        <a:pt x="24" y="19"/>
                      </a:lnTo>
                      <a:lnTo>
                        <a:pt x="29" y="14"/>
                      </a:lnTo>
                      <a:lnTo>
                        <a:pt x="34" y="9"/>
                      </a:lnTo>
                      <a:lnTo>
                        <a:pt x="42" y="5"/>
                      </a:lnTo>
                      <a:lnTo>
                        <a:pt x="45" y="4"/>
                      </a:lnTo>
                      <a:lnTo>
                        <a:pt x="49" y="5"/>
                      </a:lnTo>
                      <a:lnTo>
                        <a:pt x="50" y="7"/>
                      </a:lnTo>
                      <a:lnTo>
                        <a:pt x="50" y="11"/>
                      </a:lnTo>
                      <a:lnTo>
                        <a:pt x="54" y="14"/>
                      </a:lnTo>
                      <a:lnTo>
                        <a:pt x="55" y="16"/>
                      </a:lnTo>
                      <a:lnTo>
                        <a:pt x="55" y="21"/>
                      </a:lnTo>
                      <a:lnTo>
                        <a:pt x="55" y="23"/>
                      </a:lnTo>
                      <a:lnTo>
                        <a:pt x="59" y="28"/>
                      </a:lnTo>
                      <a:lnTo>
                        <a:pt x="65" y="30"/>
                      </a:lnTo>
                      <a:lnTo>
                        <a:pt x="69" y="30"/>
                      </a:lnTo>
                      <a:lnTo>
                        <a:pt x="69" y="26"/>
                      </a:lnTo>
                      <a:lnTo>
                        <a:pt x="64" y="19"/>
                      </a:lnTo>
                      <a:lnTo>
                        <a:pt x="64" y="14"/>
                      </a:lnTo>
                      <a:lnTo>
                        <a:pt x="65" y="7"/>
                      </a:lnTo>
                      <a:lnTo>
                        <a:pt x="69" y="4"/>
                      </a:lnTo>
                      <a:lnTo>
                        <a:pt x="74" y="0"/>
                      </a:lnTo>
                      <a:lnTo>
                        <a:pt x="82" y="0"/>
                      </a:lnTo>
                      <a:lnTo>
                        <a:pt x="85" y="4"/>
                      </a:lnTo>
                      <a:lnTo>
                        <a:pt x="90" y="9"/>
                      </a:lnTo>
                      <a:lnTo>
                        <a:pt x="92" y="19"/>
                      </a:lnTo>
                      <a:lnTo>
                        <a:pt x="97" y="26"/>
                      </a:lnTo>
                      <a:lnTo>
                        <a:pt x="104" y="35"/>
                      </a:lnTo>
                      <a:lnTo>
                        <a:pt x="107" y="42"/>
                      </a:lnTo>
                      <a:lnTo>
                        <a:pt x="107" y="48"/>
                      </a:lnTo>
                      <a:lnTo>
                        <a:pt x="109" y="54"/>
                      </a:lnTo>
                      <a:lnTo>
                        <a:pt x="112" y="71"/>
                      </a:lnTo>
                      <a:lnTo>
                        <a:pt x="115" y="80"/>
                      </a:lnTo>
                      <a:lnTo>
                        <a:pt x="115" y="85"/>
                      </a:lnTo>
                      <a:lnTo>
                        <a:pt x="119" y="90"/>
                      </a:lnTo>
                      <a:lnTo>
                        <a:pt x="124" y="98"/>
                      </a:lnTo>
                      <a:lnTo>
                        <a:pt x="130" y="100"/>
                      </a:lnTo>
                      <a:lnTo>
                        <a:pt x="137" y="104"/>
                      </a:lnTo>
                      <a:lnTo>
                        <a:pt x="147" y="105"/>
                      </a:lnTo>
                      <a:lnTo>
                        <a:pt x="155" y="105"/>
                      </a:lnTo>
                      <a:lnTo>
                        <a:pt x="164" y="109"/>
                      </a:lnTo>
                      <a:lnTo>
                        <a:pt x="169" y="109"/>
                      </a:lnTo>
                      <a:lnTo>
                        <a:pt x="176" y="111"/>
                      </a:lnTo>
                      <a:lnTo>
                        <a:pt x="179" y="114"/>
                      </a:lnTo>
                      <a:lnTo>
                        <a:pt x="176" y="119"/>
                      </a:lnTo>
                      <a:lnTo>
                        <a:pt x="169" y="121"/>
                      </a:lnTo>
                      <a:lnTo>
                        <a:pt x="167" y="126"/>
                      </a:lnTo>
                      <a:lnTo>
                        <a:pt x="164" y="131"/>
                      </a:lnTo>
                      <a:lnTo>
                        <a:pt x="157" y="138"/>
                      </a:lnTo>
                      <a:lnTo>
                        <a:pt x="152" y="143"/>
                      </a:lnTo>
                      <a:lnTo>
                        <a:pt x="152" y="148"/>
                      </a:lnTo>
                      <a:lnTo>
                        <a:pt x="157" y="154"/>
                      </a:lnTo>
                      <a:lnTo>
                        <a:pt x="162" y="159"/>
                      </a:lnTo>
                      <a:lnTo>
                        <a:pt x="166" y="161"/>
                      </a:lnTo>
                      <a:lnTo>
                        <a:pt x="169" y="164"/>
                      </a:lnTo>
                      <a:lnTo>
                        <a:pt x="167" y="167"/>
                      </a:lnTo>
                      <a:lnTo>
                        <a:pt x="160" y="167"/>
                      </a:lnTo>
                      <a:lnTo>
                        <a:pt x="152" y="171"/>
                      </a:lnTo>
                      <a:lnTo>
                        <a:pt x="144" y="173"/>
                      </a:lnTo>
                      <a:close/>
                    </a:path>
                  </a:pathLst>
                </a:custGeom>
                <a:solidFill>
                  <a:srgbClr val="3BB3C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20" name="Freeform 441">
                  <a:extLst>
                    <a:ext uri="{FF2B5EF4-FFF2-40B4-BE49-F238E27FC236}">
                      <a16:creationId xmlns:a16="http://schemas.microsoft.com/office/drawing/2014/main" id="{15F4F59F-42A1-4797-9805-3499EFAA2D04}"/>
                    </a:ext>
                  </a:extLst>
                </p:cNvPr>
                <p:cNvSpPr>
                  <a:spLocks/>
                </p:cNvSpPr>
                <p:nvPr/>
              </p:nvSpPr>
              <p:spPr bwMode="auto">
                <a:xfrm>
                  <a:off x="1414" y="2127"/>
                  <a:ext cx="179" cy="173"/>
                </a:xfrm>
                <a:custGeom>
                  <a:avLst/>
                  <a:gdLst>
                    <a:gd name="T0" fmla="*/ 144 w 179"/>
                    <a:gd name="T1" fmla="*/ 173 h 173"/>
                    <a:gd name="T2" fmla="*/ 134 w 179"/>
                    <a:gd name="T3" fmla="*/ 159 h 173"/>
                    <a:gd name="T4" fmla="*/ 124 w 179"/>
                    <a:gd name="T5" fmla="*/ 159 h 173"/>
                    <a:gd name="T6" fmla="*/ 110 w 179"/>
                    <a:gd name="T7" fmla="*/ 150 h 173"/>
                    <a:gd name="T8" fmla="*/ 99 w 179"/>
                    <a:gd name="T9" fmla="*/ 148 h 173"/>
                    <a:gd name="T10" fmla="*/ 90 w 179"/>
                    <a:gd name="T11" fmla="*/ 142 h 173"/>
                    <a:gd name="T12" fmla="*/ 80 w 179"/>
                    <a:gd name="T13" fmla="*/ 128 h 173"/>
                    <a:gd name="T14" fmla="*/ 80 w 179"/>
                    <a:gd name="T15" fmla="*/ 114 h 173"/>
                    <a:gd name="T16" fmla="*/ 80 w 179"/>
                    <a:gd name="T17" fmla="*/ 105 h 173"/>
                    <a:gd name="T18" fmla="*/ 72 w 179"/>
                    <a:gd name="T19" fmla="*/ 97 h 173"/>
                    <a:gd name="T20" fmla="*/ 72 w 179"/>
                    <a:gd name="T21" fmla="*/ 86 h 173"/>
                    <a:gd name="T22" fmla="*/ 67 w 179"/>
                    <a:gd name="T23" fmla="*/ 76 h 173"/>
                    <a:gd name="T24" fmla="*/ 55 w 179"/>
                    <a:gd name="T25" fmla="*/ 71 h 173"/>
                    <a:gd name="T26" fmla="*/ 44 w 179"/>
                    <a:gd name="T27" fmla="*/ 67 h 173"/>
                    <a:gd name="T28" fmla="*/ 34 w 179"/>
                    <a:gd name="T29" fmla="*/ 66 h 173"/>
                    <a:gd name="T30" fmla="*/ 4 w 179"/>
                    <a:gd name="T31" fmla="*/ 64 h 173"/>
                    <a:gd name="T32" fmla="*/ 2 w 179"/>
                    <a:gd name="T33" fmla="*/ 55 h 173"/>
                    <a:gd name="T34" fmla="*/ 4 w 179"/>
                    <a:gd name="T35" fmla="*/ 48 h 173"/>
                    <a:gd name="T36" fmla="*/ 15 w 179"/>
                    <a:gd name="T37" fmla="*/ 40 h 173"/>
                    <a:gd name="T38" fmla="*/ 25 w 179"/>
                    <a:gd name="T39" fmla="*/ 31 h 173"/>
                    <a:gd name="T40" fmla="*/ 24 w 179"/>
                    <a:gd name="T41" fmla="*/ 19 h 173"/>
                    <a:gd name="T42" fmla="*/ 34 w 179"/>
                    <a:gd name="T43" fmla="*/ 9 h 173"/>
                    <a:gd name="T44" fmla="*/ 45 w 179"/>
                    <a:gd name="T45" fmla="*/ 4 h 173"/>
                    <a:gd name="T46" fmla="*/ 50 w 179"/>
                    <a:gd name="T47" fmla="*/ 7 h 173"/>
                    <a:gd name="T48" fmla="*/ 54 w 179"/>
                    <a:gd name="T49" fmla="*/ 14 h 173"/>
                    <a:gd name="T50" fmla="*/ 55 w 179"/>
                    <a:gd name="T51" fmla="*/ 21 h 173"/>
                    <a:gd name="T52" fmla="*/ 59 w 179"/>
                    <a:gd name="T53" fmla="*/ 28 h 173"/>
                    <a:gd name="T54" fmla="*/ 69 w 179"/>
                    <a:gd name="T55" fmla="*/ 30 h 173"/>
                    <a:gd name="T56" fmla="*/ 64 w 179"/>
                    <a:gd name="T57" fmla="*/ 19 h 173"/>
                    <a:gd name="T58" fmla="*/ 65 w 179"/>
                    <a:gd name="T59" fmla="*/ 7 h 173"/>
                    <a:gd name="T60" fmla="*/ 74 w 179"/>
                    <a:gd name="T61" fmla="*/ 0 h 173"/>
                    <a:gd name="T62" fmla="*/ 85 w 179"/>
                    <a:gd name="T63" fmla="*/ 4 h 173"/>
                    <a:gd name="T64" fmla="*/ 92 w 179"/>
                    <a:gd name="T65" fmla="*/ 19 h 173"/>
                    <a:gd name="T66" fmla="*/ 104 w 179"/>
                    <a:gd name="T67" fmla="*/ 35 h 173"/>
                    <a:gd name="T68" fmla="*/ 107 w 179"/>
                    <a:gd name="T69" fmla="*/ 48 h 173"/>
                    <a:gd name="T70" fmla="*/ 112 w 179"/>
                    <a:gd name="T71" fmla="*/ 71 h 173"/>
                    <a:gd name="T72" fmla="*/ 115 w 179"/>
                    <a:gd name="T73" fmla="*/ 85 h 173"/>
                    <a:gd name="T74" fmla="*/ 124 w 179"/>
                    <a:gd name="T75" fmla="*/ 98 h 173"/>
                    <a:gd name="T76" fmla="*/ 137 w 179"/>
                    <a:gd name="T77" fmla="*/ 104 h 173"/>
                    <a:gd name="T78" fmla="*/ 155 w 179"/>
                    <a:gd name="T79" fmla="*/ 105 h 173"/>
                    <a:gd name="T80" fmla="*/ 169 w 179"/>
                    <a:gd name="T81" fmla="*/ 109 h 173"/>
                    <a:gd name="T82" fmla="*/ 179 w 179"/>
                    <a:gd name="T83" fmla="*/ 114 h 173"/>
                    <a:gd name="T84" fmla="*/ 169 w 179"/>
                    <a:gd name="T85" fmla="*/ 121 h 173"/>
                    <a:gd name="T86" fmla="*/ 164 w 179"/>
                    <a:gd name="T87" fmla="*/ 131 h 173"/>
                    <a:gd name="T88" fmla="*/ 152 w 179"/>
                    <a:gd name="T89" fmla="*/ 143 h 173"/>
                    <a:gd name="T90" fmla="*/ 157 w 179"/>
                    <a:gd name="T91" fmla="*/ 154 h 173"/>
                    <a:gd name="T92" fmla="*/ 166 w 179"/>
                    <a:gd name="T93" fmla="*/ 161 h 173"/>
                    <a:gd name="T94" fmla="*/ 167 w 179"/>
                    <a:gd name="T95" fmla="*/ 167 h 173"/>
                    <a:gd name="T96" fmla="*/ 152 w 179"/>
                    <a:gd name="T97" fmla="*/ 171 h 1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9"/>
                    <a:gd name="T148" fmla="*/ 0 h 173"/>
                    <a:gd name="T149" fmla="*/ 179 w 179"/>
                    <a:gd name="T150" fmla="*/ 173 h 1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9" h="173">
                      <a:moveTo>
                        <a:pt x="144" y="173"/>
                      </a:moveTo>
                      <a:lnTo>
                        <a:pt x="144" y="173"/>
                      </a:lnTo>
                      <a:lnTo>
                        <a:pt x="137" y="164"/>
                      </a:lnTo>
                      <a:lnTo>
                        <a:pt x="134" y="159"/>
                      </a:lnTo>
                      <a:lnTo>
                        <a:pt x="129" y="159"/>
                      </a:lnTo>
                      <a:lnTo>
                        <a:pt x="124" y="159"/>
                      </a:lnTo>
                      <a:lnTo>
                        <a:pt x="122" y="154"/>
                      </a:lnTo>
                      <a:lnTo>
                        <a:pt x="110" y="150"/>
                      </a:lnTo>
                      <a:lnTo>
                        <a:pt x="104" y="150"/>
                      </a:lnTo>
                      <a:lnTo>
                        <a:pt x="99" y="148"/>
                      </a:lnTo>
                      <a:lnTo>
                        <a:pt x="94" y="145"/>
                      </a:lnTo>
                      <a:lnTo>
                        <a:pt x="90" y="142"/>
                      </a:lnTo>
                      <a:lnTo>
                        <a:pt x="85" y="136"/>
                      </a:lnTo>
                      <a:lnTo>
                        <a:pt x="80" y="128"/>
                      </a:lnTo>
                      <a:lnTo>
                        <a:pt x="79" y="119"/>
                      </a:lnTo>
                      <a:lnTo>
                        <a:pt x="80" y="114"/>
                      </a:lnTo>
                      <a:lnTo>
                        <a:pt x="82" y="112"/>
                      </a:lnTo>
                      <a:lnTo>
                        <a:pt x="80" y="105"/>
                      </a:lnTo>
                      <a:lnTo>
                        <a:pt x="77" y="102"/>
                      </a:lnTo>
                      <a:lnTo>
                        <a:pt x="72" y="97"/>
                      </a:lnTo>
                      <a:lnTo>
                        <a:pt x="72" y="92"/>
                      </a:lnTo>
                      <a:lnTo>
                        <a:pt x="72" y="86"/>
                      </a:lnTo>
                      <a:lnTo>
                        <a:pt x="70" y="81"/>
                      </a:lnTo>
                      <a:lnTo>
                        <a:pt x="67" y="76"/>
                      </a:lnTo>
                      <a:lnTo>
                        <a:pt x="60" y="71"/>
                      </a:lnTo>
                      <a:lnTo>
                        <a:pt x="55" y="71"/>
                      </a:lnTo>
                      <a:lnTo>
                        <a:pt x="50" y="69"/>
                      </a:lnTo>
                      <a:lnTo>
                        <a:pt x="44" y="67"/>
                      </a:lnTo>
                      <a:lnTo>
                        <a:pt x="40" y="64"/>
                      </a:lnTo>
                      <a:lnTo>
                        <a:pt x="34" y="66"/>
                      </a:lnTo>
                      <a:lnTo>
                        <a:pt x="27" y="69"/>
                      </a:lnTo>
                      <a:lnTo>
                        <a:pt x="4" y="64"/>
                      </a:lnTo>
                      <a:lnTo>
                        <a:pt x="4" y="62"/>
                      </a:lnTo>
                      <a:lnTo>
                        <a:pt x="2" y="55"/>
                      </a:lnTo>
                      <a:lnTo>
                        <a:pt x="0" y="50"/>
                      </a:lnTo>
                      <a:lnTo>
                        <a:pt x="4" y="48"/>
                      </a:lnTo>
                      <a:lnTo>
                        <a:pt x="10" y="43"/>
                      </a:lnTo>
                      <a:lnTo>
                        <a:pt x="15" y="40"/>
                      </a:lnTo>
                      <a:lnTo>
                        <a:pt x="22" y="35"/>
                      </a:lnTo>
                      <a:lnTo>
                        <a:pt x="25" y="31"/>
                      </a:lnTo>
                      <a:lnTo>
                        <a:pt x="24" y="26"/>
                      </a:lnTo>
                      <a:lnTo>
                        <a:pt x="24" y="19"/>
                      </a:lnTo>
                      <a:lnTo>
                        <a:pt x="29" y="14"/>
                      </a:lnTo>
                      <a:lnTo>
                        <a:pt x="34" y="9"/>
                      </a:lnTo>
                      <a:lnTo>
                        <a:pt x="42" y="5"/>
                      </a:lnTo>
                      <a:lnTo>
                        <a:pt x="45" y="4"/>
                      </a:lnTo>
                      <a:lnTo>
                        <a:pt x="49" y="5"/>
                      </a:lnTo>
                      <a:lnTo>
                        <a:pt x="50" y="7"/>
                      </a:lnTo>
                      <a:lnTo>
                        <a:pt x="50" y="11"/>
                      </a:lnTo>
                      <a:lnTo>
                        <a:pt x="54" y="14"/>
                      </a:lnTo>
                      <a:lnTo>
                        <a:pt x="55" y="16"/>
                      </a:lnTo>
                      <a:lnTo>
                        <a:pt x="55" y="21"/>
                      </a:lnTo>
                      <a:lnTo>
                        <a:pt x="55" y="23"/>
                      </a:lnTo>
                      <a:lnTo>
                        <a:pt x="59" y="28"/>
                      </a:lnTo>
                      <a:lnTo>
                        <a:pt x="65" y="30"/>
                      </a:lnTo>
                      <a:lnTo>
                        <a:pt x="69" y="30"/>
                      </a:lnTo>
                      <a:lnTo>
                        <a:pt x="69" y="26"/>
                      </a:lnTo>
                      <a:lnTo>
                        <a:pt x="64" y="19"/>
                      </a:lnTo>
                      <a:lnTo>
                        <a:pt x="64" y="14"/>
                      </a:lnTo>
                      <a:lnTo>
                        <a:pt x="65" y="7"/>
                      </a:lnTo>
                      <a:lnTo>
                        <a:pt x="69" y="4"/>
                      </a:lnTo>
                      <a:lnTo>
                        <a:pt x="74" y="0"/>
                      </a:lnTo>
                      <a:lnTo>
                        <a:pt x="82" y="0"/>
                      </a:lnTo>
                      <a:lnTo>
                        <a:pt x="85" y="4"/>
                      </a:lnTo>
                      <a:lnTo>
                        <a:pt x="90" y="9"/>
                      </a:lnTo>
                      <a:lnTo>
                        <a:pt x="92" y="19"/>
                      </a:lnTo>
                      <a:lnTo>
                        <a:pt x="97" y="26"/>
                      </a:lnTo>
                      <a:lnTo>
                        <a:pt x="104" y="35"/>
                      </a:lnTo>
                      <a:lnTo>
                        <a:pt x="107" y="42"/>
                      </a:lnTo>
                      <a:lnTo>
                        <a:pt x="107" y="48"/>
                      </a:lnTo>
                      <a:lnTo>
                        <a:pt x="109" y="54"/>
                      </a:lnTo>
                      <a:lnTo>
                        <a:pt x="112" y="71"/>
                      </a:lnTo>
                      <a:lnTo>
                        <a:pt x="115" y="80"/>
                      </a:lnTo>
                      <a:lnTo>
                        <a:pt x="115" y="85"/>
                      </a:lnTo>
                      <a:lnTo>
                        <a:pt x="119" y="90"/>
                      </a:lnTo>
                      <a:lnTo>
                        <a:pt x="124" y="98"/>
                      </a:lnTo>
                      <a:lnTo>
                        <a:pt x="130" y="100"/>
                      </a:lnTo>
                      <a:lnTo>
                        <a:pt x="137" y="104"/>
                      </a:lnTo>
                      <a:lnTo>
                        <a:pt x="147" y="105"/>
                      </a:lnTo>
                      <a:lnTo>
                        <a:pt x="155" y="105"/>
                      </a:lnTo>
                      <a:lnTo>
                        <a:pt x="164" y="109"/>
                      </a:lnTo>
                      <a:lnTo>
                        <a:pt x="169" y="109"/>
                      </a:lnTo>
                      <a:lnTo>
                        <a:pt x="176" y="111"/>
                      </a:lnTo>
                      <a:lnTo>
                        <a:pt x="179" y="114"/>
                      </a:lnTo>
                      <a:lnTo>
                        <a:pt x="176" y="119"/>
                      </a:lnTo>
                      <a:lnTo>
                        <a:pt x="169" y="121"/>
                      </a:lnTo>
                      <a:lnTo>
                        <a:pt x="167" y="126"/>
                      </a:lnTo>
                      <a:lnTo>
                        <a:pt x="164" y="131"/>
                      </a:lnTo>
                      <a:lnTo>
                        <a:pt x="157" y="138"/>
                      </a:lnTo>
                      <a:lnTo>
                        <a:pt x="152" y="143"/>
                      </a:lnTo>
                      <a:lnTo>
                        <a:pt x="152" y="148"/>
                      </a:lnTo>
                      <a:lnTo>
                        <a:pt x="157" y="154"/>
                      </a:lnTo>
                      <a:lnTo>
                        <a:pt x="162" y="159"/>
                      </a:lnTo>
                      <a:lnTo>
                        <a:pt x="166" y="161"/>
                      </a:lnTo>
                      <a:lnTo>
                        <a:pt x="169" y="164"/>
                      </a:lnTo>
                      <a:lnTo>
                        <a:pt x="167" y="167"/>
                      </a:lnTo>
                      <a:lnTo>
                        <a:pt x="160" y="167"/>
                      </a:lnTo>
                      <a:lnTo>
                        <a:pt x="152" y="171"/>
                      </a:lnTo>
                      <a:lnTo>
                        <a:pt x="144" y="17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21" name="Freeform 442">
                  <a:extLst>
                    <a:ext uri="{FF2B5EF4-FFF2-40B4-BE49-F238E27FC236}">
                      <a16:creationId xmlns:a16="http://schemas.microsoft.com/office/drawing/2014/main" id="{DD7EFF61-C77B-4BFE-A514-964C2EE3F706}"/>
                    </a:ext>
                  </a:extLst>
                </p:cNvPr>
                <p:cNvSpPr>
                  <a:spLocks noEditPoints="1"/>
                </p:cNvSpPr>
                <p:nvPr/>
              </p:nvSpPr>
              <p:spPr bwMode="auto">
                <a:xfrm>
                  <a:off x="3092" y="2212"/>
                  <a:ext cx="225" cy="284"/>
                </a:xfrm>
                <a:custGeom>
                  <a:avLst/>
                  <a:gdLst>
                    <a:gd name="T0" fmla="*/ 170 w 225"/>
                    <a:gd name="T1" fmla="*/ 100 h 284"/>
                    <a:gd name="T2" fmla="*/ 162 w 225"/>
                    <a:gd name="T3" fmla="*/ 91 h 284"/>
                    <a:gd name="T4" fmla="*/ 157 w 225"/>
                    <a:gd name="T5" fmla="*/ 86 h 284"/>
                    <a:gd name="T6" fmla="*/ 170 w 225"/>
                    <a:gd name="T7" fmla="*/ 101 h 284"/>
                    <a:gd name="T8" fmla="*/ 162 w 225"/>
                    <a:gd name="T9" fmla="*/ 108 h 284"/>
                    <a:gd name="T10" fmla="*/ 152 w 225"/>
                    <a:gd name="T11" fmla="*/ 117 h 284"/>
                    <a:gd name="T12" fmla="*/ 153 w 225"/>
                    <a:gd name="T13" fmla="*/ 129 h 284"/>
                    <a:gd name="T14" fmla="*/ 157 w 225"/>
                    <a:gd name="T15" fmla="*/ 138 h 284"/>
                    <a:gd name="T16" fmla="*/ 148 w 225"/>
                    <a:gd name="T17" fmla="*/ 146 h 284"/>
                    <a:gd name="T18" fmla="*/ 158 w 225"/>
                    <a:gd name="T19" fmla="*/ 150 h 284"/>
                    <a:gd name="T20" fmla="*/ 170 w 225"/>
                    <a:gd name="T21" fmla="*/ 162 h 284"/>
                    <a:gd name="T22" fmla="*/ 184 w 225"/>
                    <a:gd name="T23" fmla="*/ 172 h 284"/>
                    <a:gd name="T24" fmla="*/ 184 w 225"/>
                    <a:gd name="T25" fmla="*/ 184 h 284"/>
                    <a:gd name="T26" fmla="*/ 190 w 225"/>
                    <a:gd name="T27" fmla="*/ 189 h 284"/>
                    <a:gd name="T28" fmla="*/ 202 w 225"/>
                    <a:gd name="T29" fmla="*/ 203 h 284"/>
                    <a:gd name="T30" fmla="*/ 214 w 225"/>
                    <a:gd name="T31" fmla="*/ 195 h 284"/>
                    <a:gd name="T32" fmla="*/ 224 w 225"/>
                    <a:gd name="T33" fmla="*/ 215 h 284"/>
                    <a:gd name="T34" fmla="*/ 215 w 225"/>
                    <a:gd name="T35" fmla="*/ 238 h 284"/>
                    <a:gd name="T36" fmla="*/ 204 w 225"/>
                    <a:gd name="T37" fmla="*/ 226 h 284"/>
                    <a:gd name="T38" fmla="*/ 200 w 225"/>
                    <a:gd name="T39" fmla="*/ 232 h 284"/>
                    <a:gd name="T40" fmla="*/ 205 w 225"/>
                    <a:gd name="T41" fmla="*/ 243 h 284"/>
                    <a:gd name="T42" fmla="*/ 199 w 225"/>
                    <a:gd name="T43" fmla="*/ 245 h 284"/>
                    <a:gd name="T44" fmla="*/ 182 w 225"/>
                    <a:gd name="T45" fmla="*/ 241 h 284"/>
                    <a:gd name="T46" fmla="*/ 168 w 225"/>
                    <a:gd name="T47" fmla="*/ 241 h 284"/>
                    <a:gd name="T48" fmla="*/ 148 w 225"/>
                    <a:gd name="T49" fmla="*/ 245 h 284"/>
                    <a:gd name="T50" fmla="*/ 132 w 225"/>
                    <a:gd name="T51" fmla="*/ 251 h 284"/>
                    <a:gd name="T52" fmla="*/ 133 w 225"/>
                    <a:gd name="T53" fmla="*/ 274 h 284"/>
                    <a:gd name="T54" fmla="*/ 125 w 225"/>
                    <a:gd name="T55" fmla="*/ 284 h 284"/>
                    <a:gd name="T56" fmla="*/ 102 w 225"/>
                    <a:gd name="T57" fmla="*/ 284 h 284"/>
                    <a:gd name="T58" fmla="*/ 83 w 225"/>
                    <a:gd name="T59" fmla="*/ 276 h 284"/>
                    <a:gd name="T60" fmla="*/ 68 w 225"/>
                    <a:gd name="T61" fmla="*/ 262 h 284"/>
                    <a:gd name="T62" fmla="*/ 70 w 225"/>
                    <a:gd name="T63" fmla="*/ 248 h 284"/>
                    <a:gd name="T64" fmla="*/ 75 w 225"/>
                    <a:gd name="T65" fmla="*/ 229 h 284"/>
                    <a:gd name="T66" fmla="*/ 78 w 225"/>
                    <a:gd name="T67" fmla="*/ 215 h 284"/>
                    <a:gd name="T68" fmla="*/ 75 w 225"/>
                    <a:gd name="T69" fmla="*/ 196 h 284"/>
                    <a:gd name="T70" fmla="*/ 58 w 225"/>
                    <a:gd name="T71" fmla="*/ 191 h 284"/>
                    <a:gd name="T72" fmla="*/ 47 w 225"/>
                    <a:gd name="T73" fmla="*/ 182 h 284"/>
                    <a:gd name="T74" fmla="*/ 42 w 225"/>
                    <a:gd name="T75" fmla="*/ 174 h 284"/>
                    <a:gd name="T76" fmla="*/ 25 w 225"/>
                    <a:gd name="T77" fmla="*/ 165 h 284"/>
                    <a:gd name="T78" fmla="*/ 5 w 225"/>
                    <a:gd name="T79" fmla="*/ 139 h 284"/>
                    <a:gd name="T80" fmla="*/ 0 w 225"/>
                    <a:gd name="T81" fmla="*/ 126 h 284"/>
                    <a:gd name="T82" fmla="*/ 10 w 225"/>
                    <a:gd name="T83" fmla="*/ 115 h 284"/>
                    <a:gd name="T84" fmla="*/ 18 w 225"/>
                    <a:gd name="T85" fmla="*/ 101 h 284"/>
                    <a:gd name="T86" fmla="*/ 20 w 225"/>
                    <a:gd name="T87" fmla="*/ 88 h 284"/>
                    <a:gd name="T88" fmla="*/ 20 w 225"/>
                    <a:gd name="T89" fmla="*/ 70 h 284"/>
                    <a:gd name="T90" fmla="*/ 15 w 225"/>
                    <a:gd name="T91" fmla="*/ 62 h 284"/>
                    <a:gd name="T92" fmla="*/ 20 w 225"/>
                    <a:gd name="T93" fmla="*/ 48 h 284"/>
                    <a:gd name="T94" fmla="*/ 2 w 225"/>
                    <a:gd name="T95" fmla="*/ 43 h 284"/>
                    <a:gd name="T96" fmla="*/ 8 w 225"/>
                    <a:gd name="T97" fmla="*/ 27 h 284"/>
                    <a:gd name="T98" fmla="*/ 13 w 225"/>
                    <a:gd name="T99" fmla="*/ 17 h 284"/>
                    <a:gd name="T100" fmla="*/ 23 w 225"/>
                    <a:gd name="T101" fmla="*/ 5 h 284"/>
                    <a:gd name="T102" fmla="*/ 52 w 225"/>
                    <a:gd name="T103" fmla="*/ 12 h 284"/>
                    <a:gd name="T104" fmla="*/ 72 w 225"/>
                    <a:gd name="T105" fmla="*/ 20 h 284"/>
                    <a:gd name="T106" fmla="*/ 112 w 225"/>
                    <a:gd name="T107" fmla="*/ 39 h 284"/>
                    <a:gd name="T108" fmla="*/ 140 w 225"/>
                    <a:gd name="T109" fmla="*/ 67 h 28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5"/>
                    <a:gd name="T166" fmla="*/ 0 h 284"/>
                    <a:gd name="T167" fmla="*/ 225 w 225"/>
                    <a:gd name="T168" fmla="*/ 284 h 28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5" h="284">
                      <a:moveTo>
                        <a:pt x="157" y="86"/>
                      </a:moveTo>
                      <a:lnTo>
                        <a:pt x="170" y="100"/>
                      </a:lnTo>
                      <a:lnTo>
                        <a:pt x="168" y="98"/>
                      </a:lnTo>
                      <a:lnTo>
                        <a:pt x="162" y="91"/>
                      </a:lnTo>
                      <a:lnTo>
                        <a:pt x="157" y="86"/>
                      </a:lnTo>
                      <a:close/>
                      <a:moveTo>
                        <a:pt x="157" y="86"/>
                      </a:moveTo>
                      <a:lnTo>
                        <a:pt x="170" y="100"/>
                      </a:lnTo>
                      <a:lnTo>
                        <a:pt x="170" y="101"/>
                      </a:lnTo>
                      <a:lnTo>
                        <a:pt x="167" y="112"/>
                      </a:lnTo>
                      <a:lnTo>
                        <a:pt x="162" y="108"/>
                      </a:lnTo>
                      <a:lnTo>
                        <a:pt x="157" y="107"/>
                      </a:lnTo>
                      <a:lnTo>
                        <a:pt x="152" y="117"/>
                      </a:lnTo>
                      <a:lnTo>
                        <a:pt x="152" y="124"/>
                      </a:lnTo>
                      <a:lnTo>
                        <a:pt x="153" y="129"/>
                      </a:lnTo>
                      <a:lnTo>
                        <a:pt x="157" y="132"/>
                      </a:lnTo>
                      <a:lnTo>
                        <a:pt x="157" y="138"/>
                      </a:lnTo>
                      <a:lnTo>
                        <a:pt x="148" y="139"/>
                      </a:lnTo>
                      <a:lnTo>
                        <a:pt x="148" y="146"/>
                      </a:lnTo>
                      <a:lnTo>
                        <a:pt x="155" y="148"/>
                      </a:lnTo>
                      <a:lnTo>
                        <a:pt x="158" y="150"/>
                      </a:lnTo>
                      <a:lnTo>
                        <a:pt x="163" y="162"/>
                      </a:lnTo>
                      <a:lnTo>
                        <a:pt x="170" y="162"/>
                      </a:lnTo>
                      <a:lnTo>
                        <a:pt x="175" y="170"/>
                      </a:lnTo>
                      <a:lnTo>
                        <a:pt x="184" y="172"/>
                      </a:lnTo>
                      <a:lnTo>
                        <a:pt x="194" y="179"/>
                      </a:lnTo>
                      <a:lnTo>
                        <a:pt x="184" y="184"/>
                      </a:lnTo>
                      <a:lnTo>
                        <a:pt x="187" y="188"/>
                      </a:lnTo>
                      <a:lnTo>
                        <a:pt x="190" y="189"/>
                      </a:lnTo>
                      <a:lnTo>
                        <a:pt x="197" y="198"/>
                      </a:lnTo>
                      <a:lnTo>
                        <a:pt x="202" y="203"/>
                      </a:lnTo>
                      <a:lnTo>
                        <a:pt x="209" y="200"/>
                      </a:lnTo>
                      <a:lnTo>
                        <a:pt x="214" y="195"/>
                      </a:lnTo>
                      <a:lnTo>
                        <a:pt x="219" y="203"/>
                      </a:lnTo>
                      <a:lnTo>
                        <a:pt x="224" y="215"/>
                      </a:lnTo>
                      <a:lnTo>
                        <a:pt x="225" y="226"/>
                      </a:lnTo>
                      <a:lnTo>
                        <a:pt x="215" y="238"/>
                      </a:lnTo>
                      <a:lnTo>
                        <a:pt x="210" y="232"/>
                      </a:lnTo>
                      <a:lnTo>
                        <a:pt x="204" y="226"/>
                      </a:lnTo>
                      <a:lnTo>
                        <a:pt x="197" y="229"/>
                      </a:lnTo>
                      <a:lnTo>
                        <a:pt x="200" y="232"/>
                      </a:lnTo>
                      <a:lnTo>
                        <a:pt x="204" y="236"/>
                      </a:lnTo>
                      <a:lnTo>
                        <a:pt x="205" y="243"/>
                      </a:lnTo>
                      <a:lnTo>
                        <a:pt x="200" y="246"/>
                      </a:lnTo>
                      <a:lnTo>
                        <a:pt x="199" y="245"/>
                      </a:lnTo>
                      <a:lnTo>
                        <a:pt x="194" y="238"/>
                      </a:lnTo>
                      <a:lnTo>
                        <a:pt x="182" y="241"/>
                      </a:lnTo>
                      <a:lnTo>
                        <a:pt x="177" y="241"/>
                      </a:lnTo>
                      <a:lnTo>
                        <a:pt x="168" y="241"/>
                      </a:lnTo>
                      <a:lnTo>
                        <a:pt x="160" y="241"/>
                      </a:lnTo>
                      <a:lnTo>
                        <a:pt x="148" y="245"/>
                      </a:lnTo>
                      <a:lnTo>
                        <a:pt x="138" y="246"/>
                      </a:lnTo>
                      <a:lnTo>
                        <a:pt x="132" y="251"/>
                      </a:lnTo>
                      <a:lnTo>
                        <a:pt x="132" y="265"/>
                      </a:lnTo>
                      <a:lnTo>
                        <a:pt x="133" y="274"/>
                      </a:lnTo>
                      <a:lnTo>
                        <a:pt x="130" y="282"/>
                      </a:lnTo>
                      <a:lnTo>
                        <a:pt x="125" y="284"/>
                      </a:lnTo>
                      <a:lnTo>
                        <a:pt x="115" y="282"/>
                      </a:lnTo>
                      <a:lnTo>
                        <a:pt x="102" y="284"/>
                      </a:lnTo>
                      <a:lnTo>
                        <a:pt x="95" y="281"/>
                      </a:lnTo>
                      <a:lnTo>
                        <a:pt x="83" y="276"/>
                      </a:lnTo>
                      <a:lnTo>
                        <a:pt x="75" y="270"/>
                      </a:lnTo>
                      <a:lnTo>
                        <a:pt x="68" y="262"/>
                      </a:lnTo>
                      <a:lnTo>
                        <a:pt x="67" y="257"/>
                      </a:lnTo>
                      <a:lnTo>
                        <a:pt x="70" y="248"/>
                      </a:lnTo>
                      <a:lnTo>
                        <a:pt x="73" y="239"/>
                      </a:lnTo>
                      <a:lnTo>
                        <a:pt x="75" y="229"/>
                      </a:lnTo>
                      <a:lnTo>
                        <a:pt x="77" y="222"/>
                      </a:lnTo>
                      <a:lnTo>
                        <a:pt x="78" y="215"/>
                      </a:lnTo>
                      <a:lnTo>
                        <a:pt x="78" y="205"/>
                      </a:lnTo>
                      <a:lnTo>
                        <a:pt x="75" y="196"/>
                      </a:lnTo>
                      <a:lnTo>
                        <a:pt x="63" y="195"/>
                      </a:lnTo>
                      <a:lnTo>
                        <a:pt x="58" y="191"/>
                      </a:lnTo>
                      <a:lnTo>
                        <a:pt x="52" y="186"/>
                      </a:lnTo>
                      <a:lnTo>
                        <a:pt x="47" y="182"/>
                      </a:lnTo>
                      <a:lnTo>
                        <a:pt x="42" y="182"/>
                      </a:lnTo>
                      <a:lnTo>
                        <a:pt x="42" y="174"/>
                      </a:lnTo>
                      <a:lnTo>
                        <a:pt x="35" y="170"/>
                      </a:lnTo>
                      <a:lnTo>
                        <a:pt x="25" y="165"/>
                      </a:lnTo>
                      <a:lnTo>
                        <a:pt x="20" y="157"/>
                      </a:lnTo>
                      <a:lnTo>
                        <a:pt x="5" y="139"/>
                      </a:lnTo>
                      <a:lnTo>
                        <a:pt x="2" y="131"/>
                      </a:lnTo>
                      <a:lnTo>
                        <a:pt x="0" y="126"/>
                      </a:lnTo>
                      <a:lnTo>
                        <a:pt x="5" y="119"/>
                      </a:lnTo>
                      <a:lnTo>
                        <a:pt x="10" y="115"/>
                      </a:lnTo>
                      <a:lnTo>
                        <a:pt x="17" y="112"/>
                      </a:lnTo>
                      <a:lnTo>
                        <a:pt x="18" y="101"/>
                      </a:lnTo>
                      <a:lnTo>
                        <a:pt x="18" y="95"/>
                      </a:lnTo>
                      <a:lnTo>
                        <a:pt x="20" y="88"/>
                      </a:lnTo>
                      <a:lnTo>
                        <a:pt x="23" y="77"/>
                      </a:lnTo>
                      <a:lnTo>
                        <a:pt x="20" y="70"/>
                      </a:lnTo>
                      <a:lnTo>
                        <a:pt x="15" y="69"/>
                      </a:lnTo>
                      <a:lnTo>
                        <a:pt x="15" y="62"/>
                      </a:lnTo>
                      <a:lnTo>
                        <a:pt x="22" y="57"/>
                      </a:lnTo>
                      <a:lnTo>
                        <a:pt x="20" y="48"/>
                      </a:lnTo>
                      <a:lnTo>
                        <a:pt x="12" y="46"/>
                      </a:lnTo>
                      <a:lnTo>
                        <a:pt x="2" y="43"/>
                      </a:lnTo>
                      <a:lnTo>
                        <a:pt x="3" y="32"/>
                      </a:lnTo>
                      <a:lnTo>
                        <a:pt x="8" y="27"/>
                      </a:lnTo>
                      <a:lnTo>
                        <a:pt x="10" y="22"/>
                      </a:lnTo>
                      <a:lnTo>
                        <a:pt x="13" y="17"/>
                      </a:lnTo>
                      <a:lnTo>
                        <a:pt x="15" y="0"/>
                      </a:lnTo>
                      <a:lnTo>
                        <a:pt x="23" y="5"/>
                      </a:lnTo>
                      <a:lnTo>
                        <a:pt x="47" y="10"/>
                      </a:lnTo>
                      <a:lnTo>
                        <a:pt x="52" y="12"/>
                      </a:lnTo>
                      <a:lnTo>
                        <a:pt x="62" y="15"/>
                      </a:lnTo>
                      <a:lnTo>
                        <a:pt x="72" y="20"/>
                      </a:lnTo>
                      <a:lnTo>
                        <a:pt x="93" y="32"/>
                      </a:lnTo>
                      <a:lnTo>
                        <a:pt x="112" y="39"/>
                      </a:lnTo>
                      <a:lnTo>
                        <a:pt x="123" y="50"/>
                      </a:lnTo>
                      <a:lnTo>
                        <a:pt x="140" y="67"/>
                      </a:lnTo>
                      <a:lnTo>
                        <a:pt x="157" y="86"/>
                      </a:ln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22" name="Freeform 443">
                  <a:extLst>
                    <a:ext uri="{FF2B5EF4-FFF2-40B4-BE49-F238E27FC236}">
                      <a16:creationId xmlns:a16="http://schemas.microsoft.com/office/drawing/2014/main" id="{10C1C884-5382-40B7-A527-E1752C9FA84B}"/>
                    </a:ext>
                  </a:extLst>
                </p:cNvPr>
                <p:cNvSpPr>
                  <a:spLocks/>
                </p:cNvSpPr>
                <p:nvPr/>
              </p:nvSpPr>
              <p:spPr bwMode="auto">
                <a:xfrm>
                  <a:off x="3249" y="2298"/>
                  <a:ext cx="13" cy="14"/>
                </a:xfrm>
                <a:custGeom>
                  <a:avLst/>
                  <a:gdLst>
                    <a:gd name="T0" fmla="*/ 0 w 13"/>
                    <a:gd name="T1" fmla="*/ 0 h 14"/>
                    <a:gd name="T2" fmla="*/ 13 w 13"/>
                    <a:gd name="T3" fmla="*/ 14 h 14"/>
                    <a:gd name="T4" fmla="*/ 11 w 13"/>
                    <a:gd name="T5" fmla="*/ 12 h 14"/>
                    <a:gd name="T6" fmla="*/ 5 w 13"/>
                    <a:gd name="T7" fmla="*/ 5 h 14"/>
                    <a:gd name="T8" fmla="*/ 0 w 13"/>
                    <a:gd name="T9" fmla="*/ 0 h 14"/>
                    <a:gd name="T10" fmla="*/ 0 60000 65536"/>
                    <a:gd name="T11" fmla="*/ 0 60000 65536"/>
                    <a:gd name="T12" fmla="*/ 0 60000 65536"/>
                    <a:gd name="T13" fmla="*/ 0 60000 65536"/>
                    <a:gd name="T14" fmla="*/ 0 60000 65536"/>
                    <a:gd name="T15" fmla="*/ 0 w 13"/>
                    <a:gd name="T16" fmla="*/ 0 h 14"/>
                    <a:gd name="T17" fmla="*/ 13 w 13"/>
                    <a:gd name="T18" fmla="*/ 14 h 14"/>
                  </a:gdLst>
                  <a:ahLst/>
                  <a:cxnLst>
                    <a:cxn ang="T10">
                      <a:pos x="T0" y="T1"/>
                    </a:cxn>
                    <a:cxn ang="T11">
                      <a:pos x="T2" y="T3"/>
                    </a:cxn>
                    <a:cxn ang="T12">
                      <a:pos x="T4" y="T5"/>
                    </a:cxn>
                    <a:cxn ang="T13">
                      <a:pos x="T6" y="T7"/>
                    </a:cxn>
                    <a:cxn ang="T14">
                      <a:pos x="T8" y="T9"/>
                    </a:cxn>
                  </a:cxnLst>
                  <a:rect l="T15" t="T16" r="T17" b="T18"/>
                  <a:pathLst>
                    <a:path w="13" h="14">
                      <a:moveTo>
                        <a:pt x="0" y="0"/>
                      </a:moveTo>
                      <a:lnTo>
                        <a:pt x="13" y="14"/>
                      </a:lnTo>
                      <a:lnTo>
                        <a:pt x="11" y="12"/>
                      </a:lnTo>
                      <a:lnTo>
                        <a:pt x="5" y="5"/>
                      </a:lnTo>
                      <a:lnTo>
                        <a:pt x="0" y="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23" name="Freeform 444">
                  <a:extLst>
                    <a:ext uri="{FF2B5EF4-FFF2-40B4-BE49-F238E27FC236}">
                      <a16:creationId xmlns:a16="http://schemas.microsoft.com/office/drawing/2014/main" id="{F78EE22C-575F-4477-9F47-AD8614509F0B}"/>
                    </a:ext>
                  </a:extLst>
                </p:cNvPr>
                <p:cNvSpPr>
                  <a:spLocks/>
                </p:cNvSpPr>
                <p:nvPr/>
              </p:nvSpPr>
              <p:spPr bwMode="auto">
                <a:xfrm>
                  <a:off x="3092" y="2212"/>
                  <a:ext cx="225" cy="284"/>
                </a:xfrm>
                <a:custGeom>
                  <a:avLst/>
                  <a:gdLst>
                    <a:gd name="T0" fmla="*/ 170 w 225"/>
                    <a:gd name="T1" fmla="*/ 100 h 284"/>
                    <a:gd name="T2" fmla="*/ 167 w 225"/>
                    <a:gd name="T3" fmla="*/ 112 h 284"/>
                    <a:gd name="T4" fmla="*/ 157 w 225"/>
                    <a:gd name="T5" fmla="*/ 107 h 284"/>
                    <a:gd name="T6" fmla="*/ 152 w 225"/>
                    <a:gd name="T7" fmla="*/ 124 h 284"/>
                    <a:gd name="T8" fmla="*/ 157 w 225"/>
                    <a:gd name="T9" fmla="*/ 132 h 284"/>
                    <a:gd name="T10" fmla="*/ 148 w 225"/>
                    <a:gd name="T11" fmla="*/ 139 h 284"/>
                    <a:gd name="T12" fmla="*/ 155 w 225"/>
                    <a:gd name="T13" fmla="*/ 148 h 284"/>
                    <a:gd name="T14" fmla="*/ 163 w 225"/>
                    <a:gd name="T15" fmla="*/ 162 h 284"/>
                    <a:gd name="T16" fmla="*/ 175 w 225"/>
                    <a:gd name="T17" fmla="*/ 170 h 284"/>
                    <a:gd name="T18" fmla="*/ 194 w 225"/>
                    <a:gd name="T19" fmla="*/ 179 h 284"/>
                    <a:gd name="T20" fmla="*/ 187 w 225"/>
                    <a:gd name="T21" fmla="*/ 188 h 284"/>
                    <a:gd name="T22" fmla="*/ 197 w 225"/>
                    <a:gd name="T23" fmla="*/ 198 h 284"/>
                    <a:gd name="T24" fmla="*/ 209 w 225"/>
                    <a:gd name="T25" fmla="*/ 200 h 284"/>
                    <a:gd name="T26" fmla="*/ 219 w 225"/>
                    <a:gd name="T27" fmla="*/ 203 h 284"/>
                    <a:gd name="T28" fmla="*/ 225 w 225"/>
                    <a:gd name="T29" fmla="*/ 226 h 284"/>
                    <a:gd name="T30" fmla="*/ 210 w 225"/>
                    <a:gd name="T31" fmla="*/ 232 h 284"/>
                    <a:gd name="T32" fmla="*/ 197 w 225"/>
                    <a:gd name="T33" fmla="*/ 229 h 284"/>
                    <a:gd name="T34" fmla="*/ 204 w 225"/>
                    <a:gd name="T35" fmla="*/ 236 h 284"/>
                    <a:gd name="T36" fmla="*/ 200 w 225"/>
                    <a:gd name="T37" fmla="*/ 246 h 284"/>
                    <a:gd name="T38" fmla="*/ 194 w 225"/>
                    <a:gd name="T39" fmla="*/ 238 h 284"/>
                    <a:gd name="T40" fmla="*/ 177 w 225"/>
                    <a:gd name="T41" fmla="*/ 241 h 284"/>
                    <a:gd name="T42" fmla="*/ 160 w 225"/>
                    <a:gd name="T43" fmla="*/ 241 h 284"/>
                    <a:gd name="T44" fmla="*/ 138 w 225"/>
                    <a:gd name="T45" fmla="*/ 246 h 284"/>
                    <a:gd name="T46" fmla="*/ 132 w 225"/>
                    <a:gd name="T47" fmla="*/ 265 h 284"/>
                    <a:gd name="T48" fmla="*/ 130 w 225"/>
                    <a:gd name="T49" fmla="*/ 282 h 284"/>
                    <a:gd name="T50" fmla="*/ 115 w 225"/>
                    <a:gd name="T51" fmla="*/ 282 h 284"/>
                    <a:gd name="T52" fmla="*/ 95 w 225"/>
                    <a:gd name="T53" fmla="*/ 281 h 284"/>
                    <a:gd name="T54" fmla="*/ 75 w 225"/>
                    <a:gd name="T55" fmla="*/ 270 h 284"/>
                    <a:gd name="T56" fmla="*/ 67 w 225"/>
                    <a:gd name="T57" fmla="*/ 257 h 284"/>
                    <a:gd name="T58" fmla="*/ 73 w 225"/>
                    <a:gd name="T59" fmla="*/ 239 h 284"/>
                    <a:gd name="T60" fmla="*/ 77 w 225"/>
                    <a:gd name="T61" fmla="*/ 222 h 284"/>
                    <a:gd name="T62" fmla="*/ 78 w 225"/>
                    <a:gd name="T63" fmla="*/ 205 h 284"/>
                    <a:gd name="T64" fmla="*/ 63 w 225"/>
                    <a:gd name="T65" fmla="*/ 195 h 284"/>
                    <a:gd name="T66" fmla="*/ 52 w 225"/>
                    <a:gd name="T67" fmla="*/ 186 h 284"/>
                    <a:gd name="T68" fmla="*/ 42 w 225"/>
                    <a:gd name="T69" fmla="*/ 182 h 284"/>
                    <a:gd name="T70" fmla="*/ 35 w 225"/>
                    <a:gd name="T71" fmla="*/ 170 h 284"/>
                    <a:gd name="T72" fmla="*/ 20 w 225"/>
                    <a:gd name="T73" fmla="*/ 157 h 284"/>
                    <a:gd name="T74" fmla="*/ 2 w 225"/>
                    <a:gd name="T75" fmla="*/ 131 h 284"/>
                    <a:gd name="T76" fmla="*/ 5 w 225"/>
                    <a:gd name="T77" fmla="*/ 119 h 284"/>
                    <a:gd name="T78" fmla="*/ 17 w 225"/>
                    <a:gd name="T79" fmla="*/ 112 h 284"/>
                    <a:gd name="T80" fmla="*/ 18 w 225"/>
                    <a:gd name="T81" fmla="*/ 95 h 284"/>
                    <a:gd name="T82" fmla="*/ 23 w 225"/>
                    <a:gd name="T83" fmla="*/ 77 h 284"/>
                    <a:gd name="T84" fmla="*/ 15 w 225"/>
                    <a:gd name="T85" fmla="*/ 69 h 284"/>
                    <a:gd name="T86" fmla="*/ 22 w 225"/>
                    <a:gd name="T87" fmla="*/ 57 h 284"/>
                    <a:gd name="T88" fmla="*/ 12 w 225"/>
                    <a:gd name="T89" fmla="*/ 46 h 284"/>
                    <a:gd name="T90" fmla="*/ 3 w 225"/>
                    <a:gd name="T91" fmla="*/ 32 h 284"/>
                    <a:gd name="T92" fmla="*/ 10 w 225"/>
                    <a:gd name="T93" fmla="*/ 22 h 284"/>
                    <a:gd name="T94" fmla="*/ 15 w 225"/>
                    <a:gd name="T95" fmla="*/ 0 h 284"/>
                    <a:gd name="T96" fmla="*/ 47 w 225"/>
                    <a:gd name="T97" fmla="*/ 10 h 284"/>
                    <a:gd name="T98" fmla="*/ 62 w 225"/>
                    <a:gd name="T99" fmla="*/ 15 h 284"/>
                    <a:gd name="T100" fmla="*/ 93 w 225"/>
                    <a:gd name="T101" fmla="*/ 32 h 284"/>
                    <a:gd name="T102" fmla="*/ 123 w 225"/>
                    <a:gd name="T103" fmla="*/ 50 h 284"/>
                    <a:gd name="T104" fmla="*/ 157 w 225"/>
                    <a:gd name="T105" fmla="*/ 86 h 2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5"/>
                    <a:gd name="T160" fmla="*/ 0 h 284"/>
                    <a:gd name="T161" fmla="*/ 225 w 225"/>
                    <a:gd name="T162" fmla="*/ 284 h 2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5" h="284">
                      <a:moveTo>
                        <a:pt x="157" y="86"/>
                      </a:moveTo>
                      <a:lnTo>
                        <a:pt x="170" y="100"/>
                      </a:lnTo>
                      <a:lnTo>
                        <a:pt x="170" y="101"/>
                      </a:lnTo>
                      <a:lnTo>
                        <a:pt x="167" y="112"/>
                      </a:lnTo>
                      <a:lnTo>
                        <a:pt x="162" y="108"/>
                      </a:lnTo>
                      <a:lnTo>
                        <a:pt x="157" y="107"/>
                      </a:lnTo>
                      <a:lnTo>
                        <a:pt x="152" y="117"/>
                      </a:lnTo>
                      <a:lnTo>
                        <a:pt x="152" y="124"/>
                      </a:lnTo>
                      <a:lnTo>
                        <a:pt x="153" y="129"/>
                      </a:lnTo>
                      <a:lnTo>
                        <a:pt x="157" y="132"/>
                      </a:lnTo>
                      <a:lnTo>
                        <a:pt x="157" y="138"/>
                      </a:lnTo>
                      <a:lnTo>
                        <a:pt x="148" y="139"/>
                      </a:lnTo>
                      <a:lnTo>
                        <a:pt x="148" y="146"/>
                      </a:lnTo>
                      <a:lnTo>
                        <a:pt x="155" y="148"/>
                      </a:lnTo>
                      <a:lnTo>
                        <a:pt x="158" y="150"/>
                      </a:lnTo>
                      <a:lnTo>
                        <a:pt x="163" y="162"/>
                      </a:lnTo>
                      <a:lnTo>
                        <a:pt x="170" y="162"/>
                      </a:lnTo>
                      <a:lnTo>
                        <a:pt x="175" y="170"/>
                      </a:lnTo>
                      <a:lnTo>
                        <a:pt x="184" y="172"/>
                      </a:lnTo>
                      <a:lnTo>
                        <a:pt x="194" y="179"/>
                      </a:lnTo>
                      <a:lnTo>
                        <a:pt x="184" y="184"/>
                      </a:lnTo>
                      <a:lnTo>
                        <a:pt x="187" y="188"/>
                      </a:lnTo>
                      <a:lnTo>
                        <a:pt x="190" y="189"/>
                      </a:lnTo>
                      <a:lnTo>
                        <a:pt x="197" y="198"/>
                      </a:lnTo>
                      <a:lnTo>
                        <a:pt x="202" y="203"/>
                      </a:lnTo>
                      <a:lnTo>
                        <a:pt x="209" y="200"/>
                      </a:lnTo>
                      <a:lnTo>
                        <a:pt x="214" y="195"/>
                      </a:lnTo>
                      <a:lnTo>
                        <a:pt x="219" y="203"/>
                      </a:lnTo>
                      <a:lnTo>
                        <a:pt x="224" y="215"/>
                      </a:lnTo>
                      <a:lnTo>
                        <a:pt x="225" y="226"/>
                      </a:lnTo>
                      <a:lnTo>
                        <a:pt x="215" y="238"/>
                      </a:lnTo>
                      <a:lnTo>
                        <a:pt x="210" y="232"/>
                      </a:lnTo>
                      <a:lnTo>
                        <a:pt x="204" y="226"/>
                      </a:lnTo>
                      <a:lnTo>
                        <a:pt x="197" y="229"/>
                      </a:lnTo>
                      <a:lnTo>
                        <a:pt x="200" y="232"/>
                      </a:lnTo>
                      <a:lnTo>
                        <a:pt x="204" y="236"/>
                      </a:lnTo>
                      <a:lnTo>
                        <a:pt x="205" y="243"/>
                      </a:lnTo>
                      <a:lnTo>
                        <a:pt x="200" y="246"/>
                      </a:lnTo>
                      <a:lnTo>
                        <a:pt x="199" y="245"/>
                      </a:lnTo>
                      <a:lnTo>
                        <a:pt x="194" y="238"/>
                      </a:lnTo>
                      <a:lnTo>
                        <a:pt x="182" y="241"/>
                      </a:lnTo>
                      <a:lnTo>
                        <a:pt x="177" y="241"/>
                      </a:lnTo>
                      <a:lnTo>
                        <a:pt x="168" y="241"/>
                      </a:lnTo>
                      <a:lnTo>
                        <a:pt x="160" y="241"/>
                      </a:lnTo>
                      <a:lnTo>
                        <a:pt x="148" y="245"/>
                      </a:lnTo>
                      <a:lnTo>
                        <a:pt x="138" y="246"/>
                      </a:lnTo>
                      <a:lnTo>
                        <a:pt x="132" y="251"/>
                      </a:lnTo>
                      <a:lnTo>
                        <a:pt x="132" y="265"/>
                      </a:lnTo>
                      <a:lnTo>
                        <a:pt x="133" y="274"/>
                      </a:lnTo>
                      <a:lnTo>
                        <a:pt x="130" y="282"/>
                      </a:lnTo>
                      <a:lnTo>
                        <a:pt x="125" y="284"/>
                      </a:lnTo>
                      <a:lnTo>
                        <a:pt x="115" y="282"/>
                      </a:lnTo>
                      <a:lnTo>
                        <a:pt x="102" y="284"/>
                      </a:lnTo>
                      <a:lnTo>
                        <a:pt x="95" y="281"/>
                      </a:lnTo>
                      <a:lnTo>
                        <a:pt x="83" y="276"/>
                      </a:lnTo>
                      <a:lnTo>
                        <a:pt x="75" y="270"/>
                      </a:lnTo>
                      <a:lnTo>
                        <a:pt x="68" y="262"/>
                      </a:lnTo>
                      <a:lnTo>
                        <a:pt x="67" y="257"/>
                      </a:lnTo>
                      <a:lnTo>
                        <a:pt x="70" y="248"/>
                      </a:lnTo>
                      <a:lnTo>
                        <a:pt x="73" y="239"/>
                      </a:lnTo>
                      <a:lnTo>
                        <a:pt x="75" y="229"/>
                      </a:lnTo>
                      <a:lnTo>
                        <a:pt x="77" y="222"/>
                      </a:lnTo>
                      <a:lnTo>
                        <a:pt x="78" y="215"/>
                      </a:lnTo>
                      <a:lnTo>
                        <a:pt x="78" y="205"/>
                      </a:lnTo>
                      <a:lnTo>
                        <a:pt x="75" y="196"/>
                      </a:lnTo>
                      <a:lnTo>
                        <a:pt x="63" y="195"/>
                      </a:lnTo>
                      <a:lnTo>
                        <a:pt x="58" y="191"/>
                      </a:lnTo>
                      <a:lnTo>
                        <a:pt x="52" y="186"/>
                      </a:lnTo>
                      <a:lnTo>
                        <a:pt x="47" y="182"/>
                      </a:lnTo>
                      <a:lnTo>
                        <a:pt x="42" y="182"/>
                      </a:lnTo>
                      <a:lnTo>
                        <a:pt x="42" y="174"/>
                      </a:lnTo>
                      <a:lnTo>
                        <a:pt x="35" y="170"/>
                      </a:lnTo>
                      <a:lnTo>
                        <a:pt x="25" y="165"/>
                      </a:lnTo>
                      <a:lnTo>
                        <a:pt x="20" y="157"/>
                      </a:lnTo>
                      <a:lnTo>
                        <a:pt x="5" y="139"/>
                      </a:lnTo>
                      <a:lnTo>
                        <a:pt x="2" y="131"/>
                      </a:lnTo>
                      <a:lnTo>
                        <a:pt x="0" y="126"/>
                      </a:lnTo>
                      <a:lnTo>
                        <a:pt x="5" y="119"/>
                      </a:lnTo>
                      <a:lnTo>
                        <a:pt x="10" y="115"/>
                      </a:lnTo>
                      <a:lnTo>
                        <a:pt x="17" y="112"/>
                      </a:lnTo>
                      <a:lnTo>
                        <a:pt x="18" y="101"/>
                      </a:lnTo>
                      <a:lnTo>
                        <a:pt x="18" y="95"/>
                      </a:lnTo>
                      <a:lnTo>
                        <a:pt x="20" y="88"/>
                      </a:lnTo>
                      <a:lnTo>
                        <a:pt x="23" y="77"/>
                      </a:lnTo>
                      <a:lnTo>
                        <a:pt x="20" y="70"/>
                      </a:lnTo>
                      <a:lnTo>
                        <a:pt x="15" y="69"/>
                      </a:lnTo>
                      <a:lnTo>
                        <a:pt x="15" y="62"/>
                      </a:lnTo>
                      <a:lnTo>
                        <a:pt x="22" y="57"/>
                      </a:lnTo>
                      <a:lnTo>
                        <a:pt x="20" y="48"/>
                      </a:lnTo>
                      <a:lnTo>
                        <a:pt x="12" y="46"/>
                      </a:lnTo>
                      <a:lnTo>
                        <a:pt x="2" y="43"/>
                      </a:lnTo>
                      <a:lnTo>
                        <a:pt x="3" y="32"/>
                      </a:lnTo>
                      <a:lnTo>
                        <a:pt x="8" y="27"/>
                      </a:lnTo>
                      <a:lnTo>
                        <a:pt x="10" y="22"/>
                      </a:lnTo>
                      <a:lnTo>
                        <a:pt x="13" y="17"/>
                      </a:lnTo>
                      <a:lnTo>
                        <a:pt x="15" y="0"/>
                      </a:lnTo>
                      <a:lnTo>
                        <a:pt x="23" y="5"/>
                      </a:lnTo>
                      <a:lnTo>
                        <a:pt x="47" y="10"/>
                      </a:lnTo>
                      <a:lnTo>
                        <a:pt x="52" y="12"/>
                      </a:lnTo>
                      <a:lnTo>
                        <a:pt x="62" y="15"/>
                      </a:lnTo>
                      <a:lnTo>
                        <a:pt x="72" y="20"/>
                      </a:lnTo>
                      <a:lnTo>
                        <a:pt x="93" y="32"/>
                      </a:lnTo>
                      <a:lnTo>
                        <a:pt x="112" y="39"/>
                      </a:lnTo>
                      <a:lnTo>
                        <a:pt x="123" y="50"/>
                      </a:lnTo>
                      <a:lnTo>
                        <a:pt x="140" y="67"/>
                      </a:lnTo>
                      <a:lnTo>
                        <a:pt x="157" y="8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24" name="Freeform 445">
                  <a:extLst>
                    <a:ext uri="{FF2B5EF4-FFF2-40B4-BE49-F238E27FC236}">
                      <a16:creationId xmlns:a16="http://schemas.microsoft.com/office/drawing/2014/main" id="{FD64627C-267F-4EDA-BA40-88782DECCB49}"/>
                    </a:ext>
                  </a:extLst>
                </p:cNvPr>
                <p:cNvSpPr>
                  <a:spLocks/>
                </p:cNvSpPr>
                <p:nvPr/>
              </p:nvSpPr>
              <p:spPr bwMode="auto">
                <a:xfrm>
                  <a:off x="1665" y="2239"/>
                  <a:ext cx="78" cy="81"/>
                </a:xfrm>
                <a:custGeom>
                  <a:avLst/>
                  <a:gdLst>
                    <a:gd name="T0" fmla="*/ 45 w 78"/>
                    <a:gd name="T1" fmla="*/ 81 h 81"/>
                    <a:gd name="T2" fmla="*/ 45 w 78"/>
                    <a:gd name="T3" fmla="*/ 74 h 81"/>
                    <a:gd name="T4" fmla="*/ 43 w 78"/>
                    <a:gd name="T5" fmla="*/ 69 h 81"/>
                    <a:gd name="T6" fmla="*/ 38 w 78"/>
                    <a:gd name="T7" fmla="*/ 64 h 81"/>
                    <a:gd name="T8" fmla="*/ 33 w 78"/>
                    <a:gd name="T9" fmla="*/ 61 h 81"/>
                    <a:gd name="T10" fmla="*/ 30 w 78"/>
                    <a:gd name="T11" fmla="*/ 62 h 81"/>
                    <a:gd name="T12" fmla="*/ 30 w 78"/>
                    <a:gd name="T13" fmla="*/ 68 h 81"/>
                    <a:gd name="T14" fmla="*/ 26 w 78"/>
                    <a:gd name="T15" fmla="*/ 74 h 81"/>
                    <a:gd name="T16" fmla="*/ 21 w 78"/>
                    <a:gd name="T17" fmla="*/ 76 h 81"/>
                    <a:gd name="T18" fmla="*/ 16 w 78"/>
                    <a:gd name="T19" fmla="*/ 76 h 81"/>
                    <a:gd name="T20" fmla="*/ 11 w 78"/>
                    <a:gd name="T21" fmla="*/ 78 h 81"/>
                    <a:gd name="T22" fmla="*/ 8 w 78"/>
                    <a:gd name="T23" fmla="*/ 80 h 81"/>
                    <a:gd name="T24" fmla="*/ 5 w 78"/>
                    <a:gd name="T25" fmla="*/ 76 h 81"/>
                    <a:gd name="T26" fmla="*/ 3 w 78"/>
                    <a:gd name="T27" fmla="*/ 71 h 81"/>
                    <a:gd name="T28" fmla="*/ 3 w 78"/>
                    <a:gd name="T29" fmla="*/ 66 h 81"/>
                    <a:gd name="T30" fmla="*/ 3 w 78"/>
                    <a:gd name="T31" fmla="*/ 61 h 81"/>
                    <a:gd name="T32" fmla="*/ 1 w 78"/>
                    <a:gd name="T33" fmla="*/ 55 h 81"/>
                    <a:gd name="T34" fmla="*/ 3 w 78"/>
                    <a:gd name="T35" fmla="*/ 50 h 81"/>
                    <a:gd name="T36" fmla="*/ 1 w 78"/>
                    <a:gd name="T37" fmla="*/ 43 h 81"/>
                    <a:gd name="T38" fmla="*/ 0 w 78"/>
                    <a:gd name="T39" fmla="*/ 36 h 81"/>
                    <a:gd name="T40" fmla="*/ 1 w 78"/>
                    <a:gd name="T41" fmla="*/ 31 h 81"/>
                    <a:gd name="T42" fmla="*/ 5 w 78"/>
                    <a:gd name="T43" fmla="*/ 24 h 81"/>
                    <a:gd name="T44" fmla="*/ 8 w 78"/>
                    <a:gd name="T45" fmla="*/ 16 h 81"/>
                    <a:gd name="T46" fmla="*/ 11 w 78"/>
                    <a:gd name="T47" fmla="*/ 7 h 81"/>
                    <a:gd name="T48" fmla="*/ 16 w 78"/>
                    <a:gd name="T49" fmla="*/ 2 h 81"/>
                    <a:gd name="T50" fmla="*/ 21 w 78"/>
                    <a:gd name="T51" fmla="*/ 0 h 81"/>
                    <a:gd name="T52" fmla="*/ 26 w 78"/>
                    <a:gd name="T53" fmla="*/ 2 h 81"/>
                    <a:gd name="T54" fmla="*/ 31 w 78"/>
                    <a:gd name="T55" fmla="*/ 5 h 81"/>
                    <a:gd name="T56" fmla="*/ 38 w 78"/>
                    <a:gd name="T57" fmla="*/ 4 h 81"/>
                    <a:gd name="T58" fmla="*/ 43 w 78"/>
                    <a:gd name="T59" fmla="*/ 2 h 81"/>
                    <a:gd name="T60" fmla="*/ 48 w 78"/>
                    <a:gd name="T61" fmla="*/ 4 h 81"/>
                    <a:gd name="T62" fmla="*/ 51 w 78"/>
                    <a:gd name="T63" fmla="*/ 11 h 81"/>
                    <a:gd name="T64" fmla="*/ 56 w 78"/>
                    <a:gd name="T65" fmla="*/ 9 h 81"/>
                    <a:gd name="T66" fmla="*/ 61 w 78"/>
                    <a:gd name="T67" fmla="*/ 9 h 81"/>
                    <a:gd name="T68" fmla="*/ 65 w 78"/>
                    <a:gd name="T69" fmla="*/ 14 h 81"/>
                    <a:gd name="T70" fmla="*/ 73 w 78"/>
                    <a:gd name="T71" fmla="*/ 24 h 81"/>
                    <a:gd name="T72" fmla="*/ 78 w 78"/>
                    <a:gd name="T73" fmla="*/ 33 h 81"/>
                    <a:gd name="T74" fmla="*/ 78 w 78"/>
                    <a:gd name="T75" fmla="*/ 38 h 81"/>
                    <a:gd name="T76" fmla="*/ 75 w 78"/>
                    <a:gd name="T77" fmla="*/ 43 h 81"/>
                    <a:gd name="T78" fmla="*/ 73 w 78"/>
                    <a:gd name="T79" fmla="*/ 50 h 81"/>
                    <a:gd name="T80" fmla="*/ 73 w 78"/>
                    <a:gd name="T81" fmla="*/ 59 h 81"/>
                    <a:gd name="T82" fmla="*/ 70 w 78"/>
                    <a:gd name="T83" fmla="*/ 64 h 81"/>
                    <a:gd name="T84" fmla="*/ 66 w 78"/>
                    <a:gd name="T85" fmla="*/ 68 h 81"/>
                    <a:gd name="T86" fmla="*/ 63 w 78"/>
                    <a:gd name="T87" fmla="*/ 71 h 81"/>
                    <a:gd name="T88" fmla="*/ 61 w 78"/>
                    <a:gd name="T89" fmla="*/ 74 h 81"/>
                    <a:gd name="T90" fmla="*/ 56 w 78"/>
                    <a:gd name="T91" fmla="*/ 76 h 81"/>
                    <a:gd name="T92" fmla="*/ 51 w 78"/>
                    <a:gd name="T93" fmla="*/ 80 h 81"/>
                    <a:gd name="T94" fmla="*/ 45 w 78"/>
                    <a:gd name="T95" fmla="*/ 81 h 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
                    <a:gd name="T145" fmla="*/ 0 h 81"/>
                    <a:gd name="T146" fmla="*/ 78 w 78"/>
                    <a:gd name="T147" fmla="*/ 81 h 8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 h="81">
                      <a:moveTo>
                        <a:pt x="45" y="81"/>
                      </a:moveTo>
                      <a:lnTo>
                        <a:pt x="45" y="74"/>
                      </a:lnTo>
                      <a:lnTo>
                        <a:pt x="43" y="69"/>
                      </a:lnTo>
                      <a:lnTo>
                        <a:pt x="38" y="64"/>
                      </a:lnTo>
                      <a:lnTo>
                        <a:pt x="33" y="61"/>
                      </a:lnTo>
                      <a:lnTo>
                        <a:pt x="30" y="62"/>
                      </a:lnTo>
                      <a:lnTo>
                        <a:pt x="30" y="68"/>
                      </a:lnTo>
                      <a:lnTo>
                        <a:pt x="26" y="74"/>
                      </a:lnTo>
                      <a:lnTo>
                        <a:pt x="21" y="76"/>
                      </a:lnTo>
                      <a:lnTo>
                        <a:pt x="16" y="76"/>
                      </a:lnTo>
                      <a:lnTo>
                        <a:pt x="11" y="78"/>
                      </a:lnTo>
                      <a:lnTo>
                        <a:pt x="8" y="80"/>
                      </a:lnTo>
                      <a:lnTo>
                        <a:pt x="5" y="76"/>
                      </a:lnTo>
                      <a:lnTo>
                        <a:pt x="3" y="71"/>
                      </a:lnTo>
                      <a:lnTo>
                        <a:pt x="3" y="66"/>
                      </a:lnTo>
                      <a:lnTo>
                        <a:pt x="3" y="61"/>
                      </a:lnTo>
                      <a:lnTo>
                        <a:pt x="1" y="55"/>
                      </a:lnTo>
                      <a:lnTo>
                        <a:pt x="3" y="50"/>
                      </a:lnTo>
                      <a:lnTo>
                        <a:pt x="1" y="43"/>
                      </a:lnTo>
                      <a:lnTo>
                        <a:pt x="0" y="36"/>
                      </a:lnTo>
                      <a:lnTo>
                        <a:pt x="1" y="31"/>
                      </a:lnTo>
                      <a:lnTo>
                        <a:pt x="5" y="24"/>
                      </a:lnTo>
                      <a:lnTo>
                        <a:pt x="8" y="16"/>
                      </a:lnTo>
                      <a:lnTo>
                        <a:pt x="11" y="7"/>
                      </a:lnTo>
                      <a:lnTo>
                        <a:pt x="16" y="2"/>
                      </a:lnTo>
                      <a:lnTo>
                        <a:pt x="21" y="0"/>
                      </a:lnTo>
                      <a:lnTo>
                        <a:pt x="26" y="2"/>
                      </a:lnTo>
                      <a:lnTo>
                        <a:pt x="31" y="5"/>
                      </a:lnTo>
                      <a:lnTo>
                        <a:pt x="38" y="4"/>
                      </a:lnTo>
                      <a:lnTo>
                        <a:pt x="43" y="2"/>
                      </a:lnTo>
                      <a:lnTo>
                        <a:pt x="48" y="4"/>
                      </a:lnTo>
                      <a:lnTo>
                        <a:pt x="51" y="11"/>
                      </a:lnTo>
                      <a:lnTo>
                        <a:pt x="56" y="9"/>
                      </a:lnTo>
                      <a:lnTo>
                        <a:pt x="61" y="9"/>
                      </a:lnTo>
                      <a:lnTo>
                        <a:pt x="65" y="14"/>
                      </a:lnTo>
                      <a:lnTo>
                        <a:pt x="73" y="24"/>
                      </a:lnTo>
                      <a:lnTo>
                        <a:pt x="78" y="33"/>
                      </a:lnTo>
                      <a:lnTo>
                        <a:pt x="78" y="38"/>
                      </a:lnTo>
                      <a:lnTo>
                        <a:pt x="75" y="43"/>
                      </a:lnTo>
                      <a:lnTo>
                        <a:pt x="73" y="50"/>
                      </a:lnTo>
                      <a:lnTo>
                        <a:pt x="73" y="59"/>
                      </a:lnTo>
                      <a:lnTo>
                        <a:pt x="70" y="64"/>
                      </a:lnTo>
                      <a:lnTo>
                        <a:pt x="66" y="68"/>
                      </a:lnTo>
                      <a:lnTo>
                        <a:pt x="63" y="71"/>
                      </a:lnTo>
                      <a:lnTo>
                        <a:pt x="61" y="74"/>
                      </a:lnTo>
                      <a:lnTo>
                        <a:pt x="56" y="76"/>
                      </a:lnTo>
                      <a:lnTo>
                        <a:pt x="51" y="80"/>
                      </a:lnTo>
                      <a:lnTo>
                        <a:pt x="45" y="81"/>
                      </a:lnTo>
                      <a:close/>
                    </a:path>
                  </a:pathLst>
                </a:custGeom>
                <a:solidFill>
                  <a:srgbClr val="3BB3C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25" name="Freeform 446">
                  <a:extLst>
                    <a:ext uri="{FF2B5EF4-FFF2-40B4-BE49-F238E27FC236}">
                      <a16:creationId xmlns:a16="http://schemas.microsoft.com/office/drawing/2014/main" id="{2C55C2B5-E6D7-4680-8D33-310834E795DB}"/>
                    </a:ext>
                  </a:extLst>
                </p:cNvPr>
                <p:cNvSpPr>
                  <a:spLocks/>
                </p:cNvSpPr>
                <p:nvPr/>
              </p:nvSpPr>
              <p:spPr bwMode="auto">
                <a:xfrm>
                  <a:off x="1665" y="2239"/>
                  <a:ext cx="78" cy="81"/>
                </a:xfrm>
                <a:custGeom>
                  <a:avLst/>
                  <a:gdLst>
                    <a:gd name="T0" fmla="*/ 45 w 78"/>
                    <a:gd name="T1" fmla="*/ 81 h 81"/>
                    <a:gd name="T2" fmla="*/ 45 w 78"/>
                    <a:gd name="T3" fmla="*/ 81 h 81"/>
                    <a:gd name="T4" fmla="*/ 45 w 78"/>
                    <a:gd name="T5" fmla="*/ 74 h 81"/>
                    <a:gd name="T6" fmla="*/ 43 w 78"/>
                    <a:gd name="T7" fmla="*/ 69 h 81"/>
                    <a:gd name="T8" fmla="*/ 38 w 78"/>
                    <a:gd name="T9" fmla="*/ 64 h 81"/>
                    <a:gd name="T10" fmla="*/ 33 w 78"/>
                    <a:gd name="T11" fmla="*/ 61 h 81"/>
                    <a:gd name="T12" fmla="*/ 30 w 78"/>
                    <a:gd name="T13" fmla="*/ 62 h 81"/>
                    <a:gd name="T14" fmla="*/ 30 w 78"/>
                    <a:gd name="T15" fmla="*/ 68 h 81"/>
                    <a:gd name="T16" fmla="*/ 26 w 78"/>
                    <a:gd name="T17" fmla="*/ 74 h 81"/>
                    <a:gd name="T18" fmla="*/ 21 w 78"/>
                    <a:gd name="T19" fmla="*/ 76 h 81"/>
                    <a:gd name="T20" fmla="*/ 16 w 78"/>
                    <a:gd name="T21" fmla="*/ 76 h 81"/>
                    <a:gd name="T22" fmla="*/ 11 w 78"/>
                    <a:gd name="T23" fmla="*/ 78 h 81"/>
                    <a:gd name="T24" fmla="*/ 8 w 78"/>
                    <a:gd name="T25" fmla="*/ 80 h 81"/>
                    <a:gd name="T26" fmla="*/ 5 w 78"/>
                    <a:gd name="T27" fmla="*/ 76 h 81"/>
                    <a:gd name="T28" fmla="*/ 3 w 78"/>
                    <a:gd name="T29" fmla="*/ 71 h 81"/>
                    <a:gd name="T30" fmla="*/ 3 w 78"/>
                    <a:gd name="T31" fmla="*/ 66 h 81"/>
                    <a:gd name="T32" fmla="*/ 3 w 78"/>
                    <a:gd name="T33" fmla="*/ 61 h 81"/>
                    <a:gd name="T34" fmla="*/ 1 w 78"/>
                    <a:gd name="T35" fmla="*/ 55 h 81"/>
                    <a:gd name="T36" fmla="*/ 3 w 78"/>
                    <a:gd name="T37" fmla="*/ 50 h 81"/>
                    <a:gd name="T38" fmla="*/ 1 w 78"/>
                    <a:gd name="T39" fmla="*/ 43 h 81"/>
                    <a:gd name="T40" fmla="*/ 0 w 78"/>
                    <a:gd name="T41" fmla="*/ 36 h 81"/>
                    <a:gd name="T42" fmla="*/ 1 w 78"/>
                    <a:gd name="T43" fmla="*/ 31 h 81"/>
                    <a:gd name="T44" fmla="*/ 5 w 78"/>
                    <a:gd name="T45" fmla="*/ 24 h 81"/>
                    <a:gd name="T46" fmla="*/ 8 w 78"/>
                    <a:gd name="T47" fmla="*/ 16 h 81"/>
                    <a:gd name="T48" fmla="*/ 11 w 78"/>
                    <a:gd name="T49" fmla="*/ 7 h 81"/>
                    <a:gd name="T50" fmla="*/ 16 w 78"/>
                    <a:gd name="T51" fmla="*/ 2 h 81"/>
                    <a:gd name="T52" fmla="*/ 21 w 78"/>
                    <a:gd name="T53" fmla="*/ 0 h 81"/>
                    <a:gd name="T54" fmla="*/ 26 w 78"/>
                    <a:gd name="T55" fmla="*/ 2 h 81"/>
                    <a:gd name="T56" fmla="*/ 31 w 78"/>
                    <a:gd name="T57" fmla="*/ 5 h 81"/>
                    <a:gd name="T58" fmla="*/ 38 w 78"/>
                    <a:gd name="T59" fmla="*/ 4 h 81"/>
                    <a:gd name="T60" fmla="*/ 43 w 78"/>
                    <a:gd name="T61" fmla="*/ 2 h 81"/>
                    <a:gd name="T62" fmla="*/ 48 w 78"/>
                    <a:gd name="T63" fmla="*/ 4 h 81"/>
                    <a:gd name="T64" fmla="*/ 51 w 78"/>
                    <a:gd name="T65" fmla="*/ 11 h 81"/>
                    <a:gd name="T66" fmla="*/ 56 w 78"/>
                    <a:gd name="T67" fmla="*/ 9 h 81"/>
                    <a:gd name="T68" fmla="*/ 61 w 78"/>
                    <a:gd name="T69" fmla="*/ 9 h 81"/>
                    <a:gd name="T70" fmla="*/ 65 w 78"/>
                    <a:gd name="T71" fmla="*/ 14 h 81"/>
                    <a:gd name="T72" fmla="*/ 73 w 78"/>
                    <a:gd name="T73" fmla="*/ 24 h 81"/>
                    <a:gd name="T74" fmla="*/ 78 w 78"/>
                    <a:gd name="T75" fmla="*/ 33 h 81"/>
                    <a:gd name="T76" fmla="*/ 78 w 78"/>
                    <a:gd name="T77" fmla="*/ 38 h 81"/>
                    <a:gd name="T78" fmla="*/ 75 w 78"/>
                    <a:gd name="T79" fmla="*/ 43 h 81"/>
                    <a:gd name="T80" fmla="*/ 73 w 78"/>
                    <a:gd name="T81" fmla="*/ 50 h 81"/>
                    <a:gd name="T82" fmla="*/ 73 w 78"/>
                    <a:gd name="T83" fmla="*/ 59 h 81"/>
                    <a:gd name="T84" fmla="*/ 70 w 78"/>
                    <a:gd name="T85" fmla="*/ 64 h 81"/>
                    <a:gd name="T86" fmla="*/ 66 w 78"/>
                    <a:gd name="T87" fmla="*/ 68 h 81"/>
                    <a:gd name="T88" fmla="*/ 63 w 78"/>
                    <a:gd name="T89" fmla="*/ 71 h 81"/>
                    <a:gd name="T90" fmla="*/ 61 w 78"/>
                    <a:gd name="T91" fmla="*/ 74 h 81"/>
                    <a:gd name="T92" fmla="*/ 56 w 78"/>
                    <a:gd name="T93" fmla="*/ 76 h 81"/>
                    <a:gd name="T94" fmla="*/ 51 w 78"/>
                    <a:gd name="T95" fmla="*/ 80 h 81"/>
                    <a:gd name="T96" fmla="*/ 45 w 78"/>
                    <a:gd name="T97" fmla="*/ 81 h 8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8"/>
                    <a:gd name="T148" fmla="*/ 0 h 81"/>
                    <a:gd name="T149" fmla="*/ 78 w 78"/>
                    <a:gd name="T150" fmla="*/ 81 h 8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8" h="81">
                      <a:moveTo>
                        <a:pt x="45" y="81"/>
                      </a:moveTo>
                      <a:lnTo>
                        <a:pt x="45" y="81"/>
                      </a:lnTo>
                      <a:lnTo>
                        <a:pt x="45" y="74"/>
                      </a:lnTo>
                      <a:lnTo>
                        <a:pt x="43" y="69"/>
                      </a:lnTo>
                      <a:lnTo>
                        <a:pt x="38" y="64"/>
                      </a:lnTo>
                      <a:lnTo>
                        <a:pt x="33" y="61"/>
                      </a:lnTo>
                      <a:lnTo>
                        <a:pt x="30" y="62"/>
                      </a:lnTo>
                      <a:lnTo>
                        <a:pt x="30" y="68"/>
                      </a:lnTo>
                      <a:lnTo>
                        <a:pt x="26" y="74"/>
                      </a:lnTo>
                      <a:lnTo>
                        <a:pt x="21" y="76"/>
                      </a:lnTo>
                      <a:lnTo>
                        <a:pt x="16" y="76"/>
                      </a:lnTo>
                      <a:lnTo>
                        <a:pt x="11" y="78"/>
                      </a:lnTo>
                      <a:lnTo>
                        <a:pt x="8" y="80"/>
                      </a:lnTo>
                      <a:lnTo>
                        <a:pt x="5" y="76"/>
                      </a:lnTo>
                      <a:lnTo>
                        <a:pt x="3" y="71"/>
                      </a:lnTo>
                      <a:lnTo>
                        <a:pt x="3" y="66"/>
                      </a:lnTo>
                      <a:lnTo>
                        <a:pt x="3" y="61"/>
                      </a:lnTo>
                      <a:lnTo>
                        <a:pt x="1" y="55"/>
                      </a:lnTo>
                      <a:lnTo>
                        <a:pt x="3" y="50"/>
                      </a:lnTo>
                      <a:lnTo>
                        <a:pt x="1" y="43"/>
                      </a:lnTo>
                      <a:lnTo>
                        <a:pt x="0" y="36"/>
                      </a:lnTo>
                      <a:lnTo>
                        <a:pt x="1" y="31"/>
                      </a:lnTo>
                      <a:lnTo>
                        <a:pt x="5" y="24"/>
                      </a:lnTo>
                      <a:lnTo>
                        <a:pt x="8" y="16"/>
                      </a:lnTo>
                      <a:lnTo>
                        <a:pt x="11" y="7"/>
                      </a:lnTo>
                      <a:lnTo>
                        <a:pt x="16" y="2"/>
                      </a:lnTo>
                      <a:lnTo>
                        <a:pt x="21" y="0"/>
                      </a:lnTo>
                      <a:lnTo>
                        <a:pt x="26" y="2"/>
                      </a:lnTo>
                      <a:lnTo>
                        <a:pt x="31" y="5"/>
                      </a:lnTo>
                      <a:lnTo>
                        <a:pt x="38" y="4"/>
                      </a:lnTo>
                      <a:lnTo>
                        <a:pt x="43" y="2"/>
                      </a:lnTo>
                      <a:lnTo>
                        <a:pt x="48" y="4"/>
                      </a:lnTo>
                      <a:lnTo>
                        <a:pt x="51" y="11"/>
                      </a:lnTo>
                      <a:lnTo>
                        <a:pt x="56" y="9"/>
                      </a:lnTo>
                      <a:lnTo>
                        <a:pt x="61" y="9"/>
                      </a:lnTo>
                      <a:lnTo>
                        <a:pt x="65" y="14"/>
                      </a:lnTo>
                      <a:lnTo>
                        <a:pt x="73" y="24"/>
                      </a:lnTo>
                      <a:lnTo>
                        <a:pt x="78" y="33"/>
                      </a:lnTo>
                      <a:lnTo>
                        <a:pt x="78" y="38"/>
                      </a:lnTo>
                      <a:lnTo>
                        <a:pt x="75" y="43"/>
                      </a:lnTo>
                      <a:lnTo>
                        <a:pt x="73" y="50"/>
                      </a:lnTo>
                      <a:lnTo>
                        <a:pt x="73" y="59"/>
                      </a:lnTo>
                      <a:lnTo>
                        <a:pt x="70" y="64"/>
                      </a:lnTo>
                      <a:lnTo>
                        <a:pt x="66" y="68"/>
                      </a:lnTo>
                      <a:lnTo>
                        <a:pt x="63" y="71"/>
                      </a:lnTo>
                      <a:lnTo>
                        <a:pt x="61" y="74"/>
                      </a:lnTo>
                      <a:lnTo>
                        <a:pt x="56" y="76"/>
                      </a:lnTo>
                      <a:lnTo>
                        <a:pt x="51" y="80"/>
                      </a:lnTo>
                      <a:lnTo>
                        <a:pt x="45" y="8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26" name="Freeform 447">
                  <a:extLst>
                    <a:ext uri="{FF2B5EF4-FFF2-40B4-BE49-F238E27FC236}">
                      <a16:creationId xmlns:a16="http://schemas.microsoft.com/office/drawing/2014/main" id="{A26489B9-E63C-41D4-AC2D-DB6E6DCDDE56}"/>
                    </a:ext>
                  </a:extLst>
                </p:cNvPr>
                <p:cNvSpPr>
                  <a:spLocks/>
                </p:cNvSpPr>
                <p:nvPr/>
              </p:nvSpPr>
              <p:spPr bwMode="auto">
                <a:xfrm>
                  <a:off x="885" y="2265"/>
                  <a:ext cx="33" cy="60"/>
                </a:xfrm>
                <a:custGeom>
                  <a:avLst/>
                  <a:gdLst>
                    <a:gd name="T0" fmla="*/ 30 w 33"/>
                    <a:gd name="T1" fmla="*/ 60 h 60"/>
                    <a:gd name="T2" fmla="*/ 33 w 33"/>
                    <a:gd name="T3" fmla="*/ 59 h 60"/>
                    <a:gd name="T4" fmla="*/ 33 w 33"/>
                    <a:gd name="T5" fmla="*/ 57 h 60"/>
                    <a:gd name="T6" fmla="*/ 27 w 33"/>
                    <a:gd name="T7" fmla="*/ 52 h 60"/>
                    <a:gd name="T8" fmla="*/ 23 w 33"/>
                    <a:gd name="T9" fmla="*/ 47 h 60"/>
                    <a:gd name="T10" fmla="*/ 23 w 33"/>
                    <a:gd name="T11" fmla="*/ 43 h 60"/>
                    <a:gd name="T12" fmla="*/ 28 w 33"/>
                    <a:gd name="T13" fmla="*/ 40 h 60"/>
                    <a:gd name="T14" fmla="*/ 33 w 33"/>
                    <a:gd name="T15" fmla="*/ 35 h 60"/>
                    <a:gd name="T16" fmla="*/ 30 w 33"/>
                    <a:gd name="T17" fmla="*/ 26 h 60"/>
                    <a:gd name="T18" fmla="*/ 22 w 33"/>
                    <a:gd name="T19" fmla="*/ 17 h 60"/>
                    <a:gd name="T20" fmla="*/ 15 w 33"/>
                    <a:gd name="T21" fmla="*/ 9 h 60"/>
                    <a:gd name="T22" fmla="*/ 8 w 33"/>
                    <a:gd name="T23" fmla="*/ 4 h 60"/>
                    <a:gd name="T24" fmla="*/ 3 w 33"/>
                    <a:gd name="T25" fmla="*/ 0 h 60"/>
                    <a:gd name="T26" fmla="*/ 0 w 33"/>
                    <a:gd name="T27" fmla="*/ 7 h 60"/>
                    <a:gd name="T28" fmla="*/ 2 w 33"/>
                    <a:gd name="T29" fmla="*/ 14 h 60"/>
                    <a:gd name="T30" fmla="*/ 0 w 33"/>
                    <a:gd name="T31" fmla="*/ 17 h 60"/>
                    <a:gd name="T32" fmla="*/ 0 w 33"/>
                    <a:gd name="T33" fmla="*/ 23 h 60"/>
                    <a:gd name="T34" fmla="*/ 3 w 33"/>
                    <a:gd name="T35" fmla="*/ 28 h 60"/>
                    <a:gd name="T36" fmla="*/ 7 w 33"/>
                    <a:gd name="T37" fmla="*/ 31 h 60"/>
                    <a:gd name="T38" fmla="*/ 8 w 33"/>
                    <a:gd name="T39" fmla="*/ 35 h 60"/>
                    <a:gd name="T40" fmla="*/ 12 w 33"/>
                    <a:gd name="T41" fmla="*/ 38 h 60"/>
                    <a:gd name="T42" fmla="*/ 15 w 33"/>
                    <a:gd name="T43" fmla="*/ 42 h 60"/>
                    <a:gd name="T44" fmla="*/ 17 w 33"/>
                    <a:gd name="T45" fmla="*/ 45 h 60"/>
                    <a:gd name="T46" fmla="*/ 15 w 33"/>
                    <a:gd name="T47" fmla="*/ 48 h 60"/>
                    <a:gd name="T48" fmla="*/ 15 w 33"/>
                    <a:gd name="T49" fmla="*/ 50 h 60"/>
                    <a:gd name="T50" fmla="*/ 20 w 33"/>
                    <a:gd name="T51" fmla="*/ 52 h 60"/>
                    <a:gd name="T52" fmla="*/ 23 w 33"/>
                    <a:gd name="T53" fmla="*/ 57 h 60"/>
                    <a:gd name="T54" fmla="*/ 27 w 33"/>
                    <a:gd name="T55" fmla="*/ 60 h 60"/>
                    <a:gd name="T56" fmla="*/ 30 w 33"/>
                    <a:gd name="T57" fmla="*/ 60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3"/>
                    <a:gd name="T88" fmla="*/ 0 h 60"/>
                    <a:gd name="T89" fmla="*/ 33 w 33"/>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3" h="60">
                      <a:moveTo>
                        <a:pt x="30" y="60"/>
                      </a:moveTo>
                      <a:lnTo>
                        <a:pt x="33" y="59"/>
                      </a:lnTo>
                      <a:lnTo>
                        <a:pt x="33" y="57"/>
                      </a:lnTo>
                      <a:lnTo>
                        <a:pt x="27" y="52"/>
                      </a:lnTo>
                      <a:lnTo>
                        <a:pt x="23" y="47"/>
                      </a:lnTo>
                      <a:lnTo>
                        <a:pt x="23" y="43"/>
                      </a:lnTo>
                      <a:lnTo>
                        <a:pt x="28" y="40"/>
                      </a:lnTo>
                      <a:lnTo>
                        <a:pt x="33" y="35"/>
                      </a:lnTo>
                      <a:lnTo>
                        <a:pt x="30" y="26"/>
                      </a:lnTo>
                      <a:lnTo>
                        <a:pt x="22" y="17"/>
                      </a:lnTo>
                      <a:lnTo>
                        <a:pt x="15" y="9"/>
                      </a:lnTo>
                      <a:lnTo>
                        <a:pt x="8" y="4"/>
                      </a:lnTo>
                      <a:lnTo>
                        <a:pt x="3" y="0"/>
                      </a:lnTo>
                      <a:lnTo>
                        <a:pt x="0" y="7"/>
                      </a:lnTo>
                      <a:lnTo>
                        <a:pt x="2" y="14"/>
                      </a:lnTo>
                      <a:lnTo>
                        <a:pt x="0" y="17"/>
                      </a:lnTo>
                      <a:lnTo>
                        <a:pt x="0" y="23"/>
                      </a:lnTo>
                      <a:lnTo>
                        <a:pt x="3" y="28"/>
                      </a:lnTo>
                      <a:lnTo>
                        <a:pt x="7" y="31"/>
                      </a:lnTo>
                      <a:lnTo>
                        <a:pt x="8" y="35"/>
                      </a:lnTo>
                      <a:lnTo>
                        <a:pt x="12" y="38"/>
                      </a:lnTo>
                      <a:lnTo>
                        <a:pt x="15" y="42"/>
                      </a:lnTo>
                      <a:lnTo>
                        <a:pt x="17" y="45"/>
                      </a:lnTo>
                      <a:lnTo>
                        <a:pt x="15" y="48"/>
                      </a:lnTo>
                      <a:lnTo>
                        <a:pt x="15" y="50"/>
                      </a:lnTo>
                      <a:lnTo>
                        <a:pt x="20" y="52"/>
                      </a:lnTo>
                      <a:lnTo>
                        <a:pt x="23" y="57"/>
                      </a:lnTo>
                      <a:lnTo>
                        <a:pt x="27" y="60"/>
                      </a:lnTo>
                      <a:lnTo>
                        <a:pt x="30" y="60"/>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27" name="Freeform 448">
                  <a:extLst>
                    <a:ext uri="{FF2B5EF4-FFF2-40B4-BE49-F238E27FC236}">
                      <a16:creationId xmlns:a16="http://schemas.microsoft.com/office/drawing/2014/main" id="{3240A5EE-F3F4-44E3-8900-32258AFBCE35}"/>
                    </a:ext>
                  </a:extLst>
                </p:cNvPr>
                <p:cNvSpPr>
                  <a:spLocks/>
                </p:cNvSpPr>
                <p:nvPr/>
              </p:nvSpPr>
              <p:spPr bwMode="auto">
                <a:xfrm>
                  <a:off x="885" y="2265"/>
                  <a:ext cx="33" cy="60"/>
                </a:xfrm>
                <a:custGeom>
                  <a:avLst/>
                  <a:gdLst>
                    <a:gd name="T0" fmla="*/ 30 w 33"/>
                    <a:gd name="T1" fmla="*/ 60 h 60"/>
                    <a:gd name="T2" fmla="*/ 30 w 33"/>
                    <a:gd name="T3" fmla="*/ 60 h 60"/>
                    <a:gd name="T4" fmla="*/ 33 w 33"/>
                    <a:gd name="T5" fmla="*/ 59 h 60"/>
                    <a:gd name="T6" fmla="*/ 33 w 33"/>
                    <a:gd name="T7" fmla="*/ 57 h 60"/>
                    <a:gd name="T8" fmla="*/ 27 w 33"/>
                    <a:gd name="T9" fmla="*/ 52 h 60"/>
                    <a:gd name="T10" fmla="*/ 23 w 33"/>
                    <a:gd name="T11" fmla="*/ 47 h 60"/>
                    <a:gd name="T12" fmla="*/ 23 w 33"/>
                    <a:gd name="T13" fmla="*/ 43 h 60"/>
                    <a:gd name="T14" fmla="*/ 28 w 33"/>
                    <a:gd name="T15" fmla="*/ 40 h 60"/>
                    <a:gd name="T16" fmla="*/ 33 w 33"/>
                    <a:gd name="T17" fmla="*/ 35 h 60"/>
                    <a:gd name="T18" fmla="*/ 30 w 33"/>
                    <a:gd name="T19" fmla="*/ 26 h 60"/>
                    <a:gd name="T20" fmla="*/ 22 w 33"/>
                    <a:gd name="T21" fmla="*/ 17 h 60"/>
                    <a:gd name="T22" fmla="*/ 15 w 33"/>
                    <a:gd name="T23" fmla="*/ 9 h 60"/>
                    <a:gd name="T24" fmla="*/ 8 w 33"/>
                    <a:gd name="T25" fmla="*/ 4 h 60"/>
                    <a:gd name="T26" fmla="*/ 3 w 33"/>
                    <a:gd name="T27" fmla="*/ 0 h 60"/>
                    <a:gd name="T28" fmla="*/ 0 w 33"/>
                    <a:gd name="T29" fmla="*/ 7 h 60"/>
                    <a:gd name="T30" fmla="*/ 2 w 33"/>
                    <a:gd name="T31" fmla="*/ 14 h 60"/>
                    <a:gd name="T32" fmla="*/ 0 w 33"/>
                    <a:gd name="T33" fmla="*/ 17 h 60"/>
                    <a:gd name="T34" fmla="*/ 0 w 33"/>
                    <a:gd name="T35" fmla="*/ 23 h 60"/>
                    <a:gd name="T36" fmla="*/ 3 w 33"/>
                    <a:gd name="T37" fmla="*/ 28 h 60"/>
                    <a:gd name="T38" fmla="*/ 7 w 33"/>
                    <a:gd name="T39" fmla="*/ 31 h 60"/>
                    <a:gd name="T40" fmla="*/ 8 w 33"/>
                    <a:gd name="T41" fmla="*/ 35 h 60"/>
                    <a:gd name="T42" fmla="*/ 12 w 33"/>
                    <a:gd name="T43" fmla="*/ 38 h 60"/>
                    <a:gd name="T44" fmla="*/ 15 w 33"/>
                    <a:gd name="T45" fmla="*/ 42 h 60"/>
                    <a:gd name="T46" fmla="*/ 17 w 33"/>
                    <a:gd name="T47" fmla="*/ 45 h 60"/>
                    <a:gd name="T48" fmla="*/ 15 w 33"/>
                    <a:gd name="T49" fmla="*/ 48 h 60"/>
                    <a:gd name="T50" fmla="*/ 15 w 33"/>
                    <a:gd name="T51" fmla="*/ 50 h 60"/>
                    <a:gd name="T52" fmla="*/ 20 w 33"/>
                    <a:gd name="T53" fmla="*/ 52 h 60"/>
                    <a:gd name="T54" fmla="*/ 23 w 33"/>
                    <a:gd name="T55" fmla="*/ 57 h 60"/>
                    <a:gd name="T56" fmla="*/ 27 w 33"/>
                    <a:gd name="T57" fmla="*/ 60 h 60"/>
                    <a:gd name="T58" fmla="*/ 30 w 33"/>
                    <a:gd name="T59" fmla="*/ 6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3"/>
                    <a:gd name="T91" fmla="*/ 0 h 60"/>
                    <a:gd name="T92" fmla="*/ 33 w 33"/>
                    <a:gd name="T93" fmla="*/ 60 h 6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3" h="60">
                      <a:moveTo>
                        <a:pt x="30" y="60"/>
                      </a:moveTo>
                      <a:lnTo>
                        <a:pt x="30" y="60"/>
                      </a:lnTo>
                      <a:lnTo>
                        <a:pt x="33" y="59"/>
                      </a:lnTo>
                      <a:lnTo>
                        <a:pt x="33" y="57"/>
                      </a:lnTo>
                      <a:lnTo>
                        <a:pt x="27" y="52"/>
                      </a:lnTo>
                      <a:lnTo>
                        <a:pt x="23" y="47"/>
                      </a:lnTo>
                      <a:lnTo>
                        <a:pt x="23" y="43"/>
                      </a:lnTo>
                      <a:lnTo>
                        <a:pt x="28" y="40"/>
                      </a:lnTo>
                      <a:lnTo>
                        <a:pt x="33" y="35"/>
                      </a:lnTo>
                      <a:lnTo>
                        <a:pt x="30" y="26"/>
                      </a:lnTo>
                      <a:lnTo>
                        <a:pt x="22" y="17"/>
                      </a:lnTo>
                      <a:lnTo>
                        <a:pt x="15" y="9"/>
                      </a:lnTo>
                      <a:lnTo>
                        <a:pt x="8" y="4"/>
                      </a:lnTo>
                      <a:lnTo>
                        <a:pt x="3" y="0"/>
                      </a:lnTo>
                      <a:lnTo>
                        <a:pt x="0" y="7"/>
                      </a:lnTo>
                      <a:lnTo>
                        <a:pt x="2" y="14"/>
                      </a:lnTo>
                      <a:lnTo>
                        <a:pt x="0" y="17"/>
                      </a:lnTo>
                      <a:lnTo>
                        <a:pt x="0" y="23"/>
                      </a:lnTo>
                      <a:lnTo>
                        <a:pt x="3" y="28"/>
                      </a:lnTo>
                      <a:lnTo>
                        <a:pt x="7" y="31"/>
                      </a:lnTo>
                      <a:lnTo>
                        <a:pt x="8" y="35"/>
                      </a:lnTo>
                      <a:lnTo>
                        <a:pt x="12" y="38"/>
                      </a:lnTo>
                      <a:lnTo>
                        <a:pt x="15" y="42"/>
                      </a:lnTo>
                      <a:lnTo>
                        <a:pt x="17" y="45"/>
                      </a:lnTo>
                      <a:lnTo>
                        <a:pt x="15" y="48"/>
                      </a:lnTo>
                      <a:lnTo>
                        <a:pt x="15" y="50"/>
                      </a:lnTo>
                      <a:lnTo>
                        <a:pt x="20" y="52"/>
                      </a:lnTo>
                      <a:lnTo>
                        <a:pt x="23" y="57"/>
                      </a:lnTo>
                      <a:lnTo>
                        <a:pt x="27" y="60"/>
                      </a:lnTo>
                      <a:lnTo>
                        <a:pt x="30" y="6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28" name="Freeform 449">
                  <a:extLst>
                    <a:ext uri="{FF2B5EF4-FFF2-40B4-BE49-F238E27FC236}">
                      <a16:creationId xmlns:a16="http://schemas.microsoft.com/office/drawing/2014/main" id="{BC06E33E-968F-4475-A947-47450C2B5C9D}"/>
                    </a:ext>
                  </a:extLst>
                </p:cNvPr>
                <p:cNvSpPr>
                  <a:spLocks/>
                </p:cNvSpPr>
                <p:nvPr/>
              </p:nvSpPr>
              <p:spPr bwMode="auto">
                <a:xfrm>
                  <a:off x="2608" y="2332"/>
                  <a:ext cx="10" cy="30"/>
                </a:xfrm>
                <a:custGeom>
                  <a:avLst/>
                  <a:gdLst>
                    <a:gd name="T0" fmla="*/ 8 w 10"/>
                    <a:gd name="T1" fmla="*/ 30 h 30"/>
                    <a:gd name="T2" fmla="*/ 5 w 10"/>
                    <a:gd name="T3" fmla="*/ 28 h 30"/>
                    <a:gd name="T4" fmla="*/ 1 w 10"/>
                    <a:gd name="T5" fmla="*/ 23 h 30"/>
                    <a:gd name="T6" fmla="*/ 0 w 10"/>
                    <a:gd name="T7" fmla="*/ 19 h 30"/>
                    <a:gd name="T8" fmla="*/ 0 w 10"/>
                    <a:gd name="T9" fmla="*/ 14 h 30"/>
                    <a:gd name="T10" fmla="*/ 0 w 10"/>
                    <a:gd name="T11" fmla="*/ 11 h 30"/>
                    <a:gd name="T12" fmla="*/ 1 w 10"/>
                    <a:gd name="T13" fmla="*/ 4 h 30"/>
                    <a:gd name="T14" fmla="*/ 3 w 10"/>
                    <a:gd name="T15" fmla="*/ 2 h 30"/>
                    <a:gd name="T16" fmla="*/ 6 w 10"/>
                    <a:gd name="T17" fmla="*/ 0 h 30"/>
                    <a:gd name="T18" fmla="*/ 10 w 10"/>
                    <a:gd name="T19" fmla="*/ 4 h 30"/>
                    <a:gd name="T20" fmla="*/ 10 w 10"/>
                    <a:gd name="T21" fmla="*/ 7 h 30"/>
                    <a:gd name="T22" fmla="*/ 10 w 10"/>
                    <a:gd name="T23" fmla="*/ 9 h 30"/>
                    <a:gd name="T24" fmla="*/ 10 w 10"/>
                    <a:gd name="T25" fmla="*/ 12 h 30"/>
                    <a:gd name="T26" fmla="*/ 10 w 10"/>
                    <a:gd name="T27" fmla="*/ 14 h 30"/>
                    <a:gd name="T28" fmla="*/ 10 w 10"/>
                    <a:gd name="T29" fmla="*/ 18 h 30"/>
                    <a:gd name="T30" fmla="*/ 10 w 10"/>
                    <a:gd name="T31" fmla="*/ 21 h 30"/>
                    <a:gd name="T32" fmla="*/ 10 w 10"/>
                    <a:gd name="T33" fmla="*/ 25 h 30"/>
                    <a:gd name="T34" fmla="*/ 10 w 10"/>
                    <a:gd name="T35" fmla="*/ 28 h 30"/>
                    <a:gd name="T36" fmla="*/ 8 w 10"/>
                    <a:gd name="T37" fmla="*/ 30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
                    <a:gd name="T58" fmla="*/ 0 h 30"/>
                    <a:gd name="T59" fmla="*/ 10 w 10"/>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 h="30">
                      <a:moveTo>
                        <a:pt x="8" y="30"/>
                      </a:moveTo>
                      <a:lnTo>
                        <a:pt x="5" y="28"/>
                      </a:lnTo>
                      <a:lnTo>
                        <a:pt x="1" y="23"/>
                      </a:lnTo>
                      <a:lnTo>
                        <a:pt x="0" y="19"/>
                      </a:lnTo>
                      <a:lnTo>
                        <a:pt x="0" y="14"/>
                      </a:lnTo>
                      <a:lnTo>
                        <a:pt x="0" y="11"/>
                      </a:lnTo>
                      <a:lnTo>
                        <a:pt x="1" y="4"/>
                      </a:lnTo>
                      <a:lnTo>
                        <a:pt x="3" y="2"/>
                      </a:lnTo>
                      <a:lnTo>
                        <a:pt x="6" y="0"/>
                      </a:lnTo>
                      <a:lnTo>
                        <a:pt x="10" y="4"/>
                      </a:lnTo>
                      <a:lnTo>
                        <a:pt x="10" y="7"/>
                      </a:lnTo>
                      <a:lnTo>
                        <a:pt x="10" y="9"/>
                      </a:lnTo>
                      <a:lnTo>
                        <a:pt x="10" y="12"/>
                      </a:lnTo>
                      <a:lnTo>
                        <a:pt x="10" y="14"/>
                      </a:lnTo>
                      <a:lnTo>
                        <a:pt x="10" y="18"/>
                      </a:lnTo>
                      <a:lnTo>
                        <a:pt x="10" y="21"/>
                      </a:lnTo>
                      <a:lnTo>
                        <a:pt x="10" y="25"/>
                      </a:lnTo>
                      <a:lnTo>
                        <a:pt x="10" y="28"/>
                      </a:lnTo>
                      <a:lnTo>
                        <a:pt x="8" y="30"/>
                      </a:lnTo>
                      <a:close/>
                    </a:path>
                  </a:pathLst>
                </a:custGeom>
                <a:solidFill>
                  <a:srgbClr val="84C32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29" name="Freeform 450">
                  <a:extLst>
                    <a:ext uri="{FF2B5EF4-FFF2-40B4-BE49-F238E27FC236}">
                      <a16:creationId xmlns:a16="http://schemas.microsoft.com/office/drawing/2014/main" id="{43A2F705-5D4C-4CCD-B0C4-B678A367F6DC}"/>
                    </a:ext>
                  </a:extLst>
                </p:cNvPr>
                <p:cNvSpPr>
                  <a:spLocks/>
                </p:cNvSpPr>
                <p:nvPr/>
              </p:nvSpPr>
              <p:spPr bwMode="auto">
                <a:xfrm>
                  <a:off x="2608" y="2332"/>
                  <a:ext cx="10" cy="30"/>
                </a:xfrm>
                <a:custGeom>
                  <a:avLst/>
                  <a:gdLst>
                    <a:gd name="T0" fmla="*/ 8 w 10"/>
                    <a:gd name="T1" fmla="*/ 30 h 30"/>
                    <a:gd name="T2" fmla="*/ 8 w 10"/>
                    <a:gd name="T3" fmla="*/ 30 h 30"/>
                    <a:gd name="T4" fmla="*/ 5 w 10"/>
                    <a:gd name="T5" fmla="*/ 28 h 30"/>
                    <a:gd name="T6" fmla="*/ 1 w 10"/>
                    <a:gd name="T7" fmla="*/ 23 h 30"/>
                    <a:gd name="T8" fmla="*/ 0 w 10"/>
                    <a:gd name="T9" fmla="*/ 19 h 30"/>
                    <a:gd name="T10" fmla="*/ 0 w 10"/>
                    <a:gd name="T11" fmla="*/ 14 h 30"/>
                    <a:gd name="T12" fmla="*/ 0 w 10"/>
                    <a:gd name="T13" fmla="*/ 11 h 30"/>
                    <a:gd name="T14" fmla="*/ 1 w 10"/>
                    <a:gd name="T15" fmla="*/ 4 h 30"/>
                    <a:gd name="T16" fmla="*/ 3 w 10"/>
                    <a:gd name="T17" fmla="*/ 2 h 30"/>
                    <a:gd name="T18" fmla="*/ 6 w 10"/>
                    <a:gd name="T19" fmla="*/ 0 h 30"/>
                    <a:gd name="T20" fmla="*/ 10 w 10"/>
                    <a:gd name="T21" fmla="*/ 4 h 30"/>
                    <a:gd name="T22" fmla="*/ 10 w 10"/>
                    <a:gd name="T23" fmla="*/ 7 h 30"/>
                    <a:gd name="T24" fmla="*/ 10 w 10"/>
                    <a:gd name="T25" fmla="*/ 9 h 30"/>
                    <a:gd name="T26" fmla="*/ 10 w 10"/>
                    <a:gd name="T27" fmla="*/ 12 h 30"/>
                    <a:gd name="T28" fmla="*/ 10 w 10"/>
                    <a:gd name="T29" fmla="*/ 14 h 30"/>
                    <a:gd name="T30" fmla="*/ 10 w 10"/>
                    <a:gd name="T31" fmla="*/ 18 h 30"/>
                    <a:gd name="T32" fmla="*/ 10 w 10"/>
                    <a:gd name="T33" fmla="*/ 21 h 30"/>
                    <a:gd name="T34" fmla="*/ 10 w 10"/>
                    <a:gd name="T35" fmla="*/ 25 h 30"/>
                    <a:gd name="T36" fmla="*/ 10 w 10"/>
                    <a:gd name="T37" fmla="*/ 28 h 30"/>
                    <a:gd name="T38" fmla="*/ 8 w 10"/>
                    <a:gd name="T39" fmla="*/ 30 h 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
                    <a:gd name="T61" fmla="*/ 0 h 30"/>
                    <a:gd name="T62" fmla="*/ 10 w 10"/>
                    <a:gd name="T63" fmla="*/ 30 h 3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 h="30">
                      <a:moveTo>
                        <a:pt x="8" y="30"/>
                      </a:moveTo>
                      <a:lnTo>
                        <a:pt x="8" y="30"/>
                      </a:lnTo>
                      <a:lnTo>
                        <a:pt x="5" y="28"/>
                      </a:lnTo>
                      <a:lnTo>
                        <a:pt x="1" y="23"/>
                      </a:lnTo>
                      <a:lnTo>
                        <a:pt x="0" y="19"/>
                      </a:lnTo>
                      <a:lnTo>
                        <a:pt x="0" y="14"/>
                      </a:lnTo>
                      <a:lnTo>
                        <a:pt x="0" y="11"/>
                      </a:lnTo>
                      <a:lnTo>
                        <a:pt x="1" y="4"/>
                      </a:lnTo>
                      <a:lnTo>
                        <a:pt x="3" y="2"/>
                      </a:lnTo>
                      <a:lnTo>
                        <a:pt x="6" y="0"/>
                      </a:lnTo>
                      <a:lnTo>
                        <a:pt x="10" y="4"/>
                      </a:lnTo>
                      <a:lnTo>
                        <a:pt x="10" y="7"/>
                      </a:lnTo>
                      <a:lnTo>
                        <a:pt x="10" y="9"/>
                      </a:lnTo>
                      <a:lnTo>
                        <a:pt x="10" y="12"/>
                      </a:lnTo>
                      <a:lnTo>
                        <a:pt x="10" y="14"/>
                      </a:lnTo>
                      <a:lnTo>
                        <a:pt x="10" y="18"/>
                      </a:lnTo>
                      <a:lnTo>
                        <a:pt x="10" y="21"/>
                      </a:lnTo>
                      <a:lnTo>
                        <a:pt x="10" y="25"/>
                      </a:lnTo>
                      <a:lnTo>
                        <a:pt x="10" y="28"/>
                      </a:lnTo>
                      <a:lnTo>
                        <a:pt x="8" y="3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30" name="Freeform 451">
                  <a:extLst>
                    <a:ext uri="{FF2B5EF4-FFF2-40B4-BE49-F238E27FC236}">
                      <a16:creationId xmlns:a16="http://schemas.microsoft.com/office/drawing/2014/main" id="{05A0BCB8-F03E-4CA6-90F1-6E4213BE8B61}"/>
                    </a:ext>
                  </a:extLst>
                </p:cNvPr>
                <p:cNvSpPr>
                  <a:spLocks/>
                </p:cNvSpPr>
                <p:nvPr/>
              </p:nvSpPr>
              <p:spPr bwMode="auto">
                <a:xfrm>
                  <a:off x="3848" y="2343"/>
                  <a:ext cx="47" cy="31"/>
                </a:xfrm>
                <a:custGeom>
                  <a:avLst/>
                  <a:gdLst>
                    <a:gd name="T0" fmla="*/ 8 w 47"/>
                    <a:gd name="T1" fmla="*/ 31 h 31"/>
                    <a:gd name="T2" fmla="*/ 2 w 47"/>
                    <a:gd name="T3" fmla="*/ 29 h 31"/>
                    <a:gd name="T4" fmla="*/ 0 w 47"/>
                    <a:gd name="T5" fmla="*/ 27 h 31"/>
                    <a:gd name="T6" fmla="*/ 0 w 47"/>
                    <a:gd name="T7" fmla="*/ 20 h 31"/>
                    <a:gd name="T8" fmla="*/ 3 w 47"/>
                    <a:gd name="T9" fmla="*/ 17 h 31"/>
                    <a:gd name="T10" fmla="*/ 7 w 47"/>
                    <a:gd name="T11" fmla="*/ 15 h 31"/>
                    <a:gd name="T12" fmla="*/ 10 w 47"/>
                    <a:gd name="T13" fmla="*/ 14 h 31"/>
                    <a:gd name="T14" fmla="*/ 18 w 47"/>
                    <a:gd name="T15" fmla="*/ 10 h 31"/>
                    <a:gd name="T16" fmla="*/ 22 w 47"/>
                    <a:gd name="T17" fmla="*/ 8 h 31"/>
                    <a:gd name="T18" fmla="*/ 25 w 47"/>
                    <a:gd name="T19" fmla="*/ 7 h 31"/>
                    <a:gd name="T20" fmla="*/ 28 w 47"/>
                    <a:gd name="T21" fmla="*/ 5 h 31"/>
                    <a:gd name="T22" fmla="*/ 35 w 47"/>
                    <a:gd name="T23" fmla="*/ 1 h 31"/>
                    <a:gd name="T24" fmla="*/ 38 w 47"/>
                    <a:gd name="T25" fmla="*/ 1 h 31"/>
                    <a:gd name="T26" fmla="*/ 40 w 47"/>
                    <a:gd name="T27" fmla="*/ 0 h 31"/>
                    <a:gd name="T28" fmla="*/ 42 w 47"/>
                    <a:gd name="T29" fmla="*/ 0 h 31"/>
                    <a:gd name="T30" fmla="*/ 43 w 47"/>
                    <a:gd name="T31" fmla="*/ 1 h 31"/>
                    <a:gd name="T32" fmla="*/ 45 w 47"/>
                    <a:gd name="T33" fmla="*/ 3 h 31"/>
                    <a:gd name="T34" fmla="*/ 45 w 47"/>
                    <a:gd name="T35" fmla="*/ 5 h 31"/>
                    <a:gd name="T36" fmla="*/ 45 w 47"/>
                    <a:gd name="T37" fmla="*/ 8 h 31"/>
                    <a:gd name="T38" fmla="*/ 47 w 47"/>
                    <a:gd name="T39" fmla="*/ 12 h 31"/>
                    <a:gd name="T40" fmla="*/ 45 w 47"/>
                    <a:gd name="T41" fmla="*/ 14 h 31"/>
                    <a:gd name="T42" fmla="*/ 45 w 47"/>
                    <a:gd name="T43" fmla="*/ 15 h 31"/>
                    <a:gd name="T44" fmla="*/ 43 w 47"/>
                    <a:gd name="T45" fmla="*/ 15 h 31"/>
                    <a:gd name="T46" fmla="*/ 42 w 47"/>
                    <a:gd name="T47" fmla="*/ 14 h 31"/>
                    <a:gd name="T48" fmla="*/ 40 w 47"/>
                    <a:gd name="T49" fmla="*/ 12 h 31"/>
                    <a:gd name="T50" fmla="*/ 38 w 47"/>
                    <a:gd name="T51" fmla="*/ 12 h 31"/>
                    <a:gd name="T52" fmla="*/ 35 w 47"/>
                    <a:gd name="T53" fmla="*/ 14 h 31"/>
                    <a:gd name="T54" fmla="*/ 35 w 47"/>
                    <a:gd name="T55" fmla="*/ 15 h 31"/>
                    <a:gd name="T56" fmla="*/ 35 w 47"/>
                    <a:gd name="T57" fmla="*/ 17 h 31"/>
                    <a:gd name="T58" fmla="*/ 38 w 47"/>
                    <a:gd name="T59" fmla="*/ 19 h 31"/>
                    <a:gd name="T60" fmla="*/ 40 w 47"/>
                    <a:gd name="T61" fmla="*/ 20 h 31"/>
                    <a:gd name="T62" fmla="*/ 40 w 47"/>
                    <a:gd name="T63" fmla="*/ 22 h 31"/>
                    <a:gd name="T64" fmla="*/ 38 w 47"/>
                    <a:gd name="T65" fmla="*/ 24 h 31"/>
                    <a:gd name="T66" fmla="*/ 38 w 47"/>
                    <a:gd name="T67" fmla="*/ 27 h 31"/>
                    <a:gd name="T68" fmla="*/ 35 w 47"/>
                    <a:gd name="T69" fmla="*/ 29 h 31"/>
                    <a:gd name="T70" fmla="*/ 30 w 47"/>
                    <a:gd name="T71" fmla="*/ 31 h 31"/>
                    <a:gd name="T72" fmla="*/ 22 w 47"/>
                    <a:gd name="T73" fmla="*/ 31 h 31"/>
                    <a:gd name="T74" fmla="*/ 20 w 47"/>
                    <a:gd name="T75" fmla="*/ 29 h 31"/>
                    <a:gd name="T76" fmla="*/ 20 w 47"/>
                    <a:gd name="T77" fmla="*/ 27 h 31"/>
                    <a:gd name="T78" fmla="*/ 18 w 47"/>
                    <a:gd name="T79" fmla="*/ 26 h 31"/>
                    <a:gd name="T80" fmla="*/ 17 w 47"/>
                    <a:gd name="T81" fmla="*/ 27 h 31"/>
                    <a:gd name="T82" fmla="*/ 13 w 47"/>
                    <a:gd name="T83" fmla="*/ 29 h 31"/>
                    <a:gd name="T84" fmla="*/ 8 w 47"/>
                    <a:gd name="T85" fmla="*/ 31 h 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
                    <a:gd name="T130" fmla="*/ 0 h 31"/>
                    <a:gd name="T131" fmla="*/ 47 w 47"/>
                    <a:gd name="T132" fmla="*/ 31 h 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 h="31">
                      <a:moveTo>
                        <a:pt x="8" y="31"/>
                      </a:moveTo>
                      <a:lnTo>
                        <a:pt x="2" y="29"/>
                      </a:lnTo>
                      <a:lnTo>
                        <a:pt x="0" y="27"/>
                      </a:lnTo>
                      <a:lnTo>
                        <a:pt x="0" y="20"/>
                      </a:lnTo>
                      <a:lnTo>
                        <a:pt x="3" y="17"/>
                      </a:lnTo>
                      <a:lnTo>
                        <a:pt x="7" y="15"/>
                      </a:lnTo>
                      <a:lnTo>
                        <a:pt x="10" y="14"/>
                      </a:lnTo>
                      <a:lnTo>
                        <a:pt x="18" y="10"/>
                      </a:lnTo>
                      <a:lnTo>
                        <a:pt x="22" y="8"/>
                      </a:lnTo>
                      <a:lnTo>
                        <a:pt x="25" y="7"/>
                      </a:lnTo>
                      <a:lnTo>
                        <a:pt x="28" y="5"/>
                      </a:lnTo>
                      <a:lnTo>
                        <a:pt x="35" y="1"/>
                      </a:lnTo>
                      <a:lnTo>
                        <a:pt x="38" y="1"/>
                      </a:lnTo>
                      <a:lnTo>
                        <a:pt x="40" y="0"/>
                      </a:lnTo>
                      <a:lnTo>
                        <a:pt x="42" y="0"/>
                      </a:lnTo>
                      <a:lnTo>
                        <a:pt x="43" y="1"/>
                      </a:lnTo>
                      <a:lnTo>
                        <a:pt x="45" y="3"/>
                      </a:lnTo>
                      <a:lnTo>
                        <a:pt x="45" y="5"/>
                      </a:lnTo>
                      <a:lnTo>
                        <a:pt x="45" y="8"/>
                      </a:lnTo>
                      <a:lnTo>
                        <a:pt x="47" y="12"/>
                      </a:lnTo>
                      <a:lnTo>
                        <a:pt x="45" y="14"/>
                      </a:lnTo>
                      <a:lnTo>
                        <a:pt x="45" y="15"/>
                      </a:lnTo>
                      <a:lnTo>
                        <a:pt x="43" y="15"/>
                      </a:lnTo>
                      <a:lnTo>
                        <a:pt x="42" y="14"/>
                      </a:lnTo>
                      <a:lnTo>
                        <a:pt x="40" y="12"/>
                      </a:lnTo>
                      <a:lnTo>
                        <a:pt x="38" y="12"/>
                      </a:lnTo>
                      <a:lnTo>
                        <a:pt x="35" y="14"/>
                      </a:lnTo>
                      <a:lnTo>
                        <a:pt x="35" y="15"/>
                      </a:lnTo>
                      <a:lnTo>
                        <a:pt x="35" y="17"/>
                      </a:lnTo>
                      <a:lnTo>
                        <a:pt x="38" y="19"/>
                      </a:lnTo>
                      <a:lnTo>
                        <a:pt x="40" y="20"/>
                      </a:lnTo>
                      <a:lnTo>
                        <a:pt x="40" y="22"/>
                      </a:lnTo>
                      <a:lnTo>
                        <a:pt x="38" y="24"/>
                      </a:lnTo>
                      <a:lnTo>
                        <a:pt x="38" y="27"/>
                      </a:lnTo>
                      <a:lnTo>
                        <a:pt x="35" y="29"/>
                      </a:lnTo>
                      <a:lnTo>
                        <a:pt x="30" y="31"/>
                      </a:lnTo>
                      <a:lnTo>
                        <a:pt x="22" y="31"/>
                      </a:lnTo>
                      <a:lnTo>
                        <a:pt x="20" y="29"/>
                      </a:lnTo>
                      <a:lnTo>
                        <a:pt x="20" y="27"/>
                      </a:lnTo>
                      <a:lnTo>
                        <a:pt x="18" y="26"/>
                      </a:lnTo>
                      <a:lnTo>
                        <a:pt x="17" y="27"/>
                      </a:lnTo>
                      <a:lnTo>
                        <a:pt x="13" y="29"/>
                      </a:lnTo>
                      <a:lnTo>
                        <a:pt x="8" y="31"/>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31" name="Freeform 452">
                  <a:extLst>
                    <a:ext uri="{FF2B5EF4-FFF2-40B4-BE49-F238E27FC236}">
                      <a16:creationId xmlns:a16="http://schemas.microsoft.com/office/drawing/2014/main" id="{EA6D3D8A-C133-4580-BCB4-82CD9A985240}"/>
                    </a:ext>
                  </a:extLst>
                </p:cNvPr>
                <p:cNvSpPr>
                  <a:spLocks/>
                </p:cNvSpPr>
                <p:nvPr/>
              </p:nvSpPr>
              <p:spPr bwMode="auto">
                <a:xfrm>
                  <a:off x="3848" y="2343"/>
                  <a:ext cx="47" cy="31"/>
                </a:xfrm>
                <a:custGeom>
                  <a:avLst/>
                  <a:gdLst>
                    <a:gd name="T0" fmla="*/ 8 w 47"/>
                    <a:gd name="T1" fmla="*/ 31 h 31"/>
                    <a:gd name="T2" fmla="*/ 8 w 47"/>
                    <a:gd name="T3" fmla="*/ 31 h 31"/>
                    <a:gd name="T4" fmla="*/ 2 w 47"/>
                    <a:gd name="T5" fmla="*/ 29 h 31"/>
                    <a:gd name="T6" fmla="*/ 0 w 47"/>
                    <a:gd name="T7" fmla="*/ 27 h 31"/>
                    <a:gd name="T8" fmla="*/ 0 w 47"/>
                    <a:gd name="T9" fmla="*/ 20 h 31"/>
                    <a:gd name="T10" fmla="*/ 3 w 47"/>
                    <a:gd name="T11" fmla="*/ 17 h 31"/>
                    <a:gd name="T12" fmla="*/ 7 w 47"/>
                    <a:gd name="T13" fmla="*/ 15 h 31"/>
                    <a:gd name="T14" fmla="*/ 10 w 47"/>
                    <a:gd name="T15" fmla="*/ 14 h 31"/>
                    <a:gd name="T16" fmla="*/ 18 w 47"/>
                    <a:gd name="T17" fmla="*/ 10 h 31"/>
                    <a:gd name="T18" fmla="*/ 22 w 47"/>
                    <a:gd name="T19" fmla="*/ 8 h 31"/>
                    <a:gd name="T20" fmla="*/ 25 w 47"/>
                    <a:gd name="T21" fmla="*/ 7 h 31"/>
                    <a:gd name="T22" fmla="*/ 28 w 47"/>
                    <a:gd name="T23" fmla="*/ 5 h 31"/>
                    <a:gd name="T24" fmla="*/ 35 w 47"/>
                    <a:gd name="T25" fmla="*/ 1 h 31"/>
                    <a:gd name="T26" fmla="*/ 38 w 47"/>
                    <a:gd name="T27" fmla="*/ 1 h 31"/>
                    <a:gd name="T28" fmla="*/ 40 w 47"/>
                    <a:gd name="T29" fmla="*/ 0 h 31"/>
                    <a:gd name="T30" fmla="*/ 42 w 47"/>
                    <a:gd name="T31" fmla="*/ 0 h 31"/>
                    <a:gd name="T32" fmla="*/ 43 w 47"/>
                    <a:gd name="T33" fmla="*/ 1 h 31"/>
                    <a:gd name="T34" fmla="*/ 45 w 47"/>
                    <a:gd name="T35" fmla="*/ 3 h 31"/>
                    <a:gd name="T36" fmla="*/ 45 w 47"/>
                    <a:gd name="T37" fmla="*/ 5 h 31"/>
                    <a:gd name="T38" fmla="*/ 45 w 47"/>
                    <a:gd name="T39" fmla="*/ 8 h 31"/>
                    <a:gd name="T40" fmla="*/ 47 w 47"/>
                    <a:gd name="T41" fmla="*/ 12 h 31"/>
                    <a:gd name="T42" fmla="*/ 45 w 47"/>
                    <a:gd name="T43" fmla="*/ 14 h 31"/>
                    <a:gd name="T44" fmla="*/ 45 w 47"/>
                    <a:gd name="T45" fmla="*/ 15 h 31"/>
                    <a:gd name="T46" fmla="*/ 43 w 47"/>
                    <a:gd name="T47" fmla="*/ 15 h 31"/>
                    <a:gd name="T48" fmla="*/ 42 w 47"/>
                    <a:gd name="T49" fmla="*/ 14 h 31"/>
                    <a:gd name="T50" fmla="*/ 40 w 47"/>
                    <a:gd name="T51" fmla="*/ 12 h 31"/>
                    <a:gd name="T52" fmla="*/ 38 w 47"/>
                    <a:gd name="T53" fmla="*/ 12 h 31"/>
                    <a:gd name="T54" fmla="*/ 35 w 47"/>
                    <a:gd name="T55" fmla="*/ 14 h 31"/>
                    <a:gd name="T56" fmla="*/ 35 w 47"/>
                    <a:gd name="T57" fmla="*/ 15 h 31"/>
                    <a:gd name="T58" fmla="*/ 35 w 47"/>
                    <a:gd name="T59" fmla="*/ 17 h 31"/>
                    <a:gd name="T60" fmla="*/ 38 w 47"/>
                    <a:gd name="T61" fmla="*/ 19 h 31"/>
                    <a:gd name="T62" fmla="*/ 40 w 47"/>
                    <a:gd name="T63" fmla="*/ 20 h 31"/>
                    <a:gd name="T64" fmla="*/ 40 w 47"/>
                    <a:gd name="T65" fmla="*/ 22 h 31"/>
                    <a:gd name="T66" fmla="*/ 38 w 47"/>
                    <a:gd name="T67" fmla="*/ 24 h 31"/>
                    <a:gd name="T68" fmla="*/ 38 w 47"/>
                    <a:gd name="T69" fmla="*/ 27 h 31"/>
                    <a:gd name="T70" fmla="*/ 35 w 47"/>
                    <a:gd name="T71" fmla="*/ 29 h 31"/>
                    <a:gd name="T72" fmla="*/ 30 w 47"/>
                    <a:gd name="T73" fmla="*/ 31 h 31"/>
                    <a:gd name="T74" fmla="*/ 22 w 47"/>
                    <a:gd name="T75" fmla="*/ 31 h 31"/>
                    <a:gd name="T76" fmla="*/ 20 w 47"/>
                    <a:gd name="T77" fmla="*/ 29 h 31"/>
                    <a:gd name="T78" fmla="*/ 20 w 47"/>
                    <a:gd name="T79" fmla="*/ 27 h 31"/>
                    <a:gd name="T80" fmla="*/ 18 w 47"/>
                    <a:gd name="T81" fmla="*/ 26 h 31"/>
                    <a:gd name="T82" fmla="*/ 17 w 47"/>
                    <a:gd name="T83" fmla="*/ 27 h 31"/>
                    <a:gd name="T84" fmla="*/ 13 w 47"/>
                    <a:gd name="T85" fmla="*/ 29 h 31"/>
                    <a:gd name="T86" fmla="*/ 8 w 47"/>
                    <a:gd name="T87" fmla="*/ 31 h 3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7"/>
                    <a:gd name="T133" fmla="*/ 0 h 31"/>
                    <a:gd name="T134" fmla="*/ 47 w 47"/>
                    <a:gd name="T135" fmla="*/ 31 h 3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7" h="31">
                      <a:moveTo>
                        <a:pt x="8" y="31"/>
                      </a:moveTo>
                      <a:lnTo>
                        <a:pt x="8" y="31"/>
                      </a:lnTo>
                      <a:lnTo>
                        <a:pt x="2" y="29"/>
                      </a:lnTo>
                      <a:lnTo>
                        <a:pt x="0" y="27"/>
                      </a:lnTo>
                      <a:lnTo>
                        <a:pt x="0" y="20"/>
                      </a:lnTo>
                      <a:lnTo>
                        <a:pt x="3" y="17"/>
                      </a:lnTo>
                      <a:lnTo>
                        <a:pt x="7" y="15"/>
                      </a:lnTo>
                      <a:lnTo>
                        <a:pt x="10" y="14"/>
                      </a:lnTo>
                      <a:lnTo>
                        <a:pt x="18" y="10"/>
                      </a:lnTo>
                      <a:lnTo>
                        <a:pt x="22" y="8"/>
                      </a:lnTo>
                      <a:lnTo>
                        <a:pt x="25" y="7"/>
                      </a:lnTo>
                      <a:lnTo>
                        <a:pt x="28" y="5"/>
                      </a:lnTo>
                      <a:lnTo>
                        <a:pt x="35" y="1"/>
                      </a:lnTo>
                      <a:lnTo>
                        <a:pt x="38" y="1"/>
                      </a:lnTo>
                      <a:lnTo>
                        <a:pt x="40" y="0"/>
                      </a:lnTo>
                      <a:lnTo>
                        <a:pt x="42" y="0"/>
                      </a:lnTo>
                      <a:lnTo>
                        <a:pt x="43" y="1"/>
                      </a:lnTo>
                      <a:lnTo>
                        <a:pt x="45" y="3"/>
                      </a:lnTo>
                      <a:lnTo>
                        <a:pt x="45" y="5"/>
                      </a:lnTo>
                      <a:lnTo>
                        <a:pt x="45" y="8"/>
                      </a:lnTo>
                      <a:lnTo>
                        <a:pt x="47" y="12"/>
                      </a:lnTo>
                      <a:lnTo>
                        <a:pt x="45" y="14"/>
                      </a:lnTo>
                      <a:lnTo>
                        <a:pt x="45" y="15"/>
                      </a:lnTo>
                      <a:lnTo>
                        <a:pt x="43" y="15"/>
                      </a:lnTo>
                      <a:lnTo>
                        <a:pt x="42" y="14"/>
                      </a:lnTo>
                      <a:lnTo>
                        <a:pt x="40" y="12"/>
                      </a:lnTo>
                      <a:lnTo>
                        <a:pt x="38" y="12"/>
                      </a:lnTo>
                      <a:lnTo>
                        <a:pt x="35" y="14"/>
                      </a:lnTo>
                      <a:lnTo>
                        <a:pt x="35" y="15"/>
                      </a:lnTo>
                      <a:lnTo>
                        <a:pt x="35" y="17"/>
                      </a:lnTo>
                      <a:lnTo>
                        <a:pt x="38" y="19"/>
                      </a:lnTo>
                      <a:lnTo>
                        <a:pt x="40" y="20"/>
                      </a:lnTo>
                      <a:lnTo>
                        <a:pt x="40" y="22"/>
                      </a:lnTo>
                      <a:lnTo>
                        <a:pt x="38" y="24"/>
                      </a:lnTo>
                      <a:lnTo>
                        <a:pt x="38" y="27"/>
                      </a:lnTo>
                      <a:lnTo>
                        <a:pt x="35" y="29"/>
                      </a:lnTo>
                      <a:lnTo>
                        <a:pt x="30" y="31"/>
                      </a:lnTo>
                      <a:lnTo>
                        <a:pt x="22" y="31"/>
                      </a:lnTo>
                      <a:lnTo>
                        <a:pt x="20" y="29"/>
                      </a:lnTo>
                      <a:lnTo>
                        <a:pt x="20" y="27"/>
                      </a:lnTo>
                      <a:lnTo>
                        <a:pt x="18" y="26"/>
                      </a:lnTo>
                      <a:lnTo>
                        <a:pt x="17" y="27"/>
                      </a:lnTo>
                      <a:lnTo>
                        <a:pt x="13" y="29"/>
                      </a:lnTo>
                      <a:lnTo>
                        <a:pt x="8" y="3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32" name="Freeform 453">
                  <a:extLst>
                    <a:ext uri="{FF2B5EF4-FFF2-40B4-BE49-F238E27FC236}">
                      <a16:creationId xmlns:a16="http://schemas.microsoft.com/office/drawing/2014/main" id="{83BE4878-29EB-4E3F-890D-480DE4EC4D59}"/>
                    </a:ext>
                  </a:extLst>
                </p:cNvPr>
                <p:cNvSpPr>
                  <a:spLocks/>
                </p:cNvSpPr>
                <p:nvPr/>
              </p:nvSpPr>
              <p:spPr bwMode="auto">
                <a:xfrm>
                  <a:off x="3649" y="2296"/>
                  <a:ext cx="131" cy="90"/>
                </a:xfrm>
                <a:custGeom>
                  <a:avLst/>
                  <a:gdLst>
                    <a:gd name="T0" fmla="*/ 62 w 131"/>
                    <a:gd name="T1" fmla="*/ 86 h 90"/>
                    <a:gd name="T2" fmla="*/ 56 w 131"/>
                    <a:gd name="T3" fmla="*/ 76 h 90"/>
                    <a:gd name="T4" fmla="*/ 41 w 131"/>
                    <a:gd name="T5" fmla="*/ 71 h 90"/>
                    <a:gd name="T6" fmla="*/ 34 w 131"/>
                    <a:gd name="T7" fmla="*/ 67 h 90"/>
                    <a:gd name="T8" fmla="*/ 20 w 131"/>
                    <a:gd name="T9" fmla="*/ 66 h 90"/>
                    <a:gd name="T10" fmla="*/ 15 w 131"/>
                    <a:gd name="T11" fmla="*/ 55 h 90"/>
                    <a:gd name="T12" fmla="*/ 5 w 131"/>
                    <a:gd name="T13" fmla="*/ 45 h 90"/>
                    <a:gd name="T14" fmla="*/ 0 w 131"/>
                    <a:gd name="T15" fmla="*/ 29 h 90"/>
                    <a:gd name="T16" fmla="*/ 0 w 131"/>
                    <a:gd name="T17" fmla="*/ 12 h 90"/>
                    <a:gd name="T18" fmla="*/ 7 w 131"/>
                    <a:gd name="T19" fmla="*/ 7 h 90"/>
                    <a:gd name="T20" fmla="*/ 12 w 131"/>
                    <a:gd name="T21" fmla="*/ 11 h 90"/>
                    <a:gd name="T22" fmla="*/ 15 w 131"/>
                    <a:gd name="T23" fmla="*/ 16 h 90"/>
                    <a:gd name="T24" fmla="*/ 20 w 131"/>
                    <a:gd name="T25" fmla="*/ 7 h 90"/>
                    <a:gd name="T26" fmla="*/ 34 w 131"/>
                    <a:gd name="T27" fmla="*/ 5 h 90"/>
                    <a:gd name="T28" fmla="*/ 42 w 131"/>
                    <a:gd name="T29" fmla="*/ 2 h 90"/>
                    <a:gd name="T30" fmla="*/ 62 w 131"/>
                    <a:gd name="T31" fmla="*/ 0 h 90"/>
                    <a:gd name="T32" fmla="*/ 77 w 131"/>
                    <a:gd name="T33" fmla="*/ 4 h 90"/>
                    <a:gd name="T34" fmla="*/ 89 w 131"/>
                    <a:gd name="T35" fmla="*/ 5 h 90"/>
                    <a:gd name="T36" fmla="*/ 106 w 131"/>
                    <a:gd name="T37" fmla="*/ 9 h 90"/>
                    <a:gd name="T38" fmla="*/ 116 w 131"/>
                    <a:gd name="T39" fmla="*/ 19 h 90"/>
                    <a:gd name="T40" fmla="*/ 114 w 131"/>
                    <a:gd name="T41" fmla="*/ 23 h 90"/>
                    <a:gd name="T42" fmla="*/ 111 w 131"/>
                    <a:gd name="T43" fmla="*/ 21 h 90"/>
                    <a:gd name="T44" fmla="*/ 109 w 131"/>
                    <a:gd name="T45" fmla="*/ 23 h 90"/>
                    <a:gd name="T46" fmla="*/ 112 w 131"/>
                    <a:gd name="T47" fmla="*/ 26 h 90"/>
                    <a:gd name="T48" fmla="*/ 116 w 131"/>
                    <a:gd name="T49" fmla="*/ 35 h 90"/>
                    <a:gd name="T50" fmla="*/ 119 w 131"/>
                    <a:gd name="T51" fmla="*/ 35 h 90"/>
                    <a:gd name="T52" fmla="*/ 122 w 131"/>
                    <a:gd name="T53" fmla="*/ 31 h 90"/>
                    <a:gd name="T54" fmla="*/ 129 w 131"/>
                    <a:gd name="T55" fmla="*/ 38 h 90"/>
                    <a:gd name="T56" fmla="*/ 131 w 131"/>
                    <a:gd name="T57" fmla="*/ 55 h 90"/>
                    <a:gd name="T58" fmla="*/ 126 w 131"/>
                    <a:gd name="T59" fmla="*/ 69 h 90"/>
                    <a:gd name="T60" fmla="*/ 117 w 131"/>
                    <a:gd name="T61" fmla="*/ 69 h 90"/>
                    <a:gd name="T62" fmla="*/ 106 w 131"/>
                    <a:gd name="T63" fmla="*/ 73 h 90"/>
                    <a:gd name="T64" fmla="*/ 94 w 131"/>
                    <a:gd name="T65" fmla="*/ 80 h 90"/>
                    <a:gd name="T66" fmla="*/ 81 w 131"/>
                    <a:gd name="T67" fmla="*/ 88 h 9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1"/>
                    <a:gd name="T103" fmla="*/ 0 h 90"/>
                    <a:gd name="T104" fmla="*/ 131 w 131"/>
                    <a:gd name="T105" fmla="*/ 90 h 9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1" h="90">
                      <a:moveTo>
                        <a:pt x="71" y="90"/>
                      </a:moveTo>
                      <a:lnTo>
                        <a:pt x="62" y="86"/>
                      </a:lnTo>
                      <a:lnTo>
                        <a:pt x="59" y="81"/>
                      </a:lnTo>
                      <a:lnTo>
                        <a:pt x="56" y="76"/>
                      </a:lnTo>
                      <a:lnTo>
                        <a:pt x="46" y="74"/>
                      </a:lnTo>
                      <a:lnTo>
                        <a:pt x="41" y="71"/>
                      </a:lnTo>
                      <a:lnTo>
                        <a:pt x="35" y="69"/>
                      </a:lnTo>
                      <a:lnTo>
                        <a:pt x="34" y="67"/>
                      </a:lnTo>
                      <a:lnTo>
                        <a:pt x="27" y="67"/>
                      </a:lnTo>
                      <a:lnTo>
                        <a:pt x="20" y="66"/>
                      </a:lnTo>
                      <a:lnTo>
                        <a:pt x="17" y="64"/>
                      </a:lnTo>
                      <a:lnTo>
                        <a:pt x="15" y="55"/>
                      </a:lnTo>
                      <a:lnTo>
                        <a:pt x="12" y="52"/>
                      </a:lnTo>
                      <a:lnTo>
                        <a:pt x="5" y="45"/>
                      </a:lnTo>
                      <a:lnTo>
                        <a:pt x="2" y="38"/>
                      </a:lnTo>
                      <a:lnTo>
                        <a:pt x="0" y="29"/>
                      </a:lnTo>
                      <a:lnTo>
                        <a:pt x="0" y="24"/>
                      </a:lnTo>
                      <a:lnTo>
                        <a:pt x="0" y="12"/>
                      </a:lnTo>
                      <a:lnTo>
                        <a:pt x="4" y="7"/>
                      </a:lnTo>
                      <a:lnTo>
                        <a:pt x="7" y="7"/>
                      </a:lnTo>
                      <a:lnTo>
                        <a:pt x="10" y="7"/>
                      </a:lnTo>
                      <a:lnTo>
                        <a:pt x="12" y="11"/>
                      </a:lnTo>
                      <a:lnTo>
                        <a:pt x="12" y="16"/>
                      </a:lnTo>
                      <a:lnTo>
                        <a:pt x="15" y="16"/>
                      </a:lnTo>
                      <a:lnTo>
                        <a:pt x="19" y="11"/>
                      </a:lnTo>
                      <a:lnTo>
                        <a:pt x="20" y="7"/>
                      </a:lnTo>
                      <a:lnTo>
                        <a:pt x="27" y="7"/>
                      </a:lnTo>
                      <a:lnTo>
                        <a:pt x="34" y="5"/>
                      </a:lnTo>
                      <a:lnTo>
                        <a:pt x="39" y="4"/>
                      </a:lnTo>
                      <a:lnTo>
                        <a:pt x="42" y="2"/>
                      </a:lnTo>
                      <a:lnTo>
                        <a:pt x="49" y="0"/>
                      </a:lnTo>
                      <a:lnTo>
                        <a:pt x="62" y="0"/>
                      </a:lnTo>
                      <a:lnTo>
                        <a:pt x="67" y="2"/>
                      </a:lnTo>
                      <a:lnTo>
                        <a:pt x="77" y="4"/>
                      </a:lnTo>
                      <a:lnTo>
                        <a:pt x="84" y="4"/>
                      </a:lnTo>
                      <a:lnTo>
                        <a:pt x="89" y="5"/>
                      </a:lnTo>
                      <a:lnTo>
                        <a:pt x="102" y="9"/>
                      </a:lnTo>
                      <a:lnTo>
                        <a:pt x="106" y="9"/>
                      </a:lnTo>
                      <a:lnTo>
                        <a:pt x="114" y="12"/>
                      </a:lnTo>
                      <a:lnTo>
                        <a:pt x="116" y="19"/>
                      </a:lnTo>
                      <a:lnTo>
                        <a:pt x="116" y="21"/>
                      </a:lnTo>
                      <a:lnTo>
                        <a:pt x="114" y="23"/>
                      </a:lnTo>
                      <a:lnTo>
                        <a:pt x="112" y="21"/>
                      </a:lnTo>
                      <a:lnTo>
                        <a:pt x="111" y="21"/>
                      </a:lnTo>
                      <a:lnTo>
                        <a:pt x="109" y="21"/>
                      </a:lnTo>
                      <a:lnTo>
                        <a:pt x="109" y="23"/>
                      </a:lnTo>
                      <a:lnTo>
                        <a:pt x="111" y="26"/>
                      </a:lnTo>
                      <a:lnTo>
                        <a:pt x="112" y="26"/>
                      </a:lnTo>
                      <a:lnTo>
                        <a:pt x="114" y="29"/>
                      </a:lnTo>
                      <a:lnTo>
                        <a:pt x="116" y="35"/>
                      </a:lnTo>
                      <a:lnTo>
                        <a:pt x="117" y="35"/>
                      </a:lnTo>
                      <a:lnTo>
                        <a:pt x="119" y="35"/>
                      </a:lnTo>
                      <a:lnTo>
                        <a:pt x="121" y="33"/>
                      </a:lnTo>
                      <a:lnTo>
                        <a:pt x="122" y="31"/>
                      </a:lnTo>
                      <a:lnTo>
                        <a:pt x="129" y="33"/>
                      </a:lnTo>
                      <a:lnTo>
                        <a:pt x="129" y="38"/>
                      </a:lnTo>
                      <a:lnTo>
                        <a:pt x="131" y="47"/>
                      </a:lnTo>
                      <a:lnTo>
                        <a:pt x="131" y="55"/>
                      </a:lnTo>
                      <a:lnTo>
                        <a:pt x="127" y="66"/>
                      </a:lnTo>
                      <a:lnTo>
                        <a:pt x="126" y="69"/>
                      </a:lnTo>
                      <a:lnTo>
                        <a:pt x="122" y="69"/>
                      </a:lnTo>
                      <a:lnTo>
                        <a:pt x="117" y="69"/>
                      </a:lnTo>
                      <a:lnTo>
                        <a:pt x="112" y="71"/>
                      </a:lnTo>
                      <a:lnTo>
                        <a:pt x="106" y="73"/>
                      </a:lnTo>
                      <a:lnTo>
                        <a:pt x="99" y="76"/>
                      </a:lnTo>
                      <a:lnTo>
                        <a:pt x="94" y="80"/>
                      </a:lnTo>
                      <a:lnTo>
                        <a:pt x="87" y="86"/>
                      </a:lnTo>
                      <a:lnTo>
                        <a:pt x="81" y="88"/>
                      </a:lnTo>
                      <a:lnTo>
                        <a:pt x="71" y="90"/>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33" name="Freeform 454">
                  <a:extLst>
                    <a:ext uri="{FF2B5EF4-FFF2-40B4-BE49-F238E27FC236}">
                      <a16:creationId xmlns:a16="http://schemas.microsoft.com/office/drawing/2014/main" id="{CB92BC88-20AE-4315-B69D-144000961E45}"/>
                    </a:ext>
                  </a:extLst>
                </p:cNvPr>
                <p:cNvSpPr>
                  <a:spLocks/>
                </p:cNvSpPr>
                <p:nvPr/>
              </p:nvSpPr>
              <p:spPr bwMode="auto">
                <a:xfrm>
                  <a:off x="3649" y="2296"/>
                  <a:ext cx="131" cy="90"/>
                </a:xfrm>
                <a:custGeom>
                  <a:avLst/>
                  <a:gdLst>
                    <a:gd name="T0" fmla="*/ 71 w 131"/>
                    <a:gd name="T1" fmla="*/ 90 h 90"/>
                    <a:gd name="T2" fmla="*/ 59 w 131"/>
                    <a:gd name="T3" fmla="*/ 81 h 90"/>
                    <a:gd name="T4" fmla="*/ 46 w 131"/>
                    <a:gd name="T5" fmla="*/ 74 h 90"/>
                    <a:gd name="T6" fmla="*/ 35 w 131"/>
                    <a:gd name="T7" fmla="*/ 69 h 90"/>
                    <a:gd name="T8" fmla="*/ 27 w 131"/>
                    <a:gd name="T9" fmla="*/ 67 h 90"/>
                    <a:gd name="T10" fmla="*/ 17 w 131"/>
                    <a:gd name="T11" fmla="*/ 64 h 90"/>
                    <a:gd name="T12" fmla="*/ 12 w 131"/>
                    <a:gd name="T13" fmla="*/ 52 h 90"/>
                    <a:gd name="T14" fmla="*/ 2 w 131"/>
                    <a:gd name="T15" fmla="*/ 38 h 90"/>
                    <a:gd name="T16" fmla="*/ 0 w 131"/>
                    <a:gd name="T17" fmla="*/ 24 h 90"/>
                    <a:gd name="T18" fmla="*/ 4 w 131"/>
                    <a:gd name="T19" fmla="*/ 7 h 90"/>
                    <a:gd name="T20" fmla="*/ 10 w 131"/>
                    <a:gd name="T21" fmla="*/ 7 h 90"/>
                    <a:gd name="T22" fmla="*/ 12 w 131"/>
                    <a:gd name="T23" fmla="*/ 16 h 90"/>
                    <a:gd name="T24" fmla="*/ 19 w 131"/>
                    <a:gd name="T25" fmla="*/ 11 h 90"/>
                    <a:gd name="T26" fmla="*/ 27 w 131"/>
                    <a:gd name="T27" fmla="*/ 7 h 90"/>
                    <a:gd name="T28" fmla="*/ 39 w 131"/>
                    <a:gd name="T29" fmla="*/ 4 h 90"/>
                    <a:gd name="T30" fmla="*/ 49 w 131"/>
                    <a:gd name="T31" fmla="*/ 0 h 90"/>
                    <a:gd name="T32" fmla="*/ 67 w 131"/>
                    <a:gd name="T33" fmla="*/ 2 h 90"/>
                    <a:gd name="T34" fmla="*/ 84 w 131"/>
                    <a:gd name="T35" fmla="*/ 4 h 90"/>
                    <a:gd name="T36" fmla="*/ 102 w 131"/>
                    <a:gd name="T37" fmla="*/ 9 h 90"/>
                    <a:gd name="T38" fmla="*/ 114 w 131"/>
                    <a:gd name="T39" fmla="*/ 12 h 90"/>
                    <a:gd name="T40" fmla="*/ 116 w 131"/>
                    <a:gd name="T41" fmla="*/ 21 h 90"/>
                    <a:gd name="T42" fmla="*/ 112 w 131"/>
                    <a:gd name="T43" fmla="*/ 21 h 90"/>
                    <a:gd name="T44" fmla="*/ 109 w 131"/>
                    <a:gd name="T45" fmla="*/ 21 h 90"/>
                    <a:gd name="T46" fmla="*/ 111 w 131"/>
                    <a:gd name="T47" fmla="*/ 26 h 90"/>
                    <a:gd name="T48" fmla="*/ 114 w 131"/>
                    <a:gd name="T49" fmla="*/ 29 h 90"/>
                    <a:gd name="T50" fmla="*/ 117 w 131"/>
                    <a:gd name="T51" fmla="*/ 35 h 90"/>
                    <a:gd name="T52" fmla="*/ 121 w 131"/>
                    <a:gd name="T53" fmla="*/ 33 h 90"/>
                    <a:gd name="T54" fmla="*/ 129 w 131"/>
                    <a:gd name="T55" fmla="*/ 33 h 90"/>
                    <a:gd name="T56" fmla="*/ 131 w 131"/>
                    <a:gd name="T57" fmla="*/ 47 h 90"/>
                    <a:gd name="T58" fmla="*/ 127 w 131"/>
                    <a:gd name="T59" fmla="*/ 66 h 90"/>
                    <a:gd name="T60" fmla="*/ 122 w 131"/>
                    <a:gd name="T61" fmla="*/ 69 h 90"/>
                    <a:gd name="T62" fmla="*/ 112 w 131"/>
                    <a:gd name="T63" fmla="*/ 71 h 90"/>
                    <a:gd name="T64" fmla="*/ 99 w 131"/>
                    <a:gd name="T65" fmla="*/ 76 h 90"/>
                    <a:gd name="T66" fmla="*/ 87 w 131"/>
                    <a:gd name="T67" fmla="*/ 86 h 90"/>
                    <a:gd name="T68" fmla="*/ 71 w 131"/>
                    <a:gd name="T69" fmla="*/ 90 h 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1"/>
                    <a:gd name="T106" fmla="*/ 0 h 90"/>
                    <a:gd name="T107" fmla="*/ 131 w 131"/>
                    <a:gd name="T108" fmla="*/ 90 h 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1" h="90">
                      <a:moveTo>
                        <a:pt x="71" y="90"/>
                      </a:moveTo>
                      <a:lnTo>
                        <a:pt x="71" y="90"/>
                      </a:lnTo>
                      <a:lnTo>
                        <a:pt x="62" y="86"/>
                      </a:lnTo>
                      <a:lnTo>
                        <a:pt x="59" y="81"/>
                      </a:lnTo>
                      <a:lnTo>
                        <a:pt x="56" y="76"/>
                      </a:lnTo>
                      <a:lnTo>
                        <a:pt x="46" y="74"/>
                      </a:lnTo>
                      <a:lnTo>
                        <a:pt x="41" y="71"/>
                      </a:lnTo>
                      <a:lnTo>
                        <a:pt x="35" y="69"/>
                      </a:lnTo>
                      <a:lnTo>
                        <a:pt x="34" y="67"/>
                      </a:lnTo>
                      <a:lnTo>
                        <a:pt x="27" y="67"/>
                      </a:lnTo>
                      <a:lnTo>
                        <a:pt x="20" y="66"/>
                      </a:lnTo>
                      <a:lnTo>
                        <a:pt x="17" y="64"/>
                      </a:lnTo>
                      <a:lnTo>
                        <a:pt x="15" y="55"/>
                      </a:lnTo>
                      <a:lnTo>
                        <a:pt x="12" y="52"/>
                      </a:lnTo>
                      <a:lnTo>
                        <a:pt x="5" y="45"/>
                      </a:lnTo>
                      <a:lnTo>
                        <a:pt x="2" y="38"/>
                      </a:lnTo>
                      <a:lnTo>
                        <a:pt x="0" y="29"/>
                      </a:lnTo>
                      <a:lnTo>
                        <a:pt x="0" y="24"/>
                      </a:lnTo>
                      <a:lnTo>
                        <a:pt x="0" y="12"/>
                      </a:lnTo>
                      <a:lnTo>
                        <a:pt x="4" y="7"/>
                      </a:lnTo>
                      <a:lnTo>
                        <a:pt x="7" y="7"/>
                      </a:lnTo>
                      <a:lnTo>
                        <a:pt x="10" y="7"/>
                      </a:lnTo>
                      <a:lnTo>
                        <a:pt x="12" y="11"/>
                      </a:lnTo>
                      <a:lnTo>
                        <a:pt x="12" y="16"/>
                      </a:lnTo>
                      <a:lnTo>
                        <a:pt x="15" y="16"/>
                      </a:lnTo>
                      <a:lnTo>
                        <a:pt x="19" y="11"/>
                      </a:lnTo>
                      <a:lnTo>
                        <a:pt x="20" y="7"/>
                      </a:lnTo>
                      <a:lnTo>
                        <a:pt x="27" y="7"/>
                      </a:lnTo>
                      <a:lnTo>
                        <a:pt x="34" y="5"/>
                      </a:lnTo>
                      <a:lnTo>
                        <a:pt x="39" y="4"/>
                      </a:lnTo>
                      <a:lnTo>
                        <a:pt x="42" y="2"/>
                      </a:lnTo>
                      <a:lnTo>
                        <a:pt x="49" y="0"/>
                      </a:lnTo>
                      <a:lnTo>
                        <a:pt x="62" y="0"/>
                      </a:lnTo>
                      <a:lnTo>
                        <a:pt x="67" y="2"/>
                      </a:lnTo>
                      <a:lnTo>
                        <a:pt x="77" y="4"/>
                      </a:lnTo>
                      <a:lnTo>
                        <a:pt x="84" y="4"/>
                      </a:lnTo>
                      <a:lnTo>
                        <a:pt x="89" y="5"/>
                      </a:lnTo>
                      <a:lnTo>
                        <a:pt x="102" y="9"/>
                      </a:lnTo>
                      <a:lnTo>
                        <a:pt x="106" y="9"/>
                      </a:lnTo>
                      <a:lnTo>
                        <a:pt x="114" y="12"/>
                      </a:lnTo>
                      <a:lnTo>
                        <a:pt x="116" y="19"/>
                      </a:lnTo>
                      <a:lnTo>
                        <a:pt x="116" y="21"/>
                      </a:lnTo>
                      <a:lnTo>
                        <a:pt x="114" y="23"/>
                      </a:lnTo>
                      <a:lnTo>
                        <a:pt x="112" y="21"/>
                      </a:lnTo>
                      <a:lnTo>
                        <a:pt x="111" y="21"/>
                      </a:lnTo>
                      <a:lnTo>
                        <a:pt x="109" y="21"/>
                      </a:lnTo>
                      <a:lnTo>
                        <a:pt x="109" y="23"/>
                      </a:lnTo>
                      <a:lnTo>
                        <a:pt x="111" y="26"/>
                      </a:lnTo>
                      <a:lnTo>
                        <a:pt x="112" y="26"/>
                      </a:lnTo>
                      <a:lnTo>
                        <a:pt x="114" y="29"/>
                      </a:lnTo>
                      <a:lnTo>
                        <a:pt x="116" y="35"/>
                      </a:lnTo>
                      <a:lnTo>
                        <a:pt x="117" y="35"/>
                      </a:lnTo>
                      <a:lnTo>
                        <a:pt x="119" y="35"/>
                      </a:lnTo>
                      <a:lnTo>
                        <a:pt x="121" y="33"/>
                      </a:lnTo>
                      <a:lnTo>
                        <a:pt x="122" y="31"/>
                      </a:lnTo>
                      <a:lnTo>
                        <a:pt x="129" y="33"/>
                      </a:lnTo>
                      <a:lnTo>
                        <a:pt x="129" y="38"/>
                      </a:lnTo>
                      <a:lnTo>
                        <a:pt x="131" y="47"/>
                      </a:lnTo>
                      <a:lnTo>
                        <a:pt x="131" y="55"/>
                      </a:lnTo>
                      <a:lnTo>
                        <a:pt x="127" y="66"/>
                      </a:lnTo>
                      <a:lnTo>
                        <a:pt x="126" y="69"/>
                      </a:lnTo>
                      <a:lnTo>
                        <a:pt x="122" y="69"/>
                      </a:lnTo>
                      <a:lnTo>
                        <a:pt x="117" y="69"/>
                      </a:lnTo>
                      <a:lnTo>
                        <a:pt x="112" y="71"/>
                      </a:lnTo>
                      <a:lnTo>
                        <a:pt x="106" y="73"/>
                      </a:lnTo>
                      <a:lnTo>
                        <a:pt x="99" y="76"/>
                      </a:lnTo>
                      <a:lnTo>
                        <a:pt x="94" y="80"/>
                      </a:lnTo>
                      <a:lnTo>
                        <a:pt x="87" y="86"/>
                      </a:lnTo>
                      <a:lnTo>
                        <a:pt x="81" y="88"/>
                      </a:lnTo>
                      <a:lnTo>
                        <a:pt x="71" y="9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34" name="Freeform 455">
                  <a:extLst>
                    <a:ext uri="{FF2B5EF4-FFF2-40B4-BE49-F238E27FC236}">
                      <a16:creationId xmlns:a16="http://schemas.microsoft.com/office/drawing/2014/main" id="{7C9563EE-C7B2-4C19-B60E-1093617A6772}"/>
                    </a:ext>
                  </a:extLst>
                </p:cNvPr>
                <p:cNvSpPr>
                  <a:spLocks/>
                </p:cNvSpPr>
                <p:nvPr/>
              </p:nvSpPr>
              <p:spPr bwMode="auto">
                <a:xfrm>
                  <a:off x="3841" y="2267"/>
                  <a:ext cx="323" cy="119"/>
                </a:xfrm>
                <a:custGeom>
                  <a:avLst/>
                  <a:gdLst>
                    <a:gd name="T0" fmla="*/ 313 w 323"/>
                    <a:gd name="T1" fmla="*/ 115 h 119"/>
                    <a:gd name="T2" fmla="*/ 283 w 323"/>
                    <a:gd name="T3" fmla="*/ 107 h 119"/>
                    <a:gd name="T4" fmla="*/ 252 w 323"/>
                    <a:gd name="T5" fmla="*/ 90 h 119"/>
                    <a:gd name="T6" fmla="*/ 217 w 323"/>
                    <a:gd name="T7" fmla="*/ 64 h 119"/>
                    <a:gd name="T8" fmla="*/ 174 w 323"/>
                    <a:gd name="T9" fmla="*/ 55 h 119"/>
                    <a:gd name="T10" fmla="*/ 179 w 323"/>
                    <a:gd name="T11" fmla="*/ 60 h 119"/>
                    <a:gd name="T12" fmla="*/ 174 w 323"/>
                    <a:gd name="T13" fmla="*/ 71 h 119"/>
                    <a:gd name="T14" fmla="*/ 142 w 323"/>
                    <a:gd name="T15" fmla="*/ 64 h 119"/>
                    <a:gd name="T16" fmla="*/ 117 w 323"/>
                    <a:gd name="T17" fmla="*/ 52 h 119"/>
                    <a:gd name="T18" fmla="*/ 114 w 323"/>
                    <a:gd name="T19" fmla="*/ 43 h 119"/>
                    <a:gd name="T20" fmla="*/ 97 w 323"/>
                    <a:gd name="T21" fmla="*/ 52 h 119"/>
                    <a:gd name="T22" fmla="*/ 77 w 323"/>
                    <a:gd name="T23" fmla="*/ 67 h 119"/>
                    <a:gd name="T24" fmla="*/ 55 w 323"/>
                    <a:gd name="T25" fmla="*/ 65 h 119"/>
                    <a:gd name="T26" fmla="*/ 47 w 323"/>
                    <a:gd name="T27" fmla="*/ 48 h 119"/>
                    <a:gd name="T28" fmla="*/ 34 w 323"/>
                    <a:gd name="T29" fmla="*/ 45 h 119"/>
                    <a:gd name="T30" fmla="*/ 35 w 323"/>
                    <a:gd name="T31" fmla="*/ 38 h 119"/>
                    <a:gd name="T32" fmla="*/ 35 w 323"/>
                    <a:gd name="T33" fmla="*/ 31 h 119"/>
                    <a:gd name="T34" fmla="*/ 29 w 323"/>
                    <a:gd name="T35" fmla="*/ 38 h 119"/>
                    <a:gd name="T36" fmla="*/ 25 w 323"/>
                    <a:gd name="T37" fmla="*/ 52 h 119"/>
                    <a:gd name="T38" fmla="*/ 17 w 323"/>
                    <a:gd name="T39" fmla="*/ 65 h 119"/>
                    <a:gd name="T40" fmla="*/ 10 w 323"/>
                    <a:gd name="T41" fmla="*/ 77 h 119"/>
                    <a:gd name="T42" fmla="*/ 7 w 323"/>
                    <a:gd name="T43" fmla="*/ 72 h 119"/>
                    <a:gd name="T44" fmla="*/ 4 w 323"/>
                    <a:gd name="T45" fmla="*/ 52 h 119"/>
                    <a:gd name="T46" fmla="*/ 7 w 323"/>
                    <a:gd name="T47" fmla="*/ 34 h 119"/>
                    <a:gd name="T48" fmla="*/ 22 w 323"/>
                    <a:gd name="T49" fmla="*/ 29 h 119"/>
                    <a:gd name="T50" fmla="*/ 27 w 323"/>
                    <a:gd name="T51" fmla="*/ 19 h 119"/>
                    <a:gd name="T52" fmla="*/ 52 w 323"/>
                    <a:gd name="T53" fmla="*/ 8 h 119"/>
                    <a:gd name="T54" fmla="*/ 92 w 323"/>
                    <a:gd name="T55" fmla="*/ 7 h 119"/>
                    <a:gd name="T56" fmla="*/ 119 w 323"/>
                    <a:gd name="T57" fmla="*/ 3 h 119"/>
                    <a:gd name="T58" fmla="*/ 134 w 323"/>
                    <a:gd name="T59" fmla="*/ 5 h 119"/>
                    <a:gd name="T60" fmla="*/ 134 w 323"/>
                    <a:gd name="T61" fmla="*/ 17 h 119"/>
                    <a:gd name="T62" fmla="*/ 142 w 323"/>
                    <a:gd name="T63" fmla="*/ 15 h 119"/>
                    <a:gd name="T64" fmla="*/ 166 w 323"/>
                    <a:gd name="T65" fmla="*/ 3 h 119"/>
                    <a:gd name="T66" fmla="*/ 199 w 323"/>
                    <a:gd name="T67" fmla="*/ 8 h 119"/>
                    <a:gd name="T68" fmla="*/ 224 w 323"/>
                    <a:gd name="T69" fmla="*/ 19 h 119"/>
                    <a:gd name="T70" fmla="*/ 242 w 323"/>
                    <a:gd name="T71" fmla="*/ 24 h 119"/>
                    <a:gd name="T72" fmla="*/ 264 w 323"/>
                    <a:gd name="T73" fmla="*/ 21 h 119"/>
                    <a:gd name="T74" fmla="*/ 283 w 323"/>
                    <a:gd name="T75" fmla="*/ 31 h 119"/>
                    <a:gd name="T76" fmla="*/ 298 w 323"/>
                    <a:gd name="T77" fmla="*/ 50 h 119"/>
                    <a:gd name="T78" fmla="*/ 306 w 323"/>
                    <a:gd name="T79" fmla="*/ 67 h 119"/>
                    <a:gd name="T80" fmla="*/ 319 w 323"/>
                    <a:gd name="T81" fmla="*/ 81 h 119"/>
                    <a:gd name="T82" fmla="*/ 323 w 323"/>
                    <a:gd name="T83" fmla="*/ 88 h 119"/>
                    <a:gd name="T84" fmla="*/ 321 w 323"/>
                    <a:gd name="T85" fmla="*/ 98 h 119"/>
                    <a:gd name="T86" fmla="*/ 321 w 323"/>
                    <a:gd name="T87" fmla="*/ 117 h 11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119"/>
                    <a:gd name="T134" fmla="*/ 323 w 323"/>
                    <a:gd name="T135" fmla="*/ 119 h 11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119">
                      <a:moveTo>
                        <a:pt x="321" y="119"/>
                      </a:moveTo>
                      <a:lnTo>
                        <a:pt x="318" y="119"/>
                      </a:lnTo>
                      <a:lnTo>
                        <a:pt x="313" y="115"/>
                      </a:lnTo>
                      <a:lnTo>
                        <a:pt x="309" y="115"/>
                      </a:lnTo>
                      <a:lnTo>
                        <a:pt x="294" y="114"/>
                      </a:lnTo>
                      <a:lnTo>
                        <a:pt x="283" y="107"/>
                      </a:lnTo>
                      <a:lnTo>
                        <a:pt x="271" y="100"/>
                      </a:lnTo>
                      <a:lnTo>
                        <a:pt x="264" y="95"/>
                      </a:lnTo>
                      <a:lnTo>
                        <a:pt x="252" y="90"/>
                      </a:lnTo>
                      <a:lnTo>
                        <a:pt x="236" y="83"/>
                      </a:lnTo>
                      <a:lnTo>
                        <a:pt x="231" y="77"/>
                      </a:lnTo>
                      <a:lnTo>
                        <a:pt x="217" y="64"/>
                      </a:lnTo>
                      <a:lnTo>
                        <a:pt x="187" y="55"/>
                      </a:lnTo>
                      <a:lnTo>
                        <a:pt x="181" y="55"/>
                      </a:lnTo>
                      <a:lnTo>
                        <a:pt x="174" y="55"/>
                      </a:lnTo>
                      <a:lnTo>
                        <a:pt x="172" y="55"/>
                      </a:lnTo>
                      <a:lnTo>
                        <a:pt x="174" y="58"/>
                      </a:lnTo>
                      <a:lnTo>
                        <a:pt x="179" y="60"/>
                      </a:lnTo>
                      <a:lnTo>
                        <a:pt x="181" y="65"/>
                      </a:lnTo>
                      <a:lnTo>
                        <a:pt x="179" y="71"/>
                      </a:lnTo>
                      <a:lnTo>
                        <a:pt x="174" y="71"/>
                      </a:lnTo>
                      <a:lnTo>
                        <a:pt x="164" y="65"/>
                      </a:lnTo>
                      <a:lnTo>
                        <a:pt x="154" y="64"/>
                      </a:lnTo>
                      <a:lnTo>
                        <a:pt x="142" y="64"/>
                      </a:lnTo>
                      <a:lnTo>
                        <a:pt x="117" y="58"/>
                      </a:lnTo>
                      <a:lnTo>
                        <a:pt x="116" y="55"/>
                      </a:lnTo>
                      <a:lnTo>
                        <a:pt x="117" y="52"/>
                      </a:lnTo>
                      <a:lnTo>
                        <a:pt x="119" y="48"/>
                      </a:lnTo>
                      <a:lnTo>
                        <a:pt x="117" y="46"/>
                      </a:lnTo>
                      <a:lnTo>
                        <a:pt x="114" y="43"/>
                      </a:lnTo>
                      <a:lnTo>
                        <a:pt x="109" y="43"/>
                      </a:lnTo>
                      <a:lnTo>
                        <a:pt x="104" y="46"/>
                      </a:lnTo>
                      <a:lnTo>
                        <a:pt x="97" y="52"/>
                      </a:lnTo>
                      <a:lnTo>
                        <a:pt x="91" y="62"/>
                      </a:lnTo>
                      <a:lnTo>
                        <a:pt x="86" y="67"/>
                      </a:lnTo>
                      <a:lnTo>
                        <a:pt x="77" y="67"/>
                      </a:lnTo>
                      <a:lnTo>
                        <a:pt x="72" y="69"/>
                      </a:lnTo>
                      <a:lnTo>
                        <a:pt x="64" y="71"/>
                      </a:lnTo>
                      <a:lnTo>
                        <a:pt x="55" y="65"/>
                      </a:lnTo>
                      <a:lnTo>
                        <a:pt x="50" y="58"/>
                      </a:lnTo>
                      <a:lnTo>
                        <a:pt x="49" y="55"/>
                      </a:lnTo>
                      <a:lnTo>
                        <a:pt x="47" y="48"/>
                      </a:lnTo>
                      <a:lnTo>
                        <a:pt x="40" y="46"/>
                      </a:lnTo>
                      <a:lnTo>
                        <a:pt x="37" y="46"/>
                      </a:lnTo>
                      <a:lnTo>
                        <a:pt x="34" y="45"/>
                      </a:lnTo>
                      <a:lnTo>
                        <a:pt x="34" y="43"/>
                      </a:lnTo>
                      <a:lnTo>
                        <a:pt x="35" y="40"/>
                      </a:lnTo>
                      <a:lnTo>
                        <a:pt x="35" y="38"/>
                      </a:lnTo>
                      <a:lnTo>
                        <a:pt x="37" y="34"/>
                      </a:lnTo>
                      <a:lnTo>
                        <a:pt x="37" y="33"/>
                      </a:lnTo>
                      <a:lnTo>
                        <a:pt x="35" y="31"/>
                      </a:lnTo>
                      <a:lnTo>
                        <a:pt x="34" y="31"/>
                      </a:lnTo>
                      <a:lnTo>
                        <a:pt x="32" y="33"/>
                      </a:lnTo>
                      <a:lnTo>
                        <a:pt x="29" y="38"/>
                      </a:lnTo>
                      <a:lnTo>
                        <a:pt x="29" y="40"/>
                      </a:lnTo>
                      <a:lnTo>
                        <a:pt x="27" y="43"/>
                      </a:lnTo>
                      <a:lnTo>
                        <a:pt x="25" y="52"/>
                      </a:lnTo>
                      <a:lnTo>
                        <a:pt x="22" y="57"/>
                      </a:lnTo>
                      <a:lnTo>
                        <a:pt x="19" y="62"/>
                      </a:lnTo>
                      <a:lnTo>
                        <a:pt x="17" y="65"/>
                      </a:lnTo>
                      <a:lnTo>
                        <a:pt x="15" y="69"/>
                      </a:lnTo>
                      <a:lnTo>
                        <a:pt x="14" y="74"/>
                      </a:lnTo>
                      <a:lnTo>
                        <a:pt x="10" y="77"/>
                      </a:lnTo>
                      <a:lnTo>
                        <a:pt x="7" y="79"/>
                      </a:lnTo>
                      <a:lnTo>
                        <a:pt x="5" y="76"/>
                      </a:lnTo>
                      <a:lnTo>
                        <a:pt x="7" y="72"/>
                      </a:lnTo>
                      <a:lnTo>
                        <a:pt x="9" y="67"/>
                      </a:lnTo>
                      <a:lnTo>
                        <a:pt x="7" y="58"/>
                      </a:lnTo>
                      <a:lnTo>
                        <a:pt x="4" y="52"/>
                      </a:lnTo>
                      <a:lnTo>
                        <a:pt x="0" y="45"/>
                      </a:lnTo>
                      <a:lnTo>
                        <a:pt x="2" y="38"/>
                      </a:lnTo>
                      <a:lnTo>
                        <a:pt x="7" y="34"/>
                      </a:lnTo>
                      <a:lnTo>
                        <a:pt x="10" y="33"/>
                      </a:lnTo>
                      <a:lnTo>
                        <a:pt x="15" y="31"/>
                      </a:lnTo>
                      <a:lnTo>
                        <a:pt x="22" y="29"/>
                      </a:lnTo>
                      <a:lnTo>
                        <a:pt x="25" y="27"/>
                      </a:lnTo>
                      <a:lnTo>
                        <a:pt x="30" y="22"/>
                      </a:lnTo>
                      <a:lnTo>
                        <a:pt x="27" y="19"/>
                      </a:lnTo>
                      <a:lnTo>
                        <a:pt x="35" y="12"/>
                      </a:lnTo>
                      <a:lnTo>
                        <a:pt x="42" y="10"/>
                      </a:lnTo>
                      <a:lnTo>
                        <a:pt x="52" y="8"/>
                      </a:lnTo>
                      <a:lnTo>
                        <a:pt x="64" y="7"/>
                      </a:lnTo>
                      <a:lnTo>
                        <a:pt x="76" y="7"/>
                      </a:lnTo>
                      <a:lnTo>
                        <a:pt x="92" y="7"/>
                      </a:lnTo>
                      <a:lnTo>
                        <a:pt x="97" y="7"/>
                      </a:lnTo>
                      <a:lnTo>
                        <a:pt x="104" y="5"/>
                      </a:lnTo>
                      <a:lnTo>
                        <a:pt x="119" y="3"/>
                      </a:lnTo>
                      <a:lnTo>
                        <a:pt x="126" y="3"/>
                      </a:lnTo>
                      <a:lnTo>
                        <a:pt x="129" y="3"/>
                      </a:lnTo>
                      <a:lnTo>
                        <a:pt x="134" y="5"/>
                      </a:lnTo>
                      <a:lnTo>
                        <a:pt x="134" y="10"/>
                      </a:lnTo>
                      <a:lnTo>
                        <a:pt x="134" y="14"/>
                      </a:lnTo>
                      <a:lnTo>
                        <a:pt x="134" y="17"/>
                      </a:lnTo>
                      <a:lnTo>
                        <a:pt x="137" y="19"/>
                      </a:lnTo>
                      <a:lnTo>
                        <a:pt x="139" y="19"/>
                      </a:lnTo>
                      <a:lnTo>
                        <a:pt x="142" y="15"/>
                      </a:lnTo>
                      <a:lnTo>
                        <a:pt x="154" y="12"/>
                      </a:lnTo>
                      <a:lnTo>
                        <a:pt x="157" y="10"/>
                      </a:lnTo>
                      <a:lnTo>
                        <a:pt x="166" y="3"/>
                      </a:lnTo>
                      <a:lnTo>
                        <a:pt x="181" y="0"/>
                      </a:lnTo>
                      <a:lnTo>
                        <a:pt x="191" y="2"/>
                      </a:lnTo>
                      <a:lnTo>
                        <a:pt x="199" y="8"/>
                      </a:lnTo>
                      <a:lnTo>
                        <a:pt x="211" y="14"/>
                      </a:lnTo>
                      <a:lnTo>
                        <a:pt x="217" y="15"/>
                      </a:lnTo>
                      <a:lnTo>
                        <a:pt x="224" y="19"/>
                      </a:lnTo>
                      <a:lnTo>
                        <a:pt x="229" y="21"/>
                      </a:lnTo>
                      <a:lnTo>
                        <a:pt x="236" y="22"/>
                      </a:lnTo>
                      <a:lnTo>
                        <a:pt x="242" y="24"/>
                      </a:lnTo>
                      <a:lnTo>
                        <a:pt x="251" y="24"/>
                      </a:lnTo>
                      <a:lnTo>
                        <a:pt x="254" y="22"/>
                      </a:lnTo>
                      <a:lnTo>
                        <a:pt x="264" y="21"/>
                      </a:lnTo>
                      <a:lnTo>
                        <a:pt x="274" y="26"/>
                      </a:lnTo>
                      <a:lnTo>
                        <a:pt x="278" y="27"/>
                      </a:lnTo>
                      <a:lnTo>
                        <a:pt x="283" y="31"/>
                      </a:lnTo>
                      <a:lnTo>
                        <a:pt x="288" y="36"/>
                      </a:lnTo>
                      <a:lnTo>
                        <a:pt x="293" y="43"/>
                      </a:lnTo>
                      <a:lnTo>
                        <a:pt x="298" y="50"/>
                      </a:lnTo>
                      <a:lnTo>
                        <a:pt x="298" y="55"/>
                      </a:lnTo>
                      <a:lnTo>
                        <a:pt x="299" y="67"/>
                      </a:lnTo>
                      <a:lnTo>
                        <a:pt x="306" y="67"/>
                      </a:lnTo>
                      <a:lnTo>
                        <a:pt x="309" y="69"/>
                      </a:lnTo>
                      <a:lnTo>
                        <a:pt x="319" y="72"/>
                      </a:lnTo>
                      <a:lnTo>
                        <a:pt x="319" y="81"/>
                      </a:lnTo>
                      <a:lnTo>
                        <a:pt x="319" y="84"/>
                      </a:lnTo>
                      <a:lnTo>
                        <a:pt x="321" y="86"/>
                      </a:lnTo>
                      <a:lnTo>
                        <a:pt x="323" y="88"/>
                      </a:lnTo>
                      <a:lnTo>
                        <a:pt x="323" y="91"/>
                      </a:lnTo>
                      <a:lnTo>
                        <a:pt x="321" y="95"/>
                      </a:lnTo>
                      <a:lnTo>
                        <a:pt x="321" y="98"/>
                      </a:lnTo>
                      <a:lnTo>
                        <a:pt x="319" y="107"/>
                      </a:lnTo>
                      <a:lnTo>
                        <a:pt x="321" y="112"/>
                      </a:lnTo>
                      <a:lnTo>
                        <a:pt x="321" y="117"/>
                      </a:lnTo>
                      <a:lnTo>
                        <a:pt x="321" y="119"/>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35" name="Freeform 456">
                  <a:extLst>
                    <a:ext uri="{FF2B5EF4-FFF2-40B4-BE49-F238E27FC236}">
                      <a16:creationId xmlns:a16="http://schemas.microsoft.com/office/drawing/2014/main" id="{D3297DE4-9144-440C-B651-29182DA77A44}"/>
                    </a:ext>
                  </a:extLst>
                </p:cNvPr>
                <p:cNvSpPr>
                  <a:spLocks/>
                </p:cNvSpPr>
                <p:nvPr/>
              </p:nvSpPr>
              <p:spPr bwMode="auto">
                <a:xfrm>
                  <a:off x="3841" y="2267"/>
                  <a:ext cx="323" cy="119"/>
                </a:xfrm>
                <a:custGeom>
                  <a:avLst/>
                  <a:gdLst>
                    <a:gd name="T0" fmla="*/ 318 w 323"/>
                    <a:gd name="T1" fmla="*/ 119 h 119"/>
                    <a:gd name="T2" fmla="*/ 294 w 323"/>
                    <a:gd name="T3" fmla="*/ 114 h 119"/>
                    <a:gd name="T4" fmla="*/ 264 w 323"/>
                    <a:gd name="T5" fmla="*/ 95 h 119"/>
                    <a:gd name="T6" fmla="*/ 231 w 323"/>
                    <a:gd name="T7" fmla="*/ 77 h 119"/>
                    <a:gd name="T8" fmla="*/ 181 w 323"/>
                    <a:gd name="T9" fmla="*/ 55 h 119"/>
                    <a:gd name="T10" fmla="*/ 174 w 323"/>
                    <a:gd name="T11" fmla="*/ 58 h 119"/>
                    <a:gd name="T12" fmla="*/ 179 w 323"/>
                    <a:gd name="T13" fmla="*/ 71 h 119"/>
                    <a:gd name="T14" fmla="*/ 154 w 323"/>
                    <a:gd name="T15" fmla="*/ 64 h 119"/>
                    <a:gd name="T16" fmla="*/ 116 w 323"/>
                    <a:gd name="T17" fmla="*/ 55 h 119"/>
                    <a:gd name="T18" fmla="*/ 117 w 323"/>
                    <a:gd name="T19" fmla="*/ 46 h 119"/>
                    <a:gd name="T20" fmla="*/ 104 w 323"/>
                    <a:gd name="T21" fmla="*/ 46 h 119"/>
                    <a:gd name="T22" fmla="*/ 86 w 323"/>
                    <a:gd name="T23" fmla="*/ 67 h 119"/>
                    <a:gd name="T24" fmla="*/ 64 w 323"/>
                    <a:gd name="T25" fmla="*/ 71 h 119"/>
                    <a:gd name="T26" fmla="*/ 49 w 323"/>
                    <a:gd name="T27" fmla="*/ 55 h 119"/>
                    <a:gd name="T28" fmla="*/ 37 w 323"/>
                    <a:gd name="T29" fmla="*/ 46 h 119"/>
                    <a:gd name="T30" fmla="*/ 35 w 323"/>
                    <a:gd name="T31" fmla="*/ 40 h 119"/>
                    <a:gd name="T32" fmla="*/ 37 w 323"/>
                    <a:gd name="T33" fmla="*/ 33 h 119"/>
                    <a:gd name="T34" fmla="*/ 32 w 323"/>
                    <a:gd name="T35" fmla="*/ 33 h 119"/>
                    <a:gd name="T36" fmla="*/ 27 w 323"/>
                    <a:gd name="T37" fmla="*/ 43 h 119"/>
                    <a:gd name="T38" fmla="*/ 19 w 323"/>
                    <a:gd name="T39" fmla="*/ 62 h 119"/>
                    <a:gd name="T40" fmla="*/ 14 w 323"/>
                    <a:gd name="T41" fmla="*/ 74 h 119"/>
                    <a:gd name="T42" fmla="*/ 5 w 323"/>
                    <a:gd name="T43" fmla="*/ 76 h 119"/>
                    <a:gd name="T44" fmla="*/ 7 w 323"/>
                    <a:gd name="T45" fmla="*/ 58 h 119"/>
                    <a:gd name="T46" fmla="*/ 2 w 323"/>
                    <a:gd name="T47" fmla="*/ 38 h 119"/>
                    <a:gd name="T48" fmla="*/ 15 w 323"/>
                    <a:gd name="T49" fmla="*/ 31 h 119"/>
                    <a:gd name="T50" fmla="*/ 30 w 323"/>
                    <a:gd name="T51" fmla="*/ 22 h 119"/>
                    <a:gd name="T52" fmla="*/ 42 w 323"/>
                    <a:gd name="T53" fmla="*/ 10 h 119"/>
                    <a:gd name="T54" fmla="*/ 76 w 323"/>
                    <a:gd name="T55" fmla="*/ 7 h 119"/>
                    <a:gd name="T56" fmla="*/ 104 w 323"/>
                    <a:gd name="T57" fmla="*/ 5 h 119"/>
                    <a:gd name="T58" fmla="*/ 129 w 323"/>
                    <a:gd name="T59" fmla="*/ 3 h 119"/>
                    <a:gd name="T60" fmla="*/ 134 w 323"/>
                    <a:gd name="T61" fmla="*/ 14 h 119"/>
                    <a:gd name="T62" fmla="*/ 139 w 323"/>
                    <a:gd name="T63" fmla="*/ 19 h 119"/>
                    <a:gd name="T64" fmla="*/ 157 w 323"/>
                    <a:gd name="T65" fmla="*/ 10 h 119"/>
                    <a:gd name="T66" fmla="*/ 191 w 323"/>
                    <a:gd name="T67" fmla="*/ 2 h 119"/>
                    <a:gd name="T68" fmla="*/ 217 w 323"/>
                    <a:gd name="T69" fmla="*/ 15 h 119"/>
                    <a:gd name="T70" fmla="*/ 236 w 323"/>
                    <a:gd name="T71" fmla="*/ 22 h 119"/>
                    <a:gd name="T72" fmla="*/ 254 w 323"/>
                    <a:gd name="T73" fmla="*/ 22 h 119"/>
                    <a:gd name="T74" fmla="*/ 278 w 323"/>
                    <a:gd name="T75" fmla="*/ 27 h 119"/>
                    <a:gd name="T76" fmla="*/ 293 w 323"/>
                    <a:gd name="T77" fmla="*/ 43 h 119"/>
                    <a:gd name="T78" fmla="*/ 299 w 323"/>
                    <a:gd name="T79" fmla="*/ 67 h 119"/>
                    <a:gd name="T80" fmla="*/ 319 w 323"/>
                    <a:gd name="T81" fmla="*/ 72 h 119"/>
                    <a:gd name="T82" fmla="*/ 321 w 323"/>
                    <a:gd name="T83" fmla="*/ 86 h 119"/>
                    <a:gd name="T84" fmla="*/ 321 w 323"/>
                    <a:gd name="T85" fmla="*/ 95 h 119"/>
                    <a:gd name="T86" fmla="*/ 321 w 323"/>
                    <a:gd name="T87" fmla="*/ 112 h 11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119"/>
                    <a:gd name="T134" fmla="*/ 323 w 323"/>
                    <a:gd name="T135" fmla="*/ 119 h 11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119">
                      <a:moveTo>
                        <a:pt x="321" y="119"/>
                      </a:moveTo>
                      <a:lnTo>
                        <a:pt x="321" y="119"/>
                      </a:lnTo>
                      <a:lnTo>
                        <a:pt x="318" y="119"/>
                      </a:lnTo>
                      <a:lnTo>
                        <a:pt x="313" y="115"/>
                      </a:lnTo>
                      <a:lnTo>
                        <a:pt x="309" y="115"/>
                      </a:lnTo>
                      <a:lnTo>
                        <a:pt x="294" y="114"/>
                      </a:lnTo>
                      <a:lnTo>
                        <a:pt x="283" y="107"/>
                      </a:lnTo>
                      <a:lnTo>
                        <a:pt x="271" y="100"/>
                      </a:lnTo>
                      <a:lnTo>
                        <a:pt x="264" y="95"/>
                      </a:lnTo>
                      <a:lnTo>
                        <a:pt x="252" y="90"/>
                      </a:lnTo>
                      <a:lnTo>
                        <a:pt x="236" y="83"/>
                      </a:lnTo>
                      <a:lnTo>
                        <a:pt x="231" y="77"/>
                      </a:lnTo>
                      <a:lnTo>
                        <a:pt x="217" y="64"/>
                      </a:lnTo>
                      <a:lnTo>
                        <a:pt x="187" y="55"/>
                      </a:lnTo>
                      <a:lnTo>
                        <a:pt x="181" y="55"/>
                      </a:lnTo>
                      <a:lnTo>
                        <a:pt x="174" y="55"/>
                      </a:lnTo>
                      <a:lnTo>
                        <a:pt x="172" y="55"/>
                      </a:lnTo>
                      <a:lnTo>
                        <a:pt x="174" y="58"/>
                      </a:lnTo>
                      <a:lnTo>
                        <a:pt x="179" y="60"/>
                      </a:lnTo>
                      <a:lnTo>
                        <a:pt x="181" y="65"/>
                      </a:lnTo>
                      <a:lnTo>
                        <a:pt x="179" y="71"/>
                      </a:lnTo>
                      <a:lnTo>
                        <a:pt x="174" y="71"/>
                      </a:lnTo>
                      <a:lnTo>
                        <a:pt x="164" y="65"/>
                      </a:lnTo>
                      <a:lnTo>
                        <a:pt x="154" y="64"/>
                      </a:lnTo>
                      <a:lnTo>
                        <a:pt x="142" y="64"/>
                      </a:lnTo>
                      <a:lnTo>
                        <a:pt x="117" y="58"/>
                      </a:lnTo>
                      <a:lnTo>
                        <a:pt x="116" y="55"/>
                      </a:lnTo>
                      <a:lnTo>
                        <a:pt x="117" y="52"/>
                      </a:lnTo>
                      <a:lnTo>
                        <a:pt x="119" y="48"/>
                      </a:lnTo>
                      <a:lnTo>
                        <a:pt x="117" y="46"/>
                      </a:lnTo>
                      <a:lnTo>
                        <a:pt x="114" y="43"/>
                      </a:lnTo>
                      <a:lnTo>
                        <a:pt x="109" y="43"/>
                      </a:lnTo>
                      <a:lnTo>
                        <a:pt x="104" y="46"/>
                      </a:lnTo>
                      <a:lnTo>
                        <a:pt x="97" y="52"/>
                      </a:lnTo>
                      <a:lnTo>
                        <a:pt x="91" y="62"/>
                      </a:lnTo>
                      <a:lnTo>
                        <a:pt x="86" y="67"/>
                      </a:lnTo>
                      <a:lnTo>
                        <a:pt x="77" y="67"/>
                      </a:lnTo>
                      <a:lnTo>
                        <a:pt x="72" y="69"/>
                      </a:lnTo>
                      <a:lnTo>
                        <a:pt x="64" y="71"/>
                      </a:lnTo>
                      <a:lnTo>
                        <a:pt x="55" y="65"/>
                      </a:lnTo>
                      <a:lnTo>
                        <a:pt x="50" y="58"/>
                      </a:lnTo>
                      <a:lnTo>
                        <a:pt x="49" y="55"/>
                      </a:lnTo>
                      <a:lnTo>
                        <a:pt x="47" y="48"/>
                      </a:lnTo>
                      <a:lnTo>
                        <a:pt x="40" y="46"/>
                      </a:lnTo>
                      <a:lnTo>
                        <a:pt x="37" y="46"/>
                      </a:lnTo>
                      <a:lnTo>
                        <a:pt x="34" y="45"/>
                      </a:lnTo>
                      <a:lnTo>
                        <a:pt x="34" y="43"/>
                      </a:lnTo>
                      <a:lnTo>
                        <a:pt x="35" y="40"/>
                      </a:lnTo>
                      <a:lnTo>
                        <a:pt x="35" y="38"/>
                      </a:lnTo>
                      <a:lnTo>
                        <a:pt x="37" y="34"/>
                      </a:lnTo>
                      <a:lnTo>
                        <a:pt x="37" y="33"/>
                      </a:lnTo>
                      <a:lnTo>
                        <a:pt x="35" y="31"/>
                      </a:lnTo>
                      <a:lnTo>
                        <a:pt x="34" y="31"/>
                      </a:lnTo>
                      <a:lnTo>
                        <a:pt x="32" y="33"/>
                      </a:lnTo>
                      <a:lnTo>
                        <a:pt x="29" y="38"/>
                      </a:lnTo>
                      <a:lnTo>
                        <a:pt x="29" y="40"/>
                      </a:lnTo>
                      <a:lnTo>
                        <a:pt x="27" y="43"/>
                      </a:lnTo>
                      <a:lnTo>
                        <a:pt x="25" y="52"/>
                      </a:lnTo>
                      <a:lnTo>
                        <a:pt x="22" y="57"/>
                      </a:lnTo>
                      <a:lnTo>
                        <a:pt x="19" y="62"/>
                      </a:lnTo>
                      <a:lnTo>
                        <a:pt x="17" y="65"/>
                      </a:lnTo>
                      <a:lnTo>
                        <a:pt x="15" y="69"/>
                      </a:lnTo>
                      <a:lnTo>
                        <a:pt x="14" y="74"/>
                      </a:lnTo>
                      <a:lnTo>
                        <a:pt x="10" y="77"/>
                      </a:lnTo>
                      <a:lnTo>
                        <a:pt x="7" y="79"/>
                      </a:lnTo>
                      <a:lnTo>
                        <a:pt x="5" y="76"/>
                      </a:lnTo>
                      <a:lnTo>
                        <a:pt x="7" y="72"/>
                      </a:lnTo>
                      <a:lnTo>
                        <a:pt x="9" y="67"/>
                      </a:lnTo>
                      <a:lnTo>
                        <a:pt x="7" y="58"/>
                      </a:lnTo>
                      <a:lnTo>
                        <a:pt x="4" y="52"/>
                      </a:lnTo>
                      <a:lnTo>
                        <a:pt x="0" y="45"/>
                      </a:lnTo>
                      <a:lnTo>
                        <a:pt x="2" y="38"/>
                      </a:lnTo>
                      <a:lnTo>
                        <a:pt x="7" y="34"/>
                      </a:lnTo>
                      <a:lnTo>
                        <a:pt x="10" y="33"/>
                      </a:lnTo>
                      <a:lnTo>
                        <a:pt x="15" y="31"/>
                      </a:lnTo>
                      <a:lnTo>
                        <a:pt x="22" y="29"/>
                      </a:lnTo>
                      <a:lnTo>
                        <a:pt x="25" y="27"/>
                      </a:lnTo>
                      <a:lnTo>
                        <a:pt x="30" y="22"/>
                      </a:lnTo>
                      <a:lnTo>
                        <a:pt x="27" y="19"/>
                      </a:lnTo>
                      <a:lnTo>
                        <a:pt x="35" y="12"/>
                      </a:lnTo>
                      <a:lnTo>
                        <a:pt x="42" y="10"/>
                      </a:lnTo>
                      <a:lnTo>
                        <a:pt x="52" y="8"/>
                      </a:lnTo>
                      <a:lnTo>
                        <a:pt x="64" y="7"/>
                      </a:lnTo>
                      <a:lnTo>
                        <a:pt x="76" y="7"/>
                      </a:lnTo>
                      <a:lnTo>
                        <a:pt x="92" y="7"/>
                      </a:lnTo>
                      <a:lnTo>
                        <a:pt x="97" y="7"/>
                      </a:lnTo>
                      <a:lnTo>
                        <a:pt x="104" y="5"/>
                      </a:lnTo>
                      <a:lnTo>
                        <a:pt x="119" y="3"/>
                      </a:lnTo>
                      <a:lnTo>
                        <a:pt x="126" y="3"/>
                      </a:lnTo>
                      <a:lnTo>
                        <a:pt x="129" y="3"/>
                      </a:lnTo>
                      <a:lnTo>
                        <a:pt x="134" y="5"/>
                      </a:lnTo>
                      <a:lnTo>
                        <a:pt x="134" y="10"/>
                      </a:lnTo>
                      <a:lnTo>
                        <a:pt x="134" y="14"/>
                      </a:lnTo>
                      <a:lnTo>
                        <a:pt x="134" y="17"/>
                      </a:lnTo>
                      <a:lnTo>
                        <a:pt x="137" y="19"/>
                      </a:lnTo>
                      <a:lnTo>
                        <a:pt x="139" y="19"/>
                      </a:lnTo>
                      <a:lnTo>
                        <a:pt x="142" y="15"/>
                      </a:lnTo>
                      <a:lnTo>
                        <a:pt x="154" y="12"/>
                      </a:lnTo>
                      <a:lnTo>
                        <a:pt x="157" y="10"/>
                      </a:lnTo>
                      <a:lnTo>
                        <a:pt x="166" y="3"/>
                      </a:lnTo>
                      <a:lnTo>
                        <a:pt x="181" y="0"/>
                      </a:lnTo>
                      <a:lnTo>
                        <a:pt x="191" y="2"/>
                      </a:lnTo>
                      <a:lnTo>
                        <a:pt x="199" y="8"/>
                      </a:lnTo>
                      <a:lnTo>
                        <a:pt x="211" y="14"/>
                      </a:lnTo>
                      <a:lnTo>
                        <a:pt x="217" y="15"/>
                      </a:lnTo>
                      <a:lnTo>
                        <a:pt x="224" y="19"/>
                      </a:lnTo>
                      <a:lnTo>
                        <a:pt x="229" y="21"/>
                      </a:lnTo>
                      <a:lnTo>
                        <a:pt x="236" y="22"/>
                      </a:lnTo>
                      <a:lnTo>
                        <a:pt x="242" y="24"/>
                      </a:lnTo>
                      <a:lnTo>
                        <a:pt x="251" y="24"/>
                      </a:lnTo>
                      <a:lnTo>
                        <a:pt x="254" y="22"/>
                      </a:lnTo>
                      <a:lnTo>
                        <a:pt x="264" y="21"/>
                      </a:lnTo>
                      <a:lnTo>
                        <a:pt x="274" y="26"/>
                      </a:lnTo>
                      <a:lnTo>
                        <a:pt x="278" y="27"/>
                      </a:lnTo>
                      <a:lnTo>
                        <a:pt x="283" y="31"/>
                      </a:lnTo>
                      <a:lnTo>
                        <a:pt x="288" y="36"/>
                      </a:lnTo>
                      <a:lnTo>
                        <a:pt x="293" y="43"/>
                      </a:lnTo>
                      <a:lnTo>
                        <a:pt x="298" y="50"/>
                      </a:lnTo>
                      <a:lnTo>
                        <a:pt x="298" y="55"/>
                      </a:lnTo>
                      <a:lnTo>
                        <a:pt x="299" y="67"/>
                      </a:lnTo>
                      <a:lnTo>
                        <a:pt x="306" y="67"/>
                      </a:lnTo>
                      <a:lnTo>
                        <a:pt x="309" y="69"/>
                      </a:lnTo>
                      <a:lnTo>
                        <a:pt x="319" y="72"/>
                      </a:lnTo>
                      <a:lnTo>
                        <a:pt x="319" y="81"/>
                      </a:lnTo>
                      <a:lnTo>
                        <a:pt x="319" y="84"/>
                      </a:lnTo>
                      <a:lnTo>
                        <a:pt x="321" y="86"/>
                      </a:lnTo>
                      <a:lnTo>
                        <a:pt x="323" y="88"/>
                      </a:lnTo>
                      <a:lnTo>
                        <a:pt x="323" y="91"/>
                      </a:lnTo>
                      <a:lnTo>
                        <a:pt x="321" y="95"/>
                      </a:lnTo>
                      <a:lnTo>
                        <a:pt x="321" y="98"/>
                      </a:lnTo>
                      <a:lnTo>
                        <a:pt x="319" y="107"/>
                      </a:lnTo>
                      <a:lnTo>
                        <a:pt x="321" y="112"/>
                      </a:lnTo>
                      <a:lnTo>
                        <a:pt x="321" y="117"/>
                      </a:lnTo>
                      <a:lnTo>
                        <a:pt x="321" y="11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36" name="Freeform 457">
                  <a:extLst>
                    <a:ext uri="{FF2B5EF4-FFF2-40B4-BE49-F238E27FC236}">
                      <a16:creationId xmlns:a16="http://schemas.microsoft.com/office/drawing/2014/main" id="{9864023D-8C89-459F-8F2B-3D4C2BB1F96E}"/>
                    </a:ext>
                  </a:extLst>
                </p:cNvPr>
                <p:cNvSpPr>
                  <a:spLocks/>
                </p:cNvSpPr>
                <p:nvPr/>
              </p:nvSpPr>
              <p:spPr bwMode="auto">
                <a:xfrm>
                  <a:off x="2576" y="2315"/>
                  <a:ext cx="30" cy="93"/>
                </a:xfrm>
                <a:custGeom>
                  <a:avLst/>
                  <a:gdLst>
                    <a:gd name="T0" fmla="*/ 7 w 30"/>
                    <a:gd name="T1" fmla="*/ 93 h 93"/>
                    <a:gd name="T2" fmla="*/ 5 w 30"/>
                    <a:gd name="T3" fmla="*/ 90 h 93"/>
                    <a:gd name="T4" fmla="*/ 3 w 30"/>
                    <a:gd name="T5" fmla="*/ 78 h 93"/>
                    <a:gd name="T6" fmla="*/ 5 w 30"/>
                    <a:gd name="T7" fmla="*/ 66 h 93"/>
                    <a:gd name="T8" fmla="*/ 2 w 30"/>
                    <a:gd name="T9" fmla="*/ 57 h 93"/>
                    <a:gd name="T10" fmla="*/ 0 w 30"/>
                    <a:gd name="T11" fmla="*/ 47 h 93"/>
                    <a:gd name="T12" fmla="*/ 0 w 30"/>
                    <a:gd name="T13" fmla="*/ 38 h 93"/>
                    <a:gd name="T14" fmla="*/ 3 w 30"/>
                    <a:gd name="T15" fmla="*/ 24 h 93"/>
                    <a:gd name="T16" fmla="*/ 8 w 30"/>
                    <a:gd name="T17" fmla="*/ 19 h 93"/>
                    <a:gd name="T18" fmla="*/ 15 w 30"/>
                    <a:gd name="T19" fmla="*/ 9 h 93"/>
                    <a:gd name="T20" fmla="*/ 18 w 30"/>
                    <a:gd name="T21" fmla="*/ 4 h 93"/>
                    <a:gd name="T22" fmla="*/ 25 w 30"/>
                    <a:gd name="T23" fmla="*/ 0 h 93"/>
                    <a:gd name="T24" fmla="*/ 27 w 30"/>
                    <a:gd name="T25" fmla="*/ 5 h 93"/>
                    <a:gd name="T26" fmla="*/ 27 w 30"/>
                    <a:gd name="T27" fmla="*/ 14 h 93"/>
                    <a:gd name="T28" fmla="*/ 25 w 30"/>
                    <a:gd name="T29" fmla="*/ 21 h 93"/>
                    <a:gd name="T30" fmla="*/ 27 w 30"/>
                    <a:gd name="T31" fmla="*/ 29 h 93"/>
                    <a:gd name="T32" fmla="*/ 28 w 30"/>
                    <a:gd name="T33" fmla="*/ 35 h 93"/>
                    <a:gd name="T34" fmla="*/ 28 w 30"/>
                    <a:gd name="T35" fmla="*/ 40 h 93"/>
                    <a:gd name="T36" fmla="*/ 28 w 30"/>
                    <a:gd name="T37" fmla="*/ 48 h 93"/>
                    <a:gd name="T38" fmla="*/ 30 w 30"/>
                    <a:gd name="T39" fmla="*/ 55 h 93"/>
                    <a:gd name="T40" fmla="*/ 27 w 30"/>
                    <a:gd name="T41" fmla="*/ 61 h 93"/>
                    <a:gd name="T42" fmla="*/ 27 w 30"/>
                    <a:gd name="T43" fmla="*/ 64 h 93"/>
                    <a:gd name="T44" fmla="*/ 28 w 30"/>
                    <a:gd name="T45" fmla="*/ 67 h 93"/>
                    <a:gd name="T46" fmla="*/ 30 w 30"/>
                    <a:gd name="T47" fmla="*/ 74 h 93"/>
                    <a:gd name="T48" fmla="*/ 25 w 30"/>
                    <a:gd name="T49" fmla="*/ 78 h 93"/>
                    <a:gd name="T50" fmla="*/ 22 w 30"/>
                    <a:gd name="T51" fmla="*/ 79 h 93"/>
                    <a:gd name="T52" fmla="*/ 18 w 30"/>
                    <a:gd name="T53" fmla="*/ 85 h 93"/>
                    <a:gd name="T54" fmla="*/ 15 w 30"/>
                    <a:gd name="T55" fmla="*/ 90 h 93"/>
                    <a:gd name="T56" fmla="*/ 10 w 30"/>
                    <a:gd name="T57" fmla="*/ 90 h 93"/>
                    <a:gd name="T58" fmla="*/ 7 w 30"/>
                    <a:gd name="T59" fmla="*/ 93 h 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93"/>
                    <a:gd name="T92" fmla="*/ 30 w 30"/>
                    <a:gd name="T93" fmla="*/ 93 h 9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93">
                      <a:moveTo>
                        <a:pt x="7" y="93"/>
                      </a:moveTo>
                      <a:lnTo>
                        <a:pt x="5" y="90"/>
                      </a:lnTo>
                      <a:lnTo>
                        <a:pt x="3" y="78"/>
                      </a:lnTo>
                      <a:lnTo>
                        <a:pt x="5" y="66"/>
                      </a:lnTo>
                      <a:lnTo>
                        <a:pt x="2" y="57"/>
                      </a:lnTo>
                      <a:lnTo>
                        <a:pt x="0" y="47"/>
                      </a:lnTo>
                      <a:lnTo>
                        <a:pt x="0" y="38"/>
                      </a:lnTo>
                      <a:lnTo>
                        <a:pt x="3" y="24"/>
                      </a:lnTo>
                      <a:lnTo>
                        <a:pt x="8" y="19"/>
                      </a:lnTo>
                      <a:lnTo>
                        <a:pt x="15" y="9"/>
                      </a:lnTo>
                      <a:lnTo>
                        <a:pt x="18" y="4"/>
                      </a:lnTo>
                      <a:lnTo>
                        <a:pt x="25" y="0"/>
                      </a:lnTo>
                      <a:lnTo>
                        <a:pt x="27" y="5"/>
                      </a:lnTo>
                      <a:lnTo>
                        <a:pt x="27" y="14"/>
                      </a:lnTo>
                      <a:lnTo>
                        <a:pt x="25" y="21"/>
                      </a:lnTo>
                      <a:lnTo>
                        <a:pt x="27" y="29"/>
                      </a:lnTo>
                      <a:lnTo>
                        <a:pt x="28" y="35"/>
                      </a:lnTo>
                      <a:lnTo>
                        <a:pt x="28" y="40"/>
                      </a:lnTo>
                      <a:lnTo>
                        <a:pt x="28" y="48"/>
                      </a:lnTo>
                      <a:lnTo>
                        <a:pt x="30" y="55"/>
                      </a:lnTo>
                      <a:lnTo>
                        <a:pt x="27" y="61"/>
                      </a:lnTo>
                      <a:lnTo>
                        <a:pt x="27" y="64"/>
                      </a:lnTo>
                      <a:lnTo>
                        <a:pt x="28" y="67"/>
                      </a:lnTo>
                      <a:lnTo>
                        <a:pt x="30" y="74"/>
                      </a:lnTo>
                      <a:lnTo>
                        <a:pt x="25" y="78"/>
                      </a:lnTo>
                      <a:lnTo>
                        <a:pt x="22" y="79"/>
                      </a:lnTo>
                      <a:lnTo>
                        <a:pt x="18" y="85"/>
                      </a:lnTo>
                      <a:lnTo>
                        <a:pt x="15" y="90"/>
                      </a:lnTo>
                      <a:lnTo>
                        <a:pt x="10" y="90"/>
                      </a:lnTo>
                      <a:lnTo>
                        <a:pt x="7" y="93"/>
                      </a:lnTo>
                      <a:close/>
                    </a:path>
                  </a:pathLst>
                </a:custGeom>
                <a:solidFill>
                  <a:srgbClr val="84C32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37" name="Freeform 458">
                  <a:extLst>
                    <a:ext uri="{FF2B5EF4-FFF2-40B4-BE49-F238E27FC236}">
                      <a16:creationId xmlns:a16="http://schemas.microsoft.com/office/drawing/2014/main" id="{6A922BC4-59D3-415A-83F4-8CCEF4765B61}"/>
                    </a:ext>
                  </a:extLst>
                </p:cNvPr>
                <p:cNvSpPr>
                  <a:spLocks/>
                </p:cNvSpPr>
                <p:nvPr/>
              </p:nvSpPr>
              <p:spPr bwMode="auto">
                <a:xfrm>
                  <a:off x="2576" y="2315"/>
                  <a:ext cx="30" cy="93"/>
                </a:xfrm>
                <a:custGeom>
                  <a:avLst/>
                  <a:gdLst>
                    <a:gd name="T0" fmla="*/ 7 w 30"/>
                    <a:gd name="T1" fmla="*/ 93 h 93"/>
                    <a:gd name="T2" fmla="*/ 7 w 30"/>
                    <a:gd name="T3" fmla="*/ 93 h 93"/>
                    <a:gd name="T4" fmla="*/ 5 w 30"/>
                    <a:gd name="T5" fmla="*/ 90 h 93"/>
                    <a:gd name="T6" fmla="*/ 3 w 30"/>
                    <a:gd name="T7" fmla="*/ 78 h 93"/>
                    <a:gd name="T8" fmla="*/ 5 w 30"/>
                    <a:gd name="T9" fmla="*/ 66 h 93"/>
                    <a:gd name="T10" fmla="*/ 2 w 30"/>
                    <a:gd name="T11" fmla="*/ 57 h 93"/>
                    <a:gd name="T12" fmla="*/ 0 w 30"/>
                    <a:gd name="T13" fmla="*/ 47 h 93"/>
                    <a:gd name="T14" fmla="*/ 0 w 30"/>
                    <a:gd name="T15" fmla="*/ 38 h 93"/>
                    <a:gd name="T16" fmla="*/ 3 w 30"/>
                    <a:gd name="T17" fmla="*/ 24 h 93"/>
                    <a:gd name="T18" fmla="*/ 8 w 30"/>
                    <a:gd name="T19" fmla="*/ 19 h 93"/>
                    <a:gd name="T20" fmla="*/ 15 w 30"/>
                    <a:gd name="T21" fmla="*/ 9 h 93"/>
                    <a:gd name="T22" fmla="*/ 18 w 30"/>
                    <a:gd name="T23" fmla="*/ 4 h 93"/>
                    <a:gd name="T24" fmla="*/ 25 w 30"/>
                    <a:gd name="T25" fmla="*/ 0 h 93"/>
                    <a:gd name="T26" fmla="*/ 27 w 30"/>
                    <a:gd name="T27" fmla="*/ 5 h 93"/>
                    <a:gd name="T28" fmla="*/ 27 w 30"/>
                    <a:gd name="T29" fmla="*/ 14 h 93"/>
                    <a:gd name="T30" fmla="*/ 25 w 30"/>
                    <a:gd name="T31" fmla="*/ 21 h 93"/>
                    <a:gd name="T32" fmla="*/ 27 w 30"/>
                    <a:gd name="T33" fmla="*/ 29 h 93"/>
                    <a:gd name="T34" fmla="*/ 28 w 30"/>
                    <a:gd name="T35" fmla="*/ 35 h 93"/>
                    <a:gd name="T36" fmla="*/ 28 w 30"/>
                    <a:gd name="T37" fmla="*/ 40 h 93"/>
                    <a:gd name="T38" fmla="*/ 28 w 30"/>
                    <a:gd name="T39" fmla="*/ 48 h 93"/>
                    <a:gd name="T40" fmla="*/ 30 w 30"/>
                    <a:gd name="T41" fmla="*/ 55 h 93"/>
                    <a:gd name="T42" fmla="*/ 27 w 30"/>
                    <a:gd name="T43" fmla="*/ 61 h 93"/>
                    <a:gd name="T44" fmla="*/ 27 w 30"/>
                    <a:gd name="T45" fmla="*/ 64 h 93"/>
                    <a:gd name="T46" fmla="*/ 28 w 30"/>
                    <a:gd name="T47" fmla="*/ 67 h 93"/>
                    <a:gd name="T48" fmla="*/ 30 w 30"/>
                    <a:gd name="T49" fmla="*/ 74 h 93"/>
                    <a:gd name="T50" fmla="*/ 25 w 30"/>
                    <a:gd name="T51" fmla="*/ 78 h 93"/>
                    <a:gd name="T52" fmla="*/ 22 w 30"/>
                    <a:gd name="T53" fmla="*/ 79 h 93"/>
                    <a:gd name="T54" fmla="*/ 18 w 30"/>
                    <a:gd name="T55" fmla="*/ 85 h 93"/>
                    <a:gd name="T56" fmla="*/ 15 w 30"/>
                    <a:gd name="T57" fmla="*/ 90 h 93"/>
                    <a:gd name="T58" fmla="*/ 10 w 30"/>
                    <a:gd name="T59" fmla="*/ 90 h 93"/>
                    <a:gd name="T60" fmla="*/ 7 w 30"/>
                    <a:gd name="T61" fmla="*/ 93 h 9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0"/>
                    <a:gd name="T94" fmla="*/ 0 h 93"/>
                    <a:gd name="T95" fmla="*/ 30 w 30"/>
                    <a:gd name="T96" fmla="*/ 93 h 9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0" h="93">
                      <a:moveTo>
                        <a:pt x="7" y="93"/>
                      </a:moveTo>
                      <a:lnTo>
                        <a:pt x="7" y="93"/>
                      </a:lnTo>
                      <a:lnTo>
                        <a:pt x="5" y="90"/>
                      </a:lnTo>
                      <a:lnTo>
                        <a:pt x="3" y="78"/>
                      </a:lnTo>
                      <a:lnTo>
                        <a:pt x="5" y="66"/>
                      </a:lnTo>
                      <a:lnTo>
                        <a:pt x="2" y="57"/>
                      </a:lnTo>
                      <a:lnTo>
                        <a:pt x="0" y="47"/>
                      </a:lnTo>
                      <a:lnTo>
                        <a:pt x="0" y="38"/>
                      </a:lnTo>
                      <a:lnTo>
                        <a:pt x="3" y="24"/>
                      </a:lnTo>
                      <a:lnTo>
                        <a:pt x="8" y="19"/>
                      </a:lnTo>
                      <a:lnTo>
                        <a:pt x="15" y="9"/>
                      </a:lnTo>
                      <a:lnTo>
                        <a:pt x="18" y="4"/>
                      </a:lnTo>
                      <a:lnTo>
                        <a:pt x="25" y="0"/>
                      </a:lnTo>
                      <a:lnTo>
                        <a:pt x="27" y="5"/>
                      </a:lnTo>
                      <a:lnTo>
                        <a:pt x="27" y="14"/>
                      </a:lnTo>
                      <a:lnTo>
                        <a:pt x="25" y="21"/>
                      </a:lnTo>
                      <a:lnTo>
                        <a:pt x="27" y="29"/>
                      </a:lnTo>
                      <a:lnTo>
                        <a:pt x="28" y="35"/>
                      </a:lnTo>
                      <a:lnTo>
                        <a:pt x="28" y="40"/>
                      </a:lnTo>
                      <a:lnTo>
                        <a:pt x="28" y="48"/>
                      </a:lnTo>
                      <a:lnTo>
                        <a:pt x="30" y="55"/>
                      </a:lnTo>
                      <a:lnTo>
                        <a:pt x="27" y="61"/>
                      </a:lnTo>
                      <a:lnTo>
                        <a:pt x="27" y="64"/>
                      </a:lnTo>
                      <a:lnTo>
                        <a:pt x="28" y="67"/>
                      </a:lnTo>
                      <a:lnTo>
                        <a:pt x="30" y="74"/>
                      </a:lnTo>
                      <a:lnTo>
                        <a:pt x="25" y="78"/>
                      </a:lnTo>
                      <a:lnTo>
                        <a:pt x="22" y="79"/>
                      </a:lnTo>
                      <a:lnTo>
                        <a:pt x="18" y="85"/>
                      </a:lnTo>
                      <a:lnTo>
                        <a:pt x="15" y="90"/>
                      </a:lnTo>
                      <a:lnTo>
                        <a:pt x="10" y="90"/>
                      </a:lnTo>
                      <a:lnTo>
                        <a:pt x="7" y="9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38" name="Freeform 459">
                  <a:extLst>
                    <a:ext uri="{FF2B5EF4-FFF2-40B4-BE49-F238E27FC236}">
                      <a16:creationId xmlns:a16="http://schemas.microsoft.com/office/drawing/2014/main" id="{BC9D8337-BB85-4035-9C7F-0C58455C3EC2}"/>
                    </a:ext>
                  </a:extLst>
                </p:cNvPr>
                <p:cNvSpPr>
                  <a:spLocks/>
                </p:cNvSpPr>
                <p:nvPr/>
              </p:nvSpPr>
              <p:spPr bwMode="auto">
                <a:xfrm>
                  <a:off x="2412" y="2105"/>
                  <a:ext cx="224" cy="312"/>
                </a:xfrm>
                <a:custGeom>
                  <a:avLst/>
                  <a:gdLst>
                    <a:gd name="T0" fmla="*/ 9 w 224"/>
                    <a:gd name="T1" fmla="*/ 258 h 312"/>
                    <a:gd name="T2" fmla="*/ 11 w 224"/>
                    <a:gd name="T3" fmla="*/ 283 h 312"/>
                    <a:gd name="T4" fmla="*/ 12 w 224"/>
                    <a:gd name="T5" fmla="*/ 305 h 312"/>
                    <a:gd name="T6" fmla="*/ 19 w 224"/>
                    <a:gd name="T7" fmla="*/ 312 h 312"/>
                    <a:gd name="T8" fmla="*/ 27 w 224"/>
                    <a:gd name="T9" fmla="*/ 310 h 312"/>
                    <a:gd name="T10" fmla="*/ 47 w 224"/>
                    <a:gd name="T11" fmla="*/ 302 h 312"/>
                    <a:gd name="T12" fmla="*/ 89 w 224"/>
                    <a:gd name="T13" fmla="*/ 286 h 312"/>
                    <a:gd name="T14" fmla="*/ 122 w 224"/>
                    <a:gd name="T15" fmla="*/ 272 h 312"/>
                    <a:gd name="T16" fmla="*/ 139 w 224"/>
                    <a:gd name="T17" fmla="*/ 267 h 312"/>
                    <a:gd name="T18" fmla="*/ 154 w 224"/>
                    <a:gd name="T19" fmla="*/ 253 h 312"/>
                    <a:gd name="T20" fmla="*/ 161 w 224"/>
                    <a:gd name="T21" fmla="*/ 234 h 312"/>
                    <a:gd name="T22" fmla="*/ 176 w 224"/>
                    <a:gd name="T23" fmla="*/ 212 h 312"/>
                    <a:gd name="T24" fmla="*/ 184 w 224"/>
                    <a:gd name="T25" fmla="*/ 198 h 312"/>
                    <a:gd name="T26" fmla="*/ 176 w 224"/>
                    <a:gd name="T27" fmla="*/ 188 h 312"/>
                    <a:gd name="T28" fmla="*/ 177 w 224"/>
                    <a:gd name="T29" fmla="*/ 176 h 312"/>
                    <a:gd name="T30" fmla="*/ 186 w 224"/>
                    <a:gd name="T31" fmla="*/ 186 h 312"/>
                    <a:gd name="T32" fmla="*/ 194 w 224"/>
                    <a:gd name="T33" fmla="*/ 181 h 312"/>
                    <a:gd name="T34" fmla="*/ 199 w 224"/>
                    <a:gd name="T35" fmla="*/ 155 h 312"/>
                    <a:gd name="T36" fmla="*/ 201 w 224"/>
                    <a:gd name="T37" fmla="*/ 143 h 312"/>
                    <a:gd name="T38" fmla="*/ 192 w 224"/>
                    <a:gd name="T39" fmla="*/ 136 h 312"/>
                    <a:gd name="T40" fmla="*/ 212 w 224"/>
                    <a:gd name="T41" fmla="*/ 133 h 312"/>
                    <a:gd name="T42" fmla="*/ 221 w 224"/>
                    <a:gd name="T43" fmla="*/ 117 h 312"/>
                    <a:gd name="T44" fmla="*/ 221 w 224"/>
                    <a:gd name="T45" fmla="*/ 108 h 312"/>
                    <a:gd name="T46" fmla="*/ 207 w 224"/>
                    <a:gd name="T47" fmla="*/ 103 h 312"/>
                    <a:gd name="T48" fmla="*/ 192 w 224"/>
                    <a:gd name="T49" fmla="*/ 96 h 312"/>
                    <a:gd name="T50" fmla="*/ 184 w 224"/>
                    <a:gd name="T51" fmla="*/ 88 h 312"/>
                    <a:gd name="T52" fmla="*/ 176 w 224"/>
                    <a:gd name="T53" fmla="*/ 77 h 312"/>
                    <a:gd name="T54" fmla="*/ 169 w 224"/>
                    <a:gd name="T55" fmla="*/ 65 h 312"/>
                    <a:gd name="T56" fmla="*/ 164 w 224"/>
                    <a:gd name="T57" fmla="*/ 55 h 312"/>
                    <a:gd name="T58" fmla="*/ 161 w 224"/>
                    <a:gd name="T59" fmla="*/ 41 h 312"/>
                    <a:gd name="T60" fmla="*/ 159 w 224"/>
                    <a:gd name="T61" fmla="*/ 31 h 312"/>
                    <a:gd name="T62" fmla="*/ 156 w 224"/>
                    <a:gd name="T63" fmla="*/ 24 h 312"/>
                    <a:gd name="T64" fmla="*/ 154 w 224"/>
                    <a:gd name="T65" fmla="*/ 17 h 312"/>
                    <a:gd name="T66" fmla="*/ 151 w 224"/>
                    <a:gd name="T67" fmla="*/ 0 h 312"/>
                    <a:gd name="T68" fmla="*/ 134 w 224"/>
                    <a:gd name="T69" fmla="*/ 10 h 312"/>
                    <a:gd name="T70" fmla="*/ 119 w 224"/>
                    <a:gd name="T71" fmla="*/ 24 h 312"/>
                    <a:gd name="T72" fmla="*/ 106 w 224"/>
                    <a:gd name="T73" fmla="*/ 41 h 312"/>
                    <a:gd name="T74" fmla="*/ 104 w 224"/>
                    <a:gd name="T75" fmla="*/ 58 h 312"/>
                    <a:gd name="T76" fmla="*/ 99 w 224"/>
                    <a:gd name="T77" fmla="*/ 83 h 312"/>
                    <a:gd name="T78" fmla="*/ 87 w 224"/>
                    <a:gd name="T79" fmla="*/ 105 h 312"/>
                    <a:gd name="T80" fmla="*/ 79 w 224"/>
                    <a:gd name="T81" fmla="*/ 110 h 312"/>
                    <a:gd name="T82" fmla="*/ 71 w 224"/>
                    <a:gd name="T83" fmla="*/ 112 h 312"/>
                    <a:gd name="T84" fmla="*/ 67 w 224"/>
                    <a:gd name="T85" fmla="*/ 129 h 312"/>
                    <a:gd name="T86" fmla="*/ 56 w 224"/>
                    <a:gd name="T87" fmla="*/ 152 h 312"/>
                    <a:gd name="T88" fmla="*/ 31 w 224"/>
                    <a:gd name="T89" fmla="*/ 181 h 312"/>
                    <a:gd name="T90" fmla="*/ 16 w 224"/>
                    <a:gd name="T91" fmla="*/ 208 h 312"/>
                    <a:gd name="T92" fmla="*/ 9 w 224"/>
                    <a:gd name="T93" fmla="*/ 245 h 31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4"/>
                    <a:gd name="T142" fmla="*/ 0 h 312"/>
                    <a:gd name="T143" fmla="*/ 224 w 224"/>
                    <a:gd name="T144" fmla="*/ 312 h 31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4" h="312">
                      <a:moveTo>
                        <a:pt x="0" y="245"/>
                      </a:moveTo>
                      <a:lnTo>
                        <a:pt x="9" y="258"/>
                      </a:lnTo>
                      <a:lnTo>
                        <a:pt x="11" y="271"/>
                      </a:lnTo>
                      <a:lnTo>
                        <a:pt x="11" y="283"/>
                      </a:lnTo>
                      <a:lnTo>
                        <a:pt x="11" y="295"/>
                      </a:lnTo>
                      <a:lnTo>
                        <a:pt x="12" y="305"/>
                      </a:lnTo>
                      <a:lnTo>
                        <a:pt x="16" y="308"/>
                      </a:lnTo>
                      <a:lnTo>
                        <a:pt x="19" y="312"/>
                      </a:lnTo>
                      <a:lnTo>
                        <a:pt x="21" y="312"/>
                      </a:lnTo>
                      <a:lnTo>
                        <a:pt x="27" y="310"/>
                      </a:lnTo>
                      <a:lnTo>
                        <a:pt x="36" y="308"/>
                      </a:lnTo>
                      <a:lnTo>
                        <a:pt x="47" y="302"/>
                      </a:lnTo>
                      <a:lnTo>
                        <a:pt x="72" y="289"/>
                      </a:lnTo>
                      <a:lnTo>
                        <a:pt x="89" y="286"/>
                      </a:lnTo>
                      <a:lnTo>
                        <a:pt x="112" y="276"/>
                      </a:lnTo>
                      <a:lnTo>
                        <a:pt x="122" y="272"/>
                      </a:lnTo>
                      <a:lnTo>
                        <a:pt x="132" y="267"/>
                      </a:lnTo>
                      <a:lnTo>
                        <a:pt x="139" y="267"/>
                      </a:lnTo>
                      <a:lnTo>
                        <a:pt x="149" y="255"/>
                      </a:lnTo>
                      <a:lnTo>
                        <a:pt x="154" y="253"/>
                      </a:lnTo>
                      <a:lnTo>
                        <a:pt x="157" y="245"/>
                      </a:lnTo>
                      <a:lnTo>
                        <a:pt x="161" y="234"/>
                      </a:lnTo>
                      <a:lnTo>
                        <a:pt x="169" y="220"/>
                      </a:lnTo>
                      <a:lnTo>
                        <a:pt x="176" y="212"/>
                      </a:lnTo>
                      <a:lnTo>
                        <a:pt x="179" y="207"/>
                      </a:lnTo>
                      <a:lnTo>
                        <a:pt x="184" y="198"/>
                      </a:lnTo>
                      <a:lnTo>
                        <a:pt x="182" y="191"/>
                      </a:lnTo>
                      <a:lnTo>
                        <a:pt x="176" y="188"/>
                      </a:lnTo>
                      <a:lnTo>
                        <a:pt x="172" y="179"/>
                      </a:lnTo>
                      <a:lnTo>
                        <a:pt x="177" y="176"/>
                      </a:lnTo>
                      <a:lnTo>
                        <a:pt x="184" y="179"/>
                      </a:lnTo>
                      <a:lnTo>
                        <a:pt x="186" y="186"/>
                      </a:lnTo>
                      <a:lnTo>
                        <a:pt x="191" y="184"/>
                      </a:lnTo>
                      <a:lnTo>
                        <a:pt x="194" y="181"/>
                      </a:lnTo>
                      <a:lnTo>
                        <a:pt x="197" y="169"/>
                      </a:lnTo>
                      <a:lnTo>
                        <a:pt x="199" y="155"/>
                      </a:lnTo>
                      <a:lnTo>
                        <a:pt x="202" y="148"/>
                      </a:lnTo>
                      <a:lnTo>
                        <a:pt x="201" y="143"/>
                      </a:lnTo>
                      <a:lnTo>
                        <a:pt x="194" y="139"/>
                      </a:lnTo>
                      <a:lnTo>
                        <a:pt x="192" y="136"/>
                      </a:lnTo>
                      <a:lnTo>
                        <a:pt x="206" y="133"/>
                      </a:lnTo>
                      <a:lnTo>
                        <a:pt x="212" y="133"/>
                      </a:lnTo>
                      <a:lnTo>
                        <a:pt x="217" y="127"/>
                      </a:lnTo>
                      <a:lnTo>
                        <a:pt x="221" y="117"/>
                      </a:lnTo>
                      <a:lnTo>
                        <a:pt x="224" y="108"/>
                      </a:lnTo>
                      <a:lnTo>
                        <a:pt x="221" y="108"/>
                      </a:lnTo>
                      <a:lnTo>
                        <a:pt x="214" y="105"/>
                      </a:lnTo>
                      <a:lnTo>
                        <a:pt x="207" y="103"/>
                      </a:lnTo>
                      <a:lnTo>
                        <a:pt x="204" y="100"/>
                      </a:lnTo>
                      <a:lnTo>
                        <a:pt x="192" y="96"/>
                      </a:lnTo>
                      <a:lnTo>
                        <a:pt x="187" y="91"/>
                      </a:lnTo>
                      <a:lnTo>
                        <a:pt x="184" y="88"/>
                      </a:lnTo>
                      <a:lnTo>
                        <a:pt x="179" y="83"/>
                      </a:lnTo>
                      <a:lnTo>
                        <a:pt x="176" y="77"/>
                      </a:lnTo>
                      <a:lnTo>
                        <a:pt x="172" y="70"/>
                      </a:lnTo>
                      <a:lnTo>
                        <a:pt x="169" y="65"/>
                      </a:lnTo>
                      <a:lnTo>
                        <a:pt x="166" y="60"/>
                      </a:lnTo>
                      <a:lnTo>
                        <a:pt x="164" y="55"/>
                      </a:lnTo>
                      <a:lnTo>
                        <a:pt x="161" y="46"/>
                      </a:lnTo>
                      <a:lnTo>
                        <a:pt x="161" y="41"/>
                      </a:lnTo>
                      <a:lnTo>
                        <a:pt x="159" y="36"/>
                      </a:lnTo>
                      <a:lnTo>
                        <a:pt x="159" y="31"/>
                      </a:lnTo>
                      <a:lnTo>
                        <a:pt x="157" y="29"/>
                      </a:lnTo>
                      <a:lnTo>
                        <a:pt x="156" y="24"/>
                      </a:lnTo>
                      <a:lnTo>
                        <a:pt x="154" y="20"/>
                      </a:lnTo>
                      <a:lnTo>
                        <a:pt x="154" y="17"/>
                      </a:lnTo>
                      <a:lnTo>
                        <a:pt x="154" y="14"/>
                      </a:lnTo>
                      <a:lnTo>
                        <a:pt x="151" y="0"/>
                      </a:lnTo>
                      <a:lnTo>
                        <a:pt x="142" y="5"/>
                      </a:lnTo>
                      <a:lnTo>
                        <a:pt x="134" y="10"/>
                      </a:lnTo>
                      <a:lnTo>
                        <a:pt x="127" y="15"/>
                      </a:lnTo>
                      <a:lnTo>
                        <a:pt x="119" y="24"/>
                      </a:lnTo>
                      <a:lnTo>
                        <a:pt x="111" y="34"/>
                      </a:lnTo>
                      <a:lnTo>
                        <a:pt x="106" y="41"/>
                      </a:lnTo>
                      <a:lnTo>
                        <a:pt x="104" y="48"/>
                      </a:lnTo>
                      <a:lnTo>
                        <a:pt x="104" y="58"/>
                      </a:lnTo>
                      <a:lnTo>
                        <a:pt x="102" y="70"/>
                      </a:lnTo>
                      <a:lnTo>
                        <a:pt x="99" y="83"/>
                      </a:lnTo>
                      <a:lnTo>
                        <a:pt x="92" y="96"/>
                      </a:lnTo>
                      <a:lnTo>
                        <a:pt x="87" y="105"/>
                      </a:lnTo>
                      <a:lnTo>
                        <a:pt x="82" y="108"/>
                      </a:lnTo>
                      <a:lnTo>
                        <a:pt x="79" y="110"/>
                      </a:lnTo>
                      <a:lnTo>
                        <a:pt x="72" y="112"/>
                      </a:lnTo>
                      <a:lnTo>
                        <a:pt x="71" y="112"/>
                      </a:lnTo>
                      <a:lnTo>
                        <a:pt x="67" y="120"/>
                      </a:lnTo>
                      <a:lnTo>
                        <a:pt x="67" y="129"/>
                      </a:lnTo>
                      <a:lnTo>
                        <a:pt x="66" y="136"/>
                      </a:lnTo>
                      <a:lnTo>
                        <a:pt x="56" y="152"/>
                      </a:lnTo>
                      <a:lnTo>
                        <a:pt x="41" y="169"/>
                      </a:lnTo>
                      <a:lnTo>
                        <a:pt x="31" y="181"/>
                      </a:lnTo>
                      <a:lnTo>
                        <a:pt x="21" y="195"/>
                      </a:lnTo>
                      <a:lnTo>
                        <a:pt x="16" y="208"/>
                      </a:lnTo>
                      <a:lnTo>
                        <a:pt x="11" y="231"/>
                      </a:lnTo>
                      <a:lnTo>
                        <a:pt x="9" y="245"/>
                      </a:lnTo>
                      <a:lnTo>
                        <a:pt x="0" y="245"/>
                      </a:lnTo>
                      <a:close/>
                    </a:path>
                  </a:pathLst>
                </a:custGeom>
                <a:solidFill>
                  <a:srgbClr val="84C32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39" name="Freeform 460">
                  <a:extLst>
                    <a:ext uri="{FF2B5EF4-FFF2-40B4-BE49-F238E27FC236}">
                      <a16:creationId xmlns:a16="http://schemas.microsoft.com/office/drawing/2014/main" id="{8C8EEECD-AF49-4F93-ACB5-6F3FCA028AC9}"/>
                    </a:ext>
                  </a:extLst>
                </p:cNvPr>
                <p:cNvSpPr>
                  <a:spLocks/>
                </p:cNvSpPr>
                <p:nvPr/>
              </p:nvSpPr>
              <p:spPr bwMode="auto">
                <a:xfrm>
                  <a:off x="2412" y="2105"/>
                  <a:ext cx="224" cy="312"/>
                </a:xfrm>
                <a:custGeom>
                  <a:avLst/>
                  <a:gdLst>
                    <a:gd name="T0" fmla="*/ 9 w 224"/>
                    <a:gd name="T1" fmla="*/ 258 h 312"/>
                    <a:gd name="T2" fmla="*/ 11 w 224"/>
                    <a:gd name="T3" fmla="*/ 283 h 312"/>
                    <a:gd name="T4" fmla="*/ 12 w 224"/>
                    <a:gd name="T5" fmla="*/ 305 h 312"/>
                    <a:gd name="T6" fmla="*/ 19 w 224"/>
                    <a:gd name="T7" fmla="*/ 312 h 312"/>
                    <a:gd name="T8" fmla="*/ 27 w 224"/>
                    <a:gd name="T9" fmla="*/ 310 h 312"/>
                    <a:gd name="T10" fmla="*/ 47 w 224"/>
                    <a:gd name="T11" fmla="*/ 302 h 312"/>
                    <a:gd name="T12" fmla="*/ 89 w 224"/>
                    <a:gd name="T13" fmla="*/ 286 h 312"/>
                    <a:gd name="T14" fmla="*/ 122 w 224"/>
                    <a:gd name="T15" fmla="*/ 272 h 312"/>
                    <a:gd name="T16" fmla="*/ 139 w 224"/>
                    <a:gd name="T17" fmla="*/ 267 h 312"/>
                    <a:gd name="T18" fmla="*/ 154 w 224"/>
                    <a:gd name="T19" fmla="*/ 253 h 312"/>
                    <a:gd name="T20" fmla="*/ 161 w 224"/>
                    <a:gd name="T21" fmla="*/ 234 h 312"/>
                    <a:gd name="T22" fmla="*/ 176 w 224"/>
                    <a:gd name="T23" fmla="*/ 212 h 312"/>
                    <a:gd name="T24" fmla="*/ 184 w 224"/>
                    <a:gd name="T25" fmla="*/ 198 h 312"/>
                    <a:gd name="T26" fmla="*/ 176 w 224"/>
                    <a:gd name="T27" fmla="*/ 188 h 312"/>
                    <a:gd name="T28" fmla="*/ 177 w 224"/>
                    <a:gd name="T29" fmla="*/ 176 h 312"/>
                    <a:gd name="T30" fmla="*/ 186 w 224"/>
                    <a:gd name="T31" fmla="*/ 186 h 312"/>
                    <a:gd name="T32" fmla="*/ 194 w 224"/>
                    <a:gd name="T33" fmla="*/ 181 h 312"/>
                    <a:gd name="T34" fmla="*/ 199 w 224"/>
                    <a:gd name="T35" fmla="*/ 155 h 312"/>
                    <a:gd name="T36" fmla="*/ 201 w 224"/>
                    <a:gd name="T37" fmla="*/ 143 h 312"/>
                    <a:gd name="T38" fmla="*/ 192 w 224"/>
                    <a:gd name="T39" fmla="*/ 136 h 312"/>
                    <a:gd name="T40" fmla="*/ 212 w 224"/>
                    <a:gd name="T41" fmla="*/ 133 h 312"/>
                    <a:gd name="T42" fmla="*/ 221 w 224"/>
                    <a:gd name="T43" fmla="*/ 117 h 312"/>
                    <a:gd name="T44" fmla="*/ 221 w 224"/>
                    <a:gd name="T45" fmla="*/ 108 h 312"/>
                    <a:gd name="T46" fmla="*/ 207 w 224"/>
                    <a:gd name="T47" fmla="*/ 103 h 312"/>
                    <a:gd name="T48" fmla="*/ 192 w 224"/>
                    <a:gd name="T49" fmla="*/ 96 h 312"/>
                    <a:gd name="T50" fmla="*/ 184 w 224"/>
                    <a:gd name="T51" fmla="*/ 88 h 312"/>
                    <a:gd name="T52" fmla="*/ 176 w 224"/>
                    <a:gd name="T53" fmla="*/ 77 h 312"/>
                    <a:gd name="T54" fmla="*/ 169 w 224"/>
                    <a:gd name="T55" fmla="*/ 65 h 312"/>
                    <a:gd name="T56" fmla="*/ 164 w 224"/>
                    <a:gd name="T57" fmla="*/ 55 h 312"/>
                    <a:gd name="T58" fmla="*/ 161 w 224"/>
                    <a:gd name="T59" fmla="*/ 41 h 312"/>
                    <a:gd name="T60" fmla="*/ 159 w 224"/>
                    <a:gd name="T61" fmla="*/ 31 h 312"/>
                    <a:gd name="T62" fmla="*/ 156 w 224"/>
                    <a:gd name="T63" fmla="*/ 24 h 312"/>
                    <a:gd name="T64" fmla="*/ 154 w 224"/>
                    <a:gd name="T65" fmla="*/ 17 h 312"/>
                    <a:gd name="T66" fmla="*/ 151 w 224"/>
                    <a:gd name="T67" fmla="*/ 0 h 312"/>
                    <a:gd name="T68" fmla="*/ 134 w 224"/>
                    <a:gd name="T69" fmla="*/ 10 h 312"/>
                    <a:gd name="T70" fmla="*/ 119 w 224"/>
                    <a:gd name="T71" fmla="*/ 24 h 312"/>
                    <a:gd name="T72" fmla="*/ 106 w 224"/>
                    <a:gd name="T73" fmla="*/ 41 h 312"/>
                    <a:gd name="T74" fmla="*/ 104 w 224"/>
                    <a:gd name="T75" fmla="*/ 58 h 312"/>
                    <a:gd name="T76" fmla="*/ 99 w 224"/>
                    <a:gd name="T77" fmla="*/ 83 h 312"/>
                    <a:gd name="T78" fmla="*/ 87 w 224"/>
                    <a:gd name="T79" fmla="*/ 105 h 312"/>
                    <a:gd name="T80" fmla="*/ 79 w 224"/>
                    <a:gd name="T81" fmla="*/ 110 h 312"/>
                    <a:gd name="T82" fmla="*/ 71 w 224"/>
                    <a:gd name="T83" fmla="*/ 112 h 312"/>
                    <a:gd name="T84" fmla="*/ 67 w 224"/>
                    <a:gd name="T85" fmla="*/ 129 h 312"/>
                    <a:gd name="T86" fmla="*/ 56 w 224"/>
                    <a:gd name="T87" fmla="*/ 152 h 312"/>
                    <a:gd name="T88" fmla="*/ 31 w 224"/>
                    <a:gd name="T89" fmla="*/ 181 h 312"/>
                    <a:gd name="T90" fmla="*/ 16 w 224"/>
                    <a:gd name="T91" fmla="*/ 208 h 312"/>
                    <a:gd name="T92" fmla="*/ 9 w 224"/>
                    <a:gd name="T93" fmla="*/ 245 h 31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4"/>
                    <a:gd name="T142" fmla="*/ 0 h 312"/>
                    <a:gd name="T143" fmla="*/ 224 w 224"/>
                    <a:gd name="T144" fmla="*/ 312 h 31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4" h="312">
                      <a:moveTo>
                        <a:pt x="0" y="245"/>
                      </a:moveTo>
                      <a:lnTo>
                        <a:pt x="9" y="258"/>
                      </a:lnTo>
                      <a:lnTo>
                        <a:pt x="11" y="271"/>
                      </a:lnTo>
                      <a:lnTo>
                        <a:pt x="11" y="283"/>
                      </a:lnTo>
                      <a:lnTo>
                        <a:pt x="11" y="295"/>
                      </a:lnTo>
                      <a:lnTo>
                        <a:pt x="12" y="305"/>
                      </a:lnTo>
                      <a:lnTo>
                        <a:pt x="16" y="308"/>
                      </a:lnTo>
                      <a:lnTo>
                        <a:pt x="19" y="312"/>
                      </a:lnTo>
                      <a:lnTo>
                        <a:pt x="21" y="312"/>
                      </a:lnTo>
                      <a:lnTo>
                        <a:pt x="27" y="310"/>
                      </a:lnTo>
                      <a:lnTo>
                        <a:pt x="36" y="308"/>
                      </a:lnTo>
                      <a:lnTo>
                        <a:pt x="47" y="302"/>
                      </a:lnTo>
                      <a:lnTo>
                        <a:pt x="72" y="289"/>
                      </a:lnTo>
                      <a:lnTo>
                        <a:pt x="89" y="286"/>
                      </a:lnTo>
                      <a:lnTo>
                        <a:pt x="112" y="276"/>
                      </a:lnTo>
                      <a:lnTo>
                        <a:pt x="122" y="272"/>
                      </a:lnTo>
                      <a:lnTo>
                        <a:pt x="132" y="267"/>
                      </a:lnTo>
                      <a:lnTo>
                        <a:pt x="139" y="267"/>
                      </a:lnTo>
                      <a:lnTo>
                        <a:pt x="149" y="255"/>
                      </a:lnTo>
                      <a:lnTo>
                        <a:pt x="154" y="253"/>
                      </a:lnTo>
                      <a:lnTo>
                        <a:pt x="157" y="245"/>
                      </a:lnTo>
                      <a:lnTo>
                        <a:pt x="161" y="234"/>
                      </a:lnTo>
                      <a:lnTo>
                        <a:pt x="169" y="220"/>
                      </a:lnTo>
                      <a:lnTo>
                        <a:pt x="176" y="212"/>
                      </a:lnTo>
                      <a:lnTo>
                        <a:pt x="179" y="207"/>
                      </a:lnTo>
                      <a:lnTo>
                        <a:pt x="184" y="198"/>
                      </a:lnTo>
                      <a:lnTo>
                        <a:pt x="182" y="191"/>
                      </a:lnTo>
                      <a:lnTo>
                        <a:pt x="176" y="188"/>
                      </a:lnTo>
                      <a:lnTo>
                        <a:pt x="172" y="179"/>
                      </a:lnTo>
                      <a:lnTo>
                        <a:pt x="177" y="176"/>
                      </a:lnTo>
                      <a:lnTo>
                        <a:pt x="184" y="179"/>
                      </a:lnTo>
                      <a:lnTo>
                        <a:pt x="186" y="186"/>
                      </a:lnTo>
                      <a:lnTo>
                        <a:pt x="191" y="184"/>
                      </a:lnTo>
                      <a:lnTo>
                        <a:pt x="194" y="181"/>
                      </a:lnTo>
                      <a:lnTo>
                        <a:pt x="197" y="169"/>
                      </a:lnTo>
                      <a:lnTo>
                        <a:pt x="199" y="155"/>
                      </a:lnTo>
                      <a:lnTo>
                        <a:pt x="202" y="148"/>
                      </a:lnTo>
                      <a:lnTo>
                        <a:pt x="201" y="143"/>
                      </a:lnTo>
                      <a:lnTo>
                        <a:pt x="194" y="139"/>
                      </a:lnTo>
                      <a:lnTo>
                        <a:pt x="192" y="136"/>
                      </a:lnTo>
                      <a:lnTo>
                        <a:pt x="206" y="133"/>
                      </a:lnTo>
                      <a:lnTo>
                        <a:pt x="212" y="133"/>
                      </a:lnTo>
                      <a:lnTo>
                        <a:pt x="217" y="127"/>
                      </a:lnTo>
                      <a:lnTo>
                        <a:pt x="221" y="117"/>
                      </a:lnTo>
                      <a:lnTo>
                        <a:pt x="224" y="108"/>
                      </a:lnTo>
                      <a:lnTo>
                        <a:pt x="221" y="108"/>
                      </a:lnTo>
                      <a:lnTo>
                        <a:pt x="214" y="105"/>
                      </a:lnTo>
                      <a:lnTo>
                        <a:pt x="207" y="103"/>
                      </a:lnTo>
                      <a:lnTo>
                        <a:pt x="204" y="100"/>
                      </a:lnTo>
                      <a:lnTo>
                        <a:pt x="192" y="96"/>
                      </a:lnTo>
                      <a:lnTo>
                        <a:pt x="187" y="91"/>
                      </a:lnTo>
                      <a:lnTo>
                        <a:pt x="184" y="88"/>
                      </a:lnTo>
                      <a:lnTo>
                        <a:pt x="179" y="83"/>
                      </a:lnTo>
                      <a:lnTo>
                        <a:pt x="176" y="77"/>
                      </a:lnTo>
                      <a:lnTo>
                        <a:pt x="172" y="70"/>
                      </a:lnTo>
                      <a:lnTo>
                        <a:pt x="169" y="65"/>
                      </a:lnTo>
                      <a:lnTo>
                        <a:pt x="166" y="60"/>
                      </a:lnTo>
                      <a:lnTo>
                        <a:pt x="164" y="55"/>
                      </a:lnTo>
                      <a:lnTo>
                        <a:pt x="161" y="46"/>
                      </a:lnTo>
                      <a:lnTo>
                        <a:pt x="161" y="41"/>
                      </a:lnTo>
                      <a:lnTo>
                        <a:pt x="159" y="36"/>
                      </a:lnTo>
                      <a:lnTo>
                        <a:pt x="159" y="31"/>
                      </a:lnTo>
                      <a:lnTo>
                        <a:pt x="157" y="29"/>
                      </a:lnTo>
                      <a:lnTo>
                        <a:pt x="156" y="24"/>
                      </a:lnTo>
                      <a:lnTo>
                        <a:pt x="154" y="20"/>
                      </a:lnTo>
                      <a:lnTo>
                        <a:pt x="154" y="17"/>
                      </a:lnTo>
                      <a:lnTo>
                        <a:pt x="154" y="14"/>
                      </a:lnTo>
                      <a:lnTo>
                        <a:pt x="151" y="0"/>
                      </a:lnTo>
                      <a:lnTo>
                        <a:pt x="142" y="5"/>
                      </a:lnTo>
                      <a:lnTo>
                        <a:pt x="134" y="10"/>
                      </a:lnTo>
                      <a:lnTo>
                        <a:pt x="127" y="15"/>
                      </a:lnTo>
                      <a:lnTo>
                        <a:pt x="119" y="24"/>
                      </a:lnTo>
                      <a:lnTo>
                        <a:pt x="111" y="34"/>
                      </a:lnTo>
                      <a:lnTo>
                        <a:pt x="106" y="41"/>
                      </a:lnTo>
                      <a:lnTo>
                        <a:pt x="104" y="48"/>
                      </a:lnTo>
                      <a:lnTo>
                        <a:pt x="104" y="58"/>
                      </a:lnTo>
                      <a:lnTo>
                        <a:pt x="102" y="70"/>
                      </a:lnTo>
                      <a:lnTo>
                        <a:pt x="99" y="83"/>
                      </a:lnTo>
                      <a:lnTo>
                        <a:pt x="92" y="96"/>
                      </a:lnTo>
                      <a:lnTo>
                        <a:pt x="87" y="105"/>
                      </a:lnTo>
                      <a:lnTo>
                        <a:pt x="82" y="108"/>
                      </a:lnTo>
                      <a:lnTo>
                        <a:pt x="79" y="110"/>
                      </a:lnTo>
                      <a:lnTo>
                        <a:pt x="72" y="112"/>
                      </a:lnTo>
                      <a:lnTo>
                        <a:pt x="71" y="112"/>
                      </a:lnTo>
                      <a:lnTo>
                        <a:pt x="67" y="120"/>
                      </a:lnTo>
                      <a:lnTo>
                        <a:pt x="67" y="129"/>
                      </a:lnTo>
                      <a:lnTo>
                        <a:pt x="66" y="136"/>
                      </a:lnTo>
                      <a:lnTo>
                        <a:pt x="56" y="152"/>
                      </a:lnTo>
                      <a:lnTo>
                        <a:pt x="41" y="169"/>
                      </a:lnTo>
                      <a:lnTo>
                        <a:pt x="31" y="181"/>
                      </a:lnTo>
                      <a:lnTo>
                        <a:pt x="21" y="195"/>
                      </a:lnTo>
                      <a:lnTo>
                        <a:pt x="16" y="208"/>
                      </a:lnTo>
                      <a:lnTo>
                        <a:pt x="11" y="231"/>
                      </a:lnTo>
                      <a:lnTo>
                        <a:pt x="9" y="245"/>
                      </a:lnTo>
                      <a:lnTo>
                        <a:pt x="0" y="24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40" name="Freeform 461">
                  <a:extLst>
                    <a:ext uri="{FF2B5EF4-FFF2-40B4-BE49-F238E27FC236}">
                      <a16:creationId xmlns:a16="http://schemas.microsoft.com/office/drawing/2014/main" id="{F7F0CBD8-0944-4901-9A03-0DCCE6F5E8FB}"/>
                    </a:ext>
                  </a:extLst>
                </p:cNvPr>
                <p:cNvSpPr>
                  <a:spLocks/>
                </p:cNvSpPr>
                <p:nvPr/>
              </p:nvSpPr>
              <p:spPr bwMode="auto">
                <a:xfrm>
                  <a:off x="3319" y="2398"/>
                  <a:ext cx="32" cy="31"/>
                </a:xfrm>
                <a:custGeom>
                  <a:avLst/>
                  <a:gdLst>
                    <a:gd name="T0" fmla="*/ 18 w 32"/>
                    <a:gd name="T1" fmla="*/ 31 h 31"/>
                    <a:gd name="T2" fmla="*/ 13 w 32"/>
                    <a:gd name="T3" fmla="*/ 31 h 31"/>
                    <a:gd name="T4" fmla="*/ 7 w 32"/>
                    <a:gd name="T5" fmla="*/ 29 h 31"/>
                    <a:gd name="T6" fmla="*/ 2 w 32"/>
                    <a:gd name="T7" fmla="*/ 29 h 31"/>
                    <a:gd name="T8" fmla="*/ 2 w 32"/>
                    <a:gd name="T9" fmla="*/ 26 h 31"/>
                    <a:gd name="T10" fmla="*/ 2 w 32"/>
                    <a:gd name="T11" fmla="*/ 21 h 31"/>
                    <a:gd name="T12" fmla="*/ 0 w 32"/>
                    <a:gd name="T13" fmla="*/ 14 h 31"/>
                    <a:gd name="T14" fmla="*/ 2 w 32"/>
                    <a:gd name="T15" fmla="*/ 9 h 31"/>
                    <a:gd name="T16" fmla="*/ 5 w 32"/>
                    <a:gd name="T17" fmla="*/ 5 h 31"/>
                    <a:gd name="T18" fmla="*/ 10 w 32"/>
                    <a:gd name="T19" fmla="*/ 5 h 31"/>
                    <a:gd name="T20" fmla="*/ 18 w 32"/>
                    <a:gd name="T21" fmla="*/ 3 h 31"/>
                    <a:gd name="T22" fmla="*/ 23 w 32"/>
                    <a:gd name="T23" fmla="*/ 0 h 31"/>
                    <a:gd name="T24" fmla="*/ 30 w 32"/>
                    <a:gd name="T25" fmla="*/ 2 h 31"/>
                    <a:gd name="T26" fmla="*/ 32 w 32"/>
                    <a:gd name="T27" fmla="*/ 9 h 31"/>
                    <a:gd name="T28" fmla="*/ 32 w 32"/>
                    <a:gd name="T29" fmla="*/ 14 h 31"/>
                    <a:gd name="T30" fmla="*/ 27 w 32"/>
                    <a:gd name="T31" fmla="*/ 17 h 31"/>
                    <a:gd name="T32" fmla="*/ 25 w 32"/>
                    <a:gd name="T33" fmla="*/ 21 h 31"/>
                    <a:gd name="T34" fmla="*/ 25 w 32"/>
                    <a:gd name="T35" fmla="*/ 24 h 31"/>
                    <a:gd name="T36" fmla="*/ 23 w 32"/>
                    <a:gd name="T37" fmla="*/ 28 h 31"/>
                    <a:gd name="T38" fmla="*/ 18 w 32"/>
                    <a:gd name="T39" fmla="*/ 31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31"/>
                    <a:gd name="T62" fmla="*/ 32 w 32"/>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31">
                      <a:moveTo>
                        <a:pt x="18" y="31"/>
                      </a:moveTo>
                      <a:lnTo>
                        <a:pt x="13" y="31"/>
                      </a:lnTo>
                      <a:lnTo>
                        <a:pt x="7" y="29"/>
                      </a:lnTo>
                      <a:lnTo>
                        <a:pt x="2" y="29"/>
                      </a:lnTo>
                      <a:lnTo>
                        <a:pt x="2" y="26"/>
                      </a:lnTo>
                      <a:lnTo>
                        <a:pt x="2" y="21"/>
                      </a:lnTo>
                      <a:lnTo>
                        <a:pt x="0" y="14"/>
                      </a:lnTo>
                      <a:lnTo>
                        <a:pt x="2" y="9"/>
                      </a:lnTo>
                      <a:lnTo>
                        <a:pt x="5" y="5"/>
                      </a:lnTo>
                      <a:lnTo>
                        <a:pt x="10" y="5"/>
                      </a:lnTo>
                      <a:lnTo>
                        <a:pt x="18" y="3"/>
                      </a:lnTo>
                      <a:lnTo>
                        <a:pt x="23" y="0"/>
                      </a:lnTo>
                      <a:lnTo>
                        <a:pt x="30" y="2"/>
                      </a:lnTo>
                      <a:lnTo>
                        <a:pt x="32" y="9"/>
                      </a:lnTo>
                      <a:lnTo>
                        <a:pt x="32" y="14"/>
                      </a:lnTo>
                      <a:lnTo>
                        <a:pt x="27" y="17"/>
                      </a:lnTo>
                      <a:lnTo>
                        <a:pt x="25" y="21"/>
                      </a:lnTo>
                      <a:lnTo>
                        <a:pt x="25" y="24"/>
                      </a:lnTo>
                      <a:lnTo>
                        <a:pt x="23" y="28"/>
                      </a:lnTo>
                      <a:lnTo>
                        <a:pt x="18" y="31"/>
                      </a:lnTo>
                      <a:close/>
                    </a:path>
                  </a:pathLst>
                </a:custGeom>
                <a:solidFill>
                  <a:srgbClr val="FBE1E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41" name="Freeform 462">
                  <a:extLst>
                    <a:ext uri="{FF2B5EF4-FFF2-40B4-BE49-F238E27FC236}">
                      <a16:creationId xmlns:a16="http://schemas.microsoft.com/office/drawing/2014/main" id="{B6690369-6CA0-48A3-B0E2-3E3DEF6ACBB8}"/>
                    </a:ext>
                  </a:extLst>
                </p:cNvPr>
                <p:cNvSpPr>
                  <a:spLocks/>
                </p:cNvSpPr>
                <p:nvPr/>
              </p:nvSpPr>
              <p:spPr bwMode="auto">
                <a:xfrm>
                  <a:off x="3319" y="2398"/>
                  <a:ext cx="32" cy="31"/>
                </a:xfrm>
                <a:custGeom>
                  <a:avLst/>
                  <a:gdLst>
                    <a:gd name="T0" fmla="*/ 18 w 32"/>
                    <a:gd name="T1" fmla="*/ 31 h 31"/>
                    <a:gd name="T2" fmla="*/ 18 w 32"/>
                    <a:gd name="T3" fmla="*/ 31 h 31"/>
                    <a:gd name="T4" fmla="*/ 13 w 32"/>
                    <a:gd name="T5" fmla="*/ 31 h 31"/>
                    <a:gd name="T6" fmla="*/ 7 w 32"/>
                    <a:gd name="T7" fmla="*/ 29 h 31"/>
                    <a:gd name="T8" fmla="*/ 2 w 32"/>
                    <a:gd name="T9" fmla="*/ 29 h 31"/>
                    <a:gd name="T10" fmla="*/ 2 w 32"/>
                    <a:gd name="T11" fmla="*/ 26 h 31"/>
                    <a:gd name="T12" fmla="*/ 2 w 32"/>
                    <a:gd name="T13" fmla="*/ 21 h 31"/>
                    <a:gd name="T14" fmla="*/ 0 w 32"/>
                    <a:gd name="T15" fmla="*/ 14 h 31"/>
                    <a:gd name="T16" fmla="*/ 2 w 32"/>
                    <a:gd name="T17" fmla="*/ 9 h 31"/>
                    <a:gd name="T18" fmla="*/ 5 w 32"/>
                    <a:gd name="T19" fmla="*/ 5 h 31"/>
                    <a:gd name="T20" fmla="*/ 10 w 32"/>
                    <a:gd name="T21" fmla="*/ 5 h 31"/>
                    <a:gd name="T22" fmla="*/ 18 w 32"/>
                    <a:gd name="T23" fmla="*/ 3 h 31"/>
                    <a:gd name="T24" fmla="*/ 23 w 32"/>
                    <a:gd name="T25" fmla="*/ 0 h 31"/>
                    <a:gd name="T26" fmla="*/ 30 w 32"/>
                    <a:gd name="T27" fmla="*/ 2 h 31"/>
                    <a:gd name="T28" fmla="*/ 32 w 32"/>
                    <a:gd name="T29" fmla="*/ 9 h 31"/>
                    <a:gd name="T30" fmla="*/ 32 w 32"/>
                    <a:gd name="T31" fmla="*/ 14 h 31"/>
                    <a:gd name="T32" fmla="*/ 27 w 32"/>
                    <a:gd name="T33" fmla="*/ 17 h 31"/>
                    <a:gd name="T34" fmla="*/ 25 w 32"/>
                    <a:gd name="T35" fmla="*/ 21 h 31"/>
                    <a:gd name="T36" fmla="*/ 25 w 32"/>
                    <a:gd name="T37" fmla="*/ 24 h 31"/>
                    <a:gd name="T38" fmla="*/ 23 w 32"/>
                    <a:gd name="T39" fmla="*/ 28 h 31"/>
                    <a:gd name="T40" fmla="*/ 18 w 32"/>
                    <a:gd name="T41" fmla="*/ 31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31"/>
                    <a:gd name="T65" fmla="*/ 32 w 32"/>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31">
                      <a:moveTo>
                        <a:pt x="18" y="31"/>
                      </a:moveTo>
                      <a:lnTo>
                        <a:pt x="18" y="31"/>
                      </a:lnTo>
                      <a:lnTo>
                        <a:pt x="13" y="31"/>
                      </a:lnTo>
                      <a:lnTo>
                        <a:pt x="7" y="29"/>
                      </a:lnTo>
                      <a:lnTo>
                        <a:pt x="2" y="29"/>
                      </a:lnTo>
                      <a:lnTo>
                        <a:pt x="2" y="26"/>
                      </a:lnTo>
                      <a:lnTo>
                        <a:pt x="2" y="21"/>
                      </a:lnTo>
                      <a:lnTo>
                        <a:pt x="0" y="14"/>
                      </a:lnTo>
                      <a:lnTo>
                        <a:pt x="2" y="9"/>
                      </a:lnTo>
                      <a:lnTo>
                        <a:pt x="5" y="5"/>
                      </a:lnTo>
                      <a:lnTo>
                        <a:pt x="10" y="5"/>
                      </a:lnTo>
                      <a:lnTo>
                        <a:pt x="18" y="3"/>
                      </a:lnTo>
                      <a:lnTo>
                        <a:pt x="23" y="0"/>
                      </a:lnTo>
                      <a:lnTo>
                        <a:pt x="30" y="2"/>
                      </a:lnTo>
                      <a:lnTo>
                        <a:pt x="32" y="9"/>
                      </a:lnTo>
                      <a:lnTo>
                        <a:pt x="32" y="14"/>
                      </a:lnTo>
                      <a:lnTo>
                        <a:pt x="27" y="17"/>
                      </a:lnTo>
                      <a:lnTo>
                        <a:pt x="25" y="21"/>
                      </a:lnTo>
                      <a:lnTo>
                        <a:pt x="25" y="24"/>
                      </a:lnTo>
                      <a:lnTo>
                        <a:pt x="23" y="28"/>
                      </a:lnTo>
                      <a:lnTo>
                        <a:pt x="18" y="31"/>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42" name="Freeform 463">
                  <a:extLst>
                    <a:ext uri="{FF2B5EF4-FFF2-40B4-BE49-F238E27FC236}">
                      <a16:creationId xmlns:a16="http://schemas.microsoft.com/office/drawing/2014/main" id="{DC478EF5-B322-4047-BD35-07272B66FF62}"/>
                    </a:ext>
                  </a:extLst>
                </p:cNvPr>
                <p:cNvSpPr>
                  <a:spLocks noEditPoints="1"/>
                </p:cNvSpPr>
                <p:nvPr/>
              </p:nvSpPr>
              <p:spPr bwMode="auto">
                <a:xfrm>
                  <a:off x="977" y="2212"/>
                  <a:ext cx="282" cy="289"/>
                </a:xfrm>
                <a:custGeom>
                  <a:avLst/>
                  <a:gdLst>
                    <a:gd name="T0" fmla="*/ 282 w 282"/>
                    <a:gd name="T1" fmla="*/ 260 h 289"/>
                    <a:gd name="T2" fmla="*/ 272 w 282"/>
                    <a:gd name="T3" fmla="*/ 229 h 289"/>
                    <a:gd name="T4" fmla="*/ 259 w 282"/>
                    <a:gd name="T5" fmla="*/ 219 h 289"/>
                    <a:gd name="T6" fmla="*/ 239 w 282"/>
                    <a:gd name="T7" fmla="*/ 212 h 289"/>
                    <a:gd name="T8" fmla="*/ 219 w 282"/>
                    <a:gd name="T9" fmla="*/ 205 h 289"/>
                    <a:gd name="T10" fmla="*/ 209 w 282"/>
                    <a:gd name="T11" fmla="*/ 193 h 289"/>
                    <a:gd name="T12" fmla="*/ 200 w 282"/>
                    <a:gd name="T13" fmla="*/ 179 h 289"/>
                    <a:gd name="T14" fmla="*/ 190 w 282"/>
                    <a:gd name="T15" fmla="*/ 169 h 289"/>
                    <a:gd name="T16" fmla="*/ 184 w 282"/>
                    <a:gd name="T17" fmla="*/ 155 h 289"/>
                    <a:gd name="T18" fmla="*/ 187 w 282"/>
                    <a:gd name="T19" fmla="*/ 141 h 289"/>
                    <a:gd name="T20" fmla="*/ 194 w 282"/>
                    <a:gd name="T21" fmla="*/ 136 h 289"/>
                    <a:gd name="T22" fmla="*/ 210 w 282"/>
                    <a:gd name="T23" fmla="*/ 131 h 289"/>
                    <a:gd name="T24" fmla="*/ 214 w 282"/>
                    <a:gd name="T25" fmla="*/ 115 h 289"/>
                    <a:gd name="T26" fmla="*/ 202 w 282"/>
                    <a:gd name="T27" fmla="*/ 110 h 289"/>
                    <a:gd name="T28" fmla="*/ 179 w 282"/>
                    <a:gd name="T29" fmla="*/ 108 h 289"/>
                    <a:gd name="T30" fmla="*/ 158 w 282"/>
                    <a:gd name="T31" fmla="*/ 98 h 289"/>
                    <a:gd name="T32" fmla="*/ 147 w 282"/>
                    <a:gd name="T33" fmla="*/ 79 h 289"/>
                    <a:gd name="T34" fmla="*/ 142 w 282"/>
                    <a:gd name="T35" fmla="*/ 63 h 289"/>
                    <a:gd name="T36" fmla="*/ 142 w 282"/>
                    <a:gd name="T37" fmla="*/ 50 h 289"/>
                    <a:gd name="T38" fmla="*/ 142 w 282"/>
                    <a:gd name="T39" fmla="*/ 41 h 289"/>
                    <a:gd name="T40" fmla="*/ 140 w 282"/>
                    <a:gd name="T41" fmla="*/ 36 h 289"/>
                    <a:gd name="T42" fmla="*/ 122 w 282"/>
                    <a:gd name="T43" fmla="*/ 32 h 289"/>
                    <a:gd name="T44" fmla="*/ 100 w 282"/>
                    <a:gd name="T45" fmla="*/ 36 h 289"/>
                    <a:gd name="T46" fmla="*/ 82 w 282"/>
                    <a:gd name="T47" fmla="*/ 32 h 289"/>
                    <a:gd name="T48" fmla="*/ 65 w 282"/>
                    <a:gd name="T49" fmla="*/ 19 h 289"/>
                    <a:gd name="T50" fmla="*/ 53 w 282"/>
                    <a:gd name="T51" fmla="*/ 5 h 289"/>
                    <a:gd name="T52" fmla="*/ 42 w 282"/>
                    <a:gd name="T53" fmla="*/ 3 h 289"/>
                    <a:gd name="T54" fmla="*/ 30 w 282"/>
                    <a:gd name="T55" fmla="*/ 1 h 289"/>
                    <a:gd name="T56" fmla="*/ 0 w 282"/>
                    <a:gd name="T57" fmla="*/ 24 h 289"/>
                    <a:gd name="T58" fmla="*/ 10 w 282"/>
                    <a:gd name="T59" fmla="*/ 32 h 289"/>
                    <a:gd name="T60" fmla="*/ 32 w 282"/>
                    <a:gd name="T61" fmla="*/ 62 h 289"/>
                    <a:gd name="T62" fmla="*/ 48 w 282"/>
                    <a:gd name="T63" fmla="*/ 84 h 289"/>
                    <a:gd name="T64" fmla="*/ 75 w 282"/>
                    <a:gd name="T65" fmla="*/ 110 h 289"/>
                    <a:gd name="T66" fmla="*/ 103 w 282"/>
                    <a:gd name="T67" fmla="*/ 131 h 289"/>
                    <a:gd name="T68" fmla="*/ 125 w 282"/>
                    <a:gd name="T69" fmla="*/ 150 h 289"/>
                    <a:gd name="T70" fmla="*/ 128 w 282"/>
                    <a:gd name="T71" fmla="*/ 172 h 289"/>
                    <a:gd name="T72" fmla="*/ 143 w 282"/>
                    <a:gd name="T73" fmla="*/ 191 h 289"/>
                    <a:gd name="T74" fmla="*/ 165 w 282"/>
                    <a:gd name="T75" fmla="*/ 207 h 289"/>
                    <a:gd name="T76" fmla="*/ 197 w 282"/>
                    <a:gd name="T77" fmla="*/ 239 h 289"/>
                    <a:gd name="T78" fmla="*/ 212 w 282"/>
                    <a:gd name="T79" fmla="*/ 245 h 289"/>
                    <a:gd name="T80" fmla="*/ 232 w 282"/>
                    <a:gd name="T81" fmla="*/ 257 h 289"/>
                    <a:gd name="T82" fmla="*/ 254 w 282"/>
                    <a:gd name="T83" fmla="*/ 282 h 289"/>
                    <a:gd name="T84" fmla="*/ 282 w 282"/>
                    <a:gd name="T85" fmla="*/ 267 h 289"/>
                    <a:gd name="T86" fmla="*/ 275 w 282"/>
                    <a:gd name="T87" fmla="*/ 284 h 289"/>
                    <a:gd name="T88" fmla="*/ 280 w 282"/>
                    <a:gd name="T89" fmla="*/ 276 h 28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2"/>
                    <a:gd name="T136" fmla="*/ 0 h 289"/>
                    <a:gd name="T137" fmla="*/ 282 w 282"/>
                    <a:gd name="T138" fmla="*/ 289 h 28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2" h="289">
                      <a:moveTo>
                        <a:pt x="272" y="289"/>
                      </a:moveTo>
                      <a:lnTo>
                        <a:pt x="282" y="267"/>
                      </a:lnTo>
                      <a:lnTo>
                        <a:pt x="282" y="260"/>
                      </a:lnTo>
                      <a:lnTo>
                        <a:pt x="280" y="250"/>
                      </a:lnTo>
                      <a:lnTo>
                        <a:pt x="277" y="238"/>
                      </a:lnTo>
                      <a:lnTo>
                        <a:pt x="272" y="229"/>
                      </a:lnTo>
                      <a:lnTo>
                        <a:pt x="270" y="226"/>
                      </a:lnTo>
                      <a:lnTo>
                        <a:pt x="265" y="220"/>
                      </a:lnTo>
                      <a:lnTo>
                        <a:pt x="259" y="219"/>
                      </a:lnTo>
                      <a:lnTo>
                        <a:pt x="254" y="215"/>
                      </a:lnTo>
                      <a:lnTo>
                        <a:pt x="245" y="214"/>
                      </a:lnTo>
                      <a:lnTo>
                        <a:pt x="239" y="212"/>
                      </a:lnTo>
                      <a:lnTo>
                        <a:pt x="232" y="210"/>
                      </a:lnTo>
                      <a:lnTo>
                        <a:pt x="225" y="208"/>
                      </a:lnTo>
                      <a:lnTo>
                        <a:pt x="219" y="205"/>
                      </a:lnTo>
                      <a:lnTo>
                        <a:pt x="212" y="201"/>
                      </a:lnTo>
                      <a:lnTo>
                        <a:pt x="210" y="196"/>
                      </a:lnTo>
                      <a:lnTo>
                        <a:pt x="209" y="193"/>
                      </a:lnTo>
                      <a:lnTo>
                        <a:pt x="207" y="188"/>
                      </a:lnTo>
                      <a:lnTo>
                        <a:pt x="204" y="182"/>
                      </a:lnTo>
                      <a:lnTo>
                        <a:pt x="200" y="179"/>
                      </a:lnTo>
                      <a:lnTo>
                        <a:pt x="199" y="177"/>
                      </a:lnTo>
                      <a:lnTo>
                        <a:pt x="194" y="172"/>
                      </a:lnTo>
                      <a:lnTo>
                        <a:pt x="190" y="169"/>
                      </a:lnTo>
                      <a:lnTo>
                        <a:pt x="189" y="164"/>
                      </a:lnTo>
                      <a:lnTo>
                        <a:pt x="187" y="160"/>
                      </a:lnTo>
                      <a:lnTo>
                        <a:pt x="184" y="155"/>
                      </a:lnTo>
                      <a:lnTo>
                        <a:pt x="184" y="151"/>
                      </a:lnTo>
                      <a:lnTo>
                        <a:pt x="185" y="146"/>
                      </a:lnTo>
                      <a:lnTo>
                        <a:pt x="187" y="141"/>
                      </a:lnTo>
                      <a:lnTo>
                        <a:pt x="189" y="139"/>
                      </a:lnTo>
                      <a:lnTo>
                        <a:pt x="190" y="138"/>
                      </a:lnTo>
                      <a:lnTo>
                        <a:pt x="194" y="136"/>
                      </a:lnTo>
                      <a:lnTo>
                        <a:pt x="200" y="134"/>
                      </a:lnTo>
                      <a:lnTo>
                        <a:pt x="207" y="132"/>
                      </a:lnTo>
                      <a:lnTo>
                        <a:pt x="210" y="131"/>
                      </a:lnTo>
                      <a:lnTo>
                        <a:pt x="212" y="124"/>
                      </a:lnTo>
                      <a:lnTo>
                        <a:pt x="215" y="117"/>
                      </a:lnTo>
                      <a:lnTo>
                        <a:pt x="214" y="115"/>
                      </a:lnTo>
                      <a:lnTo>
                        <a:pt x="210" y="110"/>
                      </a:lnTo>
                      <a:lnTo>
                        <a:pt x="205" y="108"/>
                      </a:lnTo>
                      <a:lnTo>
                        <a:pt x="202" y="110"/>
                      </a:lnTo>
                      <a:lnTo>
                        <a:pt x="195" y="110"/>
                      </a:lnTo>
                      <a:lnTo>
                        <a:pt x="187" y="110"/>
                      </a:lnTo>
                      <a:lnTo>
                        <a:pt x="179" y="108"/>
                      </a:lnTo>
                      <a:lnTo>
                        <a:pt x="168" y="105"/>
                      </a:lnTo>
                      <a:lnTo>
                        <a:pt x="165" y="103"/>
                      </a:lnTo>
                      <a:lnTo>
                        <a:pt x="158" y="98"/>
                      </a:lnTo>
                      <a:lnTo>
                        <a:pt x="153" y="91"/>
                      </a:lnTo>
                      <a:lnTo>
                        <a:pt x="148" y="84"/>
                      </a:lnTo>
                      <a:lnTo>
                        <a:pt x="147" y="79"/>
                      </a:lnTo>
                      <a:lnTo>
                        <a:pt x="143" y="74"/>
                      </a:lnTo>
                      <a:lnTo>
                        <a:pt x="143" y="69"/>
                      </a:lnTo>
                      <a:lnTo>
                        <a:pt x="142" y="63"/>
                      </a:lnTo>
                      <a:lnTo>
                        <a:pt x="140" y="57"/>
                      </a:lnTo>
                      <a:lnTo>
                        <a:pt x="142" y="55"/>
                      </a:lnTo>
                      <a:lnTo>
                        <a:pt x="142" y="50"/>
                      </a:lnTo>
                      <a:lnTo>
                        <a:pt x="142" y="46"/>
                      </a:lnTo>
                      <a:lnTo>
                        <a:pt x="142" y="45"/>
                      </a:lnTo>
                      <a:lnTo>
                        <a:pt x="142" y="41"/>
                      </a:lnTo>
                      <a:lnTo>
                        <a:pt x="143" y="39"/>
                      </a:lnTo>
                      <a:lnTo>
                        <a:pt x="142" y="38"/>
                      </a:lnTo>
                      <a:lnTo>
                        <a:pt x="140" y="36"/>
                      </a:lnTo>
                      <a:lnTo>
                        <a:pt x="137" y="34"/>
                      </a:lnTo>
                      <a:lnTo>
                        <a:pt x="132" y="32"/>
                      </a:lnTo>
                      <a:lnTo>
                        <a:pt x="122" y="32"/>
                      </a:lnTo>
                      <a:lnTo>
                        <a:pt x="117" y="34"/>
                      </a:lnTo>
                      <a:lnTo>
                        <a:pt x="108" y="36"/>
                      </a:lnTo>
                      <a:lnTo>
                        <a:pt x="100" y="36"/>
                      </a:lnTo>
                      <a:lnTo>
                        <a:pt x="92" y="36"/>
                      </a:lnTo>
                      <a:lnTo>
                        <a:pt x="88" y="36"/>
                      </a:lnTo>
                      <a:lnTo>
                        <a:pt x="82" y="32"/>
                      </a:lnTo>
                      <a:lnTo>
                        <a:pt x="77" y="29"/>
                      </a:lnTo>
                      <a:lnTo>
                        <a:pt x="70" y="26"/>
                      </a:lnTo>
                      <a:lnTo>
                        <a:pt x="65" y="19"/>
                      </a:lnTo>
                      <a:lnTo>
                        <a:pt x="60" y="13"/>
                      </a:lnTo>
                      <a:lnTo>
                        <a:pt x="57" y="10"/>
                      </a:lnTo>
                      <a:lnTo>
                        <a:pt x="53" y="5"/>
                      </a:lnTo>
                      <a:lnTo>
                        <a:pt x="50" y="3"/>
                      </a:lnTo>
                      <a:lnTo>
                        <a:pt x="45" y="3"/>
                      </a:lnTo>
                      <a:lnTo>
                        <a:pt x="42" y="3"/>
                      </a:lnTo>
                      <a:lnTo>
                        <a:pt x="40" y="1"/>
                      </a:lnTo>
                      <a:lnTo>
                        <a:pt x="37" y="1"/>
                      </a:lnTo>
                      <a:lnTo>
                        <a:pt x="30" y="1"/>
                      </a:lnTo>
                      <a:lnTo>
                        <a:pt x="27" y="0"/>
                      </a:lnTo>
                      <a:lnTo>
                        <a:pt x="25" y="0"/>
                      </a:lnTo>
                      <a:lnTo>
                        <a:pt x="0" y="24"/>
                      </a:lnTo>
                      <a:lnTo>
                        <a:pt x="0" y="22"/>
                      </a:lnTo>
                      <a:lnTo>
                        <a:pt x="7" y="27"/>
                      </a:lnTo>
                      <a:lnTo>
                        <a:pt x="10" y="32"/>
                      </a:lnTo>
                      <a:lnTo>
                        <a:pt x="20" y="41"/>
                      </a:lnTo>
                      <a:lnTo>
                        <a:pt x="30" y="51"/>
                      </a:lnTo>
                      <a:lnTo>
                        <a:pt x="32" y="62"/>
                      </a:lnTo>
                      <a:lnTo>
                        <a:pt x="38" y="65"/>
                      </a:lnTo>
                      <a:lnTo>
                        <a:pt x="42" y="72"/>
                      </a:lnTo>
                      <a:lnTo>
                        <a:pt x="48" y="84"/>
                      </a:lnTo>
                      <a:lnTo>
                        <a:pt x="57" y="96"/>
                      </a:lnTo>
                      <a:lnTo>
                        <a:pt x="67" y="107"/>
                      </a:lnTo>
                      <a:lnTo>
                        <a:pt x="75" y="110"/>
                      </a:lnTo>
                      <a:lnTo>
                        <a:pt x="82" y="115"/>
                      </a:lnTo>
                      <a:lnTo>
                        <a:pt x="90" y="124"/>
                      </a:lnTo>
                      <a:lnTo>
                        <a:pt x="103" y="131"/>
                      </a:lnTo>
                      <a:lnTo>
                        <a:pt x="115" y="136"/>
                      </a:lnTo>
                      <a:lnTo>
                        <a:pt x="123" y="143"/>
                      </a:lnTo>
                      <a:lnTo>
                        <a:pt x="125" y="150"/>
                      </a:lnTo>
                      <a:lnTo>
                        <a:pt x="127" y="158"/>
                      </a:lnTo>
                      <a:lnTo>
                        <a:pt x="130" y="164"/>
                      </a:lnTo>
                      <a:lnTo>
                        <a:pt x="128" y="172"/>
                      </a:lnTo>
                      <a:lnTo>
                        <a:pt x="132" y="177"/>
                      </a:lnTo>
                      <a:lnTo>
                        <a:pt x="133" y="186"/>
                      </a:lnTo>
                      <a:lnTo>
                        <a:pt x="143" y="191"/>
                      </a:lnTo>
                      <a:lnTo>
                        <a:pt x="148" y="195"/>
                      </a:lnTo>
                      <a:lnTo>
                        <a:pt x="155" y="200"/>
                      </a:lnTo>
                      <a:lnTo>
                        <a:pt x="165" y="207"/>
                      </a:lnTo>
                      <a:lnTo>
                        <a:pt x="179" y="215"/>
                      </a:lnTo>
                      <a:lnTo>
                        <a:pt x="189" y="227"/>
                      </a:lnTo>
                      <a:lnTo>
                        <a:pt x="197" y="239"/>
                      </a:lnTo>
                      <a:lnTo>
                        <a:pt x="202" y="245"/>
                      </a:lnTo>
                      <a:lnTo>
                        <a:pt x="207" y="245"/>
                      </a:lnTo>
                      <a:lnTo>
                        <a:pt x="212" y="245"/>
                      </a:lnTo>
                      <a:lnTo>
                        <a:pt x="220" y="248"/>
                      </a:lnTo>
                      <a:lnTo>
                        <a:pt x="225" y="251"/>
                      </a:lnTo>
                      <a:lnTo>
                        <a:pt x="232" y="257"/>
                      </a:lnTo>
                      <a:lnTo>
                        <a:pt x="239" y="267"/>
                      </a:lnTo>
                      <a:lnTo>
                        <a:pt x="244" y="274"/>
                      </a:lnTo>
                      <a:lnTo>
                        <a:pt x="254" y="282"/>
                      </a:lnTo>
                      <a:lnTo>
                        <a:pt x="260" y="284"/>
                      </a:lnTo>
                      <a:lnTo>
                        <a:pt x="272" y="289"/>
                      </a:lnTo>
                      <a:close/>
                      <a:moveTo>
                        <a:pt x="282" y="267"/>
                      </a:moveTo>
                      <a:lnTo>
                        <a:pt x="272" y="289"/>
                      </a:lnTo>
                      <a:lnTo>
                        <a:pt x="274" y="288"/>
                      </a:lnTo>
                      <a:lnTo>
                        <a:pt x="275" y="284"/>
                      </a:lnTo>
                      <a:lnTo>
                        <a:pt x="277" y="281"/>
                      </a:lnTo>
                      <a:lnTo>
                        <a:pt x="279" y="279"/>
                      </a:lnTo>
                      <a:lnTo>
                        <a:pt x="280" y="276"/>
                      </a:lnTo>
                      <a:lnTo>
                        <a:pt x="280" y="274"/>
                      </a:lnTo>
                      <a:lnTo>
                        <a:pt x="282" y="267"/>
                      </a:lnTo>
                      <a:close/>
                    </a:path>
                  </a:pathLst>
                </a:custGeom>
                <a:solidFill>
                  <a:srgbClr val="99B0B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43" name="Freeform 464">
                  <a:extLst>
                    <a:ext uri="{FF2B5EF4-FFF2-40B4-BE49-F238E27FC236}">
                      <a16:creationId xmlns:a16="http://schemas.microsoft.com/office/drawing/2014/main" id="{47C0944C-A18C-4D71-B04B-7A65F83B8CFA}"/>
                    </a:ext>
                  </a:extLst>
                </p:cNvPr>
                <p:cNvSpPr>
                  <a:spLocks/>
                </p:cNvSpPr>
                <p:nvPr/>
              </p:nvSpPr>
              <p:spPr bwMode="auto">
                <a:xfrm>
                  <a:off x="977" y="2212"/>
                  <a:ext cx="282" cy="289"/>
                </a:xfrm>
                <a:custGeom>
                  <a:avLst/>
                  <a:gdLst>
                    <a:gd name="T0" fmla="*/ 282 w 282"/>
                    <a:gd name="T1" fmla="*/ 260 h 289"/>
                    <a:gd name="T2" fmla="*/ 272 w 282"/>
                    <a:gd name="T3" fmla="*/ 229 h 289"/>
                    <a:gd name="T4" fmla="*/ 259 w 282"/>
                    <a:gd name="T5" fmla="*/ 219 h 289"/>
                    <a:gd name="T6" fmla="*/ 239 w 282"/>
                    <a:gd name="T7" fmla="*/ 212 h 289"/>
                    <a:gd name="T8" fmla="*/ 219 w 282"/>
                    <a:gd name="T9" fmla="*/ 205 h 289"/>
                    <a:gd name="T10" fmla="*/ 209 w 282"/>
                    <a:gd name="T11" fmla="*/ 193 h 289"/>
                    <a:gd name="T12" fmla="*/ 200 w 282"/>
                    <a:gd name="T13" fmla="*/ 179 h 289"/>
                    <a:gd name="T14" fmla="*/ 190 w 282"/>
                    <a:gd name="T15" fmla="*/ 169 h 289"/>
                    <a:gd name="T16" fmla="*/ 184 w 282"/>
                    <a:gd name="T17" fmla="*/ 155 h 289"/>
                    <a:gd name="T18" fmla="*/ 187 w 282"/>
                    <a:gd name="T19" fmla="*/ 141 h 289"/>
                    <a:gd name="T20" fmla="*/ 194 w 282"/>
                    <a:gd name="T21" fmla="*/ 136 h 289"/>
                    <a:gd name="T22" fmla="*/ 210 w 282"/>
                    <a:gd name="T23" fmla="*/ 131 h 289"/>
                    <a:gd name="T24" fmla="*/ 214 w 282"/>
                    <a:gd name="T25" fmla="*/ 115 h 289"/>
                    <a:gd name="T26" fmla="*/ 202 w 282"/>
                    <a:gd name="T27" fmla="*/ 110 h 289"/>
                    <a:gd name="T28" fmla="*/ 179 w 282"/>
                    <a:gd name="T29" fmla="*/ 108 h 289"/>
                    <a:gd name="T30" fmla="*/ 158 w 282"/>
                    <a:gd name="T31" fmla="*/ 98 h 289"/>
                    <a:gd name="T32" fmla="*/ 147 w 282"/>
                    <a:gd name="T33" fmla="*/ 79 h 289"/>
                    <a:gd name="T34" fmla="*/ 142 w 282"/>
                    <a:gd name="T35" fmla="*/ 63 h 289"/>
                    <a:gd name="T36" fmla="*/ 142 w 282"/>
                    <a:gd name="T37" fmla="*/ 50 h 289"/>
                    <a:gd name="T38" fmla="*/ 142 w 282"/>
                    <a:gd name="T39" fmla="*/ 41 h 289"/>
                    <a:gd name="T40" fmla="*/ 140 w 282"/>
                    <a:gd name="T41" fmla="*/ 36 h 289"/>
                    <a:gd name="T42" fmla="*/ 122 w 282"/>
                    <a:gd name="T43" fmla="*/ 32 h 289"/>
                    <a:gd name="T44" fmla="*/ 100 w 282"/>
                    <a:gd name="T45" fmla="*/ 36 h 289"/>
                    <a:gd name="T46" fmla="*/ 82 w 282"/>
                    <a:gd name="T47" fmla="*/ 32 h 289"/>
                    <a:gd name="T48" fmla="*/ 65 w 282"/>
                    <a:gd name="T49" fmla="*/ 19 h 289"/>
                    <a:gd name="T50" fmla="*/ 53 w 282"/>
                    <a:gd name="T51" fmla="*/ 5 h 289"/>
                    <a:gd name="T52" fmla="*/ 42 w 282"/>
                    <a:gd name="T53" fmla="*/ 3 h 289"/>
                    <a:gd name="T54" fmla="*/ 30 w 282"/>
                    <a:gd name="T55" fmla="*/ 1 h 289"/>
                    <a:gd name="T56" fmla="*/ 0 w 282"/>
                    <a:gd name="T57" fmla="*/ 24 h 289"/>
                    <a:gd name="T58" fmla="*/ 10 w 282"/>
                    <a:gd name="T59" fmla="*/ 32 h 289"/>
                    <a:gd name="T60" fmla="*/ 32 w 282"/>
                    <a:gd name="T61" fmla="*/ 62 h 289"/>
                    <a:gd name="T62" fmla="*/ 48 w 282"/>
                    <a:gd name="T63" fmla="*/ 84 h 289"/>
                    <a:gd name="T64" fmla="*/ 75 w 282"/>
                    <a:gd name="T65" fmla="*/ 110 h 289"/>
                    <a:gd name="T66" fmla="*/ 103 w 282"/>
                    <a:gd name="T67" fmla="*/ 131 h 289"/>
                    <a:gd name="T68" fmla="*/ 125 w 282"/>
                    <a:gd name="T69" fmla="*/ 150 h 289"/>
                    <a:gd name="T70" fmla="*/ 128 w 282"/>
                    <a:gd name="T71" fmla="*/ 172 h 289"/>
                    <a:gd name="T72" fmla="*/ 143 w 282"/>
                    <a:gd name="T73" fmla="*/ 191 h 289"/>
                    <a:gd name="T74" fmla="*/ 165 w 282"/>
                    <a:gd name="T75" fmla="*/ 207 h 289"/>
                    <a:gd name="T76" fmla="*/ 197 w 282"/>
                    <a:gd name="T77" fmla="*/ 239 h 289"/>
                    <a:gd name="T78" fmla="*/ 212 w 282"/>
                    <a:gd name="T79" fmla="*/ 245 h 289"/>
                    <a:gd name="T80" fmla="*/ 232 w 282"/>
                    <a:gd name="T81" fmla="*/ 257 h 289"/>
                    <a:gd name="T82" fmla="*/ 254 w 282"/>
                    <a:gd name="T83" fmla="*/ 282 h 2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2"/>
                    <a:gd name="T127" fmla="*/ 0 h 289"/>
                    <a:gd name="T128" fmla="*/ 282 w 282"/>
                    <a:gd name="T129" fmla="*/ 289 h 28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2" h="289">
                      <a:moveTo>
                        <a:pt x="272" y="289"/>
                      </a:moveTo>
                      <a:lnTo>
                        <a:pt x="282" y="267"/>
                      </a:lnTo>
                      <a:lnTo>
                        <a:pt x="282" y="260"/>
                      </a:lnTo>
                      <a:lnTo>
                        <a:pt x="280" y="250"/>
                      </a:lnTo>
                      <a:lnTo>
                        <a:pt x="277" y="238"/>
                      </a:lnTo>
                      <a:lnTo>
                        <a:pt x="272" y="229"/>
                      </a:lnTo>
                      <a:lnTo>
                        <a:pt x="270" y="226"/>
                      </a:lnTo>
                      <a:lnTo>
                        <a:pt x="265" y="220"/>
                      </a:lnTo>
                      <a:lnTo>
                        <a:pt x="259" y="219"/>
                      </a:lnTo>
                      <a:lnTo>
                        <a:pt x="254" y="215"/>
                      </a:lnTo>
                      <a:lnTo>
                        <a:pt x="245" y="214"/>
                      </a:lnTo>
                      <a:lnTo>
                        <a:pt x="239" y="212"/>
                      </a:lnTo>
                      <a:lnTo>
                        <a:pt x="232" y="210"/>
                      </a:lnTo>
                      <a:lnTo>
                        <a:pt x="225" y="208"/>
                      </a:lnTo>
                      <a:lnTo>
                        <a:pt x="219" y="205"/>
                      </a:lnTo>
                      <a:lnTo>
                        <a:pt x="212" y="201"/>
                      </a:lnTo>
                      <a:lnTo>
                        <a:pt x="210" y="196"/>
                      </a:lnTo>
                      <a:lnTo>
                        <a:pt x="209" y="193"/>
                      </a:lnTo>
                      <a:lnTo>
                        <a:pt x="207" y="188"/>
                      </a:lnTo>
                      <a:lnTo>
                        <a:pt x="204" y="182"/>
                      </a:lnTo>
                      <a:lnTo>
                        <a:pt x="200" y="179"/>
                      </a:lnTo>
                      <a:lnTo>
                        <a:pt x="199" y="177"/>
                      </a:lnTo>
                      <a:lnTo>
                        <a:pt x="194" y="172"/>
                      </a:lnTo>
                      <a:lnTo>
                        <a:pt x="190" y="169"/>
                      </a:lnTo>
                      <a:lnTo>
                        <a:pt x="189" y="164"/>
                      </a:lnTo>
                      <a:lnTo>
                        <a:pt x="187" y="160"/>
                      </a:lnTo>
                      <a:lnTo>
                        <a:pt x="184" y="155"/>
                      </a:lnTo>
                      <a:lnTo>
                        <a:pt x="184" y="151"/>
                      </a:lnTo>
                      <a:lnTo>
                        <a:pt x="185" y="146"/>
                      </a:lnTo>
                      <a:lnTo>
                        <a:pt x="187" y="141"/>
                      </a:lnTo>
                      <a:lnTo>
                        <a:pt x="189" y="139"/>
                      </a:lnTo>
                      <a:lnTo>
                        <a:pt x="190" y="138"/>
                      </a:lnTo>
                      <a:lnTo>
                        <a:pt x="194" y="136"/>
                      </a:lnTo>
                      <a:lnTo>
                        <a:pt x="200" y="134"/>
                      </a:lnTo>
                      <a:lnTo>
                        <a:pt x="207" y="132"/>
                      </a:lnTo>
                      <a:lnTo>
                        <a:pt x="210" y="131"/>
                      </a:lnTo>
                      <a:lnTo>
                        <a:pt x="212" y="124"/>
                      </a:lnTo>
                      <a:lnTo>
                        <a:pt x="215" y="117"/>
                      </a:lnTo>
                      <a:lnTo>
                        <a:pt x="214" y="115"/>
                      </a:lnTo>
                      <a:lnTo>
                        <a:pt x="210" y="110"/>
                      </a:lnTo>
                      <a:lnTo>
                        <a:pt x="205" y="108"/>
                      </a:lnTo>
                      <a:lnTo>
                        <a:pt x="202" y="110"/>
                      </a:lnTo>
                      <a:lnTo>
                        <a:pt x="195" y="110"/>
                      </a:lnTo>
                      <a:lnTo>
                        <a:pt x="187" y="110"/>
                      </a:lnTo>
                      <a:lnTo>
                        <a:pt x="179" y="108"/>
                      </a:lnTo>
                      <a:lnTo>
                        <a:pt x="168" y="105"/>
                      </a:lnTo>
                      <a:lnTo>
                        <a:pt x="165" y="103"/>
                      </a:lnTo>
                      <a:lnTo>
                        <a:pt x="158" y="98"/>
                      </a:lnTo>
                      <a:lnTo>
                        <a:pt x="153" y="91"/>
                      </a:lnTo>
                      <a:lnTo>
                        <a:pt x="148" y="84"/>
                      </a:lnTo>
                      <a:lnTo>
                        <a:pt x="147" y="79"/>
                      </a:lnTo>
                      <a:lnTo>
                        <a:pt x="143" y="74"/>
                      </a:lnTo>
                      <a:lnTo>
                        <a:pt x="143" y="69"/>
                      </a:lnTo>
                      <a:lnTo>
                        <a:pt x="142" y="63"/>
                      </a:lnTo>
                      <a:lnTo>
                        <a:pt x="140" y="57"/>
                      </a:lnTo>
                      <a:lnTo>
                        <a:pt x="142" y="55"/>
                      </a:lnTo>
                      <a:lnTo>
                        <a:pt x="142" y="50"/>
                      </a:lnTo>
                      <a:lnTo>
                        <a:pt x="142" y="46"/>
                      </a:lnTo>
                      <a:lnTo>
                        <a:pt x="142" y="45"/>
                      </a:lnTo>
                      <a:lnTo>
                        <a:pt x="142" y="41"/>
                      </a:lnTo>
                      <a:lnTo>
                        <a:pt x="143" y="39"/>
                      </a:lnTo>
                      <a:lnTo>
                        <a:pt x="142" y="38"/>
                      </a:lnTo>
                      <a:lnTo>
                        <a:pt x="140" y="36"/>
                      </a:lnTo>
                      <a:lnTo>
                        <a:pt x="137" y="34"/>
                      </a:lnTo>
                      <a:lnTo>
                        <a:pt x="132" y="32"/>
                      </a:lnTo>
                      <a:lnTo>
                        <a:pt x="122" y="32"/>
                      </a:lnTo>
                      <a:lnTo>
                        <a:pt x="117" y="34"/>
                      </a:lnTo>
                      <a:lnTo>
                        <a:pt x="108" y="36"/>
                      </a:lnTo>
                      <a:lnTo>
                        <a:pt x="100" y="36"/>
                      </a:lnTo>
                      <a:lnTo>
                        <a:pt x="92" y="36"/>
                      </a:lnTo>
                      <a:lnTo>
                        <a:pt x="88" y="36"/>
                      </a:lnTo>
                      <a:lnTo>
                        <a:pt x="82" y="32"/>
                      </a:lnTo>
                      <a:lnTo>
                        <a:pt x="77" y="29"/>
                      </a:lnTo>
                      <a:lnTo>
                        <a:pt x="70" y="26"/>
                      </a:lnTo>
                      <a:lnTo>
                        <a:pt x="65" y="19"/>
                      </a:lnTo>
                      <a:lnTo>
                        <a:pt x="60" y="13"/>
                      </a:lnTo>
                      <a:lnTo>
                        <a:pt x="57" y="10"/>
                      </a:lnTo>
                      <a:lnTo>
                        <a:pt x="53" y="5"/>
                      </a:lnTo>
                      <a:lnTo>
                        <a:pt x="50" y="3"/>
                      </a:lnTo>
                      <a:lnTo>
                        <a:pt x="45" y="3"/>
                      </a:lnTo>
                      <a:lnTo>
                        <a:pt x="42" y="3"/>
                      </a:lnTo>
                      <a:lnTo>
                        <a:pt x="40" y="1"/>
                      </a:lnTo>
                      <a:lnTo>
                        <a:pt x="37" y="1"/>
                      </a:lnTo>
                      <a:lnTo>
                        <a:pt x="30" y="1"/>
                      </a:lnTo>
                      <a:lnTo>
                        <a:pt x="27" y="0"/>
                      </a:lnTo>
                      <a:lnTo>
                        <a:pt x="25" y="0"/>
                      </a:lnTo>
                      <a:lnTo>
                        <a:pt x="0" y="24"/>
                      </a:lnTo>
                      <a:lnTo>
                        <a:pt x="0" y="22"/>
                      </a:lnTo>
                      <a:lnTo>
                        <a:pt x="7" y="27"/>
                      </a:lnTo>
                      <a:lnTo>
                        <a:pt x="10" y="32"/>
                      </a:lnTo>
                      <a:lnTo>
                        <a:pt x="20" y="41"/>
                      </a:lnTo>
                      <a:lnTo>
                        <a:pt x="30" y="51"/>
                      </a:lnTo>
                      <a:lnTo>
                        <a:pt x="32" y="62"/>
                      </a:lnTo>
                      <a:lnTo>
                        <a:pt x="38" y="65"/>
                      </a:lnTo>
                      <a:lnTo>
                        <a:pt x="42" y="72"/>
                      </a:lnTo>
                      <a:lnTo>
                        <a:pt x="48" y="84"/>
                      </a:lnTo>
                      <a:lnTo>
                        <a:pt x="57" y="96"/>
                      </a:lnTo>
                      <a:lnTo>
                        <a:pt x="67" y="107"/>
                      </a:lnTo>
                      <a:lnTo>
                        <a:pt x="75" y="110"/>
                      </a:lnTo>
                      <a:lnTo>
                        <a:pt x="82" y="115"/>
                      </a:lnTo>
                      <a:lnTo>
                        <a:pt x="90" y="124"/>
                      </a:lnTo>
                      <a:lnTo>
                        <a:pt x="103" y="131"/>
                      </a:lnTo>
                      <a:lnTo>
                        <a:pt x="115" y="136"/>
                      </a:lnTo>
                      <a:lnTo>
                        <a:pt x="123" y="143"/>
                      </a:lnTo>
                      <a:lnTo>
                        <a:pt x="125" y="150"/>
                      </a:lnTo>
                      <a:lnTo>
                        <a:pt x="127" y="158"/>
                      </a:lnTo>
                      <a:lnTo>
                        <a:pt x="130" y="164"/>
                      </a:lnTo>
                      <a:lnTo>
                        <a:pt x="128" y="172"/>
                      </a:lnTo>
                      <a:lnTo>
                        <a:pt x="132" y="177"/>
                      </a:lnTo>
                      <a:lnTo>
                        <a:pt x="133" y="186"/>
                      </a:lnTo>
                      <a:lnTo>
                        <a:pt x="143" y="191"/>
                      </a:lnTo>
                      <a:lnTo>
                        <a:pt x="148" y="195"/>
                      </a:lnTo>
                      <a:lnTo>
                        <a:pt x="155" y="200"/>
                      </a:lnTo>
                      <a:lnTo>
                        <a:pt x="165" y="207"/>
                      </a:lnTo>
                      <a:lnTo>
                        <a:pt x="179" y="215"/>
                      </a:lnTo>
                      <a:lnTo>
                        <a:pt x="189" y="227"/>
                      </a:lnTo>
                      <a:lnTo>
                        <a:pt x="197" y="239"/>
                      </a:lnTo>
                      <a:lnTo>
                        <a:pt x="202" y="245"/>
                      </a:lnTo>
                      <a:lnTo>
                        <a:pt x="207" y="245"/>
                      </a:lnTo>
                      <a:lnTo>
                        <a:pt x="212" y="245"/>
                      </a:lnTo>
                      <a:lnTo>
                        <a:pt x="220" y="248"/>
                      </a:lnTo>
                      <a:lnTo>
                        <a:pt x="225" y="251"/>
                      </a:lnTo>
                      <a:lnTo>
                        <a:pt x="232" y="257"/>
                      </a:lnTo>
                      <a:lnTo>
                        <a:pt x="239" y="267"/>
                      </a:lnTo>
                      <a:lnTo>
                        <a:pt x="244" y="274"/>
                      </a:lnTo>
                      <a:lnTo>
                        <a:pt x="254" y="282"/>
                      </a:lnTo>
                      <a:lnTo>
                        <a:pt x="260" y="284"/>
                      </a:lnTo>
                      <a:lnTo>
                        <a:pt x="272" y="289"/>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44" name="Freeform 465">
                  <a:extLst>
                    <a:ext uri="{FF2B5EF4-FFF2-40B4-BE49-F238E27FC236}">
                      <a16:creationId xmlns:a16="http://schemas.microsoft.com/office/drawing/2014/main" id="{30A1CB91-A1F5-4995-8A63-09B438930248}"/>
                    </a:ext>
                  </a:extLst>
                </p:cNvPr>
                <p:cNvSpPr>
                  <a:spLocks/>
                </p:cNvSpPr>
                <p:nvPr/>
              </p:nvSpPr>
              <p:spPr bwMode="auto">
                <a:xfrm>
                  <a:off x="1249" y="2479"/>
                  <a:ext cx="10" cy="22"/>
                </a:xfrm>
                <a:custGeom>
                  <a:avLst/>
                  <a:gdLst>
                    <a:gd name="T0" fmla="*/ 10 w 10"/>
                    <a:gd name="T1" fmla="*/ 0 h 22"/>
                    <a:gd name="T2" fmla="*/ 0 w 10"/>
                    <a:gd name="T3" fmla="*/ 22 h 22"/>
                    <a:gd name="T4" fmla="*/ 2 w 10"/>
                    <a:gd name="T5" fmla="*/ 21 h 22"/>
                    <a:gd name="T6" fmla="*/ 3 w 10"/>
                    <a:gd name="T7" fmla="*/ 17 h 22"/>
                    <a:gd name="T8" fmla="*/ 5 w 10"/>
                    <a:gd name="T9" fmla="*/ 14 h 22"/>
                    <a:gd name="T10" fmla="*/ 7 w 10"/>
                    <a:gd name="T11" fmla="*/ 12 h 22"/>
                    <a:gd name="T12" fmla="*/ 8 w 10"/>
                    <a:gd name="T13" fmla="*/ 9 h 22"/>
                    <a:gd name="T14" fmla="*/ 8 w 10"/>
                    <a:gd name="T15" fmla="*/ 7 h 22"/>
                    <a:gd name="T16" fmla="*/ 10 w 10"/>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2"/>
                    <a:gd name="T29" fmla="*/ 10 w 10"/>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2">
                      <a:moveTo>
                        <a:pt x="10" y="0"/>
                      </a:moveTo>
                      <a:lnTo>
                        <a:pt x="0" y="22"/>
                      </a:lnTo>
                      <a:lnTo>
                        <a:pt x="2" y="21"/>
                      </a:lnTo>
                      <a:lnTo>
                        <a:pt x="3" y="17"/>
                      </a:lnTo>
                      <a:lnTo>
                        <a:pt x="5" y="14"/>
                      </a:lnTo>
                      <a:lnTo>
                        <a:pt x="7" y="12"/>
                      </a:lnTo>
                      <a:lnTo>
                        <a:pt x="8" y="9"/>
                      </a:lnTo>
                      <a:lnTo>
                        <a:pt x="8" y="7"/>
                      </a:lnTo>
                      <a:lnTo>
                        <a:pt x="10" y="0"/>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45" name="Freeform 466">
                  <a:extLst>
                    <a:ext uri="{FF2B5EF4-FFF2-40B4-BE49-F238E27FC236}">
                      <a16:creationId xmlns:a16="http://schemas.microsoft.com/office/drawing/2014/main" id="{0A0CEF70-91FD-4220-A1CB-CD6A74DB6F48}"/>
                    </a:ext>
                  </a:extLst>
                </p:cNvPr>
                <p:cNvSpPr>
                  <a:spLocks/>
                </p:cNvSpPr>
                <p:nvPr/>
              </p:nvSpPr>
              <p:spPr bwMode="auto">
                <a:xfrm>
                  <a:off x="3245" y="2469"/>
                  <a:ext cx="54" cy="84"/>
                </a:xfrm>
                <a:custGeom>
                  <a:avLst/>
                  <a:gdLst>
                    <a:gd name="T0" fmla="*/ 5 w 54"/>
                    <a:gd name="T1" fmla="*/ 84 h 84"/>
                    <a:gd name="T2" fmla="*/ 0 w 54"/>
                    <a:gd name="T3" fmla="*/ 84 h 84"/>
                    <a:gd name="T4" fmla="*/ 0 w 54"/>
                    <a:gd name="T5" fmla="*/ 81 h 84"/>
                    <a:gd name="T6" fmla="*/ 2 w 54"/>
                    <a:gd name="T7" fmla="*/ 77 h 84"/>
                    <a:gd name="T8" fmla="*/ 5 w 54"/>
                    <a:gd name="T9" fmla="*/ 74 h 84"/>
                    <a:gd name="T10" fmla="*/ 7 w 54"/>
                    <a:gd name="T11" fmla="*/ 69 h 84"/>
                    <a:gd name="T12" fmla="*/ 7 w 54"/>
                    <a:gd name="T13" fmla="*/ 62 h 84"/>
                    <a:gd name="T14" fmla="*/ 9 w 54"/>
                    <a:gd name="T15" fmla="*/ 55 h 84"/>
                    <a:gd name="T16" fmla="*/ 12 w 54"/>
                    <a:gd name="T17" fmla="*/ 46 h 84"/>
                    <a:gd name="T18" fmla="*/ 12 w 54"/>
                    <a:gd name="T19" fmla="*/ 44 h 84"/>
                    <a:gd name="T20" fmla="*/ 14 w 54"/>
                    <a:gd name="T21" fmla="*/ 38 h 84"/>
                    <a:gd name="T22" fmla="*/ 10 w 54"/>
                    <a:gd name="T23" fmla="*/ 32 h 84"/>
                    <a:gd name="T24" fmla="*/ 9 w 54"/>
                    <a:gd name="T25" fmla="*/ 31 h 84"/>
                    <a:gd name="T26" fmla="*/ 9 w 54"/>
                    <a:gd name="T27" fmla="*/ 25 h 84"/>
                    <a:gd name="T28" fmla="*/ 9 w 54"/>
                    <a:gd name="T29" fmla="*/ 20 h 84"/>
                    <a:gd name="T30" fmla="*/ 12 w 54"/>
                    <a:gd name="T31" fmla="*/ 15 h 84"/>
                    <a:gd name="T32" fmla="*/ 15 w 54"/>
                    <a:gd name="T33" fmla="*/ 12 h 84"/>
                    <a:gd name="T34" fmla="*/ 24 w 54"/>
                    <a:gd name="T35" fmla="*/ 10 h 84"/>
                    <a:gd name="T36" fmla="*/ 36 w 54"/>
                    <a:gd name="T37" fmla="*/ 7 h 84"/>
                    <a:gd name="T38" fmla="*/ 41 w 54"/>
                    <a:gd name="T39" fmla="*/ 3 h 84"/>
                    <a:gd name="T40" fmla="*/ 49 w 54"/>
                    <a:gd name="T41" fmla="*/ 0 h 84"/>
                    <a:gd name="T42" fmla="*/ 52 w 54"/>
                    <a:gd name="T43" fmla="*/ 5 h 84"/>
                    <a:gd name="T44" fmla="*/ 52 w 54"/>
                    <a:gd name="T45" fmla="*/ 8 h 84"/>
                    <a:gd name="T46" fmla="*/ 51 w 54"/>
                    <a:gd name="T47" fmla="*/ 13 h 84"/>
                    <a:gd name="T48" fmla="*/ 51 w 54"/>
                    <a:gd name="T49" fmla="*/ 22 h 84"/>
                    <a:gd name="T50" fmla="*/ 54 w 54"/>
                    <a:gd name="T51" fmla="*/ 25 h 84"/>
                    <a:gd name="T52" fmla="*/ 52 w 54"/>
                    <a:gd name="T53" fmla="*/ 31 h 84"/>
                    <a:gd name="T54" fmla="*/ 51 w 54"/>
                    <a:gd name="T55" fmla="*/ 36 h 84"/>
                    <a:gd name="T56" fmla="*/ 47 w 54"/>
                    <a:gd name="T57" fmla="*/ 39 h 84"/>
                    <a:gd name="T58" fmla="*/ 46 w 54"/>
                    <a:gd name="T59" fmla="*/ 43 h 84"/>
                    <a:gd name="T60" fmla="*/ 42 w 54"/>
                    <a:gd name="T61" fmla="*/ 46 h 84"/>
                    <a:gd name="T62" fmla="*/ 39 w 54"/>
                    <a:gd name="T63" fmla="*/ 51 h 84"/>
                    <a:gd name="T64" fmla="*/ 37 w 54"/>
                    <a:gd name="T65" fmla="*/ 58 h 84"/>
                    <a:gd name="T66" fmla="*/ 37 w 54"/>
                    <a:gd name="T67" fmla="*/ 65 h 84"/>
                    <a:gd name="T68" fmla="*/ 39 w 54"/>
                    <a:gd name="T69" fmla="*/ 69 h 84"/>
                    <a:gd name="T70" fmla="*/ 41 w 54"/>
                    <a:gd name="T71" fmla="*/ 72 h 84"/>
                    <a:gd name="T72" fmla="*/ 39 w 54"/>
                    <a:gd name="T73" fmla="*/ 75 h 84"/>
                    <a:gd name="T74" fmla="*/ 36 w 54"/>
                    <a:gd name="T75" fmla="*/ 79 h 84"/>
                    <a:gd name="T76" fmla="*/ 32 w 54"/>
                    <a:gd name="T77" fmla="*/ 81 h 84"/>
                    <a:gd name="T78" fmla="*/ 31 w 54"/>
                    <a:gd name="T79" fmla="*/ 79 h 84"/>
                    <a:gd name="T80" fmla="*/ 29 w 54"/>
                    <a:gd name="T81" fmla="*/ 74 h 84"/>
                    <a:gd name="T82" fmla="*/ 27 w 54"/>
                    <a:gd name="T83" fmla="*/ 72 h 84"/>
                    <a:gd name="T84" fmla="*/ 26 w 54"/>
                    <a:gd name="T85" fmla="*/ 72 h 84"/>
                    <a:gd name="T86" fmla="*/ 24 w 54"/>
                    <a:gd name="T87" fmla="*/ 77 h 84"/>
                    <a:gd name="T88" fmla="*/ 22 w 54"/>
                    <a:gd name="T89" fmla="*/ 81 h 84"/>
                    <a:gd name="T90" fmla="*/ 19 w 54"/>
                    <a:gd name="T91" fmla="*/ 82 h 84"/>
                    <a:gd name="T92" fmla="*/ 17 w 54"/>
                    <a:gd name="T93" fmla="*/ 79 h 84"/>
                    <a:gd name="T94" fmla="*/ 15 w 54"/>
                    <a:gd name="T95" fmla="*/ 74 h 84"/>
                    <a:gd name="T96" fmla="*/ 12 w 54"/>
                    <a:gd name="T97" fmla="*/ 75 h 84"/>
                    <a:gd name="T98" fmla="*/ 9 w 54"/>
                    <a:gd name="T99" fmla="*/ 79 h 84"/>
                    <a:gd name="T100" fmla="*/ 5 w 54"/>
                    <a:gd name="T101" fmla="*/ 82 h 84"/>
                    <a:gd name="T102" fmla="*/ 5 w 54"/>
                    <a:gd name="T103" fmla="*/ 84 h 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
                    <a:gd name="T157" fmla="*/ 0 h 84"/>
                    <a:gd name="T158" fmla="*/ 54 w 54"/>
                    <a:gd name="T159" fmla="*/ 84 h 8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 h="84">
                      <a:moveTo>
                        <a:pt x="5" y="84"/>
                      </a:moveTo>
                      <a:lnTo>
                        <a:pt x="0" y="84"/>
                      </a:lnTo>
                      <a:lnTo>
                        <a:pt x="0" y="81"/>
                      </a:lnTo>
                      <a:lnTo>
                        <a:pt x="2" y="77"/>
                      </a:lnTo>
                      <a:lnTo>
                        <a:pt x="5" y="74"/>
                      </a:lnTo>
                      <a:lnTo>
                        <a:pt x="7" y="69"/>
                      </a:lnTo>
                      <a:lnTo>
                        <a:pt x="7" y="62"/>
                      </a:lnTo>
                      <a:lnTo>
                        <a:pt x="9" y="55"/>
                      </a:lnTo>
                      <a:lnTo>
                        <a:pt x="12" y="46"/>
                      </a:lnTo>
                      <a:lnTo>
                        <a:pt x="12" y="44"/>
                      </a:lnTo>
                      <a:lnTo>
                        <a:pt x="14" y="38"/>
                      </a:lnTo>
                      <a:lnTo>
                        <a:pt x="10" y="32"/>
                      </a:lnTo>
                      <a:lnTo>
                        <a:pt x="9" y="31"/>
                      </a:lnTo>
                      <a:lnTo>
                        <a:pt x="9" y="25"/>
                      </a:lnTo>
                      <a:lnTo>
                        <a:pt x="9" y="20"/>
                      </a:lnTo>
                      <a:lnTo>
                        <a:pt x="12" y="15"/>
                      </a:lnTo>
                      <a:lnTo>
                        <a:pt x="15" y="12"/>
                      </a:lnTo>
                      <a:lnTo>
                        <a:pt x="24" y="10"/>
                      </a:lnTo>
                      <a:lnTo>
                        <a:pt x="36" y="7"/>
                      </a:lnTo>
                      <a:lnTo>
                        <a:pt x="41" y="3"/>
                      </a:lnTo>
                      <a:lnTo>
                        <a:pt x="49" y="0"/>
                      </a:lnTo>
                      <a:lnTo>
                        <a:pt x="52" y="5"/>
                      </a:lnTo>
                      <a:lnTo>
                        <a:pt x="52" y="8"/>
                      </a:lnTo>
                      <a:lnTo>
                        <a:pt x="51" y="13"/>
                      </a:lnTo>
                      <a:lnTo>
                        <a:pt x="51" y="22"/>
                      </a:lnTo>
                      <a:lnTo>
                        <a:pt x="54" y="25"/>
                      </a:lnTo>
                      <a:lnTo>
                        <a:pt x="52" y="31"/>
                      </a:lnTo>
                      <a:lnTo>
                        <a:pt x="51" y="36"/>
                      </a:lnTo>
                      <a:lnTo>
                        <a:pt x="47" y="39"/>
                      </a:lnTo>
                      <a:lnTo>
                        <a:pt x="46" y="43"/>
                      </a:lnTo>
                      <a:lnTo>
                        <a:pt x="42" y="46"/>
                      </a:lnTo>
                      <a:lnTo>
                        <a:pt x="39" y="51"/>
                      </a:lnTo>
                      <a:lnTo>
                        <a:pt x="37" y="58"/>
                      </a:lnTo>
                      <a:lnTo>
                        <a:pt x="37" y="65"/>
                      </a:lnTo>
                      <a:lnTo>
                        <a:pt x="39" y="69"/>
                      </a:lnTo>
                      <a:lnTo>
                        <a:pt x="41" y="72"/>
                      </a:lnTo>
                      <a:lnTo>
                        <a:pt x="39" y="75"/>
                      </a:lnTo>
                      <a:lnTo>
                        <a:pt x="36" y="79"/>
                      </a:lnTo>
                      <a:lnTo>
                        <a:pt x="32" y="81"/>
                      </a:lnTo>
                      <a:lnTo>
                        <a:pt x="31" y="79"/>
                      </a:lnTo>
                      <a:lnTo>
                        <a:pt x="29" y="74"/>
                      </a:lnTo>
                      <a:lnTo>
                        <a:pt x="27" y="72"/>
                      </a:lnTo>
                      <a:lnTo>
                        <a:pt x="26" y="72"/>
                      </a:lnTo>
                      <a:lnTo>
                        <a:pt x="24" y="77"/>
                      </a:lnTo>
                      <a:lnTo>
                        <a:pt x="22" y="81"/>
                      </a:lnTo>
                      <a:lnTo>
                        <a:pt x="19" y="82"/>
                      </a:lnTo>
                      <a:lnTo>
                        <a:pt x="17" y="79"/>
                      </a:lnTo>
                      <a:lnTo>
                        <a:pt x="15" y="74"/>
                      </a:lnTo>
                      <a:lnTo>
                        <a:pt x="12" y="75"/>
                      </a:lnTo>
                      <a:lnTo>
                        <a:pt x="9" y="79"/>
                      </a:lnTo>
                      <a:lnTo>
                        <a:pt x="5" y="82"/>
                      </a:lnTo>
                      <a:lnTo>
                        <a:pt x="5" y="84"/>
                      </a:lnTo>
                      <a:close/>
                    </a:path>
                  </a:pathLst>
                </a:custGeom>
                <a:solidFill>
                  <a:srgbClr val="FBE1E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46" name="Freeform 467">
                  <a:extLst>
                    <a:ext uri="{FF2B5EF4-FFF2-40B4-BE49-F238E27FC236}">
                      <a16:creationId xmlns:a16="http://schemas.microsoft.com/office/drawing/2014/main" id="{D82B5253-285C-45E3-899A-51158FB17380}"/>
                    </a:ext>
                  </a:extLst>
                </p:cNvPr>
                <p:cNvSpPr>
                  <a:spLocks/>
                </p:cNvSpPr>
                <p:nvPr/>
              </p:nvSpPr>
              <p:spPr bwMode="auto">
                <a:xfrm>
                  <a:off x="3245" y="2469"/>
                  <a:ext cx="54" cy="84"/>
                </a:xfrm>
                <a:custGeom>
                  <a:avLst/>
                  <a:gdLst>
                    <a:gd name="T0" fmla="*/ 5 w 54"/>
                    <a:gd name="T1" fmla="*/ 84 h 84"/>
                    <a:gd name="T2" fmla="*/ 5 w 54"/>
                    <a:gd name="T3" fmla="*/ 84 h 84"/>
                    <a:gd name="T4" fmla="*/ 0 w 54"/>
                    <a:gd name="T5" fmla="*/ 84 h 84"/>
                    <a:gd name="T6" fmla="*/ 0 w 54"/>
                    <a:gd name="T7" fmla="*/ 81 h 84"/>
                    <a:gd name="T8" fmla="*/ 2 w 54"/>
                    <a:gd name="T9" fmla="*/ 77 h 84"/>
                    <a:gd name="T10" fmla="*/ 5 w 54"/>
                    <a:gd name="T11" fmla="*/ 74 h 84"/>
                    <a:gd name="T12" fmla="*/ 7 w 54"/>
                    <a:gd name="T13" fmla="*/ 69 h 84"/>
                    <a:gd name="T14" fmla="*/ 7 w 54"/>
                    <a:gd name="T15" fmla="*/ 62 h 84"/>
                    <a:gd name="T16" fmla="*/ 9 w 54"/>
                    <a:gd name="T17" fmla="*/ 55 h 84"/>
                    <a:gd name="T18" fmla="*/ 12 w 54"/>
                    <a:gd name="T19" fmla="*/ 46 h 84"/>
                    <a:gd name="T20" fmla="*/ 12 w 54"/>
                    <a:gd name="T21" fmla="*/ 44 h 84"/>
                    <a:gd name="T22" fmla="*/ 14 w 54"/>
                    <a:gd name="T23" fmla="*/ 38 h 84"/>
                    <a:gd name="T24" fmla="*/ 10 w 54"/>
                    <a:gd name="T25" fmla="*/ 32 h 84"/>
                    <a:gd name="T26" fmla="*/ 9 w 54"/>
                    <a:gd name="T27" fmla="*/ 31 h 84"/>
                    <a:gd name="T28" fmla="*/ 9 w 54"/>
                    <a:gd name="T29" fmla="*/ 25 h 84"/>
                    <a:gd name="T30" fmla="*/ 9 w 54"/>
                    <a:gd name="T31" fmla="*/ 20 h 84"/>
                    <a:gd name="T32" fmla="*/ 12 w 54"/>
                    <a:gd name="T33" fmla="*/ 15 h 84"/>
                    <a:gd name="T34" fmla="*/ 15 w 54"/>
                    <a:gd name="T35" fmla="*/ 12 h 84"/>
                    <a:gd name="T36" fmla="*/ 24 w 54"/>
                    <a:gd name="T37" fmla="*/ 10 h 84"/>
                    <a:gd name="T38" fmla="*/ 36 w 54"/>
                    <a:gd name="T39" fmla="*/ 7 h 84"/>
                    <a:gd name="T40" fmla="*/ 41 w 54"/>
                    <a:gd name="T41" fmla="*/ 3 h 84"/>
                    <a:gd name="T42" fmla="*/ 49 w 54"/>
                    <a:gd name="T43" fmla="*/ 0 h 84"/>
                    <a:gd name="T44" fmla="*/ 52 w 54"/>
                    <a:gd name="T45" fmla="*/ 5 h 84"/>
                    <a:gd name="T46" fmla="*/ 52 w 54"/>
                    <a:gd name="T47" fmla="*/ 8 h 84"/>
                    <a:gd name="T48" fmla="*/ 51 w 54"/>
                    <a:gd name="T49" fmla="*/ 13 h 84"/>
                    <a:gd name="T50" fmla="*/ 51 w 54"/>
                    <a:gd name="T51" fmla="*/ 22 h 84"/>
                    <a:gd name="T52" fmla="*/ 54 w 54"/>
                    <a:gd name="T53" fmla="*/ 25 h 84"/>
                    <a:gd name="T54" fmla="*/ 52 w 54"/>
                    <a:gd name="T55" fmla="*/ 31 h 84"/>
                    <a:gd name="T56" fmla="*/ 51 w 54"/>
                    <a:gd name="T57" fmla="*/ 36 h 84"/>
                    <a:gd name="T58" fmla="*/ 47 w 54"/>
                    <a:gd name="T59" fmla="*/ 39 h 84"/>
                    <a:gd name="T60" fmla="*/ 46 w 54"/>
                    <a:gd name="T61" fmla="*/ 43 h 84"/>
                    <a:gd name="T62" fmla="*/ 42 w 54"/>
                    <a:gd name="T63" fmla="*/ 46 h 84"/>
                    <a:gd name="T64" fmla="*/ 39 w 54"/>
                    <a:gd name="T65" fmla="*/ 51 h 84"/>
                    <a:gd name="T66" fmla="*/ 37 w 54"/>
                    <a:gd name="T67" fmla="*/ 58 h 84"/>
                    <a:gd name="T68" fmla="*/ 37 w 54"/>
                    <a:gd name="T69" fmla="*/ 65 h 84"/>
                    <a:gd name="T70" fmla="*/ 39 w 54"/>
                    <a:gd name="T71" fmla="*/ 69 h 84"/>
                    <a:gd name="T72" fmla="*/ 41 w 54"/>
                    <a:gd name="T73" fmla="*/ 72 h 84"/>
                    <a:gd name="T74" fmla="*/ 39 w 54"/>
                    <a:gd name="T75" fmla="*/ 75 h 84"/>
                    <a:gd name="T76" fmla="*/ 36 w 54"/>
                    <a:gd name="T77" fmla="*/ 79 h 84"/>
                    <a:gd name="T78" fmla="*/ 32 w 54"/>
                    <a:gd name="T79" fmla="*/ 81 h 84"/>
                    <a:gd name="T80" fmla="*/ 31 w 54"/>
                    <a:gd name="T81" fmla="*/ 79 h 84"/>
                    <a:gd name="T82" fmla="*/ 29 w 54"/>
                    <a:gd name="T83" fmla="*/ 74 h 84"/>
                    <a:gd name="T84" fmla="*/ 27 w 54"/>
                    <a:gd name="T85" fmla="*/ 72 h 84"/>
                    <a:gd name="T86" fmla="*/ 26 w 54"/>
                    <a:gd name="T87" fmla="*/ 72 h 84"/>
                    <a:gd name="T88" fmla="*/ 24 w 54"/>
                    <a:gd name="T89" fmla="*/ 77 h 84"/>
                    <a:gd name="T90" fmla="*/ 22 w 54"/>
                    <a:gd name="T91" fmla="*/ 81 h 84"/>
                    <a:gd name="T92" fmla="*/ 19 w 54"/>
                    <a:gd name="T93" fmla="*/ 82 h 84"/>
                    <a:gd name="T94" fmla="*/ 17 w 54"/>
                    <a:gd name="T95" fmla="*/ 79 h 84"/>
                    <a:gd name="T96" fmla="*/ 15 w 54"/>
                    <a:gd name="T97" fmla="*/ 74 h 84"/>
                    <a:gd name="T98" fmla="*/ 12 w 54"/>
                    <a:gd name="T99" fmla="*/ 75 h 84"/>
                    <a:gd name="T100" fmla="*/ 9 w 54"/>
                    <a:gd name="T101" fmla="*/ 79 h 84"/>
                    <a:gd name="T102" fmla="*/ 5 w 54"/>
                    <a:gd name="T103" fmla="*/ 82 h 84"/>
                    <a:gd name="T104" fmla="*/ 5 w 54"/>
                    <a:gd name="T105" fmla="*/ 84 h 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4"/>
                    <a:gd name="T160" fmla="*/ 0 h 84"/>
                    <a:gd name="T161" fmla="*/ 54 w 54"/>
                    <a:gd name="T162" fmla="*/ 84 h 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4" h="84">
                      <a:moveTo>
                        <a:pt x="5" y="84"/>
                      </a:moveTo>
                      <a:lnTo>
                        <a:pt x="5" y="84"/>
                      </a:lnTo>
                      <a:lnTo>
                        <a:pt x="0" y="84"/>
                      </a:lnTo>
                      <a:lnTo>
                        <a:pt x="0" y="81"/>
                      </a:lnTo>
                      <a:lnTo>
                        <a:pt x="2" y="77"/>
                      </a:lnTo>
                      <a:lnTo>
                        <a:pt x="5" y="74"/>
                      </a:lnTo>
                      <a:lnTo>
                        <a:pt x="7" y="69"/>
                      </a:lnTo>
                      <a:lnTo>
                        <a:pt x="7" y="62"/>
                      </a:lnTo>
                      <a:lnTo>
                        <a:pt x="9" y="55"/>
                      </a:lnTo>
                      <a:lnTo>
                        <a:pt x="12" y="46"/>
                      </a:lnTo>
                      <a:lnTo>
                        <a:pt x="12" y="44"/>
                      </a:lnTo>
                      <a:lnTo>
                        <a:pt x="14" y="38"/>
                      </a:lnTo>
                      <a:lnTo>
                        <a:pt x="10" y="32"/>
                      </a:lnTo>
                      <a:lnTo>
                        <a:pt x="9" y="31"/>
                      </a:lnTo>
                      <a:lnTo>
                        <a:pt x="9" y="25"/>
                      </a:lnTo>
                      <a:lnTo>
                        <a:pt x="9" y="20"/>
                      </a:lnTo>
                      <a:lnTo>
                        <a:pt x="12" y="15"/>
                      </a:lnTo>
                      <a:lnTo>
                        <a:pt x="15" y="12"/>
                      </a:lnTo>
                      <a:lnTo>
                        <a:pt x="24" y="10"/>
                      </a:lnTo>
                      <a:lnTo>
                        <a:pt x="36" y="7"/>
                      </a:lnTo>
                      <a:lnTo>
                        <a:pt x="41" y="3"/>
                      </a:lnTo>
                      <a:lnTo>
                        <a:pt x="49" y="0"/>
                      </a:lnTo>
                      <a:lnTo>
                        <a:pt x="52" y="5"/>
                      </a:lnTo>
                      <a:lnTo>
                        <a:pt x="52" y="8"/>
                      </a:lnTo>
                      <a:lnTo>
                        <a:pt x="51" y="13"/>
                      </a:lnTo>
                      <a:lnTo>
                        <a:pt x="51" y="22"/>
                      </a:lnTo>
                      <a:lnTo>
                        <a:pt x="54" y="25"/>
                      </a:lnTo>
                      <a:lnTo>
                        <a:pt x="52" y="31"/>
                      </a:lnTo>
                      <a:lnTo>
                        <a:pt x="51" y="36"/>
                      </a:lnTo>
                      <a:lnTo>
                        <a:pt x="47" y="39"/>
                      </a:lnTo>
                      <a:lnTo>
                        <a:pt x="46" y="43"/>
                      </a:lnTo>
                      <a:lnTo>
                        <a:pt x="42" y="46"/>
                      </a:lnTo>
                      <a:lnTo>
                        <a:pt x="39" y="51"/>
                      </a:lnTo>
                      <a:lnTo>
                        <a:pt x="37" y="58"/>
                      </a:lnTo>
                      <a:lnTo>
                        <a:pt x="37" y="65"/>
                      </a:lnTo>
                      <a:lnTo>
                        <a:pt x="39" y="69"/>
                      </a:lnTo>
                      <a:lnTo>
                        <a:pt x="41" y="72"/>
                      </a:lnTo>
                      <a:lnTo>
                        <a:pt x="39" y="75"/>
                      </a:lnTo>
                      <a:lnTo>
                        <a:pt x="36" y="79"/>
                      </a:lnTo>
                      <a:lnTo>
                        <a:pt x="32" y="81"/>
                      </a:lnTo>
                      <a:lnTo>
                        <a:pt x="31" y="79"/>
                      </a:lnTo>
                      <a:lnTo>
                        <a:pt x="29" y="74"/>
                      </a:lnTo>
                      <a:lnTo>
                        <a:pt x="27" y="72"/>
                      </a:lnTo>
                      <a:lnTo>
                        <a:pt x="26" y="72"/>
                      </a:lnTo>
                      <a:lnTo>
                        <a:pt x="24" y="77"/>
                      </a:lnTo>
                      <a:lnTo>
                        <a:pt x="22" y="81"/>
                      </a:lnTo>
                      <a:lnTo>
                        <a:pt x="19" y="82"/>
                      </a:lnTo>
                      <a:lnTo>
                        <a:pt x="17" y="79"/>
                      </a:lnTo>
                      <a:lnTo>
                        <a:pt x="15" y="74"/>
                      </a:lnTo>
                      <a:lnTo>
                        <a:pt x="12" y="75"/>
                      </a:lnTo>
                      <a:lnTo>
                        <a:pt x="9" y="79"/>
                      </a:lnTo>
                      <a:lnTo>
                        <a:pt x="5" y="82"/>
                      </a:lnTo>
                      <a:lnTo>
                        <a:pt x="5" y="84"/>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47" name="Freeform 468">
                  <a:extLst>
                    <a:ext uri="{FF2B5EF4-FFF2-40B4-BE49-F238E27FC236}">
                      <a16:creationId xmlns:a16="http://schemas.microsoft.com/office/drawing/2014/main" id="{8FC22680-B5B0-4B87-A29F-A28C1C85F874}"/>
                    </a:ext>
                  </a:extLst>
                </p:cNvPr>
                <p:cNvSpPr>
                  <a:spLocks/>
                </p:cNvSpPr>
                <p:nvPr/>
              </p:nvSpPr>
              <p:spPr bwMode="auto">
                <a:xfrm>
                  <a:off x="3192" y="2513"/>
                  <a:ext cx="32" cy="40"/>
                </a:xfrm>
                <a:custGeom>
                  <a:avLst/>
                  <a:gdLst>
                    <a:gd name="T0" fmla="*/ 18 w 32"/>
                    <a:gd name="T1" fmla="*/ 40 h 40"/>
                    <a:gd name="T2" fmla="*/ 15 w 32"/>
                    <a:gd name="T3" fmla="*/ 38 h 40"/>
                    <a:gd name="T4" fmla="*/ 12 w 32"/>
                    <a:gd name="T5" fmla="*/ 35 h 40"/>
                    <a:gd name="T6" fmla="*/ 8 w 32"/>
                    <a:gd name="T7" fmla="*/ 33 h 40"/>
                    <a:gd name="T8" fmla="*/ 5 w 32"/>
                    <a:gd name="T9" fmla="*/ 31 h 40"/>
                    <a:gd name="T10" fmla="*/ 0 w 32"/>
                    <a:gd name="T11" fmla="*/ 26 h 40"/>
                    <a:gd name="T12" fmla="*/ 3 w 32"/>
                    <a:gd name="T13" fmla="*/ 21 h 40"/>
                    <a:gd name="T14" fmla="*/ 5 w 32"/>
                    <a:gd name="T15" fmla="*/ 14 h 40"/>
                    <a:gd name="T16" fmla="*/ 7 w 32"/>
                    <a:gd name="T17" fmla="*/ 11 h 40"/>
                    <a:gd name="T18" fmla="*/ 7 w 32"/>
                    <a:gd name="T19" fmla="*/ 7 h 40"/>
                    <a:gd name="T20" fmla="*/ 8 w 32"/>
                    <a:gd name="T21" fmla="*/ 2 h 40"/>
                    <a:gd name="T22" fmla="*/ 10 w 32"/>
                    <a:gd name="T23" fmla="*/ 0 h 40"/>
                    <a:gd name="T24" fmla="*/ 13 w 32"/>
                    <a:gd name="T25" fmla="*/ 2 h 40"/>
                    <a:gd name="T26" fmla="*/ 17 w 32"/>
                    <a:gd name="T27" fmla="*/ 0 h 40"/>
                    <a:gd name="T28" fmla="*/ 18 w 32"/>
                    <a:gd name="T29" fmla="*/ 2 h 40"/>
                    <a:gd name="T30" fmla="*/ 23 w 32"/>
                    <a:gd name="T31" fmla="*/ 7 h 40"/>
                    <a:gd name="T32" fmla="*/ 27 w 32"/>
                    <a:gd name="T33" fmla="*/ 9 h 40"/>
                    <a:gd name="T34" fmla="*/ 30 w 32"/>
                    <a:gd name="T35" fmla="*/ 11 h 40"/>
                    <a:gd name="T36" fmla="*/ 32 w 32"/>
                    <a:gd name="T37" fmla="*/ 14 h 40"/>
                    <a:gd name="T38" fmla="*/ 32 w 32"/>
                    <a:gd name="T39" fmla="*/ 21 h 40"/>
                    <a:gd name="T40" fmla="*/ 32 w 32"/>
                    <a:gd name="T41" fmla="*/ 26 h 40"/>
                    <a:gd name="T42" fmla="*/ 30 w 32"/>
                    <a:gd name="T43" fmla="*/ 30 h 40"/>
                    <a:gd name="T44" fmla="*/ 28 w 32"/>
                    <a:gd name="T45" fmla="*/ 33 h 40"/>
                    <a:gd name="T46" fmla="*/ 27 w 32"/>
                    <a:gd name="T47" fmla="*/ 37 h 40"/>
                    <a:gd name="T48" fmla="*/ 23 w 32"/>
                    <a:gd name="T49" fmla="*/ 38 h 40"/>
                    <a:gd name="T50" fmla="*/ 18 w 32"/>
                    <a:gd name="T51" fmla="*/ 40 h 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2"/>
                    <a:gd name="T79" fmla="*/ 0 h 40"/>
                    <a:gd name="T80" fmla="*/ 32 w 32"/>
                    <a:gd name="T81" fmla="*/ 40 h 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2" h="40">
                      <a:moveTo>
                        <a:pt x="18" y="40"/>
                      </a:moveTo>
                      <a:lnTo>
                        <a:pt x="15" y="38"/>
                      </a:lnTo>
                      <a:lnTo>
                        <a:pt x="12" y="35"/>
                      </a:lnTo>
                      <a:lnTo>
                        <a:pt x="8" y="33"/>
                      </a:lnTo>
                      <a:lnTo>
                        <a:pt x="5" y="31"/>
                      </a:lnTo>
                      <a:lnTo>
                        <a:pt x="0" y="26"/>
                      </a:lnTo>
                      <a:lnTo>
                        <a:pt x="3" y="21"/>
                      </a:lnTo>
                      <a:lnTo>
                        <a:pt x="5" y="14"/>
                      </a:lnTo>
                      <a:lnTo>
                        <a:pt x="7" y="11"/>
                      </a:lnTo>
                      <a:lnTo>
                        <a:pt x="7" y="7"/>
                      </a:lnTo>
                      <a:lnTo>
                        <a:pt x="8" y="2"/>
                      </a:lnTo>
                      <a:lnTo>
                        <a:pt x="10" y="0"/>
                      </a:lnTo>
                      <a:lnTo>
                        <a:pt x="13" y="2"/>
                      </a:lnTo>
                      <a:lnTo>
                        <a:pt x="17" y="0"/>
                      </a:lnTo>
                      <a:lnTo>
                        <a:pt x="18" y="2"/>
                      </a:lnTo>
                      <a:lnTo>
                        <a:pt x="23" y="7"/>
                      </a:lnTo>
                      <a:lnTo>
                        <a:pt x="27" y="9"/>
                      </a:lnTo>
                      <a:lnTo>
                        <a:pt x="30" y="11"/>
                      </a:lnTo>
                      <a:lnTo>
                        <a:pt x="32" y="14"/>
                      </a:lnTo>
                      <a:lnTo>
                        <a:pt x="32" y="21"/>
                      </a:lnTo>
                      <a:lnTo>
                        <a:pt x="32" y="26"/>
                      </a:lnTo>
                      <a:lnTo>
                        <a:pt x="30" y="30"/>
                      </a:lnTo>
                      <a:lnTo>
                        <a:pt x="28" y="33"/>
                      </a:lnTo>
                      <a:lnTo>
                        <a:pt x="27" y="37"/>
                      </a:lnTo>
                      <a:lnTo>
                        <a:pt x="23" y="38"/>
                      </a:lnTo>
                      <a:lnTo>
                        <a:pt x="18" y="40"/>
                      </a:lnTo>
                      <a:close/>
                    </a:path>
                  </a:pathLst>
                </a:custGeom>
                <a:solidFill>
                  <a:srgbClr val="FBE1E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48" name="Freeform 469">
                  <a:extLst>
                    <a:ext uri="{FF2B5EF4-FFF2-40B4-BE49-F238E27FC236}">
                      <a16:creationId xmlns:a16="http://schemas.microsoft.com/office/drawing/2014/main" id="{BBD3766A-45B0-4284-A828-0E9BF74B2D1A}"/>
                    </a:ext>
                  </a:extLst>
                </p:cNvPr>
                <p:cNvSpPr>
                  <a:spLocks/>
                </p:cNvSpPr>
                <p:nvPr/>
              </p:nvSpPr>
              <p:spPr bwMode="auto">
                <a:xfrm>
                  <a:off x="3192" y="2513"/>
                  <a:ext cx="32" cy="40"/>
                </a:xfrm>
                <a:custGeom>
                  <a:avLst/>
                  <a:gdLst>
                    <a:gd name="T0" fmla="*/ 18 w 32"/>
                    <a:gd name="T1" fmla="*/ 40 h 40"/>
                    <a:gd name="T2" fmla="*/ 18 w 32"/>
                    <a:gd name="T3" fmla="*/ 40 h 40"/>
                    <a:gd name="T4" fmla="*/ 15 w 32"/>
                    <a:gd name="T5" fmla="*/ 38 h 40"/>
                    <a:gd name="T6" fmla="*/ 12 w 32"/>
                    <a:gd name="T7" fmla="*/ 35 h 40"/>
                    <a:gd name="T8" fmla="*/ 8 w 32"/>
                    <a:gd name="T9" fmla="*/ 33 h 40"/>
                    <a:gd name="T10" fmla="*/ 5 w 32"/>
                    <a:gd name="T11" fmla="*/ 31 h 40"/>
                    <a:gd name="T12" fmla="*/ 0 w 32"/>
                    <a:gd name="T13" fmla="*/ 26 h 40"/>
                    <a:gd name="T14" fmla="*/ 3 w 32"/>
                    <a:gd name="T15" fmla="*/ 21 h 40"/>
                    <a:gd name="T16" fmla="*/ 5 w 32"/>
                    <a:gd name="T17" fmla="*/ 14 h 40"/>
                    <a:gd name="T18" fmla="*/ 7 w 32"/>
                    <a:gd name="T19" fmla="*/ 11 h 40"/>
                    <a:gd name="T20" fmla="*/ 7 w 32"/>
                    <a:gd name="T21" fmla="*/ 7 h 40"/>
                    <a:gd name="T22" fmla="*/ 8 w 32"/>
                    <a:gd name="T23" fmla="*/ 2 h 40"/>
                    <a:gd name="T24" fmla="*/ 10 w 32"/>
                    <a:gd name="T25" fmla="*/ 0 h 40"/>
                    <a:gd name="T26" fmla="*/ 13 w 32"/>
                    <a:gd name="T27" fmla="*/ 2 h 40"/>
                    <a:gd name="T28" fmla="*/ 17 w 32"/>
                    <a:gd name="T29" fmla="*/ 0 h 40"/>
                    <a:gd name="T30" fmla="*/ 18 w 32"/>
                    <a:gd name="T31" fmla="*/ 2 h 40"/>
                    <a:gd name="T32" fmla="*/ 23 w 32"/>
                    <a:gd name="T33" fmla="*/ 7 h 40"/>
                    <a:gd name="T34" fmla="*/ 27 w 32"/>
                    <a:gd name="T35" fmla="*/ 9 h 40"/>
                    <a:gd name="T36" fmla="*/ 30 w 32"/>
                    <a:gd name="T37" fmla="*/ 11 h 40"/>
                    <a:gd name="T38" fmla="*/ 32 w 32"/>
                    <a:gd name="T39" fmla="*/ 14 h 40"/>
                    <a:gd name="T40" fmla="*/ 32 w 32"/>
                    <a:gd name="T41" fmla="*/ 21 h 40"/>
                    <a:gd name="T42" fmla="*/ 32 w 32"/>
                    <a:gd name="T43" fmla="*/ 26 h 40"/>
                    <a:gd name="T44" fmla="*/ 30 w 32"/>
                    <a:gd name="T45" fmla="*/ 30 h 40"/>
                    <a:gd name="T46" fmla="*/ 28 w 32"/>
                    <a:gd name="T47" fmla="*/ 33 h 40"/>
                    <a:gd name="T48" fmla="*/ 27 w 32"/>
                    <a:gd name="T49" fmla="*/ 37 h 40"/>
                    <a:gd name="T50" fmla="*/ 23 w 32"/>
                    <a:gd name="T51" fmla="*/ 38 h 40"/>
                    <a:gd name="T52" fmla="*/ 18 w 32"/>
                    <a:gd name="T53" fmla="*/ 40 h 4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2"/>
                    <a:gd name="T82" fmla="*/ 0 h 40"/>
                    <a:gd name="T83" fmla="*/ 32 w 32"/>
                    <a:gd name="T84" fmla="*/ 40 h 4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2" h="40">
                      <a:moveTo>
                        <a:pt x="18" y="40"/>
                      </a:moveTo>
                      <a:lnTo>
                        <a:pt x="18" y="40"/>
                      </a:lnTo>
                      <a:lnTo>
                        <a:pt x="15" y="38"/>
                      </a:lnTo>
                      <a:lnTo>
                        <a:pt x="12" y="35"/>
                      </a:lnTo>
                      <a:lnTo>
                        <a:pt x="8" y="33"/>
                      </a:lnTo>
                      <a:lnTo>
                        <a:pt x="5" y="31"/>
                      </a:lnTo>
                      <a:lnTo>
                        <a:pt x="0" y="26"/>
                      </a:lnTo>
                      <a:lnTo>
                        <a:pt x="3" y="21"/>
                      </a:lnTo>
                      <a:lnTo>
                        <a:pt x="5" y="14"/>
                      </a:lnTo>
                      <a:lnTo>
                        <a:pt x="7" y="11"/>
                      </a:lnTo>
                      <a:lnTo>
                        <a:pt x="7" y="7"/>
                      </a:lnTo>
                      <a:lnTo>
                        <a:pt x="8" y="2"/>
                      </a:lnTo>
                      <a:lnTo>
                        <a:pt x="10" y="0"/>
                      </a:lnTo>
                      <a:lnTo>
                        <a:pt x="13" y="2"/>
                      </a:lnTo>
                      <a:lnTo>
                        <a:pt x="17" y="0"/>
                      </a:lnTo>
                      <a:lnTo>
                        <a:pt x="18" y="2"/>
                      </a:lnTo>
                      <a:lnTo>
                        <a:pt x="23" y="7"/>
                      </a:lnTo>
                      <a:lnTo>
                        <a:pt x="27" y="9"/>
                      </a:lnTo>
                      <a:lnTo>
                        <a:pt x="30" y="11"/>
                      </a:lnTo>
                      <a:lnTo>
                        <a:pt x="32" y="14"/>
                      </a:lnTo>
                      <a:lnTo>
                        <a:pt x="32" y="21"/>
                      </a:lnTo>
                      <a:lnTo>
                        <a:pt x="32" y="26"/>
                      </a:lnTo>
                      <a:lnTo>
                        <a:pt x="30" y="30"/>
                      </a:lnTo>
                      <a:lnTo>
                        <a:pt x="28" y="33"/>
                      </a:lnTo>
                      <a:lnTo>
                        <a:pt x="27" y="37"/>
                      </a:lnTo>
                      <a:lnTo>
                        <a:pt x="23" y="38"/>
                      </a:lnTo>
                      <a:lnTo>
                        <a:pt x="18" y="4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49" name="Freeform 470">
                  <a:extLst>
                    <a:ext uri="{FF2B5EF4-FFF2-40B4-BE49-F238E27FC236}">
                      <a16:creationId xmlns:a16="http://schemas.microsoft.com/office/drawing/2014/main" id="{D8F8DD86-5D46-41C2-B5C7-EB8206EE8DCB}"/>
                    </a:ext>
                  </a:extLst>
                </p:cNvPr>
                <p:cNvSpPr>
                  <a:spLocks/>
                </p:cNvSpPr>
                <p:nvPr/>
              </p:nvSpPr>
              <p:spPr bwMode="auto">
                <a:xfrm>
                  <a:off x="1087" y="2543"/>
                  <a:ext cx="28" cy="22"/>
                </a:xfrm>
                <a:custGeom>
                  <a:avLst/>
                  <a:gdLst>
                    <a:gd name="T0" fmla="*/ 15 w 28"/>
                    <a:gd name="T1" fmla="*/ 22 h 22"/>
                    <a:gd name="T2" fmla="*/ 13 w 28"/>
                    <a:gd name="T3" fmla="*/ 19 h 22"/>
                    <a:gd name="T4" fmla="*/ 10 w 28"/>
                    <a:gd name="T5" fmla="*/ 15 h 22"/>
                    <a:gd name="T6" fmla="*/ 8 w 28"/>
                    <a:gd name="T7" fmla="*/ 14 h 22"/>
                    <a:gd name="T8" fmla="*/ 5 w 28"/>
                    <a:gd name="T9" fmla="*/ 10 h 22"/>
                    <a:gd name="T10" fmla="*/ 2 w 28"/>
                    <a:gd name="T11" fmla="*/ 8 h 22"/>
                    <a:gd name="T12" fmla="*/ 0 w 28"/>
                    <a:gd name="T13" fmla="*/ 5 h 22"/>
                    <a:gd name="T14" fmla="*/ 0 w 28"/>
                    <a:gd name="T15" fmla="*/ 1 h 22"/>
                    <a:gd name="T16" fmla="*/ 2 w 28"/>
                    <a:gd name="T17" fmla="*/ 0 h 22"/>
                    <a:gd name="T18" fmla="*/ 7 w 28"/>
                    <a:gd name="T19" fmla="*/ 0 h 22"/>
                    <a:gd name="T20" fmla="*/ 12 w 28"/>
                    <a:gd name="T21" fmla="*/ 0 h 22"/>
                    <a:gd name="T22" fmla="*/ 15 w 28"/>
                    <a:gd name="T23" fmla="*/ 3 h 22"/>
                    <a:gd name="T24" fmla="*/ 20 w 28"/>
                    <a:gd name="T25" fmla="*/ 5 h 22"/>
                    <a:gd name="T26" fmla="*/ 25 w 28"/>
                    <a:gd name="T27" fmla="*/ 7 h 22"/>
                    <a:gd name="T28" fmla="*/ 28 w 28"/>
                    <a:gd name="T29" fmla="*/ 12 h 22"/>
                    <a:gd name="T30" fmla="*/ 28 w 28"/>
                    <a:gd name="T31" fmla="*/ 14 h 22"/>
                    <a:gd name="T32" fmla="*/ 28 w 28"/>
                    <a:gd name="T33" fmla="*/ 19 h 22"/>
                    <a:gd name="T34" fmla="*/ 27 w 28"/>
                    <a:gd name="T35" fmla="*/ 20 h 22"/>
                    <a:gd name="T36" fmla="*/ 23 w 28"/>
                    <a:gd name="T37" fmla="*/ 22 h 22"/>
                    <a:gd name="T38" fmla="*/ 22 w 28"/>
                    <a:gd name="T39" fmla="*/ 20 h 22"/>
                    <a:gd name="T40" fmla="*/ 20 w 28"/>
                    <a:gd name="T41" fmla="*/ 20 h 22"/>
                    <a:gd name="T42" fmla="*/ 18 w 28"/>
                    <a:gd name="T43" fmla="*/ 20 h 22"/>
                    <a:gd name="T44" fmla="*/ 15 w 28"/>
                    <a:gd name="T45" fmla="*/ 2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
                    <a:gd name="T70" fmla="*/ 0 h 22"/>
                    <a:gd name="T71" fmla="*/ 28 w 28"/>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 h="22">
                      <a:moveTo>
                        <a:pt x="15" y="22"/>
                      </a:moveTo>
                      <a:lnTo>
                        <a:pt x="13" y="19"/>
                      </a:lnTo>
                      <a:lnTo>
                        <a:pt x="10" y="15"/>
                      </a:lnTo>
                      <a:lnTo>
                        <a:pt x="8" y="14"/>
                      </a:lnTo>
                      <a:lnTo>
                        <a:pt x="5" y="10"/>
                      </a:lnTo>
                      <a:lnTo>
                        <a:pt x="2" y="8"/>
                      </a:lnTo>
                      <a:lnTo>
                        <a:pt x="0" y="5"/>
                      </a:lnTo>
                      <a:lnTo>
                        <a:pt x="0" y="1"/>
                      </a:lnTo>
                      <a:lnTo>
                        <a:pt x="2" y="0"/>
                      </a:lnTo>
                      <a:lnTo>
                        <a:pt x="7" y="0"/>
                      </a:lnTo>
                      <a:lnTo>
                        <a:pt x="12" y="0"/>
                      </a:lnTo>
                      <a:lnTo>
                        <a:pt x="15" y="3"/>
                      </a:lnTo>
                      <a:lnTo>
                        <a:pt x="20" y="5"/>
                      </a:lnTo>
                      <a:lnTo>
                        <a:pt x="25" y="7"/>
                      </a:lnTo>
                      <a:lnTo>
                        <a:pt x="28" y="12"/>
                      </a:lnTo>
                      <a:lnTo>
                        <a:pt x="28" y="14"/>
                      </a:lnTo>
                      <a:lnTo>
                        <a:pt x="28" y="19"/>
                      </a:lnTo>
                      <a:lnTo>
                        <a:pt x="27" y="20"/>
                      </a:lnTo>
                      <a:lnTo>
                        <a:pt x="23" y="22"/>
                      </a:lnTo>
                      <a:lnTo>
                        <a:pt x="22" y="20"/>
                      </a:lnTo>
                      <a:lnTo>
                        <a:pt x="20" y="20"/>
                      </a:lnTo>
                      <a:lnTo>
                        <a:pt x="18" y="20"/>
                      </a:lnTo>
                      <a:lnTo>
                        <a:pt x="15" y="22"/>
                      </a:lnTo>
                      <a:close/>
                    </a:path>
                  </a:pathLst>
                </a:custGeom>
                <a:solidFill>
                  <a:srgbClr val="99B0B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50" name="Freeform 471">
                  <a:extLst>
                    <a:ext uri="{FF2B5EF4-FFF2-40B4-BE49-F238E27FC236}">
                      <a16:creationId xmlns:a16="http://schemas.microsoft.com/office/drawing/2014/main" id="{05A7AF70-EDC4-4FB7-803D-4FBD69B0CF2B}"/>
                    </a:ext>
                  </a:extLst>
                </p:cNvPr>
                <p:cNvSpPr>
                  <a:spLocks/>
                </p:cNvSpPr>
                <p:nvPr/>
              </p:nvSpPr>
              <p:spPr bwMode="auto">
                <a:xfrm>
                  <a:off x="1087" y="2543"/>
                  <a:ext cx="28" cy="22"/>
                </a:xfrm>
                <a:custGeom>
                  <a:avLst/>
                  <a:gdLst>
                    <a:gd name="T0" fmla="*/ 15 w 28"/>
                    <a:gd name="T1" fmla="*/ 22 h 22"/>
                    <a:gd name="T2" fmla="*/ 15 w 28"/>
                    <a:gd name="T3" fmla="*/ 22 h 22"/>
                    <a:gd name="T4" fmla="*/ 13 w 28"/>
                    <a:gd name="T5" fmla="*/ 19 h 22"/>
                    <a:gd name="T6" fmla="*/ 10 w 28"/>
                    <a:gd name="T7" fmla="*/ 15 h 22"/>
                    <a:gd name="T8" fmla="*/ 8 w 28"/>
                    <a:gd name="T9" fmla="*/ 14 h 22"/>
                    <a:gd name="T10" fmla="*/ 5 w 28"/>
                    <a:gd name="T11" fmla="*/ 10 h 22"/>
                    <a:gd name="T12" fmla="*/ 2 w 28"/>
                    <a:gd name="T13" fmla="*/ 8 h 22"/>
                    <a:gd name="T14" fmla="*/ 0 w 28"/>
                    <a:gd name="T15" fmla="*/ 5 h 22"/>
                    <a:gd name="T16" fmla="*/ 0 w 28"/>
                    <a:gd name="T17" fmla="*/ 1 h 22"/>
                    <a:gd name="T18" fmla="*/ 2 w 28"/>
                    <a:gd name="T19" fmla="*/ 0 h 22"/>
                    <a:gd name="T20" fmla="*/ 7 w 28"/>
                    <a:gd name="T21" fmla="*/ 0 h 22"/>
                    <a:gd name="T22" fmla="*/ 12 w 28"/>
                    <a:gd name="T23" fmla="*/ 0 h 22"/>
                    <a:gd name="T24" fmla="*/ 15 w 28"/>
                    <a:gd name="T25" fmla="*/ 3 h 22"/>
                    <a:gd name="T26" fmla="*/ 20 w 28"/>
                    <a:gd name="T27" fmla="*/ 5 h 22"/>
                    <a:gd name="T28" fmla="*/ 25 w 28"/>
                    <a:gd name="T29" fmla="*/ 7 h 22"/>
                    <a:gd name="T30" fmla="*/ 28 w 28"/>
                    <a:gd name="T31" fmla="*/ 12 h 22"/>
                    <a:gd name="T32" fmla="*/ 28 w 28"/>
                    <a:gd name="T33" fmla="*/ 14 h 22"/>
                    <a:gd name="T34" fmla="*/ 28 w 28"/>
                    <a:gd name="T35" fmla="*/ 19 h 22"/>
                    <a:gd name="T36" fmla="*/ 27 w 28"/>
                    <a:gd name="T37" fmla="*/ 20 h 22"/>
                    <a:gd name="T38" fmla="*/ 23 w 28"/>
                    <a:gd name="T39" fmla="*/ 22 h 22"/>
                    <a:gd name="T40" fmla="*/ 22 w 28"/>
                    <a:gd name="T41" fmla="*/ 20 h 22"/>
                    <a:gd name="T42" fmla="*/ 20 w 28"/>
                    <a:gd name="T43" fmla="*/ 20 h 22"/>
                    <a:gd name="T44" fmla="*/ 18 w 28"/>
                    <a:gd name="T45" fmla="*/ 20 h 22"/>
                    <a:gd name="T46" fmla="*/ 15 w 28"/>
                    <a:gd name="T47" fmla="*/ 22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
                    <a:gd name="T73" fmla="*/ 0 h 22"/>
                    <a:gd name="T74" fmla="*/ 28 w 28"/>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 h="22">
                      <a:moveTo>
                        <a:pt x="15" y="22"/>
                      </a:moveTo>
                      <a:lnTo>
                        <a:pt x="15" y="22"/>
                      </a:lnTo>
                      <a:lnTo>
                        <a:pt x="13" y="19"/>
                      </a:lnTo>
                      <a:lnTo>
                        <a:pt x="10" y="15"/>
                      </a:lnTo>
                      <a:lnTo>
                        <a:pt x="8" y="14"/>
                      </a:lnTo>
                      <a:lnTo>
                        <a:pt x="5" y="10"/>
                      </a:lnTo>
                      <a:lnTo>
                        <a:pt x="2" y="8"/>
                      </a:lnTo>
                      <a:lnTo>
                        <a:pt x="0" y="5"/>
                      </a:lnTo>
                      <a:lnTo>
                        <a:pt x="0" y="1"/>
                      </a:lnTo>
                      <a:lnTo>
                        <a:pt x="2" y="0"/>
                      </a:lnTo>
                      <a:lnTo>
                        <a:pt x="7" y="0"/>
                      </a:lnTo>
                      <a:lnTo>
                        <a:pt x="12" y="0"/>
                      </a:lnTo>
                      <a:lnTo>
                        <a:pt x="15" y="3"/>
                      </a:lnTo>
                      <a:lnTo>
                        <a:pt x="20" y="5"/>
                      </a:lnTo>
                      <a:lnTo>
                        <a:pt x="25" y="7"/>
                      </a:lnTo>
                      <a:lnTo>
                        <a:pt x="28" y="12"/>
                      </a:lnTo>
                      <a:lnTo>
                        <a:pt x="28" y="14"/>
                      </a:lnTo>
                      <a:lnTo>
                        <a:pt x="28" y="19"/>
                      </a:lnTo>
                      <a:lnTo>
                        <a:pt x="27" y="20"/>
                      </a:lnTo>
                      <a:lnTo>
                        <a:pt x="23" y="22"/>
                      </a:lnTo>
                      <a:lnTo>
                        <a:pt x="22" y="20"/>
                      </a:lnTo>
                      <a:lnTo>
                        <a:pt x="20" y="20"/>
                      </a:lnTo>
                      <a:lnTo>
                        <a:pt x="18" y="20"/>
                      </a:lnTo>
                      <a:lnTo>
                        <a:pt x="15" y="2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51" name="Freeform 472">
                  <a:extLst>
                    <a:ext uri="{FF2B5EF4-FFF2-40B4-BE49-F238E27FC236}">
                      <a16:creationId xmlns:a16="http://schemas.microsoft.com/office/drawing/2014/main" id="{EBBC8C2A-BFB0-4ABD-9C81-E150C0440029}"/>
                    </a:ext>
                  </a:extLst>
                </p:cNvPr>
                <p:cNvSpPr>
                  <a:spLocks/>
                </p:cNvSpPr>
                <p:nvPr/>
              </p:nvSpPr>
              <p:spPr bwMode="auto">
                <a:xfrm>
                  <a:off x="4553" y="2557"/>
                  <a:ext cx="20" cy="13"/>
                </a:xfrm>
                <a:custGeom>
                  <a:avLst/>
                  <a:gdLst>
                    <a:gd name="T0" fmla="*/ 18 w 20"/>
                    <a:gd name="T1" fmla="*/ 13 h 13"/>
                    <a:gd name="T2" fmla="*/ 15 w 20"/>
                    <a:gd name="T3" fmla="*/ 13 h 13"/>
                    <a:gd name="T4" fmla="*/ 11 w 20"/>
                    <a:gd name="T5" fmla="*/ 13 h 13"/>
                    <a:gd name="T6" fmla="*/ 10 w 20"/>
                    <a:gd name="T7" fmla="*/ 12 h 13"/>
                    <a:gd name="T8" fmla="*/ 8 w 20"/>
                    <a:gd name="T9" fmla="*/ 12 h 13"/>
                    <a:gd name="T10" fmla="*/ 6 w 20"/>
                    <a:gd name="T11" fmla="*/ 10 h 13"/>
                    <a:gd name="T12" fmla="*/ 5 w 20"/>
                    <a:gd name="T13" fmla="*/ 8 h 13"/>
                    <a:gd name="T14" fmla="*/ 1 w 20"/>
                    <a:gd name="T15" fmla="*/ 8 h 13"/>
                    <a:gd name="T16" fmla="*/ 0 w 20"/>
                    <a:gd name="T17" fmla="*/ 8 h 13"/>
                    <a:gd name="T18" fmla="*/ 0 w 20"/>
                    <a:gd name="T19" fmla="*/ 6 h 13"/>
                    <a:gd name="T20" fmla="*/ 0 w 20"/>
                    <a:gd name="T21" fmla="*/ 3 h 13"/>
                    <a:gd name="T22" fmla="*/ 1 w 20"/>
                    <a:gd name="T23" fmla="*/ 3 h 13"/>
                    <a:gd name="T24" fmla="*/ 1 w 20"/>
                    <a:gd name="T25" fmla="*/ 1 h 13"/>
                    <a:gd name="T26" fmla="*/ 3 w 20"/>
                    <a:gd name="T27" fmla="*/ 1 h 13"/>
                    <a:gd name="T28" fmla="*/ 5 w 20"/>
                    <a:gd name="T29" fmla="*/ 1 h 13"/>
                    <a:gd name="T30" fmla="*/ 6 w 20"/>
                    <a:gd name="T31" fmla="*/ 0 h 13"/>
                    <a:gd name="T32" fmla="*/ 8 w 20"/>
                    <a:gd name="T33" fmla="*/ 0 h 13"/>
                    <a:gd name="T34" fmla="*/ 13 w 20"/>
                    <a:gd name="T35" fmla="*/ 1 h 13"/>
                    <a:gd name="T36" fmla="*/ 16 w 20"/>
                    <a:gd name="T37" fmla="*/ 1 h 13"/>
                    <a:gd name="T38" fmla="*/ 18 w 20"/>
                    <a:gd name="T39" fmla="*/ 5 h 13"/>
                    <a:gd name="T40" fmla="*/ 20 w 20"/>
                    <a:gd name="T41" fmla="*/ 8 h 13"/>
                    <a:gd name="T42" fmla="*/ 20 w 20"/>
                    <a:gd name="T43" fmla="*/ 12 h 13"/>
                    <a:gd name="T44" fmla="*/ 18 w 20"/>
                    <a:gd name="T45" fmla="*/ 13 h 1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
                    <a:gd name="T70" fmla="*/ 0 h 13"/>
                    <a:gd name="T71" fmla="*/ 20 w 20"/>
                    <a:gd name="T72" fmla="*/ 13 h 1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 h="13">
                      <a:moveTo>
                        <a:pt x="18" y="13"/>
                      </a:moveTo>
                      <a:lnTo>
                        <a:pt x="15" y="13"/>
                      </a:lnTo>
                      <a:lnTo>
                        <a:pt x="11" y="13"/>
                      </a:lnTo>
                      <a:lnTo>
                        <a:pt x="10" y="12"/>
                      </a:lnTo>
                      <a:lnTo>
                        <a:pt x="8" y="12"/>
                      </a:lnTo>
                      <a:lnTo>
                        <a:pt x="6" y="10"/>
                      </a:lnTo>
                      <a:lnTo>
                        <a:pt x="5" y="8"/>
                      </a:lnTo>
                      <a:lnTo>
                        <a:pt x="1" y="8"/>
                      </a:lnTo>
                      <a:lnTo>
                        <a:pt x="0" y="8"/>
                      </a:lnTo>
                      <a:lnTo>
                        <a:pt x="0" y="6"/>
                      </a:lnTo>
                      <a:lnTo>
                        <a:pt x="0" y="3"/>
                      </a:lnTo>
                      <a:lnTo>
                        <a:pt x="1" y="3"/>
                      </a:lnTo>
                      <a:lnTo>
                        <a:pt x="1" y="1"/>
                      </a:lnTo>
                      <a:lnTo>
                        <a:pt x="3" y="1"/>
                      </a:lnTo>
                      <a:lnTo>
                        <a:pt x="5" y="1"/>
                      </a:lnTo>
                      <a:lnTo>
                        <a:pt x="6" y="0"/>
                      </a:lnTo>
                      <a:lnTo>
                        <a:pt x="8" y="0"/>
                      </a:lnTo>
                      <a:lnTo>
                        <a:pt x="13" y="1"/>
                      </a:lnTo>
                      <a:lnTo>
                        <a:pt x="16" y="1"/>
                      </a:lnTo>
                      <a:lnTo>
                        <a:pt x="18" y="5"/>
                      </a:lnTo>
                      <a:lnTo>
                        <a:pt x="20" y="8"/>
                      </a:lnTo>
                      <a:lnTo>
                        <a:pt x="20" y="12"/>
                      </a:lnTo>
                      <a:lnTo>
                        <a:pt x="18" y="13"/>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52" name="Freeform 473">
                  <a:extLst>
                    <a:ext uri="{FF2B5EF4-FFF2-40B4-BE49-F238E27FC236}">
                      <a16:creationId xmlns:a16="http://schemas.microsoft.com/office/drawing/2014/main" id="{E87C3F86-97CC-4CB1-BD6C-FFD3230EA934}"/>
                    </a:ext>
                  </a:extLst>
                </p:cNvPr>
                <p:cNvSpPr>
                  <a:spLocks/>
                </p:cNvSpPr>
                <p:nvPr/>
              </p:nvSpPr>
              <p:spPr bwMode="auto">
                <a:xfrm>
                  <a:off x="4553" y="2557"/>
                  <a:ext cx="20" cy="13"/>
                </a:xfrm>
                <a:custGeom>
                  <a:avLst/>
                  <a:gdLst>
                    <a:gd name="T0" fmla="*/ 18 w 20"/>
                    <a:gd name="T1" fmla="*/ 13 h 13"/>
                    <a:gd name="T2" fmla="*/ 18 w 20"/>
                    <a:gd name="T3" fmla="*/ 13 h 13"/>
                    <a:gd name="T4" fmla="*/ 15 w 20"/>
                    <a:gd name="T5" fmla="*/ 13 h 13"/>
                    <a:gd name="T6" fmla="*/ 11 w 20"/>
                    <a:gd name="T7" fmla="*/ 13 h 13"/>
                    <a:gd name="T8" fmla="*/ 10 w 20"/>
                    <a:gd name="T9" fmla="*/ 12 h 13"/>
                    <a:gd name="T10" fmla="*/ 8 w 20"/>
                    <a:gd name="T11" fmla="*/ 12 h 13"/>
                    <a:gd name="T12" fmla="*/ 6 w 20"/>
                    <a:gd name="T13" fmla="*/ 10 h 13"/>
                    <a:gd name="T14" fmla="*/ 5 w 20"/>
                    <a:gd name="T15" fmla="*/ 8 h 13"/>
                    <a:gd name="T16" fmla="*/ 1 w 20"/>
                    <a:gd name="T17" fmla="*/ 8 h 13"/>
                    <a:gd name="T18" fmla="*/ 0 w 20"/>
                    <a:gd name="T19" fmla="*/ 8 h 13"/>
                    <a:gd name="T20" fmla="*/ 0 w 20"/>
                    <a:gd name="T21" fmla="*/ 6 h 13"/>
                    <a:gd name="T22" fmla="*/ 0 w 20"/>
                    <a:gd name="T23" fmla="*/ 3 h 13"/>
                    <a:gd name="T24" fmla="*/ 1 w 20"/>
                    <a:gd name="T25" fmla="*/ 3 h 13"/>
                    <a:gd name="T26" fmla="*/ 1 w 20"/>
                    <a:gd name="T27" fmla="*/ 1 h 13"/>
                    <a:gd name="T28" fmla="*/ 3 w 20"/>
                    <a:gd name="T29" fmla="*/ 1 h 13"/>
                    <a:gd name="T30" fmla="*/ 5 w 20"/>
                    <a:gd name="T31" fmla="*/ 1 h 13"/>
                    <a:gd name="T32" fmla="*/ 6 w 20"/>
                    <a:gd name="T33" fmla="*/ 0 h 13"/>
                    <a:gd name="T34" fmla="*/ 8 w 20"/>
                    <a:gd name="T35" fmla="*/ 0 h 13"/>
                    <a:gd name="T36" fmla="*/ 13 w 20"/>
                    <a:gd name="T37" fmla="*/ 1 h 13"/>
                    <a:gd name="T38" fmla="*/ 16 w 20"/>
                    <a:gd name="T39" fmla="*/ 1 h 13"/>
                    <a:gd name="T40" fmla="*/ 18 w 20"/>
                    <a:gd name="T41" fmla="*/ 5 h 13"/>
                    <a:gd name="T42" fmla="*/ 20 w 20"/>
                    <a:gd name="T43" fmla="*/ 8 h 13"/>
                    <a:gd name="T44" fmla="*/ 20 w 20"/>
                    <a:gd name="T45" fmla="*/ 12 h 13"/>
                    <a:gd name="T46" fmla="*/ 18 w 20"/>
                    <a:gd name="T47" fmla="*/ 13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13"/>
                    <a:gd name="T74" fmla="*/ 20 w 20"/>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13">
                      <a:moveTo>
                        <a:pt x="18" y="13"/>
                      </a:moveTo>
                      <a:lnTo>
                        <a:pt x="18" y="13"/>
                      </a:lnTo>
                      <a:lnTo>
                        <a:pt x="15" y="13"/>
                      </a:lnTo>
                      <a:lnTo>
                        <a:pt x="11" y="13"/>
                      </a:lnTo>
                      <a:lnTo>
                        <a:pt x="10" y="12"/>
                      </a:lnTo>
                      <a:lnTo>
                        <a:pt x="8" y="12"/>
                      </a:lnTo>
                      <a:lnTo>
                        <a:pt x="6" y="10"/>
                      </a:lnTo>
                      <a:lnTo>
                        <a:pt x="5" y="8"/>
                      </a:lnTo>
                      <a:lnTo>
                        <a:pt x="1" y="8"/>
                      </a:lnTo>
                      <a:lnTo>
                        <a:pt x="0" y="8"/>
                      </a:lnTo>
                      <a:lnTo>
                        <a:pt x="0" y="6"/>
                      </a:lnTo>
                      <a:lnTo>
                        <a:pt x="0" y="3"/>
                      </a:lnTo>
                      <a:lnTo>
                        <a:pt x="1" y="3"/>
                      </a:lnTo>
                      <a:lnTo>
                        <a:pt x="1" y="1"/>
                      </a:lnTo>
                      <a:lnTo>
                        <a:pt x="3" y="1"/>
                      </a:lnTo>
                      <a:lnTo>
                        <a:pt x="5" y="1"/>
                      </a:lnTo>
                      <a:lnTo>
                        <a:pt x="6" y="0"/>
                      </a:lnTo>
                      <a:lnTo>
                        <a:pt x="8" y="0"/>
                      </a:lnTo>
                      <a:lnTo>
                        <a:pt x="13" y="1"/>
                      </a:lnTo>
                      <a:lnTo>
                        <a:pt x="16" y="1"/>
                      </a:lnTo>
                      <a:lnTo>
                        <a:pt x="18" y="5"/>
                      </a:lnTo>
                      <a:lnTo>
                        <a:pt x="20" y="8"/>
                      </a:lnTo>
                      <a:lnTo>
                        <a:pt x="20" y="12"/>
                      </a:lnTo>
                      <a:lnTo>
                        <a:pt x="18" y="1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53" name="Freeform 474">
                  <a:extLst>
                    <a:ext uri="{FF2B5EF4-FFF2-40B4-BE49-F238E27FC236}">
                      <a16:creationId xmlns:a16="http://schemas.microsoft.com/office/drawing/2014/main" id="{9C7A3A0F-7DF1-49A4-A3D5-E9D7D811D23D}"/>
                    </a:ext>
                  </a:extLst>
                </p:cNvPr>
                <p:cNvSpPr>
                  <a:spLocks/>
                </p:cNvSpPr>
                <p:nvPr/>
              </p:nvSpPr>
              <p:spPr bwMode="auto">
                <a:xfrm>
                  <a:off x="4361" y="2567"/>
                  <a:ext cx="11" cy="17"/>
                </a:xfrm>
                <a:custGeom>
                  <a:avLst/>
                  <a:gdLst>
                    <a:gd name="T0" fmla="*/ 11 w 11"/>
                    <a:gd name="T1" fmla="*/ 17 h 17"/>
                    <a:gd name="T2" fmla="*/ 11 w 11"/>
                    <a:gd name="T3" fmla="*/ 15 h 17"/>
                    <a:gd name="T4" fmla="*/ 11 w 11"/>
                    <a:gd name="T5" fmla="*/ 10 h 17"/>
                    <a:gd name="T6" fmla="*/ 10 w 11"/>
                    <a:gd name="T7" fmla="*/ 7 h 17"/>
                    <a:gd name="T8" fmla="*/ 10 w 11"/>
                    <a:gd name="T9" fmla="*/ 2 h 17"/>
                    <a:gd name="T10" fmla="*/ 8 w 11"/>
                    <a:gd name="T11" fmla="*/ 0 h 17"/>
                    <a:gd name="T12" fmla="*/ 1 w 11"/>
                    <a:gd name="T13" fmla="*/ 3 h 17"/>
                    <a:gd name="T14" fmla="*/ 0 w 11"/>
                    <a:gd name="T15" fmla="*/ 7 h 17"/>
                    <a:gd name="T16" fmla="*/ 1 w 11"/>
                    <a:gd name="T17" fmla="*/ 7 h 17"/>
                    <a:gd name="T18" fmla="*/ 3 w 11"/>
                    <a:gd name="T19" fmla="*/ 10 h 17"/>
                    <a:gd name="T20" fmla="*/ 3 w 11"/>
                    <a:gd name="T21" fmla="*/ 12 h 17"/>
                    <a:gd name="T22" fmla="*/ 5 w 11"/>
                    <a:gd name="T23" fmla="*/ 12 h 17"/>
                    <a:gd name="T24" fmla="*/ 6 w 11"/>
                    <a:gd name="T25" fmla="*/ 14 h 17"/>
                    <a:gd name="T26" fmla="*/ 11 w 11"/>
                    <a:gd name="T27" fmla="*/ 17 h 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
                    <a:gd name="T43" fmla="*/ 0 h 17"/>
                    <a:gd name="T44" fmla="*/ 11 w 11"/>
                    <a:gd name="T45" fmla="*/ 17 h 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 h="17">
                      <a:moveTo>
                        <a:pt x="11" y="17"/>
                      </a:moveTo>
                      <a:lnTo>
                        <a:pt x="11" y="15"/>
                      </a:lnTo>
                      <a:lnTo>
                        <a:pt x="11" y="10"/>
                      </a:lnTo>
                      <a:lnTo>
                        <a:pt x="10" y="7"/>
                      </a:lnTo>
                      <a:lnTo>
                        <a:pt x="10" y="2"/>
                      </a:lnTo>
                      <a:lnTo>
                        <a:pt x="8" y="0"/>
                      </a:lnTo>
                      <a:lnTo>
                        <a:pt x="1" y="3"/>
                      </a:lnTo>
                      <a:lnTo>
                        <a:pt x="0" y="7"/>
                      </a:lnTo>
                      <a:lnTo>
                        <a:pt x="1" y="7"/>
                      </a:lnTo>
                      <a:lnTo>
                        <a:pt x="3" y="10"/>
                      </a:lnTo>
                      <a:lnTo>
                        <a:pt x="3" y="12"/>
                      </a:lnTo>
                      <a:lnTo>
                        <a:pt x="5" y="12"/>
                      </a:lnTo>
                      <a:lnTo>
                        <a:pt x="6" y="14"/>
                      </a:lnTo>
                      <a:lnTo>
                        <a:pt x="11" y="17"/>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54" name="Freeform 475">
                  <a:extLst>
                    <a:ext uri="{FF2B5EF4-FFF2-40B4-BE49-F238E27FC236}">
                      <a16:creationId xmlns:a16="http://schemas.microsoft.com/office/drawing/2014/main" id="{378A7D26-295E-40EB-B63C-2021066B9209}"/>
                    </a:ext>
                  </a:extLst>
                </p:cNvPr>
                <p:cNvSpPr>
                  <a:spLocks/>
                </p:cNvSpPr>
                <p:nvPr/>
              </p:nvSpPr>
              <p:spPr bwMode="auto">
                <a:xfrm>
                  <a:off x="4361" y="2567"/>
                  <a:ext cx="11" cy="17"/>
                </a:xfrm>
                <a:custGeom>
                  <a:avLst/>
                  <a:gdLst>
                    <a:gd name="T0" fmla="*/ 11 w 11"/>
                    <a:gd name="T1" fmla="*/ 17 h 17"/>
                    <a:gd name="T2" fmla="*/ 11 w 11"/>
                    <a:gd name="T3" fmla="*/ 17 h 17"/>
                    <a:gd name="T4" fmla="*/ 11 w 11"/>
                    <a:gd name="T5" fmla="*/ 15 h 17"/>
                    <a:gd name="T6" fmla="*/ 11 w 11"/>
                    <a:gd name="T7" fmla="*/ 10 h 17"/>
                    <a:gd name="T8" fmla="*/ 10 w 11"/>
                    <a:gd name="T9" fmla="*/ 7 h 17"/>
                    <a:gd name="T10" fmla="*/ 10 w 11"/>
                    <a:gd name="T11" fmla="*/ 2 h 17"/>
                    <a:gd name="T12" fmla="*/ 8 w 11"/>
                    <a:gd name="T13" fmla="*/ 0 h 17"/>
                    <a:gd name="T14" fmla="*/ 1 w 11"/>
                    <a:gd name="T15" fmla="*/ 3 h 17"/>
                    <a:gd name="T16" fmla="*/ 0 w 11"/>
                    <a:gd name="T17" fmla="*/ 7 h 17"/>
                    <a:gd name="T18" fmla="*/ 1 w 11"/>
                    <a:gd name="T19" fmla="*/ 7 h 17"/>
                    <a:gd name="T20" fmla="*/ 3 w 11"/>
                    <a:gd name="T21" fmla="*/ 10 h 17"/>
                    <a:gd name="T22" fmla="*/ 3 w 11"/>
                    <a:gd name="T23" fmla="*/ 12 h 17"/>
                    <a:gd name="T24" fmla="*/ 5 w 11"/>
                    <a:gd name="T25" fmla="*/ 12 h 17"/>
                    <a:gd name="T26" fmla="*/ 6 w 11"/>
                    <a:gd name="T27" fmla="*/ 14 h 17"/>
                    <a:gd name="T28" fmla="*/ 11 w 11"/>
                    <a:gd name="T29" fmla="*/ 17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
                    <a:gd name="T46" fmla="*/ 0 h 17"/>
                    <a:gd name="T47" fmla="*/ 11 w 11"/>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 h="17">
                      <a:moveTo>
                        <a:pt x="11" y="17"/>
                      </a:moveTo>
                      <a:lnTo>
                        <a:pt x="11" y="17"/>
                      </a:lnTo>
                      <a:lnTo>
                        <a:pt x="11" y="15"/>
                      </a:lnTo>
                      <a:lnTo>
                        <a:pt x="11" y="10"/>
                      </a:lnTo>
                      <a:lnTo>
                        <a:pt x="10" y="7"/>
                      </a:lnTo>
                      <a:lnTo>
                        <a:pt x="10" y="2"/>
                      </a:lnTo>
                      <a:lnTo>
                        <a:pt x="8" y="0"/>
                      </a:lnTo>
                      <a:lnTo>
                        <a:pt x="1" y="3"/>
                      </a:lnTo>
                      <a:lnTo>
                        <a:pt x="0" y="7"/>
                      </a:lnTo>
                      <a:lnTo>
                        <a:pt x="1" y="7"/>
                      </a:lnTo>
                      <a:lnTo>
                        <a:pt x="3" y="10"/>
                      </a:lnTo>
                      <a:lnTo>
                        <a:pt x="3" y="12"/>
                      </a:lnTo>
                      <a:lnTo>
                        <a:pt x="5" y="12"/>
                      </a:lnTo>
                      <a:lnTo>
                        <a:pt x="6" y="14"/>
                      </a:lnTo>
                      <a:lnTo>
                        <a:pt x="11" y="1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55" name="Freeform 476">
                  <a:extLst>
                    <a:ext uri="{FF2B5EF4-FFF2-40B4-BE49-F238E27FC236}">
                      <a16:creationId xmlns:a16="http://schemas.microsoft.com/office/drawing/2014/main" id="{81B76477-CD3A-4BF6-AD1D-2023810E8478}"/>
                    </a:ext>
                  </a:extLst>
                </p:cNvPr>
                <p:cNvSpPr>
                  <a:spLocks/>
                </p:cNvSpPr>
                <p:nvPr/>
              </p:nvSpPr>
              <p:spPr bwMode="auto">
                <a:xfrm>
                  <a:off x="3279" y="2439"/>
                  <a:ext cx="72" cy="150"/>
                </a:xfrm>
                <a:custGeom>
                  <a:avLst/>
                  <a:gdLst>
                    <a:gd name="T0" fmla="*/ 5 w 72"/>
                    <a:gd name="T1" fmla="*/ 147 h 150"/>
                    <a:gd name="T2" fmla="*/ 2 w 72"/>
                    <a:gd name="T3" fmla="*/ 133 h 150"/>
                    <a:gd name="T4" fmla="*/ 7 w 72"/>
                    <a:gd name="T5" fmla="*/ 118 h 150"/>
                    <a:gd name="T6" fmla="*/ 17 w 72"/>
                    <a:gd name="T7" fmla="*/ 105 h 150"/>
                    <a:gd name="T8" fmla="*/ 18 w 72"/>
                    <a:gd name="T9" fmla="*/ 97 h 150"/>
                    <a:gd name="T10" fmla="*/ 20 w 72"/>
                    <a:gd name="T11" fmla="*/ 88 h 150"/>
                    <a:gd name="T12" fmla="*/ 18 w 72"/>
                    <a:gd name="T13" fmla="*/ 74 h 150"/>
                    <a:gd name="T14" fmla="*/ 28 w 72"/>
                    <a:gd name="T15" fmla="*/ 49 h 150"/>
                    <a:gd name="T16" fmla="*/ 27 w 72"/>
                    <a:gd name="T17" fmla="*/ 37 h 150"/>
                    <a:gd name="T18" fmla="*/ 28 w 72"/>
                    <a:gd name="T19" fmla="*/ 19 h 150"/>
                    <a:gd name="T20" fmla="*/ 42 w 72"/>
                    <a:gd name="T21" fmla="*/ 7 h 150"/>
                    <a:gd name="T22" fmla="*/ 55 w 72"/>
                    <a:gd name="T23" fmla="*/ 0 h 150"/>
                    <a:gd name="T24" fmla="*/ 53 w 72"/>
                    <a:gd name="T25" fmla="*/ 7 h 150"/>
                    <a:gd name="T26" fmla="*/ 67 w 72"/>
                    <a:gd name="T27" fmla="*/ 26 h 150"/>
                    <a:gd name="T28" fmla="*/ 68 w 72"/>
                    <a:gd name="T29" fmla="*/ 37 h 150"/>
                    <a:gd name="T30" fmla="*/ 70 w 72"/>
                    <a:gd name="T31" fmla="*/ 47 h 150"/>
                    <a:gd name="T32" fmla="*/ 63 w 72"/>
                    <a:gd name="T33" fmla="*/ 45 h 150"/>
                    <a:gd name="T34" fmla="*/ 60 w 72"/>
                    <a:gd name="T35" fmla="*/ 37 h 150"/>
                    <a:gd name="T36" fmla="*/ 53 w 72"/>
                    <a:gd name="T37" fmla="*/ 40 h 150"/>
                    <a:gd name="T38" fmla="*/ 47 w 72"/>
                    <a:gd name="T39" fmla="*/ 47 h 150"/>
                    <a:gd name="T40" fmla="*/ 47 w 72"/>
                    <a:gd name="T41" fmla="*/ 61 h 150"/>
                    <a:gd name="T42" fmla="*/ 45 w 72"/>
                    <a:gd name="T43" fmla="*/ 73 h 150"/>
                    <a:gd name="T44" fmla="*/ 42 w 72"/>
                    <a:gd name="T45" fmla="*/ 80 h 150"/>
                    <a:gd name="T46" fmla="*/ 48 w 72"/>
                    <a:gd name="T47" fmla="*/ 87 h 150"/>
                    <a:gd name="T48" fmla="*/ 53 w 72"/>
                    <a:gd name="T49" fmla="*/ 90 h 150"/>
                    <a:gd name="T50" fmla="*/ 58 w 72"/>
                    <a:gd name="T51" fmla="*/ 97 h 150"/>
                    <a:gd name="T52" fmla="*/ 72 w 72"/>
                    <a:gd name="T53" fmla="*/ 99 h 150"/>
                    <a:gd name="T54" fmla="*/ 67 w 72"/>
                    <a:gd name="T55" fmla="*/ 109 h 150"/>
                    <a:gd name="T56" fmla="*/ 53 w 72"/>
                    <a:gd name="T57" fmla="*/ 116 h 150"/>
                    <a:gd name="T58" fmla="*/ 42 w 72"/>
                    <a:gd name="T59" fmla="*/ 114 h 150"/>
                    <a:gd name="T60" fmla="*/ 30 w 72"/>
                    <a:gd name="T61" fmla="*/ 121 h 150"/>
                    <a:gd name="T62" fmla="*/ 35 w 72"/>
                    <a:gd name="T63" fmla="*/ 128 h 150"/>
                    <a:gd name="T64" fmla="*/ 32 w 72"/>
                    <a:gd name="T65" fmla="*/ 138 h 150"/>
                    <a:gd name="T66" fmla="*/ 22 w 72"/>
                    <a:gd name="T67" fmla="*/ 140 h 150"/>
                    <a:gd name="T68" fmla="*/ 13 w 72"/>
                    <a:gd name="T69" fmla="*/ 145 h 150"/>
                    <a:gd name="T70" fmla="*/ 8 w 72"/>
                    <a:gd name="T71" fmla="*/ 149 h 1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2"/>
                    <a:gd name="T109" fmla="*/ 0 h 150"/>
                    <a:gd name="T110" fmla="*/ 72 w 72"/>
                    <a:gd name="T111" fmla="*/ 150 h 1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2" h="150">
                      <a:moveTo>
                        <a:pt x="7" y="150"/>
                      </a:moveTo>
                      <a:lnTo>
                        <a:pt x="5" y="147"/>
                      </a:lnTo>
                      <a:lnTo>
                        <a:pt x="3" y="138"/>
                      </a:lnTo>
                      <a:lnTo>
                        <a:pt x="2" y="133"/>
                      </a:lnTo>
                      <a:lnTo>
                        <a:pt x="0" y="126"/>
                      </a:lnTo>
                      <a:lnTo>
                        <a:pt x="7" y="118"/>
                      </a:lnTo>
                      <a:lnTo>
                        <a:pt x="8" y="112"/>
                      </a:lnTo>
                      <a:lnTo>
                        <a:pt x="17" y="105"/>
                      </a:lnTo>
                      <a:lnTo>
                        <a:pt x="18" y="102"/>
                      </a:lnTo>
                      <a:lnTo>
                        <a:pt x="18" y="97"/>
                      </a:lnTo>
                      <a:lnTo>
                        <a:pt x="20" y="93"/>
                      </a:lnTo>
                      <a:lnTo>
                        <a:pt x="20" y="88"/>
                      </a:lnTo>
                      <a:lnTo>
                        <a:pt x="22" y="81"/>
                      </a:lnTo>
                      <a:lnTo>
                        <a:pt x="18" y="74"/>
                      </a:lnTo>
                      <a:lnTo>
                        <a:pt x="23" y="68"/>
                      </a:lnTo>
                      <a:lnTo>
                        <a:pt x="28" y="49"/>
                      </a:lnTo>
                      <a:lnTo>
                        <a:pt x="28" y="42"/>
                      </a:lnTo>
                      <a:lnTo>
                        <a:pt x="27" y="37"/>
                      </a:lnTo>
                      <a:lnTo>
                        <a:pt x="25" y="26"/>
                      </a:lnTo>
                      <a:lnTo>
                        <a:pt x="28" y="19"/>
                      </a:lnTo>
                      <a:lnTo>
                        <a:pt x="37" y="11"/>
                      </a:lnTo>
                      <a:lnTo>
                        <a:pt x="42" y="7"/>
                      </a:lnTo>
                      <a:lnTo>
                        <a:pt x="50" y="2"/>
                      </a:lnTo>
                      <a:lnTo>
                        <a:pt x="55" y="0"/>
                      </a:lnTo>
                      <a:lnTo>
                        <a:pt x="57" y="4"/>
                      </a:lnTo>
                      <a:lnTo>
                        <a:pt x="53" y="7"/>
                      </a:lnTo>
                      <a:lnTo>
                        <a:pt x="57" y="14"/>
                      </a:lnTo>
                      <a:lnTo>
                        <a:pt x="67" y="26"/>
                      </a:lnTo>
                      <a:lnTo>
                        <a:pt x="67" y="30"/>
                      </a:lnTo>
                      <a:lnTo>
                        <a:pt x="68" y="37"/>
                      </a:lnTo>
                      <a:lnTo>
                        <a:pt x="70" y="40"/>
                      </a:lnTo>
                      <a:lnTo>
                        <a:pt x="70" y="47"/>
                      </a:lnTo>
                      <a:lnTo>
                        <a:pt x="67" y="50"/>
                      </a:lnTo>
                      <a:lnTo>
                        <a:pt x="63" y="45"/>
                      </a:lnTo>
                      <a:lnTo>
                        <a:pt x="62" y="40"/>
                      </a:lnTo>
                      <a:lnTo>
                        <a:pt x="60" y="37"/>
                      </a:lnTo>
                      <a:lnTo>
                        <a:pt x="57" y="38"/>
                      </a:lnTo>
                      <a:lnTo>
                        <a:pt x="53" y="40"/>
                      </a:lnTo>
                      <a:lnTo>
                        <a:pt x="50" y="45"/>
                      </a:lnTo>
                      <a:lnTo>
                        <a:pt x="47" y="47"/>
                      </a:lnTo>
                      <a:lnTo>
                        <a:pt x="50" y="55"/>
                      </a:lnTo>
                      <a:lnTo>
                        <a:pt x="47" y="61"/>
                      </a:lnTo>
                      <a:lnTo>
                        <a:pt x="43" y="64"/>
                      </a:lnTo>
                      <a:lnTo>
                        <a:pt x="45" y="73"/>
                      </a:lnTo>
                      <a:lnTo>
                        <a:pt x="43" y="76"/>
                      </a:lnTo>
                      <a:lnTo>
                        <a:pt x="42" y="80"/>
                      </a:lnTo>
                      <a:lnTo>
                        <a:pt x="38" y="85"/>
                      </a:lnTo>
                      <a:lnTo>
                        <a:pt x="48" y="87"/>
                      </a:lnTo>
                      <a:lnTo>
                        <a:pt x="53" y="85"/>
                      </a:lnTo>
                      <a:lnTo>
                        <a:pt x="53" y="90"/>
                      </a:lnTo>
                      <a:lnTo>
                        <a:pt x="55" y="95"/>
                      </a:lnTo>
                      <a:lnTo>
                        <a:pt x="58" y="97"/>
                      </a:lnTo>
                      <a:lnTo>
                        <a:pt x="65" y="99"/>
                      </a:lnTo>
                      <a:lnTo>
                        <a:pt x="72" y="99"/>
                      </a:lnTo>
                      <a:lnTo>
                        <a:pt x="72" y="102"/>
                      </a:lnTo>
                      <a:lnTo>
                        <a:pt x="67" y="109"/>
                      </a:lnTo>
                      <a:lnTo>
                        <a:pt x="60" y="112"/>
                      </a:lnTo>
                      <a:lnTo>
                        <a:pt x="53" y="116"/>
                      </a:lnTo>
                      <a:lnTo>
                        <a:pt x="48" y="116"/>
                      </a:lnTo>
                      <a:lnTo>
                        <a:pt x="42" y="114"/>
                      </a:lnTo>
                      <a:lnTo>
                        <a:pt x="33" y="119"/>
                      </a:lnTo>
                      <a:lnTo>
                        <a:pt x="30" y="121"/>
                      </a:lnTo>
                      <a:lnTo>
                        <a:pt x="30" y="126"/>
                      </a:lnTo>
                      <a:lnTo>
                        <a:pt x="35" y="128"/>
                      </a:lnTo>
                      <a:lnTo>
                        <a:pt x="35" y="133"/>
                      </a:lnTo>
                      <a:lnTo>
                        <a:pt x="32" y="138"/>
                      </a:lnTo>
                      <a:lnTo>
                        <a:pt x="27" y="142"/>
                      </a:lnTo>
                      <a:lnTo>
                        <a:pt x="22" y="140"/>
                      </a:lnTo>
                      <a:lnTo>
                        <a:pt x="18" y="142"/>
                      </a:lnTo>
                      <a:lnTo>
                        <a:pt x="13" y="145"/>
                      </a:lnTo>
                      <a:lnTo>
                        <a:pt x="10" y="149"/>
                      </a:lnTo>
                      <a:lnTo>
                        <a:pt x="8" y="149"/>
                      </a:lnTo>
                      <a:lnTo>
                        <a:pt x="7" y="150"/>
                      </a:lnTo>
                      <a:close/>
                    </a:path>
                  </a:pathLst>
                </a:custGeom>
                <a:solidFill>
                  <a:srgbClr val="FBE1E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56" name="Freeform 477">
                  <a:extLst>
                    <a:ext uri="{FF2B5EF4-FFF2-40B4-BE49-F238E27FC236}">
                      <a16:creationId xmlns:a16="http://schemas.microsoft.com/office/drawing/2014/main" id="{C6760894-934E-4F44-95D0-4120F3AEC50E}"/>
                    </a:ext>
                  </a:extLst>
                </p:cNvPr>
                <p:cNvSpPr>
                  <a:spLocks/>
                </p:cNvSpPr>
                <p:nvPr/>
              </p:nvSpPr>
              <p:spPr bwMode="auto">
                <a:xfrm>
                  <a:off x="3279" y="2439"/>
                  <a:ext cx="72" cy="150"/>
                </a:xfrm>
                <a:custGeom>
                  <a:avLst/>
                  <a:gdLst>
                    <a:gd name="T0" fmla="*/ 7 w 72"/>
                    <a:gd name="T1" fmla="*/ 150 h 150"/>
                    <a:gd name="T2" fmla="*/ 3 w 72"/>
                    <a:gd name="T3" fmla="*/ 138 h 150"/>
                    <a:gd name="T4" fmla="*/ 0 w 72"/>
                    <a:gd name="T5" fmla="*/ 126 h 150"/>
                    <a:gd name="T6" fmla="*/ 8 w 72"/>
                    <a:gd name="T7" fmla="*/ 112 h 150"/>
                    <a:gd name="T8" fmla="*/ 18 w 72"/>
                    <a:gd name="T9" fmla="*/ 102 h 150"/>
                    <a:gd name="T10" fmla="*/ 20 w 72"/>
                    <a:gd name="T11" fmla="*/ 93 h 150"/>
                    <a:gd name="T12" fmla="*/ 22 w 72"/>
                    <a:gd name="T13" fmla="*/ 81 h 150"/>
                    <a:gd name="T14" fmla="*/ 23 w 72"/>
                    <a:gd name="T15" fmla="*/ 68 h 150"/>
                    <a:gd name="T16" fmla="*/ 28 w 72"/>
                    <a:gd name="T17" fmla="*/ 42 h 150"/>
                    <a:gd name="T18" fmla="*/ 25 w 72"/>
                    <a:gd name="T19" fmla="*/ 26 h 150"/>
                    <a:gd name="T20" fmla="*/ 37 w 72"/>
                    <a:gd name="T21" fmla="*/ 11 h 150"/>
                    <a:gd name="T22" fmla="*/ 50 w 72"/>
                    <a:gd name="T23" fmla="*/ 2 h 150"/>
                    <a:gd name="T24" fmla="*/ 57 w 72"/>
                    <a:gd name="T25" fmla="*/ 4 h 150"/>
                    <a:gd name="T26" fmla="*/ 57 w 72"/>
                    <a:gd name="T27" fmla="*/ 14 h 150"/>
                    <a:gd name="T28" fmla="*/ 67 w 72"/>
                    <a:gd name="T29" fmla="*/ 30 h 150"/>
                    <a:gd name="T30" fmla="*/ 70 w 72"/>
                    <a:gd name="T31" fmla="*/ 40 h 150"/>
                    <a:gd name="T32" fmla="*/ 67 w 72"/>
                    <a:gd name="T33" fmla="*/ 50 h 150"/>
                    <a:gd name="T34" fmla="*/ 62 w 72"/>
                    <a:gd name="T35" fmla="*/ 40 h 150"/>
                    <a:gd name="T36" fmla="*/ 57 w 72"/>
                    <a:gd name="T37" fmla="*/ 38 h 150"/>
                    <a:gd name="T38" fmla="*/ 50 w 72"/>
                    <a:gd name="T39" fmla="*/ 45 h 150"/>
                    <a:gd name="T40" fmla="*/ 50 w 72"/>
                    <a:gd name="T41" fmla="*/ 55 h 150"/>
                    <a:gd name="T42" fmla="*/ 43 w 72"/>
                    <a:gd name="T43" fmla="*/ 64 h 150"/>
                    <a:gd name="T44" fmla="*/ 43 w 72"/>
                    <a:gd name="T45" fmla="*/ 76 h 150"/>
                    <a:gd name="T46" fmla="*/ 38 w 72"/>
                    <a:gd name="T47" fmla="*/ 85 h 150"/>
                    <a:gd name="T48" fmla="*/ 53 w 72"/>
                    <a:gd name="T49" fmla="*/ 85 h 150"/>
                    <a:gd name="T50" fmla="*/ 55 w 72"/>
                    <a:gd name="T51" fmla="*/ 95 h 150"/>
                    <a:gd name="T52" fmla="*/ 65 w 72"/>
                    <a:gd name="T53" fmla="*/ 99 h 150"/>
                    <a:gd name="T54" fmla="*/ 72 w 72"/>
                    <a:gd name="T55" fmla="*/ 102 h 150"/>
                    <a:gd name="T56" fmla="*/ 60 w 72"/>
                    <a:gd name="T57" fmla="*/ 112 h 150"/>
                    <a:gd name="T58" fmla="*/ 48 w 72"/>
                    <a:gd name="T59" fmla="*/ 116 h 150"/>
                    <a:gd name="T60" fmla="*/ 33 w 72"/>
                    <a:gd name="T61" fmla="*/ 119 h 150"/>
                    <a:gd name="T62" fmla="*/ 30 w 72"/>
                    <a:gd name="T63" fmla="*/ 126 h 150"/>
                    <a:gd name="T64" fmla="*/ 35 w 72"/>
                    <a:gd name="T65" fmla="*/ 133 h 150"/>
                    <a:gd name="T66" fmla="*/ 27 w 72"/>
                    <a:gd name="T67" fmla="*/ 142 h 150"/>
                    <a:gd name="T68" fmla="*/ 18 w 72"/>
                    <a:gd name="T69" fmla="*/ 142 h 150"/>
                    <a:gd name="T70" fmla="*/ 10 w 72"/>
                    <a:gd name="T71" fmla="*/ 149 h 150"/>
                    <a:gd name="T72" fmla="*/ 7 w 72"/>
                    <a:gd name="T73" fmla="*/ 150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150"/>
                    <a:gd name="T113" fmla="*/ 72 w 72"/>
                    <a:gd name="T114" fmla="*/ 150 h 1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150">
                      <a:moveTo>
                        <a:pt x="7" y="150"/>
                      </a:moveTo>
                      <a:lnTo>
                        <a:pt x="7" y="150"/>
                      </a:lnTo>
                      <a:lnTo>
                        <a:pt x="5" y="147"/>
                      </a:lnTo>
                      <a:lnTo>
                        <a:pt x="3" y="138"/>
                      </a:lnTo>
                      <a:lnTo>
                        <a:pt x="2" y="133"/>
                      </a:lnTo>
                      <a:lnTo>
                        <a:pt x="0" y="126"/>
                      </a:lnTo>
                      <a:lnTo>
                        <a:pt x="7" y="118"/>
                      </a:lnTo>
                      <a:lnTo>
                        <a:pt x="8" y="112"/>
                      </a:lnTo>
                      <a:lnTo>
                        <a:pt x="17" y="105"/>
                      </a:lnTo>
                      <a:lnTo>
                        <a:pt x="18" y="102"/>
                      </a:lnTo>
                      <a:lnTo>
                        <a:pt x="18" y="97"/>
                      </a:lnTo>
                      <a:lnTo>
                        <a:pt x="20" y="93"/>
                      </a:lnTo>
                      <a:lnTo>
                        <a:pt x="20" y="88"/>
                      </a:lnTo>
                      <a:lnTo>
                        <a:pt x="22" y="81"/>
                      </a:lnTo>
                      <a:lnTo>
                        <a:pt x="18" y="74"/>
                      </a:lnTo>
                      <a:lnTo>
                        <a:pt x="23" y="68"/>
                      </a:lnTo>
                      <a:lnTo>
                        <a:pt x="28" y="49"/>
                      </a:lnTo>
                      <a:lnTo>
                        <a:pt x="28" y="42"/>
                      </a:lnTo>
                      <a:lnTo>
                        <a:pt x="27" y="37"/>
                      </a:lnTo>
                      <a:lnTo>
                        <a:pt x="25" y="26"/>
                      </a:lnTo>
                      <a:lnTo>
                        <a:pt x="28" y="19"/>
                      </a:lnTo>
                      <a:lnTo>
                        <a:pt x="37" y="11"/>
                      </a:lnTo>
                      <a:lnTo>
                        <a:pt x="42" y="7"/>
                      </a:lnTo>
                      <a:lnTo>
                        <a:pt x="50" y="2"/>
                      </a:lnTo>
                      <a:lnTo>
                        <a:pt x="55" y="0"/>
                      </a:lnTo>
                      <a:lnTo>
                        <a:pt x="57" y="4"/>
                      </a:lnTo>
                      <a:lnTo>
                        <a:pt x="53" y="7"/>
                      </a:lnTo>
                      <a:lnTo>
                        <a:pt x="57" y="14"/>
                      </a:lnTo>
                      <a:lnTo>
                        <a:pt x="67" y="26"/>
                      </a:lnTo>
                      <a:lnTo>
                        <a:pt x="67" y="30"/>
                      </a:lnTo>
                      <a:lnTo>
                        <a:pt x="68" y="37"/>
                      </a:lnTo>
                      <a:lnTo>
                        <a:pt x="70" y="40"/>
                      </a:lnTo>
                      <a:lnTo>
                        <a:pt x="70" y="47"/>
                      </a:lnTo>
                      <a:lnTo>
                        <a:pt x="67" y="50"/>
                      </a:lnTo>
                      <a:lnTo>
                        <a:pt x="63" y="45"/>
                      </a:lnTo>
                      <a:lnTo>
                        <a:pt x="62" y="40"/>
                      </a:lnTo>
                      <a:lnTo>
                        <a:pt x="60" y="37"/>
                      </a:lnTo>
                      <a:lnTo>
                        <a:pt x="57" y="38"/>
                      </a:lnTo>
                      <a:lnTo>
                        <a:pt x="53" y="40"/>
                      </a:lnTo>
                      <a:lnTo>
                        <a:pt x="50" y="45"/>
                      </a:lnTo>
                      <a:lnTo>
                        <a:pt x="47" y="47"/>
                      </a:lnTo>
                      <a:lnTo>
                        <a:pt x="50" y="55"/>
                      </a:lnTo>
                      <a:lnTo>
                        <a:pt x="47" y="61"/>
                      </a:lnTo>
                      <a:lnTo>
                        <a:pt x="43" y="64"/>
                      </a:lnTo>
                      <a:lnTo>
                        <a:pt x="45" y="73"/>
                      </a:lnTo>
                      <a:lnTo>
                        <a:pt x="43" y="76"/>
                      </a:lnTo>
                      <a:lnTo>
                        <a:pt x="42" y="80"/>
                      </a:lnTo>
                      <a:lnTo>
                        <a:pt x="38" y="85"/>
                      </a:lnTo>
                      <a:lnTo>
                        <a:pt x="48" y="87"/>
                      </a:lnTo>
                      <a:lnTo>
                        <a:pt x="53" y="85"/>
                      </a:lnTo>
                      <a:lnTo>
                        <a:pt x="53" y="90"/>
                      </a:lnTo>
                      <a:lnTo>
                        <a:pt x="55" y="95"/>
                      </a:lnTo>
                      <a:lnTo>
                        <a:pt x="58" y="97"/>
                      </a:lnTo>
                      <a:lnTo>
                        <a:pt x="65" y="99"/>
                      </a:lnTo>
                      <a:lnTo>
                        <a:pt x="72" y="99"/>
                      </a:lnTo>
                      <a:lnTo>
                        <a:pt x="72" y="102"/>
                      </a:lnTo>
                      <a:lnTo>
                        <a:pt x="67" y="109"/>
                      </a:lnTo>
                      <a:lnTo>
                        <a:pt x="60" y="112"/>
                      </a:lnTo>
                      <a:lnTo>
                        <a:pt x="53" y="116"/>
                      </a:lnTo>
                      <a:lnTo>
                        <a:pt x="48" y="116"/>
                      </a:lnTo>
                      <a:lnTo>
                        <a:pt x="42" y="114"/>
                      </a:lnTo>
                      <a:lnTo>
                        <a:pt x="33" y="119"/>
                      </a:lnTo>
                      <a:lnTo>
                        <a:pt x="30" y="121"/>
                      </a:lnTo>
                      <a:lnTo>
                        <a:pt x="30" y="126"/>
                      </a:lnTo>
                      <a:lnTo>
                        <a:pt x="35" y="128"/>
                      </a:lnTo>
                      <a:lnTo>
                        <a:pt x="35" y="133"/>
                      </a:lnTo>
                      <a:lnTo>
                        <a:pt x="32" y="138"/>
                      </a:lnTo>
                      <a:lnTo>
                        <a:pt x="27" y="142"/>
                      </a:lnTo>
                      <a:lnTo>
                        <a:pt x="22" y="140"/>
                      </a:lnTo>
                      <a:lnTo>
                        <a:pt x="18" y="142"/>
                      </a:lnTo>
                      <a:lnTo>
                        <a:pt x="13" y="145"/>
                      </a:lnTo>
                      <a:lnTo>
                        <a:pt x="10" y="149"/>
                      </a:lnTo>
                      <a:lnTo>
                        <a:pt x="8" y="149"/>
                      </a:lnTo>
                      <a:lnTo>
                        <a:pt x="7" y="150"/>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57" name="Freeform 478">
                  <a:extLst>
                    <a:ext uri="{FF2B5EF4-FFF2-40B4-BE49-F238E27FC236}">
                      <a16:creationId xmlns:a16="http://schemas.microsoft.com/office/drawing/2014/main" id="{5BEFF8BF-A2C5-4E8F-81A3-ED9920675BB1}"/>
                    </a:ext>
                  </a:extLst>
                </p:cNvPr>
                <p:cNvSpPr>
                  <a:spLocks/>
                </p:cNvSpPr>
                <p:nvPr/>
              </p:nvSpPr>
              <p:spPr bwMode="auto">
                <a:xfrm>
                  <a:off x="2204" y="2588"/>
                  <a:ext cx="20" cy="15"/>
                </a:xfrm>
                <a:custGeom>
                  <a:avLst/>
                  <a:gdLst>
                    <a:gd name="T0" fmla="*/ 3 w 20"/>
                    <a:gd name="T1" fmla="*/ 15 h 15"/>
                    <a:gd name="T2" fmla="*/ 0 w 20"/>
                    <a:gd name="T3" fmla="*/ 13 h 15"/>
                    <a:gd name="T4" fmla="*/ 1 w 20"/>
                    <a:gd name="T5" fmla="*/ 13 h 15"/>
                    <a:gd name="T6" fmla="*/ 3 w 20"/>
                    <a:gd name="T7" fmla="*/ 8 h 15"/>
                    <a:gd name="T8" fmla="*/ 5 w 20"/>
                    <a:gd name="T9" fmla="*/ 5 h 15"/>
                    <a:gd name="T10" fmla="*/ 8 w 20"/>
                    <a:gd name="T11" fmla="*/ 5 h 15"/>
                    <a:gd name="T12" fmla="*/ 12 w 20"/>
                    <a:gd name="T13" fmla="*/ 1 h 15"/>
                    <a:gd name="T14" fmla="*/ 15 w 20"/>
                    <a:gd name="T15" fmla="*/ 0 h 15"/>
                    <a:gd name="T16" fmla="*/ 18 w 20"/>
                    <a:gd name="T17" fmla="*/ 5 h 15"/>
                    <a:gd name="T18" fmla="*/ 20 w 20"/>
                    <a:gd name="T19" fmla="*/ 8 h 15"/>
                    <a:gd name="T20" fmla="*/ 18 w 20"/>
                    <a:gd name="T21" fmla="*/ 13 h 15"/>
                    <a:gd name="T22" fmla="*/ 15 w 20"/>
                    <a:gd name="T23" fmla="*/ 15 h 15"/>
                    <a:gd name="T24" fmla="*/ 12 w 20"/>
                    <a:gd name="T25" fmla="*/ 15 h 15"/>
                    <a:gd name="T26" fmla="*/ 7 w 20"/>
                    <a:gd name="T27" fmla="*/ 15 h 15"/>
                    <a:gd name="T28" fmla="*/ 3 w 20"/>
                    <a:gd name="T29" fmla="*/ 15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5"/>
                    <a:gd name="T47" fmla="*/ 20 w 20"/>
                    <a:gd name="T48" fmla="*/ 15 h 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5">
                      <a:moveTo>
                        <a:pt x="3" y="15"/>
                      </a:moveTo>
                      <a:lnTo>
                        <a:pt x="0" y="13"/>
                      </a:lnTo>
                      <a:lnTo>
                        <a:pt x="1" y="13"/>
                      </a:lnTo>
                      <a:lnTo>
                        <a:pt x="3" y="8"/>
                      </a:lnTo>
                      <a:lnTo>
                        <a:pt x="5" y="5"/>
                      </a:lnTo>
                      <a:lnTo>
                        <a:pt x="8" y="5"/>
                      </a:lnTo>
                      <a:lnTo>
                        <a:pt x="12" y="1"/>
                      </a:lnTo>
                      <a:lnTo>
                        <a:pt x="15" y="0"/>
                      </a:lnTo>
                      <a:lnTo>
                        <a:pt x="18" y="5"/>
                      </a:lnTo>
                      <a:lnTo>
                        <a:pt x="20" y="8"/>
                      </a:lnTo>
                      <a:lnTo>
                        <a:pt x="18" y="13"/>
                      </a:lnTo>
                      <a:lnTo>
                        <a:pt x="15" y="15"/>
                      </a:lnTo>
                      <a:lnTo>
                        <a:pt x="12" y="15"/>
                      </a:lnTo>
                      <a:lnTo>
                        <a:pt x="7" y="15"/>
                      </a:lnTo>
                      <a:lnTo>
                        <a:pt x="3" y="15"/>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58" name="Freeform 479">
                  <a:extLst>
                    <a:ext uri="{FF2B5EF4-FFF2-40B4-BE49-F238E27FC236}">
                      <a16:creationId xmlns:a16="http://schemas.microsoft.com/office/drawing/2014/main" id="{4988F818-5B24-459E-AFFD-E9084AD4DFFE}"/>
                    </a:ext>
                  </a:extLst>
                </p:cNvPr>
                <p:cNvSpPr>
                  <a:spLocks/>
                </p:cNvSpPr>
                <p:nvPr/>
              </p:nvSpPr>
              <p:spPr bwMode="auto">
                <a:xfrm>
                  <a:off x="2204" y="2588"/>
                  <a:ext cx="20" cy="15"/>
                </a:xfrm>
                <a:custGeom>
                  <a:avLst/>
                  <a:gdLst>
                    <a:gd name="T0" fmla="*/ 3 w 20"/>
                    <a:gd name="T1" fmla="*/ 15 h 15"/>
                    <a:gd name="T2" fmla="*/ 3 w 20"/>
                    <a:gd name="T3" fmla="*/ 15 h 15"/>
                    <a:gd name="T4" fmla="*/ 0 w 20"/>
                    <a:gd name="T5" fmla="*/ 13 h 15"/>
                    <a:gd name="T6" fmla="*/ 1 w 20"/>
                    <a:gd name="T7" fmla="*/ 13 h 15"/>
                    <a:gd name="T8" fmla="*/ 3 w 20"/>
                    <a:gd name="T9" fmla="*/ 8 h 15"/>
                    <a:gd name="T10" fmla="*/ 5 w 20"/>
                    <a:gd name="T11" fmla="*/ 5 h 15"/>
                    <a:gd name="T12" fmla="*/ 8 w 20"/>
                    <a:gd name="T13" fmla="*/ 5 h 15"/>
                    <a:gd name="T14" fmla="*/ 12 w 20"/>
                    <a:gd name="T15" fmla="*/ 1 h 15"/>
                    <a:gd name="T16" fmla="*/ 15 w 20"/>
                    <a:gd name="T17" fmla="*/ 0 h 15"/>
                    <a:gd name="T18" fmla="*/ 18 w 20"/>
                    <a:gd name="T19" fmla="*/ 5 h 15"/>
                    <a:gd name="T20" fmla="*/ 20 w 20"/>
                    <a:gd name="T21" fmla="*/ 8 h 15"/>
                    <a:gd name="T22" fmla="*/ 18 w 20"/>
                    <a:gd name="T23" fmla="*/ 13 h 15"/>
                    <a:gd name="T24" fmla="*/ 15 w 20"/>
                    <a:gd name="T25" fmla="*/ 15 h 15"/>
                    <a:gd name="T26" fmla="*/ 12 w 20"/>
                    <a:gd name="T27" fmla="*/ 15 h 15"/>
                    <a:gd name="T28" fmla="*/ 7 w 20"/>
                    <a:gd name="T29" fmla="*/ 15 h 15"/>
                    <a:gd name="T30" fmla="*/ 3 w 20"/>
                    <a:gd name="T31" fmla="*/ 15 h 1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
                    <a:gd name="T49" fmla="*/ 0 h 15"/>
                    <a:gd name="T50" fmla="*/ 20 w 20"/>
                    <a:gd name="T51" fmla="*/ 15 h 1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 h="15">
                      <a:moveTo>
                        <a:pt x="3" y="15"/>
                      </a:moveTo>
                      <a:lnTo>
                        <a:pt x="3" y="15"/>
                      </a:lnTo>
                      <a:lnTo>
                        <a:pt x="0" y="13"/>
                      </a:lnTo>
                      <a:lnTo>
                        <a:pt x="1" y="13"/>
                      </a:lnTo>
                      <a:lnTo>
                        <a:pt x="3" y="8"/>
                      </a:lnTo>
                      <a:lnTo>
                        <a:pt x="5" y="5"/>
                      </a:lnTo>
                      <a:lnTo>
                        <a:pt x="8" y="5"/>
                      </a:lnTo>
                      <a:lnTo>
                        <a:pt x="12" y="1"/>
                      </a:lnTo>
                      <a:lnTo>
                        <a:pt x="15" y="0"/>
                      </a:lnTo>
                      <a:lnTo>
                        <a:pt x="18" y="5"/>
                      </a:lnTo>
                      <a:lnTo>
                        <a:pt x="20" y="8"/>
                      </a:lnTo>
                      <a:lnTo>
                        <a:pt x="18" y="13"/>
                      </a:lnTo>
                      <a:lnTo>
                        <a:pt x="15" y="15"/>
                      </a:lnTo>
                      <a:lnTo>
                        <a:pt x="12" y="15"/>
                      </a:lnTo>
                      <a:lnTo>
                        <a:pt x="7" y="15"/>
                      </a:lnTo>
                      <a:lnTo>
                        <a:pt x="3" y="1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59" name="Freeform 480">
                  <a:extLst>
                    <a:ext uri="{FF2B5EF4-FFF2-40B4-BE49-F238E27FC236}">
                      <a16:creationId xmlns:a16="http://schemas.microsoft.com/office/drawing/2014/main" id="{C59C153A-42C5-4D1A-A76E-42A7A00E3494}"/>
                    </a:ext>
                  </a:extLst>
                </p:cNvPr>
                <p:cNvSpPr>
                  <a:spLocks/>
                </p:cNvSpPr>
                <p:nvPr/>
              </p:nvSpPr>
              <p:spPr bwMode="auto">
                <a:xfrm>
                  <a:off x="1251" y="2362"/>
                  <a:ext cx="243" cy="248"/>
                </a:xfrm>
                <a:custGeom>
                  <a:avLst/>
                  <a:gdLst>
                    <a:gd name="T0" fmla="*/ 13 w 243"/>
                    <a:gd name="T1" fmla="*/ 146 h 248"/>
                    <a:gd name="T2" fmla="*/ 30 w 243"/>
                    <a:gd name="T3" fmla="*/ 160 h 248"/>
                    <a:gd name="T4" fmla="*/ 43 w 243"/>
                    <a:gd name="T5" fmla="*/ 179 h 248"/>
                    <a:gd name="T6" fmla="*/ 63 w 243"/>
                    <a:gd name="T7" fmla="*/ 200 h 248"/>
                    <a:gd name="T8" fmla="*/ 81 w 243"/>
                    <a:gd name="T9" fmla="*/ 220 h 248"/>
                    <a:gd name="T10" fmla="*/ 105 w 243"/>
                    <a:gd name="T11" fmla="*/ 246 h 248"/>
                    <a:gd name="T12" fmla="*/ 117 w 243"/>
                    <a:gd name="T13" fmla="*/ 241 h 248"/>
                    <a:gd name="T14" fmla="*/ 110 w 243"/>
                    <a:gd name="T15" fmla="*/ 220 h 248"/>
                    <a:gd name="T16" fmla="*/ 103 w 243"/>
                    <a:gd name="T17" fmla="*/ 203 h 248"/>
                    <a:gd name="T18" fmla="*/ 115 w 243"/>
                    <a:gd name="T19" fmla="*/ 205 h 248"/>
                    <a:gd name="T20" fmla="*/ 127 w 243"/>
                    <a:gd name="T21" fmla="*/ 212 h 248"/>
                    <a:gd name="T22" fmla="*/ 153 w 243"/>
                    <a:gd name="T23" fmla="*/ 227 h 248"/>
                    <a:gd name="T24" fmla="*/ 170 w 243"/>
                    <a:gd name="T25" fmla="*/ 229 h 248"/>
                    <a:gd name="T26" fmla="*/ 167 w 243"/>
                    <a:gd name="T27" fmla="*/ 220 h 248"/>
                    <a:gd name="T28" fmla="*/ 162 w 243"/>
                    <a:gd name="T29" fmla="*/ 212 h 248"/>
                    <a:gd name="T30" fmla="*/ 170 w 243"/>
                    <a:gd name="T31" fmla="*/ 207 h 248"/>
                    <a:gd name="T32" fmla="*/ 178 w 243"/>
                    <a:gd name="T33" fmla="*/ 196 h 248"/>
                    <a:gd name="T34" fmla="*/ 188 w 243"/>
                    <a:gd name="T35" fmla="*/ 203 h 248"/>
                    <a:gd name="T36" fmla="*/ 200 w 243"/>
                    <a:gd name="T37" fmla="*/ 219 h 248"/>
                    <a:gd name="T38" fmla="*/ 210 w 243"/>
                    <a:gd name="T39" fmla="*/ 220 h 248"/>
                    <a:gd name="T40" fmla="*/ 213 w 243"/>
                    <a:gd name="T41" fmla="*/ 236 h 248"/>
                    <a:gd name="T42" fmla="*/ 227 w 243"/>
                    <a:gd name="T43" fmla="*/ 238 h 248"/>
                    <a:gd name="T44" fmla="*/ 235 w 243"/>
                    <a:gd name="T45" fmla="*/ 226 h 248"/>
                    <a:gd name="T46" fmla="*/ 237 w 243"/>
                    <a:gd name="T47" fmla="*/ 200 h 248"/>
                    <a:gd name="T48" fmla="*/ 238 w 243"/>
                    <a:gd name="T49" fmla="*/ 177 h 248"/>
                    <a:gd name="T50" fmla="*/ 242 w 243"/>
                    <a:gd name="T51" fmla="*/ 160 h 248"/>
                    <a:gd name="T52" fmla="*/ 240 w 243"/>
                    <a:gd name="T53" fmla="*/ 145 h 248"/>
                    <a:gd name="T54" fmla="*/ 240 w 243"/>
                    <a:gd name="T55" fmla="*/ 119 h 248"/>
                    <a:gd name="T56" fmla="*/ 240 w 243"/>
                    <a:gd name="T57" fmla="*/ 100 h 248"/>
                    <a:gd name="T58" fmla="*/ 237 w 243"/>
                    <a:gd name="T59" fmla="*/ 76 h 248"/>
                    <a:gd name="T60" fmla="*/ 235 w 243"/>
                    <a:gd name="T61" fmla="*/ 55 h 248"/>
                    <a:gd name="T62" fmla="*/ 228 w 243"/>
                    <a:gd name="T63" fmla="*/ 41 h 248"/>
                    <a:gd name="T64" fmla="*/ 220 w 243"/>
                    <a:gd name="T65" fmla="*/ 26 h 248"/>
                    <a:gd name="T66" fmla="*/ 193 w 243"/>
                    <a:gd name="T67" fmla="*/ 8 h 248"/>
                    <a:gd name="T68" fmla="*/ 178 w 243"/>
                    <a:gd name="T69" fmla="*/ 0 h 248"/>
                    <a:gd name="T70" fmla="*/ 165 w 243"/>
                    <a:gd name="T71" fmla="*/ 3 h 248"/>
                    <a:gd name="T72" fmla="*/ 140 w 243"/>
                    <a:gd name="T73" fmla="*/ 27 h 248"/>
                    <a:gd name="T74" fmla="*/ 122 w 243"/>
                    <a:gd name="T75" fmla="*/ 41 h 248"/>
                    <a:gd name="T76" fmla="*/ 85 w 243"/>
                    <a:gd name="T77" fmla="*/ 69 h 248"/>
                    <a:gd name="T78" fmla="*/ 70 w 243"/>
                    <a:gd name="T79" fmla="*/ 84 h 248"/>
                    <a:gd name="T80" fmla="*/ 68 w 243"/>
                    <a:gd name="T81" fmla="*/ 91 h 248"/>
                    <a:gd name="T82" fmla="*/ 71 w 243"/>
                    <a:gd name="T83" fmla="*/ 108 h 248"/>
                    <a:gd name="T84" fmla="*/ 60 w 243"/>
                    <a:gd name="T85" fmla="*/ 126 h 248"/>
                    <a:gd name="T86" fmla="*/ 43 w 243"/>
                    <a:gd name="T87" fmla="*/ 127 h 248"/>
                    <a:gd name="T88" fmla="*/ 15 w 243"/>
                    <a:gd name="T89" fmla="*/ 119 h 248"/>
                    <a:gd name="T90" fmla="*/ 0 w 243"/>
                    <a:gd name="T91" fmla="*/ 139 h 24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3"/>
                    <a:gd name="T139" fmla="*/ 0 h 248"/>
                    <a:gd name="T140" fmla="*/ 243 w 243"/>
                    <a:gd name="T141" fmla="*/ 248 h 24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3" h="248">
                      <a:moveTo>
                        <a:pt x="0" y="139"/>
                      </a:moveTo>
                      <a:lnTo>
                        <a:pt x="6" y="141"/>
                      </a:lnTo>
                      <a:lnTo>
                        <a:pt x="13" y="146"/>
                      </a:lnTo>
                      <a:lnTo>
                        <a:pt x="18" y="151"/>
                      </a:lnTo>
                      <a:lnTo>
                        <a:pt x="26" y="158"/>
                      </a:lnTo>
                      <a:lnTo>
                        <a:pt x="30" y="160"/>
                      </a:lnTo>
                      <a:lnTo>
                        <a:pt x="31" y="169"/>
                      </a:lnTo>
                      <a:lnTo>
                        <a:pt x="40" y="172"/>
                      </a:lnTo>
                      <a:lnTo>
                        <a:pt x="43" y="179"/>
                      </a:lnTo>
                      <a:lnTo>
                        <a:pt x="45" y="188"/>
                      </a:lnTo>
                      <a:lnTo>
                        <a:pt x="53" y="196"/>
                      </a:lnTo>
                      <a:lnTo>
                        <a:pt x="63" y="200"/>
                      </a:lnTo>
                      <a:lnTo>
                        <a:pt x="73" y="205"/>
                      </a:lnTo>
                      <a:lnTo>
                        <a:pt x="76" y="214"/>
                      </a:lnTo>
                      <a:lnTo>
                        <a:pt x="81" y="220"/>
                      </a:lnTo>
                      <a:lnTo>
                        <a:pt x="88" y="226"/>
                      </a:lnTo>
                      <a:lnTo>
                        <a:pt x="96" y="236"/>
                      </a:lnTo>
                      <a:lnTo>
                        <a:pt x="105" y="246"/>
                      </a:lnTo>
                      <a:lnTo>
                        <a:pt x="113" y="248"/>
                      </a:lnTo>
                      <a:lnTo>
                        <a:pt x="117" y="245"/>
                      </a:lnTo>
                      <a:lnTo>
                        <a:pt x="117" y="241"/>
                      </a:lnTo>
                      <a:lnTo>
                        <a:pt x="113" y="232"/>
                      </a:lnTo>
                      <a:lnTo>
                        <a:pt x="111" y="227"/>
                      </a:lnTo>
                      <a:lnTo>
                        <a:pt x="110" y="220"/>
                      </a:lnTo>
                      <a:lnTo>
                        <a:pt x="106" y="215"/>
                      </a:lnTo>
                      <a:lnTo>
                        <a:pt x="101" y="208"/>
                      </a:lnTo>
                      <a:lnTo>
                        <a:pt x="103" y="203"/>
                      </a:lnTo>
                      <a:lnTo>
                        <a:pt x="105" y="201"/>
                      </a:lnTo>
                      <a:lnTo>
                        <a:pt x="111" y="201"/>
                      </a:lnTo>
                      <a:lnTo>
                        <a:pt x="115" y="205"/>
                      </a:lnTo>
                      <a:lnTo>
                        <a:pt x="120" y="208"/>
                      </a:lnTo>
                      <a:lnTo>
                        <a:pt x="123" y="210"/>
                      </a:lnTo>
                      <a:lnTo>
                        <a:pt x="127" y="212"/>
                      </a:lnTo>
                      <a:lnTo>
                        <a:pt x="135" y="217"/>
                      </a:lnTo>
                      <a:lnTo>
                        <a:pt x="143" y="224"/>
                      </a:lnTo>
                      <a:lnTo>
                        <a:pt x="153" y="227"/>
                      </a:lnTo>
                      <a:lnTo>
                        <a:pt x="162" y="229"/>
                      </a:lnTo>
                      <a:lnTo>
                        <a:pt x="168" y="232"/>
                      </a:lnTo>
                      <a:lnTo>
                        <a:pt x="170" y="229"/>
                      </a:lnTo>
                      <a:lnTo>
                        <a:pt x="167" y="227"/>
                      </a:lnTo>
                      <a:lnTo>
                        <a:pt x="167" y="226"/>
                      </a:lnTo>
                      <a:lnTo>
                        <a:pt x="167" y="220"/>
                      </a:lnTo>
                      <a:lnTo>
                        <a:pt x="167" y="217"/>
                      </a:lnTo>
                      <a:lnTo>
                        <a:pt x="163" y="215"/>
                      </a:lnTo>
                      <a:lnTo>
                        <a:pt x="162" y="212"/>
                      </a:lnTo>
                      <a:lnTo>
                        <a:pt x="163" y="207"/>
                      </a:lnTo>
                      <a:lnTo>
                        <a:pt x="167" y="205"/>
                      </a:lnTo>
                      <a:lnTo>
                        <a:pt x="170" y="207"/>
                      </a:lnTo>
                      <a:lnTo>
                        <a:pt x="177" y="205"/>
                      </a:lnTo>
                      <a:lnTo>
                        <a:pt x="177" y="200"/>
                      </a:lnTo>
                      <a:lnTo>
                        <a:pt x="178" y="196"/>
                      </a:lnTo>
                      <a:lnTo>
                        <a:pt x="183" y="196"/>
                      </a:lnTo>
                      <a:lnTo>
                        <a:pt x="187" y="198"/>
                      </a:lnTo>
                      <a:lnTo>
                        <a:pt x="188" y="203"/>
                      </a:lnTo>
                      <a:lnTo>
                        <a:pt x="192" y="210"/>
                      </a:lnTo>
                      <a:lnTo>
                        <a:pt x="193" y="215"/>
                      </a:lnTo>
                      <a:lnTo>
                        <a:pt x="200" y="219"/>
                      </a:lnTo>
                      <a:lnTo>
                        <a:pt x="205" y="219"/>
                      </a:lnTo>
                      <a:lnTo>
                        <a:pt x="207" y="217"/>
                      </a:lnTo>
                      <a:lnTo>
                        <a:pt x="210" y="220"/>
                      </a:lnTo>
                      <a:lnTo>
                        <a:pt x="212" y="226"/>
                      </a:lnTo>
                      <a:lnTo>
                        <a:pt x="212" y="231"/>
                      </a:lnTo>
                      <a:lnTo>
                        <a:pt x="213" y="236"/>
                      </a:lnTo>
                      <a:lnTo>
                        <a:pt x="218" y="238"/>
                      </a:lnTo>
                      <a:lnTo>
                        <a:pt x="223" y="238"/>
                      </a:lnTo>
                      <a:lnTo>
                        <a:pt x="227" y="238"/>
                      </a:lnTo>
                      <a:lnTo>
                        <a:pt x="230" y="236"/>
                      </a:lnTo>
                      <a:lnTo>
                        <a:pt x="233" y="231"/>
                      </a:lnTo>
                      <a:lnTo>
                        <a:pt x="235" y="226"/>
                      </a:lnTo>
                      <a:lnTo>
                        <a:pt x="235" y="219"/>
                      </a:lnTo>
                      <a:lnTo>
                        <a:pt x="237" y="210"/>
                      </a:lnTo>
                      <a:lnTo>
                        <a:pt x="237" y="200"/>
                      </a:lnTo>
                      <a:lnTo>
                        <a:pt x="237" y="191"/>
                      </a:lnTo>
                      <a:lnTo>
                        <a:pt x="237" y="186"/>
                      </a:lnTo>
                      <a:lnTo>
                        <a:pt x="238" y="177"/>
                      </a:lnTo>
                      <a:lnTo>
                        <a:pt x="242" y="172"/>
                      </a:lnTo>
                      <a:lnTo>
                        <a:pt x="242" y="167"/>
                      </a:lnTo>
                      <a:lnTo>
                        <a:pt x="242" y="160"/>
                      </a:lnTo>
                      <a:lnTo>
                        <a:pt x="242" y="155"/>
                      </a:lnTo>
                      <a:lnTo>
                        <a:pt x="240" y="148"/>
                      </a:lnTo>
                      <a:lnTo>
                        <a:pt x="240" y="145"/>
                      </a:lnTo>
                      <a:lnTo>
                        <a:pt x="242" y="141"/>
                      </a:lnTo>
                      <a:lnTo>
                        <a:pt x="240" y="131"/>
                      </a:lnTo>
                      <a:lnTo>
                        <a:pt x="240" y="119"/>
                      </a:lnTo>
                      <a:lnTo>
                        <a:pt x="240" y="114"/>
                      </a:lnTo>
                      <a:lnTo>
                        <a:pt x="240" y="107"/>
                      </a:lnTo>
                      <a:lnTo>
                        <a:pt x="240" y="100"/>
                      </a:lnTo>
                      <a:lnTo>
                        <a:pt x="243" y="95"/>
                      </a:lnTo>
                      <a:lnTo>
                        <a:pt x="242" y="86"/>
                      </a:lnTo>
                      <a:lnTo>
                        <a:pt x="237" y="76"/>
                      </a:lnTo>
                      <a:lnTo>
                        <a:pt x="235" y="64"/>
                      </a:lnTo>
                      <a:lnTo>
                        <a:pt x="235" y="58"/>
                      </a:lnTo>
                      <a:lnTo>
                        <a:pt x="235" y="55"/>
                      </a:lnTo>
                      <a:lnTo>
                        <a:pt x="233" y="51"/>
                      </a:lnTo>
                      <a:lnTo>
                        <a:pt x="232" y="46"/>
                      </a:lnTo>
                      <a:lnTo>
                        <a:pt x="228" y="41"/>
                      </a:lnTo>
                      <a:lnTo>
                        <a:pt x="225" y="34"/>
                      </a:lnTo>
                      <a:lnTo>
                        <a:pt x="223" y="31"/>
                      </a:lnTo>
                      <a:lnTo>
                        <a:pt x="220" y="26"/>
                      </a:lnTo>
                      <a:lnTo>
                        <a:pt x="210" y="19"/>
                      </a:lnTo>
                      <a:lnTo>
                        <a:pt x="200" y="14"/>
                      </a:lnTo>
                      <a:lnTo>
                        <a:pt x="193" y="8"/>
                      </a:lnTo>
                      <a:lnTo>
                        <a:pt x="188" y="5"/>
                      </a:lnTo>
                      <a:lnTo>
                        <a:pt x="183" y="3"/>
                      </a:lnTo>
                      <a:lnTo>
                        <a:pt x="178" y="0"/>
                      </a:lnTo>
                      <a:lnTo>
                        <a:pt x="173" y="0"/>
                      </a:lnTo>
                      <a:lnTo>
                        <a:pt x="170" y="0"/>
                      </a:lnTo>
                      <a:lnTo>
                        <a:pt x="165" y="3"/>
                      </a:lnTo>
                      <a:lnTo>
                        <a:pt x="158" y="8"/>
                      </a:lnTo>
                      <a:lnTo>
                        <a:pt x="148" y="20"/>
                      </a:lnTo>
                      <a:lnTo>
                        <a:pt x="140" y="27"/>
                      </a:lnTo>
                      <a:lnTo>
                        <a:pt x="130" y="36"/>
                      </a:lnTo>
                      <a:lnTo>
                        <a:pt x="135" y="32"/>
                      </a:lnTo>
                      <a:lnTo>
                        <a:pt x="122" y="41"/>
                      </a:lnTo>
                      <a:lnTo>
                        <a:pt x="111" y="46"/>
                      </a:lnTo>
                      <a:lnTo>
                        <a:pt x="98" y="58"/>
                      </a:lnTo>
                      <a:lnTo>
                        <a:pt x="85" y="69"/>
                      </a:lnTo>
                      <a:lnTo>
                        <a:pt x="75" y="77"/>
                      </a:lnTo>
                      <a:lnTo>
                        <a:pt x="71" y="79"/>
                      </a:lnTo>
                      <a:lnTo>
                        <a:pt x="70" y="84"/>
                      </a:lnTo>
                      <a:lnTo>
                        <a:pt x="73" y="79"/>
                      </a:lnTo>
                      <a:lnTo>
                        <a:pt x="70" y="86"/>
                      </a:lnTo>
                      <a:lnTo>
                        <a:pt x="68" y="91"/>
                      </a:lnTo>
                      <a:lnTo>
                        <a:pt x="70" y="96"/>
                      </a:lnTo>
                      <a:lnTo>
                        <a:pt x="70" y="103"/>
                      </a:lnTo>
                      <a:lnTo>
                        <a:pt x="71" y="108"/>
                      </a:lnTo>
                      <a:lnTo>
                        <a:pt x="68" y="115"/>
                      </a:lnTo>
                      <a:lnTo>
                        <a:pt x="65" y="120"/>
                      </a:lnTo>
                      <a:lnTo>
                        <a:pt x="60" y="126"/>
                      </a:lnTo>
                      <a:lnTo>
                        <a:pt x="55" y="127"/>
                      </a:lnTo>
                      <a:lnTo>
                        <a:pt x="50" y="129"/>
                      </a:lnTo>
                      <a:lnTo>
                        <a:pt x="43" y="127"/>
                      </a:lnTo>
                      <a:lnTo>
                        <a:pt x="33" y="124"/>
                      </a:lnTo>
                      <a:lnTo>
                        <a:pt x="25" y="122"/>
                      </a:lnTo>
                      <a:lnTo>
                        <a:pt x="15" y="119"/>
                      </a:lnTo>
                      <a:lnTo>
                        <a:pt x="8" y="117"/>
                      </a:lnTo>
                      <a:lnTo>
                        <a:pt x="3" y="131"/>
                      </a:lnTo>
                      <a:lnTo>
                        <a:pt x="0" y="139"/>
                      </a:lnTo>
                      <a:close/>
                    </a:path>
                  </a:pathLst>
                </a:custGeom>
                <a:solidFill>
                  <a:srgbClr val="7CC5A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60" name="Freeform 481">
                  <a:extLst>
                    <a:ext uri="{FF2B5EF4-FFF2-40B4-BE49-F238E27FC236}">
                      <a16:creationId xmlns:a16="http://schemas.microsoft.com/office/drawing/2014/main" id="{74741BE0-3E47-4FB2-A79F-69D95F6FEF94}"/>
                    </a:ext>
                  </a:extLst>
                </p:cNvPr>
                <p:cNvSpPr>
                  <a:spLocks/>
                </p:cNvSpPr>
                <p:nvPr/>
              </p:nvSpPr>
              <p:spPr bwMode="auto">
                <a:xfrm>
                  <a:off x="1251" y="2362"/>
                  <a:ext cx="243" cy="248"/>
                </a:xfrm>
                <a:custGeom>
                  <a:avLst/>
                  <a:gdLst>
                    <a:gd name="T0" fmla="*/ 13 w 243"/>
                    <a:gd name="T1" fmla="*/ 146 h 248"/>
                    <a:gd name="T2" fmla="*/ 30 w 243"/>
                    <a:gd name="T3" fmla="*/ 160 h 248"/>
                    <a:gd name="T4" fmla="*/ 43 w 243"/>
                    <a:gd name="T5" fmla="*/ 179 h 248"/>
                    <a:gd name="T6" fmla="*/ 63 w 243"/>
                    <a:gd name="T7" fmla="*/ 200 h 248"/>
                    <a:gd name="T8" fmla="*/ 81 w 243"/>
                    <a:gd name="T9" fmla="*/ 220 h 248"/>
                    <a:gd name="T10" fmla="*/ 105 w 243"/>
                    <a:gd name="T11" fmla="*/ 246 h 248"/>
                    <a:gd name="T12" fmla="*/ 117 w 243"/>
                    <a:gd name="T13" fmla="*/ 241 h 248"/>
                    <a:gd name="T14" fmla="*/ 110 w 243"/>
                    <a:gd name="T15" fmla="*/ 220 h 248"/>
                    <a:gd name="T16" fmla="*/ 103 w 243"/>
                    <a:gd name="T17" fmla="*/ 203 h 248"/>
                    <a:gd name="T18" fmla="*/ 115 w 243"/>
                    <a:gd name="T19" fmla="*/ 205 h 248"/>
                    <a:gd name="T20" fmla="*/ 127 w 243"/>
                    <a:gd name="T21" fmla="*/ 212 h 248"/>
                    <a:gd name="T22" fmla="*/ 153 w 243"/>
                    <a:gd name="T23" fmla="*/ 227 h 248"/>
                    <a:gd name="T24" fmla="*/ 170 w 243"/>
                    <a:gd name="T25" fmla="*/ 229 h 248"/>
                    <a:gd name="T26" fmla="*/ 167 w 243"/>
                    <a:gd name="T27" fmla="*/ 220 h 248"/>
                    <a:gd name="T28" fmla="*/ 162 w 243"/>
                    <a:gd name="T29" fmla="*/ 212 h 248"/>
                    <a:gd name="T30" fmla="*/ 170 w 243"/>
                    <a:gd name="T31" fmla="*/ 207 h 248"/>
                    <a:gd name="T32" fmla="*/ 178 w 243"/>
                    <a:gd name="T33" fmla="*/ 196 h 248"/>
                    <a:gd name="T34" fmla="*/ 188 w 243"/>
                    <a:gd name="T35" fmla="*/ 203 h 248"/>
                    <a:gd name="T36" fmla="*/ 200 w 243"/>
                    <a:gd name="T37" fmla="*/ 219 h 248"/>
                    <a:gd name="T38" fmla="*/ 210 w 243"/>
                    <a:gd name="T39" fmla="*/ 220 h 248"/>
                    <a:gd name="T40" fmla="*/ 213 w 243"/>
                    <a:gd name="T41" fmla="*/ 236 h 248"/>
                    <a:gd name="T42" fmla="*/ 227 w 243"/>
                    <a:gd name="T43" fmla="*/ 238 h 248"/>
                    <a:gd name="T44" fmla="*/ 235 w 243"/>
                    <a:gd name="T45" fmla="*/ 226 h 248"/>
                    <a:gd name="T46" fmla="*/ 237 w 243"/>
                    <a:gd name="T47" fmla="*/ 200 h 248"/>
                    <a:gd name="T48" fmla="*/ 238 w 243"/>
                    <a:gd name="T49" fmla="*/ 177 h 248"/>
                    <a:gd name="T50" fmla="*/ 242 w 243"/>
                    <a:gd name="T51" fmla="*/ 160 h 248"/>
                    <a:gd name="T52" fmla="*/ 240 w 243"/>
                    <a:gd name="T53" fmla="*/ 145 h 248"/>
                    <a:gd name="T54" fmla="*/ 240 w 243"/>
                    <a:gd name="T55" fmla="*/ 119 h 248"/>
                    <a:gd name="T56" fmla="*/ 240 w 243"/>
                    <a:gd name="T57" fmla="*/ 100 h 248"/>
                    <a:gd name="T58" fmla="*/ 237 w 243"/>
                    <a:gd name="T59" fmla="*/ 76 h 248"/>
                    <a:gd name="T60" fmla="*/ 235 w 243"/>
                    <a:gd name="T61" fmla="*/ 55 h 248"/>
                    <a:gd name="T62" fmla="*/ 228 w 243"/>
                    <a:gd name="T63" fmla="*/ 41 h 248"/>
                    <a:gd name="T64" fmla="*/ 220 w 243"/>
                    <a:gd name="T65" fmla="*/ 26 h 248"/>
                    <a:gd name="T66" fmla="*/ 193 w 243"/>
                    <a:gd name="T67" fmla="*/ 8 h 248"/>
                    <a:gd name="T68" fmla="*/ 178 w 243"/>
                    <a:gd name="T69" fmla="*/ 0 h 248"/>
                    <a:gd name="T70" fmla="*/ 165 w 243"/>
                    <a:gd name="T71" fmla="*/ 3 h 248"/>
                    <a:gd name="T72" fmla="*/ 140 w 243"/>
                    <a:gd name="T73" fmla="*/ 27 h 248"/>
                    <a:gd name="T74" fmla="*/ 122 w 243"/>
                    <a:gd name="T75" fmla="*/ 41 h 248"/>
                    <a:gd name="T76" fmla="*/ 85 w 243"/>
                    <a:gd name="T77" fmla="*/ 69 h 248"/>
                    <a:gd name="T78" fmla="*/ 70 w 243"/>
                    <a:gd name="T79" fmla="*/ 84 h 248"/>
                    <a:gd name="T80" fmla="*/ 68 w 243"/>
                    <a:gd name="T81" fmla="*/ 91 h 248"/>
                    <a:gd name="T82" fmla="*/ 71 w 243"/>
                    <a:gd name="T83" fmla="*/ 108 h 248"/>
                    <a:gd name="T84" fmla="*/ 60 w 243"/>
                    <a:gd name="T85" fmla="*/ 126 h 248"/>
                    <a:gd name="T86" fmla="*/ 43 w 243"/>
                    <a:gd name="T87" fmla="*/ 127 h 248"/>
                    <a:gd name="T88" fmla="*/ 15 w 243"/>
                    <a:gd name="T89" fmla="*/ 119 h 248"/>
                    <a:gd name="T90" fmla="*/ 0 w 243"/>
                    <a:gd name="T91" fmla="*/ 139 h 24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3"/>
                    <a:gd name="T139" fmla="*/ 0 h 248"/>
                    <a:gd name="T140" fmla="*/ 243 w 243"/>
                    <a:gd name="T141" fmla="*/ 248 h 24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3" h="248">
                      <a:moveTo>
                        <a:pt x="0" y="139"/>
                      </a:moveTo>
                      <a:lnTo>
                        <a:pt x="6" y="141"/>
                      </a:lnTo>
                      <a:lnTo>
                        <a:pt x="13" y="146"/>
                      </a:lnTo>
                      <a:lnTo>
                        <a:pt x="18" y="151"/>
                      </a:lnTo>
                      <a:lnTo>
                        <a:pt x="26" y="158"/>
                      </a:lnTo>
                      <a:lnTo>
                        <a:pt x="30" y="160"/>
                      </a:lnTo>
                      <a:lnTo>
                        <a:pt x="31" y="169"/>
                      </a:lnTo>
                      <a:lnTo>
                        <a:pt x="40" y="172"/>
                      </a:lnTo>
                      <a:lnTo>
                        <a:pt x="43" y="179"/>
                      </a:lnTo>
                      <a:lnTo>
                        <a:pt x="45" y="188"/>
                      </a:lnTo>
                      <a:lnTo>
                        <a:pt x="53" y="196"/>
                      </a:lnTo>
                      <a:lnTo>
                        <a:pt x="63" y="200"/>
                      </a:lnTo>
                      <a:lnTo>
                        <a:pt x="73" y="205"/>
                      </a:lnTo>
                      <a:lnTo>
                        <a:pt x="76" y="214"/>
                      </a:lnTo>
                      <a:lnTo>
                        <a:pt x="81" y="220"/>
                      </a:lnTo>
                      <a:lnTo>
                        <a:pt x="88" y="226"/>
                      </a:lnTo>
                      <a:lnTo>
                        <a:pt x="96" y="236"/>
                      </a:lnTo>
                      <a:lnTo>
                        <a:pt x="105" y="246"/>
                      </a:lnTo>
                      <a:lnTo>
                        <a:pt x="113" y="248"/>
                      </a:lnTo>
                      <a:lnTo>
                        <a:pt x="117" y="245"/>
                      </a:lnTo>
                      <a:lnTo>
                        <a:pt x="117" y="241"/>
                      </a:lnTo>
                      <a:lnTo>
                        <a:pt x="113" y="232"/>
                      </a:lnTo>
                      <a:lnTo>
                        <a:pt x="111" y="227"/>
                      </a:lnTo>
                      <a:lnTo>
                        <a:pt x="110" y="220"/>
                      </a:lnTo>
                      <a:lnTo>
                        <a:pt x="106" y="215"/>
                      </a:lnTo>
                      <a:lnTo>
                        <a:pt x="101" y="208"/>
                      </a:lnTo>
                      <a:lnTo>
                        <a:pt x="103" y="203"/>
                      </a:lnTo>
                      <a:lnTo>
                        <a:pt x="105" y="201"/>
                      </a:lnTo>
                      <a:lnTo>
                        <a:pt x="111" y="201"/>
                      </a:lnTo>
                      <a:lnTo>
                        <a:pt x="115" y="205"/>
                      </a:lnTo>
                      <a:lnTo>
                        <a:pt x="120" y="208"/>
                      </a:lnTo>
                      <a:lnTo>
                        <a:pt x="123" y="210"/>
                      </a:lnTo>
                      <a:lnTo>
                        <a:pt x="127" y="212"/>
                      </a:lnTo>
                      <a:lnTo>
                        <a:pt x="135" y="217"/>
                      </a:lnTo>
                      <a:lnTo>
                        <a:pt x="143" y="224"/>
                      </a:lnTo>
                      <a:lnTo>
                        <a:pt x="153" y="227"/>
                      </a:lnTo>
                      <a:lnTo>
                        <a:pt x="162" y="229"/>
                      </a:lnTo>
                      <a:lnTo>
                        <a:pt x="168" y="232"/>
                      </a:lnTo>
                      <a:lnTo>
                        <a:pt x="170" y="229"/>
                      </a:lnTo>
                      <a:lnTo>
                        <a:pt x="167" y="227"/>
                      </a:lnTo>
                      <a:lnTo>
                        <a:pt x="167" y="226"/>
                      </a:lnTo>
                      <a:lnTo>
                        <a:pt x="167" y="220"/>
                      </a:lnTo>
                      <a:lnTo>
                        <a:pt x="167" y="217"/>
                      </a:lnTo>
                      <a:lnTo>
                        <a:pt x="163" y="215"/>
                      </a:lnTo>
                      <a:lnTo>
                        <a:pt x="162" y="212"/>
                      </a:lnTo>
                      <a:lnTo>
                        <a:pt x="163" y="207"/>
                      </a:lnTo>
                      <a:lnTo>
                        <a:pt x="167" y="205"/>
                      </a:lnTo>
                      <a:lnTo>
                        <a:pt x="170" y="207"/>
                      </a:lnTo>
                      <a:lnTo>
                        <a:pt x="177" y="205"/>
                      </a:lnTo>
                      <a:lnTo>
                        <a:pt x="177" y="200"/>
                      </a:lnTo>
                      <a:lnTo>
                        <a:pt x="178" y="196"/>
                      </a:lnTo>
                      <a:lnTo>
                        <a:pt x="183" y="196"/>
                      </a:lnTo>
                      <a:lnTo>
                        <a:pt x="187" y="198"/>
                      </a:lnTo>
                      <a:lnTo>
                        <a:pt x="188" y="203"/>
                      </a:lnTo>
                      <a:lnTo>
                        <a:pt x="192" y="210"/>
                      </a:lnTo>
                      <a:lnTo>
                        <a:pt x="193" y="215"/>
                      </a:lnTo>
                      <a:lnTo>
                        <a:pt x="200" y="219"/>
                      </a:lnTo>
                      <a:lnTo>
                        <a:pt x="205" y="219"/>
                      </a:lnTo>
                      <a:lnTo>
                        <a:pt x="207" y="217"/>
                      </a:lnTo>
                      <a:lnTo>
                        <a:pt x="210" y="220"/>
                      </a:lnTo>
                      <a:lnTo>
                        <a:pt x="212" y="226"/>
                      </a:lnTo>
                      <a:lnTo>
                        <a:pt x="212" y="231"/>
                      </a:lnTo>
                      <a:lnTo>
                        <a:pt x="213" y="236"/>
                      </a:lnTo>
                      <a:lnTo>
                        <a:pt x="218" y="238"/>
                      </a:lnTo>
                      <a:lnTo>
                        <a:pt x="223" y="238"/>
                      </a:lnTo>
                      <a:lnTo>
                        <a:pt x="227" y="238"/>
                      </a:lnTo>
                      <a:lnTo>
                        <a:pt x="230" y="236"/>
                      </a:lnTo>
                      <a:lnTo>
                        <a:pt x="233" y="231"/>
                      </a:lnTo>
                      <a:lnTo>
                        <a:pt x="235" y="226"/>
                      </a:lnTo>
                      <a:lnTo>
                        <a:pt x="235" y="219"/>
                      </a:lnTo>
                      <a:lnTo>
                        <a:pt x="237" y="210"/>
                      </a:lnTo>
                      <a:lnTo>
                        <a:pt x="237" y="200"/>
                      </a:lnTo>
                      <a:lnTo>
                        <a:pt x="237" y="191"/>
                      </a:lnTo>
                      <a:lnTo>
                        <a:pt x="237" y="186"/>
                      </a:lnTo>
                      <a:lnTo>
                        <a:pt x="238" y="177"/>
                      </a:lnTo>
                      <a:lnTo>
                        <a:pt x="242" y="172"/>
                      </a:lnTo>
                      <a:lnTo>
                        <a:pt x="242" y="167"/>
                      </a:lnTo>
                      <a:lnTo>
                        <a:pt x="242" y="160"/>
                      </a:lnTo>
                      <a:lnTo>
                        <a:pt x="242" y="155"/>
                      </a:lnTo>
                      <a:lnTo>
                        <a:pt x="240" y="148"/>
                      </a:lnTo>
                      <a:lnTo>
                        <a:pt x="240" y="145"/>
                      </a:lnTo>
                      <a:lnTo>
                        <a:pt x="242" y="141"/>
                      </a:lnTo>
                      <a:lnTo>
                        <a:pt x="240" y="131"/>
                      </a:lnTo>
                      <a:lnTo>
                        <a:pt x="240" y="119"/>
                      </a:lnTo>
                      <a:lnTo>
                        <a:pt x="240" y="114"/>
                      </a:lnTo>
                      <a:lnTo>
                        <a:pt x="240" y="107"/>
                      </a:lnTo>
                      <a:lnTo>
                        <a:pt x="240" y="100"/>
                      </a:lnTo>
                      <a:lnTo>
                        <a:pt x="243" y="95"/>
                      </a:lnTo>
                      <a:lnTo>
                        <a:pt x="242" y="86"/>
                      </a:lnTo>
                      <a:lnTo>
                        <a:pt x="237" y="76"/>
                      </a:lnTo>
                      <a:lnTo>
                        <a:pt x="235" y="64"/>
                      </a:lnTo>
                      <a:lnTo>
                        <a:pt x="235" y="58"/>
                      </a:lnTo>
                      <a:lnTo>
                        <a:pt x="235" y="55"/>
                      </a:lnTo>
                      <a:lnTo>
                        <a:pt x="233" y="51"/>
                      </a:lnTo>
                      <a:lnTo>
                        <a:pt x="232" y="46"/>
                      </a:lnTo>
                      <a:lnTo>
                        <a:pt x="228" y="41"/>
                      </a:lnTo>
                      <a:lnTo>
                        <a:pt x="225" y="34"/>
                      </a:lnTo>
                      <a:lnTo>
                        <a:pt x="223" y="31"/>
                      </a:lnTo>
                      <a:lnTo>
                        <a:pt x="220" y="26"/>
                      </a:lnTo>
                      <a:lnTo>
                        <a:pt x="210" y="19"/>
                      </a:lnTo>
                      <a:lnTo>
                        <a:pt x="200" y="14"/>
                      </a:lnTo>
                      <a:lnTo>
                        <a:pt x="193" y="8"/>
                      </a:lnTo>
                      <a:lnTo>
                        <a:pt x="188" y="5"/>
                      </a:lnTo>
                      <a:lnTo>
                        <a:pt x="183" y="3"/>
                      </a:lnTo>
                      <a:lnTo>
                        <a:pt x="178" y="0"/>
                      </a:lnTo>
                      <a:lnTo>
                        <a:pt x="173" y="0"/>
                      </a:lnTo>
                      <a:lnTo>
                        <a:pt x="170" y="0"/>
                      </a:lnTo>
                      <a:lnTo>
                        <a:pt x="165" y="3"/>
                      </a:lnTo>
                      <a:lnTo>
                        <a:pt x="158" y="8"/>
                      </a:lnTo>
                      <a:lnTo>
                        <a:pt x="148" y="20"/>
                      </a:lnTo>
                      <a:lnTo>
                        <a:pt x="140" y="27"/>
                      </a:lnTo>
                      <a:lnTo>
                        <a:pt x="130" y="36"/>
                      </a:lnTo>
                      <a:lnTo>
                        <a:pt x="135" y="32"/>
                      </a:lnTo>
                      <a:lnTo>
                        <a:pt x="122" y="41"/>
                      </a:lnTo>
                      <a:lnTo>
                        <a:pt x="111" y="46"/>
                      </a:lnTo>
                      <a:lnTo>
                        <a:pt x="98" y="58"/>
                      </a:lnTo>
                      <a:lnTo>
                        <a:pt x="85" y="69"/>
                      </a:lnTo>
                      <a:lnTo>
                        <a:pt x="75" y="77"/>
                      </a:lnTo>
                      <a:lnTo>
                        <a:pt x="71" y="79"/>
                      </a:lnTo>
                      <a:lnTo>
                        <a:pt x="70" y="84"/>
                      </a:lnTo>
                      <a:lnTo>
                        <a:pt x="73" y="79"/>
                      </a:lnTo>
                      <a:lnTo>
                        <a:pt x="70" y="86"/>
                      </a:lnTo>
                      <a:lnTo>
                        <a:pt x="68" y="91"/>
                      </a:lnTo>
                      <a:lnTo>
                        <a:pt x="70" y="96"/>
                      </a:lnTo>
                      <a:lnTo>
                        <a:pt x="70" y="103"/>
                      </a:lnTo>
                      <a:lnTo>
                        <a:pt x="71" y="108"/>
                      </a:lnTo>
                      <a:lnTo>
                        <a:pt x="68" y="115"/>
                      </a:lnTo>
                      <a:lnTo>
                        <a:pt x="65" y="120"/>
                      </a:lnTo>
                      <a:lnTo>
                        <a:pt x="60" y="126"/>
                      </a:lnTo>
                      <a:lnTo>
                        <a:pt x="55" y="127"/>
                      </a:lnTo>
                      <a:lnTo>
                        <a:pt x="50" y="129"/>
                      </a:lnTo>
                      <a:lnTo>
                        <a:pt x="43" y="127"/>
                      </a:lnTo>
                      <a:lnTo>
                        <a:pt x="33" y="124"/>
                      </a:lnTo>
                      <a:lnTo>
                        <a:pt x="25" y="122"/>
                      </a:lnTo>
                      <a:lnTo>
                        <a:pt x="15" y="119"/>
                      </a:lnTo>
                      <a:lnTo>
                        <a:pt x="8" y="117"/>
                      </a:lnTo>
                      <a:lnTo>
                        <a:pt x="3" y="131"/>
                      </a:lnTo>
                      <a:lnTo>
                        <a:pt x="0" y="13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61" name="Freeform 482">
                  <a:extLst>
                    <a:ext uri="{FF2B5EF4-FFF2-40B4-BE49-F238E27FC236}">
                      <a16:creationId xmlns:a16="http://schemas.microsoft.com/office/drawing/2014/main" id="{8ACD8EB7-D4C9-408B-98DA-A100F732AB35}"/>
                    </a:ext>
                  </a:extLst>
                </p:cNvPr>
                <p:cNvSpPr>
                  <a:spLocks/>
                </p:cNvSpPr>
                <p:nvPr/>
              </p:nvSpPr>
              <p:spPr bwMode="auto">
                <a:xfrm>
                  <a:off x="4352" y="2577"/>
                  <a:ext cx="19" cy="36"/>
                </a:xfrm>
                <a:custGeom>
                  <a:avLst/>
                  <a:gdLst>
                    <a:gd name="T0" fmla="*/ 17 w 19"/>
                    <a:gd name="T1" fmla="*/ 36 h 36"/>
                    <a:gd name="T2" fmla="*/ 15 w 19"/>
                    <a:gd name="T3" fmla="*/ 36 h 36"/>
                    <a:gd name="T4" fmla="*/ 12 w 19"/>
                    <a:gd name="T5" fmla="*/ 35 h 36"/>
                    <a:gd name="T6" fmla="*/ 7 w 19"/>
                    <a:gd name="T7" fmla="*/ 35 h 36"/>
                    <a:gd name="T8" fmla="*/ 7 w 19"/>
                    <a:gd name="T9" fmla="*/ 33 h 36"/>
                    <a:gd name="T10" fmla="*/ 7 w 19"/>
                    <a:gd name="T11" fmla="*/ 26 h 36"/>
                    <a:gd name="T12" fmla="*/ 7 w 19"/>
                    <a:gd name="T13" fmla="*/ 17 h 36"/>
                    <a:gd name="T14" fmla="*/ 2 w 19"/>
                    <a:gd name="T15" fmla="*/ 9 h 36"/>
                    <a:gd name="T16" fmla="*/ 0 w 19"/>
                    <a:gd name="T17" fmla="*/ 4 h 36"/>
                    <a:gd name="T18" fmla="*/ 2 w 19"/>
                    <a:gd name="T19" fmla="*/ 0 h 36"/>
                    <a:gd name="T20" fmla="*/ 9 w 19"/>
                    <a:gd name="T21" fmla="*/ 7 h 36"/>
                    <a:gd name="T22" fmla="*/ 15 w 19"/>
                    <a:gd name="T23" fmla="*/ 14 h 36"/>
                    <a:gd name="T24" fmla="*/ 19 w 19"/>
                    <a:gd name="T25" fmla="*/ 21 h 36"/>
                    <a:gd name="T26" fmla="*/ 19 w 19"/>
                    <a:gd name="T27" fmla="*/ 28 h 36"/>
                    <a:gd name="T28" fmla="*/ 17 w 19"/>
                    <a:gd name="T29" fmla="*/ 30 h 36"/>
                    <a:gd name="T30" fmla="*/ 15 w 19"/>
                    <a:gd name="T31" fmla="*/ 31 h 36"/>
                    <a:gd name="T32" fmla="*/ 17 w 1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36"/>
                    <a:gd name="T53" fmla="*/ 19 w 1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36">
                      <a:moveTo>
                        <a:pt x="17" y="36"/>
                      </a:moveTo>
                      <a:lnTo>
                        <a:pt x="15" y="36"/>
                      </a:lnTo>
                      <a:lnTo>
                        <a:pt x="12" y="35"/>
                      </a:lnTo>
                      <a:lnTo>
                        <a:pt x="7" y="35"/>
                      </a:lnTo>
                      <a:lnTo>
                        <a:pt x="7" y="33"/>
                      </a:lnTo>
                      <a:lnTo>
                        <a:pt x="7" y="26"/>
                      </a:lnTo>
                      <a:lnTo>
                        <a:pt x="7" y="17"/>
                      </a:lnTo>
                      <a:lnTo>
                        <a:pt x="2" y="9"/>
                      </a:lnTo>
                      <a:lnTo>
                        <a:pt x="0" y="4"/>
                      </a:lnTo>
                      <a:lnTo>
                        <a:pt x="2" y="0"/>
                      </a:lnTo>
                      <a:lnTo>
                        <a:pt x="9" y="7"/>
                      </a:lnTo>
                      <a:lnTo>
                        <a:pt x="15" y="14"/>
                      </a:lnTo>
                      <a:lnTo>
                        <a:pt x="19" y="21"/>
                      </a:lnTo>
                      <a:lnTo>
                        <a:pt x="19" y="28"/>
                      </a:lnTo>
                      <a:lnTo>
                        <a:pt x="17" y="30"/>
                      </a:lnTo>
                      <a:lnTo>
                        <a:pt x="15" y="31"/>
                      </a:lnTo>
                      <a:lnTo>
                        <a:pt x="17" y="36"/>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62" name="Freeform 483">
                  <a:extLst>
                    <a:ext uri="{FF2B5EF4-FFF2-40B4-BE49-F238E27FC236}">
                      <a16:creationId xmlns:a16="http://schemas.microsoft.com/office/drawing/2014/main" id="{59FFD44F-5464-4274-96E2-D9E43F8D3822}"/>
                    </a:ext>
                  </a:extLst>
                </p:cNvPr>
                <p:cNvSpPr>
                  <a:spLocks/>
                </p:cNvSpPr>
                <p:nvPr/>
              </p:nvSpPr>
              <p:spPr bwMode="auto">
                <a:xfrm>
                  <a:off x="4352" y="2577"/>
                  <a:ext cx="19" cy="36"/>
                </a:xfrm>
                <a:custGeom>
                  <a:avLst/>
                  <a:gdLst>
                    <a:gd name="T0" fmla="*/ 17 w 19"/>
                    <a:gd name="T1" fmla="*/ 36 h 36"/>
                    <a:gd name="T2" fmla="*/ 17 w 19"/>
                    <a:gd name="T3" fmla="*/ 36 h 36"/>
                    <a:gd name="T4" fmla="*/ 15 w 19"/>
                    <a:gd name="T5" fmla="*/ 36 h 36"/>
                    <a:gd name="T6" fmla="*/ 12 w 19"/>
                    <a:gd name="T7" fmla="*/ 35 h 36"/>
                    <a:gd name="T8" fmla="*/ 7 w 19"/>
                    <a:gd name="T9" fmla="*/ 35 h 36"/>
                    <a:gd name="T10" fmla="*/ 7 w 19"/>
                    <a:gd name="T11" fmla="*/ 33 h 36"/>
                    <a:gd name="T12" fmla="*/ 7 w 19"/>
                    <a:gd name="T13" fmla="*/ 26 h 36"/>
                    <a:gd name="T14" fmla="*/ 7 w 19"/>
                    <a:gd name="T15" fmla="*/ 17 h 36"/>
                    <a:gd name="T16" fmla="*/ 2 w 19"/>
                    <a:gd name="T17" fmla="*/ 9 h 36"/>
                    <a:gd name="T18" fmla="*/ 0 w 19"/>
                    <a:gd name="T19" fmla="*/ 4 h 36"/>
                    <a:gd name="T20" fmla="*/ 2 w 19"/>
                    <a:gd name="T21" fmla="*/ 0 h 36"/>
                    <a:gd name="T22" fmla="*/ 9 w 19"/>
                    <a:gd name="T23" fmla="*/ 7 h 36"/>
                    <a:gd name="T24" fmla="*/ 15 w 19"/>
                    <a:gd name="T25" fmla="*/ 14 h 36"/>
                    <a:gd name="T26" fmla="*/ 19 w 19"/>
                    <a:gd name="T27" fmla="*/ 21 h 36"/>
                    <a:gd name="T28" fmla="*/ 19 w 19"/>
                    <a:gd name="T29" fmla="*/ 28 h 36"/>
                    <a:gd name="T30" fmla="*/ 17 w 19"/>
                    <a:gd name="T31" fmla="*/ 30 h 36"/>
                    <a:gd name="T32" fmla="*/ 15 w 19"/>
                    <a:gd name="T33" fmla="*/ 31 h 36"/>
                    <a:gd name="T34" fmla="*/ 17 w 19"/>
                    <a:gd name="T35" fmla="*/ 36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
                    <a:gd name="T55" fmla="*/ 0 h 36"/>
                    <a:gd name="T56" fmla="*/ 19 w 19"/>
                    <a:gd name="T57" fmla="*/ 36 h 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 h="36">
                      <a:moveTo>
                        <a:pt x="17" y="36"/>
                      </a:moveTo>
                      <a:lnTo>
                        <a:pt x="17" y="36"/>
                      </a:lnTo>
                      <a:lnTo>
                        <a:pt x="15" y="36"/>
                      </a:lnTo>
                      <a:lnTo>
                        <a:pt x="12" y="35"/>
                      </a:lnTo>
                      <a:lnTo>
                        <a:pt x="7" y="35"/>
                      </a:lnTo>
                      <a:lnTo>
                        <a:pt x="7" y="33"/>
                      </a:lnTo>
                      <a:lnTo>
                        <a:pt x="7" y="26"/>
                      </a:lnTo>
                      <a:lnTo>
                        <a:pt x="7" y="17"/>
                      </a:lnTo>
                      <a:lnTo>
                        <a:pt x="2" y="9"/>
                      </a:lnTo>
                      <a:lnTo>
                        <a:pt x="0" y="4"/>
                      </a:lnTo>
                      <a:lnTo>
                        <a:pt x="2" y="0"/>
                      </a:lnTo>
                      <a:lnTo>
                        <a:pt x="9" y="7"/>
                      </a:lnTo>
                      <a:lnTo>
                        <a:pt x="15" y="14"/>
                      </a:lnTo>
                      <a:lnTo>
                        <a:pt x="19" y="21"/>
                      </a:lnTo>
                      <a:lnTo>
                        <a:pt x="19" y="28"/>
                      </a:lnTo>
                      <a:lnTo>
                        <a:pt x="17" y="30"/>
                      </a:lnTo>
                      <a:lnTo>
                        <a:pt x="15" y="31"/>
                      </a:lnTo>
                      <a:lnTo>
                        <a:pt x="17" y="3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63" name="Freeform 484">
                  <a:extLst>
                    <a:ext uri="{FF2B5EF4-FFF2-40B4-BE49-F238E27FC236}">
                      <a16:creationId xmlns:a16="http://schemas.microsoft.com/office/drawing/2014/main" id="{6B49BAD6-3ACF-4873-AE21-93C3EBCE0BE7}"/>
                    </a:ext>
                  </a:extLst>
                </p:cNvPr>
                <p:cNvSpPr>
                  <a:spLocks/>
                </p:cNvSpPr>
                <p:nvPr/>
              </p:nvSpPr>
              <p:spPr bwMode="auto">
                <a:xfrm>
                  <a:off x="4521" y="2570"/>
                  <a:ext cx="63" cy="49"/>
                </a:xfrm>
                <a:custGeom>
                  <a:avLst/>
                  <a:gdLst>
                    <a:gd name="T0" fmla="*/ 17 w 63"/>
                    <a:gd name="T1" fmla="*/ 49 h 49"/>
                    <a:gd name="T2" fmla="*/ 11 w 63"/>
                    <a:gd name="T3" fmla="*/ 45 h 49"/>
                    <a:gd name="T4" fmla="*/ 10 w 63"/>
                    <a:gd name="T5" fmla="*/ 40 h 49"/>
                    <a:gd name="T6" fmla="*/ 11 w 63"/>
                    <a:gd name="T7" fmla="*/ 37 h 49"/>
                    <a:gd name="T8" fmla="*/ 15 w 63"/>
                    <a:gd name="T9" fmla="*/ 33 h 49"/>
                    <a:gd name="T10" fmla="*/ 22 w 63"/>
                    <a:gd name="T11" fmla="*/ 31 h 49"/>
                    <a:gd name="T12" fmla="*/ 23 w 63"/>
                    <a:gd name="T13" fmla="*/ 30 h 49"/>
                    <a:gd name="T14" fmla="*/ 22 w 63"/>
                    <a:gd name="T15" fmla="*/ 28 h 49"/>
                    <a:gd name="T16" fmla="*/ 17 w 63"/>
                    <a:gd name="T17" fmla="*/ 26 h 49"/>
                    <a:gd name="T18" fmla="*/ 13 w 63"/>
                    <a:gd name="T19" fmla="*/ 26 h 49"/>
                    <a:gd name="T20" fmla="*/ 11 w 63"/>
                    <a:gd name="T21" fmla="*/ 26 h 49"/>
                    <a:gd name="T22" fmla="*/ 6 w 63"/>
                    <a:gd name="T23" fmla="*/ 23 h 49"/>
                    <a:gd name="T24" fmla="*/ 5 w 63"/>
                    <a:gd name="T25" fmla="*/ 31 h 49"/>
                    <a:gd name="T26" fmla="*/ 1 w 63"/>
                    <a:gd name="T27" fmla="*/ 31 h 49"/>
                    <a:gd name="T28" fmla="*/ 0 w 63"/>
                    <a:gd name="T29" fmla="*/ 26 h 49"/>
                    <a:gd name="T30" fmla="*/ 0 w 63"/>
                    <a:gd name="T31" fmla="*/ 23 h 49"/>
                    <a:gd name="T32" fmla="*/ 0 w 63"/>
                    <a:gd name="T33" fmla="*/ 16 h 49"/>
                    <a:gd name="T34" fmla="*/ 1 w 63"/>
                    <a:gd name="T35" fmla="*/ 12 h 49"/>
                    <a:gd name="T36" fmla="*/ 8 w 63"/>
                    <a:gd name="T37" fmla="*/ 14 h 49"/>
                    <a:gd name="T38" fmla="*/ 10 w 63"/>
                    <a:gd name="T39" fmla="*/ 14 h 49"/>
                    <a:gd name="T40" fmla="*/ 17 w 63"/>
                    <a:gd name="T41" fmla="*/ 14 h 49"/>
                    <a:gd name="T42" fmla="*/ 23 w 63"/>
                    <a:gd name="T43" fmla="*/ 12 h 49"/>
                    <a:gd name="T44" fmla="*/ 27 w 63"/>
                    <a:gd name="T45" fmla="*/ 9 h 49"/>
                    <a:gd name="T46" fmla="*/ 27 w 63"/>
                    <a:gd name="T47" fmla="*/ 4 h 49"/>
                    <a:gd name="T48" fmla="*/ 30 w 63"/>
                    <a:gd name="T49" fmla="*/ 0 h 49"/>
                    <a:gd name="T50" fmla="*/ 35 w 63"/>
                    <a:gd name="T51" fmla="*/ 2 h 49"/>
                    <a:gd name="T52" fmla="*/ 38 w 63"/>
                    <a:gd name="T53" fmla="*/ 6 h 49"/>
                    <a:gd name="T54" fmla="*/ 42 w 63"/>
                    <a:gd name="T55" fmla="*/ 9 h 49"/>
                    <a:gd name="T56" fmla="*/ 43 w 63"/>
                    <a:gd name="T57" fmla="*/ 9 h 49"/>
                    <a:gd name="T58" fmla="*/ 43 w 63"/>
                    <a:gd name="T59" fmla="*/ 6 h 49"/>
                    <a:gd name="T60" fmla="*/ 48 w 63"/>
                    <a:gd name="T61" fmla="*/ 4 h 49"/>
                    <a:gd name="T62" fmla="*/ 53 w 63"/>
                    <a:gd name="T63" fmla="*/ 9 h 49"/>
                    <a:gd name="T64" fmla="*/ 58 w 63"/>
                    <a:gd name="T65" fmla="*/ 11 h 49"/>
                    <a:gd name="T66" fmla="*/ 57 w 63"/>
                    <a:gd name="T67" fmla="*/ 16 h 49"/>
                    <a:gd name="T68" fmla="*/ 58 w 63"/>
                    <a:gd name="T69" fmla="*/ 21 h 49"/>
                    <a:gd name="T70" fmla="*/ 60 w 63"/>
                    <a:gd name="T71" fmla="*/ 24 h 49"/>
                    <a:gd name="T72" fmla="*/ 62 w 63"/>
                    <a:gd name="T73" fmla="*/ 31 h 49"/>
                    <a:gd name="T74" fmla="*/ 63 w 63"/>
                    <a:gd name="T75" fmla="*/ 35 h 49"/>
                    <a:gd name="T76" fmla="*/ 60 w 63"/>
                    <a:gd name="T77" fmla="*/ 38 h 49"/>
                    <a:gd name="T78" fmla="*/ 58 w 63"/>
                    <a:gd name="T79" fmla="*/ 43 h 49"/>
                    <a:gd name="T80" fmla="*/ 55 w 63"/>
                    <a:gd name="T81" fmla="*/ 43 h 49"/>
                    <a:gd name="T82" fmla="*/ 50 w 63"/>
                    <a:gd name="T83" fmla="*/ 42 h 49"/>
                    <a:gd name="T84" fmla="*/ 45 w 63"/>
                    <a:gd name="T85" fmla="*/ 40 h 49"/>
                    <a:gd name="T86" fmla="*/ 40 w 63"/>
                    <a:gd name="T87" fmla="*/ 40 h 49"/>
                    <a:gd name="T88" fmla="*/ 35 w 63"/>
                    <a:gd name="T89" fmla="*/ 42 h 49"/>
                    <a:gd name="T90" fmla="*/ 32 w 63"/>
                    <a:gd name="T91" fmla="*/ 43 h 49"/>
                    <a:gd name="T92" fmla="*/ 25 w 63"/>
                    <a:gd name="T93" fmla="*/ 47 h 49"/>
                    <a:gd name="T94" fmla="*/ 22 w 63"/>
                    <a:gd name="T95" fmla="*/ 49 h 49"/>
                    <a:gd name="T96" fmla="*/ 17 w 63"/>
                    <a:gd name="T97" fmla="*/ 49 h 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3"/>
                    <a:gd name="T148" fmla="*/ 0 h 49"/>
                    <a:gd name="T149" fmla="*/ 63 w 63"/>
                    <a:gd name="T150" fmla="*/ 49 h 4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3" h="49">
                      <a:moveTo>
                        <a:pt x="17" y="49"/>
                      </a:moveTo>
                      <a:lnTo>
                        <a:pt x="11" y="45"/>
                      </a:lnTo>
                      <a:lnTo>
                        <a:pt x="10" y="40"/>
                      </a:lnTo>
                      <a:lnTo>
                        <a:pt x="11" y="37"/>
                      </a:lnTo>
                      <a:lnTo>
                        <a:pt x="15" y="33"/>
                      </a:lnTo>
                      <a:lnTo>
                        <a:pt x="22" y="31"/>
                      </a:lnTo>
                      <a:lnTo>
                        <a:pt x="23" y="30"/>
                      </a:lnTo>
                      <a:lnTo>
                        <a:pt x="22" y="28"/>
                      </a:lnTo>
                      <a:lnTo>
                        <a:pt x="17" y="26"/>
                      </a:lnTo>
                      <a:lnTo>
                        <a:pt x="13" y="26"/>
                      </a:lnTo>
                      <a:lnTo>
                        <a:pt x="11" y="26"/>
                      </a:lnTo>
                      <a:lnTo>
                        <a:pt x="6" y="23"/>
                      </a:lnTo>
                      <a:lnTo>
                        <a:pt x="5" y="31"/>
                      </a:lnTo>
                      <a:lnTo>
                        <a:pt x="1" y="31"/>
                      </a:lnTo>
                      <a:lnTo>
                        <a:pt x="0" y="26"/>
                      </a:lnTo>
                      <a:lnTo>
                        <a:pt x="0" y="23"/>
                      </a:lnTo>
                      <a:lnTo>
                        <a:pt x="0" y="16"/>
                      </a:lnTo>
                      <a:lnTo>
                        <a:pt x="1" y="12"/>
                      </a:lnTo>
                      <a:lnTo>
                        <a:pt x="8" y="14"/>
                      </a:lnTo>
                      <a:lnTo>
                        <a:pt x="10" y="14"/>
                      </a:lnTo>
                      <a:lnTo>
                        <a:pt x="17" y="14"/>
                      </a:lnTo>
                      <a:lnTo>
                        <a:pt x="23" y="12"/>
                      </a:lnTo>
                      <a:lnTo>
                        <a:pt x="27" y="9"/>
                      </a:lnTo>
                      <a:lnTo>
                        <a:pt x="27" y="4"/>
                      </a:lnTo>
                      <a:lnTo>
                        <a:pt x="30" y="0"/>
                      </a:lnTo>
                      <a:lnTo>
                        <a:pt x="35" y="2"/>
                      </a:lnTo>
                      <a:lnTo>
                        <a:pt x="38" y="6"/>
                      </a:lnTo>
                      <a:lnTo>
                        <a:pt x="42" y="9"/>
                      </a:lnTo>
                      <a:lnTo>
                        <a:pt x="43" y="9"/>
                      </a:lnTo>
                      <a:lnTo>
                        <a:pt x="43" y="6"/>
                      </a:lnTo>
                      <a:lnTo>
                        <a:pt x="48" y="4"/>
                      </a:lnTo>
                      <a:lnTo>
                        <a:pt x="53" y="9"/>
                      </a:lnTo>
                      <a:lnTo>
                        <a:pt x="58" y="11"/>
                      </a:lnTo>
                      <a:lnTo>
                        <a:pt x="57" y="16"/>
                      </a:lnTo>
                      <a:lnTo>
                        <a:pt x="58" y="21"/>
                      </a:lnTo>
                      <a:lnTo>
                        <a:pt x="60" y="24"/>
                      </a:lnTo>
                      <a:lnTo>
                        <a:pt x="62" y="31"/>
                      </a:lnTo>
                      <a:lnTo>
                        <a:pt x="63" y="35"/>
                      </a:lnTo>
                      <a:lnTo>
                        <a:pt x="60" y="38"/>
                      </a:lnTo>
                      <a:lnTo>
                        <a:pt x="58" y="43"/>
                      </a:lnTo>
                      <a:lnTo>
                        <a:pt x="55" y="43"/>
                      </a:lnTo>
                      <a:lnTo>
                        <a:pt x="50" y="42"/>
                      </a:lnTo>
                      <a:lnTo>
                        <a:pt x="45" y="40"/>
                      </a:lnTo>
                      <a:lnTo>
                        <a:pt x="40" y="40"/>
                      </a:lnTo>
                      <a:lnTo>
                        <a:pt x="35" y="42"/>
                      </a:lnTo>
                      <a:lnTo>
                        <a:pt x="32" y="43"/>
                      </a:lnTo>
                      <a:lnTo>
                        <a:pt x="25" y="47"/>
                      </a:lnTo>
                      <a:lnTo>
                        <a:pt x="22" y="49"/>
                      </a:lnTo>
                      <a:lnTo>
                        <a:pt x="17" y="49"/>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64" name="Freeform 485">
                  <a:extLst>
                    <a:ext uri="{FF2B5EF4-FFF2-40B4-BE49-F238E27FC236}">
                      <a16:creationId xmlns:a16="http://schemas.microsoft.com/office/drawing/2014/main" id="{74F410A2-FF5C-423D-86E7-57A7F9EA03AB}"/>
                    </a:ext>
                  </a:extLst>
                </p:cNvPr>
                <p:cNvSpPr>
                  <a:spLocks/>
                </p:cNvSpPr>
                <p:nvPr/>
              </p:nvSpPr>
              <p:spPr bwMode="auto">
                <a:xfrm>
                  <a:off x="4521" y="2570"/>
                  <a:ext cx="63" cy="49"/>
                </a:xfrm>
                <a:custGeom>
                  <a:avLst/>
                  <a:gdLst>
                    <a:gd name="T0" fmla="*/ 17 w 63"/>
                    <a:gd name="T1" fmla="*/ 49 h 49"/>
                    <a:gd name="T2" fmla="*/ 17 w 63"/>
                    <a:gd name="T3" fmla="*/ 49 h 49"/>
                    <a:gd name="T4" fmla="*/ 11 w 63"/>
                    <a:gd name="T5" fmla="*/ 45 h 49"/>
                    <a:gd name="T6" fmla="*/ 10 w 63"/>
                    <a:gd name="T7" fmla="*/ 40 h 49"/>
                    <a:gd name="T8" fmla="*/ 11 w 63"/>
                    <a:gd name="T9" fmla="*/ 37 h 49"/>
                    <a:gd name="T10" fmla="*/ 15 w 63"/>
                    <a:gd name="T11" fmla="*/ 33 h 49"/>
                    <a:gd name="T12" fmla="*/ 22 w 63"/>
                    <a:gd name="T13" fmla="*/ 31 h 49"/>
                    <a:gd name="T14" fmla="*/ 23 w 63"/>
                    <a:gd name="T15" fmla="*/ 30 h 49"/>
                    <a:gd name="T16" fmla="*/ 22 w 63"/>
                    <a:gd name="T17" fmla="*/ 28 h 49"/>
                    <a:gd name="T18" fmla="*/ 17 w 63"/>
                    <a:gd name="T19" fmla="*/ 26 h 49"/>
                    <a:gd name="T20" fmla="*/ 13 w 63"/>
                    <a:gd name="T21" fmla="*/ 26 h 49"/>
                    <a:gd name="T22" fmla="*/ 11 w 63"/>
                    <a:gd name="T23" fmla="*/ 26 h 49"/>
                    <a:gd name="T24" fmla="*/ 6 w 63"/>
                    <a:gd name="T25" fmla="*/ 23 h 49"/>
                    <a:gd name="T26" fmla="*/ 5 w 63"/>
                    <a:gd name="T27" fmla="*/ 31 h 49"/>
                    <a:gd name="T28" fmla="*/ 1 w 63"/>
                    <a:gd name="T29" fmla="*/ 31 h 49"/>
                    <a:gd name="T30" fmla="*/ 0 w 63"/>
                    <a:gd name="T31" fmla="*/ 26 h 49"/>
                    <a:gd name="T32" fmla="*/ 0 w 63"/>
                    <a:gd name="T33" fmla="*/ 23 h 49"/>
                    <a:gd name="T34" fmla="*/ 0 w 63"/>
                    <a:gd name="T35" fmla="*/ 16 h 49"/>
                    <a:gd name="T36" fmla="*/ 1 w 63"/>
                    <a:gd name="T37" fmla="*/ 12 h 49"/>
                    <a:gd name="T38" fmla="*/ 8 w 63"/>
                    <a:gd name="T39" fmla="*/ 14 h 49"/>
                    <a:gd name="T40" fmla="*/ 10 w 63"/>
                    <a:gd name="T41" fmla="*/ 14 h 49"/>
                    <a:gd name="T42" fmla="*/ 17 w 63"/>
                    <a:gd name="T43" fmla="*/ 14 h 49"/>
                    <a:gd name="T44" fmla="*/ 23 w 63"/>
                    <a:gd name="T45" fmla="*/ 12 h 49"/>
                    <a:gd name="T46" fmla="*/ 27 w 63"/>
                    <a:gd name="T47" fmla="*/ 9 h 49"/>
                    <a:gd name="T48" fmla="*/ 27 w 63"/>
                    <a:gd name="T49" fmla="*/ 4 h 49"/>
                    <a:gd name="T50" fmla="*/ 30 w 63"/>
                    <a:gd name="T51" fmla="*/ 0 h 49"/>
                    <a:gd name="T52" fmla="*/ 35 w 63"/>
                    <a:gd name="T53" fmla="*/ 2 h 49"/>
                    <a:gd name="T54" fmla="*/ 38 w 63"/>
                    <a:gd name="T55" fmla="*/ 6 h 49"/>
                    <a:gd name="T56" fmla="*/ 42 w 63"/>
                    <a:gd name="T57" fmla="*/ 9 h 49"/>
                    <a:gd name="T58" fmla="*/ 43 w 63"/>
                    <a:gd name="T59" fmla="*/ 9 h 49"/>
                    <a:gd name="T60" fmla="*/ 43 w 63"/>
                    <a:gd name="T61" fmla="*/ 6 h 49"/>
                    <a:gd name="T62" fmla="*/ 48 w 63"/>
                    <a:gd name="T63" fmla="*/ 4 h 49"/>
                    <a:gd name="T64" fmla="*/ 53 w 63"/>
                    <a:gd name="T65" fmla="*/ 9 h 49"/>
                    <a:gd name="T66" fmla="*/ 58 w 63"/>
                    <a:gd name="T67" fmla="*/ 11 h 49"/>
                    <a:gd name="T68" fmla="*/ 57 w 63"/>
                    <a:gd name="T69" fmla="*/ 16 h 49"/>
                    <a:gd name="T70" fmla="*/ 58 w 63"/>
                    <a:gd name="T71" fmla="*/ 21 h 49"/>
                    <a:gd name="T72" fmla="*/ 60 w 63"/>
                    <a:gd name="T73" fmla="*/ 24 h 49"/>
                    <a:gd name="T74" fmla="*/ 62 w 63"/>
                    <a:gd name="T75" fmla="*/ 31 h 49"/>
                    <a:gd name="T76" fmla="*/ 63 w 63"/>
                    <a:gd name="T77" fmla="*/ 35 h 49"/>
                    <a:gd name="T78" fmla="*/ 60 w 63"/>
                    <a:gd name="T79" fmla="*/ 38 h 49"/>
                    <a:gd name="T80" fmla="*/ 58 w 63"/>
                    <a:gd name="T81" fmla="*/ 43 h 49"/>
                    <a:gd name="T82" fmla="*/ 55 w 63"/>
                    <a:gd name="T83" fmla="*/ 43 h 49"/>
                    <a:gd name="T84" fmla="*/ 50 w 63"/>
                    <a:gd name="T85" fmla="*/ 42 h 49"/>
                    <a:gd name="T86" fmla="*/ 45 w 63"/>
                    <a:gd name="T87" fmla="*/ 40 h 49"/>
                    <a:gd name="T88" fmla="*/ 40 w 63"/>
                    <a:gd name="T89" fmla="*/ 40 h 49"/>
                    <a:gd name="T90" fmla="*/ 35 w 63"/>
                    <a:gd name="T91" fmla="*/ 42 h 49"/>
                    <a:gd name="T92" fmla="*/ 32 w 63"/>
                    <a:gd name="T93" fmla="*/ 43 h 49"/>
                    <a:gd name="T94" fmla="*/ 25 w 63"/>
                    <a:gd name="T95" fmla="*/ 47 h 49"/>
                    <a:gd name="T96" fmla="*/ 22 w 63"/>
                    <a:gd name="T97" fmla="*/ 49 h 49"/>
                    <a:gd name="T98" fmla="*/ 17 w 63"/>
                    <a:gd name="T99" fmla="*/ 49 h 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3"/>
                    <a:gd name="T151" fmla="*/ 0 h 49"/>
                    <a:gd name="T152" fmla="*/ 63 w 63"/>
                    <a:gd name="T153" fmla="*/ 49 h 4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3" h="49">
                      <a:moveTo>
                        <a:pt x="17" y="49"/>
                      </a:moveTo>
                      <a:lnTo>
                        <a:pt x="17" y="49"/>
                      </a:lnTo>
                      <a:lnTo>
                        <a:pt x="11" y="45"/>
                      </a:lnTo>
                      <a:lnTo>
                        <a:pt x="10" y="40"/>
                      </a:lnTo>
                      <a:lnTo>
                        <a:pt x="11" y="37"/>
                      </a:lnTo>
                      <a:lnTo>
                        <a:pt x="15" y="33"/>
                      </a:lnTo>
                      <a:lnTo>
                        <a:pt x="22" y="31"/>
                      </a:lnTo>
                      <a:lnTo>
                        <a:pt x="23" y="30"/>
                      </a:lnTo>
                      <a:lnTo>
                        <a:pt x="22" y="28"/>
                      </a:lnTo>
                      <a:lnTo>
                        <a:pt x="17" y="26"/>
                      </a:lnTo>
                      <a:lnTo>
                        <a:pt x="13" y="26"/>
                      </a:lnTo>
                      <a:lnTo>
                        <a:pt x="11" y="26"/>
                      </a:lnTo>
                      <a:lnTo>
                        <a:pt x="6" y="23"/>
                      </a:lnTo>
                      <a:lnTo>
                        <a:pt x="5" y="31"/>
                      </a:lnTo>
                      <a:lnTo>
                        <a:pt x="1" y="31"/>
                      </a:lnTo>
                      <a:lnTo>
                        <a:pt x="0" y="26"/>
                      </a:lnTo>
                      <a:lnTo>
                        <a:pt x="0" y="23"/>
                      </a:lnTo>
                      <a:lnTo>
                        <a:pt x="0" y="16"/>
                      </a:lnTo>
                      <a:lnTo>
                        <a:pt x="1" y="12"/>
                      </a:lnTo>
                      <a:lnTo>
                        <a:pt x="8" y="14"/>
                      </a:lnTo>
                      <a:lnTo>
                        <a:pt x="10" y="14"/>
                      </a:lnTo>
                      <a:lnTo>
                        <a:pt x="17" y="14"/>
                      </a:lnTo>
                      <a:lnTo>
                        <a:pt x="23" y="12"/>
                      </a:lnTo>
                      <a:lnTo>
                        <a:pt x="27" y="9"/>
                      </a:lnTo>
                      <a:lnTo>
                        <a:pt x="27" y="4"/>
                      </a:lnTo>
                      <a:lnTo>
                        <a:pt x="30" y="0"/>
                      </a:lnTo>
                      <a:lnTo>
                        <a:pt x="35" y="2"/>
                      </a:lnTo>
                      <a:lnTo>
                        <a:pt x="38" y="6"/>
                      </a:lnTo>
                      <a:lnTo>
                        <a:pt x="42" y="9"/>
                      </a:lnTo>
                      <a:lnTo>
                        <a:pt x="43" y="9"/>
                      </a:lnTo>
                      <a:lnTo>
                        <a:pt x="43" y="6"/>
                      </a:lnTo>
                      <a:lnTo>
                        <a:pt x="48" y="4"/>
                      </a:lnTo>
                      <a:lnTo>
                        <a:pt x="53" y="9"/>
                      </a:lnTo>
                      <a:lnTo>
                        <a:pt x="58" y="11"/>
                      </a:lnTo>
                      <a:lnTo>
                        <a:pt x="57" y="16"/>
                      </a:lnTo>
                      <a:lnTo>
                        <a:pt x="58" y="21"/>
                      </a:lnTo>
                      <a:lnTo>
                        <a:pt x="60" y="24"/>
                      </a:lnTo>
                      <a:lnTo>
                        <a:pt x="62" y="31"/>
                      </a:lnTo>
                      <a:lnTo>
                        <a:pt x="63" y="35"/>
                      </a:lnTo>
                      <a:lnTo>
                        <a:pt x="60" y="38"/>
                      </a:lnTo>
                      <a:lnTo>
                        <a:pt x="58" y="43"/>
                      </a:lnTo>
                      <a:lnTo>
                        <a:pt x="55" y="43"/>
                      </a:lnTo>
                      <a:lnTo>
                        <a:pt x="50" y="42"/>
                      </a:lnTo>
                      <a:lnTo>
                        <a:pt x="45" y="40"/>
                      </a:lnTo>
                      <a:lnTo>
                        <a:pt x="40" y="40"/>
                      </a:lnTo>
                      <a:lnTo>
                        <a:pt x="35" y="42"/>
                      </a:lnTo>
                      <a:lnTo>
                        <a:pt x="32" y="43"/>
                      </a:lnTo>
                      <a:lnTo>
                        <a:pt x="25" y="47"/>
                      </a:lnTo>
                      <a:lnTo>
                        <a:pt x="22" y="49"/>
                      </a:lnTo>
                      <a:lnTo>
                        <a:pt x="17" y="4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65" name="Freeform 486">
                  <a:extLst>
                    <a:ext uri="{FF2B5EF4-FFF2-40B4-BE49-F238E27FC236}">
                      <a16:creationId xmlns:a16="http://schemas.microsoft.com/office/drawing/2014/main" id="{F9373B4B-84AD-405E-9BA8-E045345C4527}"/>
                    </a:ext>
                  </a:extLst>
                </p:cNvPr>
                <p:cNvSpPr>
                  <a:spLocks/>
                </p:cNvSpPr>
                <p:nvPr/>
              </p:nvSpPr>
              <p:spPr bwMode="auto">
                <a:xfrm>
                  <a:off x="4377" y="2541"/>
                  <a:ext cx="35" cy="78"/>
                </a:xfrm>
                <a:custGeom>
                  <a:avLst/>
                  <a:gdLst>
                    <a:gd name="T0" fmla="*/ 2 w 35"/>
                    <a:gd name="T1" fmla="*/ 78 h 78"/>
                    <a:gd name="T2" fmla="*/ 0 w 35"/>
                    <a:gd name="T3" fmla="*/ 76 h 78"/>
                    <a:gd name="T4" fmla="*/ 0 w 35"/>
                    <a:gd name="T5" fmla="*/ 67 h 78"/>
                    <a:gd name="T6" fmla="*/ 2 w 35"/>
                    <a:gd name="T7" fmla="*/ 60 h 78"/>
                    <a:gd name="T8" fmla="*/ 4 w 35"/>
                    <a:gd name="T9" fmla="*/ 55 h 78"/>
                    <a:gd name="T10" fmla="*/ 7 w 35"/>
                    <a:gd name="T11" fmla="*/ 52 h 78"/>
                    <a:gd name="T12" fmla="*/ 9 w 35"/>
                    <a:gd name="T13" fmla="*/ 45 h 78"/>
                    <a:gd name="T14" fmla="*/ 10 w 35"/>
                    <a:gd name="T15" fmla="*/ 40 h 78"/>
                    <a:gd name="T16" fmla="*/ 14 w 35"/>
                    <a:gd name="T17" fmla="*/ 36 h 78"/>
                    <a:gd name="T18" fmla="*/ 15 w 35"/>
                    <a:gd name="T19" fmla="*/ 29 h 78"/>
                    <a:gd name="T20" fmla="*/ 17 w 35"/>
                    <a:gd name="T21" fmla="*/ 24 h 78"/>
                    <a:gd name="T22" fmla="*/ 20 w 35"/>
                    <a:gd name="T23" fmla="*/ 17 h 78"/>
                    <a:gd name="T24" fmla="*/ 22 w 35"/>
                    <a:gd name="T25" fmla="*/ 9 h 78"/>
                    <a:gd name="T26" fmla="*/ 25 w 35"/>
                    <a:gd name="T27" fmla="*/ 5 h 78"/>
                    <a:gd name="T28" fmla="*/ 27 w 35"/>
                    <a:gd name="T29" fmla="*/ 2 h 78"/>
                    <a:gd name="T30" fmla="*/ 30 w 35"/>
                    <a:gd name="T31" fmla="*/ 0 h 78"/>
                    <a:gd name="T32" fmla="*/ 34 w 35"/>
                    <a:gd name="T33" fmla="*/ 0 h 78"/>
                    <a:gd name="T34" fmla="*/ 35 w 35"/>
                    <a:gd name="T35" fmla="*/ 3 h 78"/>
                    <a:gd name="T36" fmla="*/ 34 w 35"/>
                    <a:gd name="T37" fmla="*/ 9 h 78"/>
                    <a:gd name="T38" fmla="*/ 30 w 35"/>
                    <a:gd name="T39" fmla="*/ 19 h 78"/>
                    <a:gd name="T40" fmla="*/ 30 w 35"/>
                    <a:gd name="T41" fmla="*/ 24 h 78"/>
                    <a:gd name="T42" fmla="*/ 29 w 35"/>
                    <a:gd name="T43" fmla="*/ 29 h 78"/>
                    <a:gd name="T44" fmla="*/ 29 w 35"/>
                    <a:gd name="T45" fmla="*/ 31 h 78"/>
                    <a:gd name="T46" fmla="*/ 27 w 35"/>
                    <a:gd name="T47" fmla="*/ 33 h 78"/>
                    <a:gd name="T48" fmla="*/ 24 w 35"/>
                    <a:gd name="T49" fmla="*/ 36 h 78"/>
                    <a:gd name="T50" fmla="*/ 20 w 35"/>
                    <a:gd name="T51" fmla="*/ 38 h 78"/>
                    <a:gd name="T52" fmla="*/ 17 w 35"/>
                    <a:gd name="T53" fmla="*/ 41 h 78"/>
                    <a:gd name="T54" fmla="*/ 15 w 35"/>
                    <a:gd name="T55" fmla="*/ 48 h 78"/>
                    <a:gd name="T56" fmla="*/ 14 w 35"/>
                    <a:gd name="T57" fmla="*/ 55 h 78"/>
                    <a:gd name="T58" fmla="*/ 12 w 35"/>
                    <a:gd name="T59" fmla="*/ 60 h 78"/>
                    <a:gd name="T60" fmla="*/ 10 w 35"/>
                    <a:gd name="T61" fmla="*/ 64 h 78"/>
                    <a:gd name="T62" fmla="*/ 9 w 35"/>
                    <a:gd name="T63" fmla="*/ 69 h 78"/>
                    <a:gd name="T64" fmla="*/ 7 w 35"/>
                    <a:gd name="T65" fmla="*/ 72 h 78"/>
                    <a:gd name="T66" fmla="*/ 2 w 35"/>
                    <a:gd name="T67" fmla="*/ 78 h 7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5"/>
                    <a:gd name="T103" fmla="*/ 0 h 78"/>
                    <a:gd name="T104" fmla="*/ 35 w 35"/>
                    <a:gd name="T105" fmla="*/ 78 h 7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5" h="78">
                      <a:moveTo>
                        <a:pt x="2" y="78"/>
                      </a:moveTo>
                      <a:lnTo>
                        <a:pt x="0" y="76"/>
                      </a:lnTo>
                      <a:lnTo>
                        <a:pt x="0" y="67"/>
                      </a:lnTo>
                      <a:lnTo>
                        <a:pt x="2" y="60"/>
                      </a:lnTo>
                      <a:lnTo>
                        <a:pt x="4" y="55"/>
                      </a:lnTo>
                      <a:lnTo>
                        <a:pt x="7" y="52"/>
                      </a:lnTo>
                      <a:lnTo>
                        <a:pt x="9" y="45"/>
                      </a:lnTo>
                      <a:lnTo>
                        <a:pt x="10" y="40"/>
                      </a:lnTo>
                      <a:lnTo>
                        <a:pt x="14" y="36"/>
                      </a:lnTo>
                      <a:lnTo>
                        <a:pt x="15" y="29"/>
                      </a:lnTo>
                      <a:lnTo>
                        <a:pt x="17" y="24"/>
                      </a:lnTo>
                      <a:lnTo>
                        <a:pt x="20" y="17"/>
                      </a:lnTo>
                      <a:lnTo>
                        <a:pt x="22" y="9"/>
                      </a:lnTo>
                      <a:lnTo>
                        <a:pt x="25" y="5"/>
                      </a:lnTo>
                      <a:lnTo>
                        <a:pt x="27" y="2"/>
                      </a:lnTo>
                      <a:lnTo>
                        <a:pt x="30" y="0"/>
                      </a:lnTo>
                      <a:lnTo>
                        <a:pt x="34" y="0"/>
                      </a:lnTo>
                      <a:lnTo>
                        <a:pt x="35" y="3"/>
                      </a:lnTo>
                      <a:lnTo>
                        <a:pt x="34" y="9"/>
                      </a:lnTo>
                      <a:lnTo>
                        <a:pt x="30" y="19"/>
                      </a:lnTo>
                      <a:lnTo>
                        <a:pt x="30" y="24"/>
                      </a:lnTo>
                      <a:lnTo>
                        <a:pt x="29" y="29"/>
                      </a:lnTo>
                      <a:lnTo>
                        <a:pt x="29" y="31"/>
                      </a:lnTo>
                      <a:lnTo>
                        <a:pt x="27" y="33"/>
                      </a:lnTo>
                      <a:lnTo>
                        <a:pt x="24" y="36"/>
                      </a:lnTo>
                      <a:lnTo>
                        <a:pt x="20" y="38"/>
                      </a:lnTo>
                      <a:lnTo>
                        <a:pt x="17" y="41"/>
                      </a:lnTo>
                      <a:lnTo>
                        <a:pt x="15" y="48"/>
                      </a:lnTo>
                      <a:lnTo>
                        <a:pt x="14" y="55"/>
                      </a:lnTo>
                      <a:lnTo>
                        <a:pt x="12" y="60"/>
                      </a:lnTo>
                      <a:lnTo>
                        <a:pt x="10" y="64"/>
                      </a:lnTo>
                      <a:lnTo>
                        <a:pt x="9" y="69"/>
                      </a:lnTo>
                      <a:lnTo>
                        <a:pt x="7" y="72"/>
                      </a:lnTo>
                      <a:lnTo>
                        <a:pt x="2" y="78"/>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66" name="Freeform 487">
                  <a:extLst>
                    <a:ext uri="{FF2B5EF4-FFF2-40B4-BE49-F238E27FC236}">
                      <a16:creationId xmlns:a16="http://schemas.microsoft.com/office/drawing/2014/main" id="{BFC269D2-A40B-4665-86C8-2CC3BEE23829}"/>
                    </a:ext>
                  </a:extLst>
                </p:cNvPr>
                <p:cNvSpPr>
                  <a:spLocks/>
                </p:cNvSpPr>
                <p:nvPr/>
              </p:nvSpPr>
              <p:spPr bwMode="auto">
                <a:xfrm>
                  <a:off x="4377" y="2541"/>
                  <a:ext cx="35" cy="78"/>
                </a:xfrm>
                <a:custGeom>
                  <a:avLst/>
                  <a:gdLst>
                    <a:gd name="T0" fmla="*/ 2 w 35"/>
                    <a:gd name="T1" fmla="*/ 78 h 78"/>
                    <a:gd name="T2" fmla="*/ 2 w 35"/>
                    <a:gd name="T3" fmla="*/ 78 h 78"/>
                    <a:gd name="T4" fmla="*/ 0 w 35"/>
                    <a:gd name="T5" fmla="*/ 76 h 78"/>
                    <a:gd name="T6" fmla="*/ 0 w 35"/>
                    <a:gd name="T7" fmla="*/ 67 h 78"/>
                    <a:gd name="T8" fmla="*/ 2 w 35"/>
                    <a:gd name="T9" fmla="*/ 60 h 78"/>
                    <a:gd name="T10" fmla="*/ 4 w 35"/>
                    <a:gd name="T11" fmla="*/ 55 h 78"/>
                    <a:gd name="T12" fmla="*/ 7 w 35"/>
                    <a:gd name="T13" fmla="*/ 52 h 78"/>
                    <a:gd name="T14" fmla="*/ 9 w 35"/>
                    <a:gd name="T15" fmla="*/ 45 h 78"/>
                    <a:gd name="T16" fmla="*/ 10 w 35"/>
                    <a:gd name="T17" fmla="*/ 40 h 78"/>
                    <a:gd name="T18" fmla="*/ 14 w 35"/>
                    <a:gd name="T19" fmla="*/ 36 h 78"/>
                    <a:gd name="T20" fmla="*/ 15 w 35"/>
                    <a:gd name="T21" fmla="*/ 29 h 78"/>
                    <a:gd name="T22" fmla="*/ 17 w 35"/>
                    <a:gd name="T23" fmla="*/ 24 h 78"/>
                    <a:gd name="T24" fmla="*/ 20 w 35"/>
                    <a:gd name="T25" fmla="*/ 17 h 78"/>
                    <a:gd name="T26" fmla="*/ 22 w 35"/>
                    <a:gd name="T27" fmla="*/ 9 h 78"/>
                    <a:gd name="T28" fmla="*/ 25 w 35"/>
                    <a:gd name="T29" fmla="*/ 5 h 78"/>
                    <a:gd name="T30" fmla="*/ 27 w 35"/>
                    <a:gd name="T31" fmla="*/ 2 h 78"/>
                    <a:gd name="T32" fmla="*/ 30 w 35"/>
                    <a:gd name="T33" fmla="*/ 0 h 78"/>
                    <a:gd name="T34" fmla="*/ 34 w 35"/>
                    <a:gd name="T35" fmla="*/ 0 h 78"/>
                    <a:gd name="T36" fmla="*/ 35 w 35"/>
                    <a:gd name="T37" fmla="*/ 3 h 78"/>
                    <a:gd name="T38" fmla="*/ 34 w 35"/>
                    <a:gd name="T39" fmla="*/ 9 h 78"/>
                    <a:gd name="T40" fmla="*/ 30 w 35"/>
                    <a:gd name="T41" fmla="*/ 19 h 78"/>
                    <a:gd name="T42" fmla="*/ 30 w 35"/>
                    <a:gd name="T43" fmla="*/ 24 h 78"/>
                    <a:gd name="T44" fmla="*/ 29 w 35"/>
                    <a:gd name="T45" fmla="*/ 29 h 78"/>
                    <a:gd name="T46" fmla="*/ 29 w 35"/>
                    <a:gd name="T47" fmla="*/ 31 h 78"/>
                    <a:gd name="T48" fmla="*/ 27 w 35"/>
                    <a:gd name="T49" fmla="*/ 33 h 78"/>
                    <a:gd name="T50" fmla="*/ 24 w 35"/>
                    <a:gd name="T51" fmla="*/ 36 h 78"/>
                    <a:gd name="T52" fmla="*/ 20 w 35"/>
                    <a:gd name="T53" fmla="*/ 38 h 78"/>
                    <a:gd name="T54" fmla="*/ 17 w 35"/>
                    <a:gd name="T55" fmla="*/ 41 h 78"/>
                    <a:gd name="T56" fmla="*/ 15 w 35"/>
                    <a:gd name="T57" fmla="*/ 48 h 78"/>
                    <a:gd name="T58" fmla="*/ 14 w 35"/>
                    <a:gd name="T59" fmla="*/ 55 h 78"/>
                    <a:gd name="T60" fmla="*/ 12 w 35"/>
                    <a:gd name="T61" fmla="*/ 60 h 78"/>
                    <a:gd name="T62" fmla="*/ 10 w 35"/>
                    <a:gd name="T63" fmla="*/ 64 h 78"/>
                    <a:gd name="T64" fmla="*/ 9 w 35"/>
                    <a:gd name="T65" fmla="*/ 69 h 78"/>
                    <a:gd name="T66" fmla="*/ 7 w 35"/>
                    <a:gd name="T67" fmla="*/ 72 h 78"/>
                    <a:gd name="T68" fmla="*/ 2 w 35"/>
                    <a:gd name="T69" fmla="*/ 78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
                    <a:gd name="T106" fmla="*/ 0 h 78"/>
                    <a:gd name="T107" fmla="*/ 35 w 35"/>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 h="78">
                      <a:moveTo>
                        <a:pt x="2" y="78"/>
                      </a:moveTo>
                      <a:lnTo>
                        <a:pt x="2" y="78"/>
                      </a:lnTo>
                      <a:lnTo>
                        <a:pt x="0" y="76"/>
                      </a:lnTo>
                      <a:lnTo>
                        <a:pt x="0" y="67"/>
                      </a:lnTo>
                      <a:lnTo>
                        <a:pt x="2" y="60"/>
                      </a:lnTo>
                      <a:lnTo>
                        <a:pt x="4" y="55"/>
                      </a:lnTo>
                      <a:lnTo>
                        <a:pt x="7" y="52"/>
                      </a:lnTo>
                      <a:lnTo>
                        <a:pt x="9" y="45"/>
                      </a:lnTo>
                      <a:lnTo>
                        <a:pt x="10" y="40"/>
                      </a:lnTo>
                      <a:lnTo>
                        <a:pt x="14" y="36"/>
                      </a:lnTo>
                      <a:lnTo>
                        <a:pt x="15" y="29"/>
                      </a:lnTo>
                      <a:lnTo>
                        <a:pt x="17" y="24"/>
                      </a:lnTo>
                      <a:lnTo>
                        <a:pt x="20" y="17"/>
                      </a:lnTo>
                      <a:lnTo>
                        <a:pt x="22" y="9"/>
                      </a:lnTo>
                      <a:lnTo>
                        <a:pt x="25" y="5"/>
                      </a:lnTo>
                      <a:lnTo>
                        <a:pt x="27" y="2"/>
                      </a:lnTo>
                      <a:lnTo>
                        <a:pt x="30" y="0"/>
                      </a:lnTo>
                      <a:lnTo>
                        <a:pt x="34" y="0"/>
                      </a:lnTo>
                      <a:lnTo>
                        <a:pt x="35" y="3"/>
                      </a:lnTo>
                      <a:lnTo>
                        <a:pt x="34" y="9"/>
                      </a:lnTo>
                      <a:lnTo>
                        <a:pt x="30" y="19"/>
                      </a:lnTo>
                      <a:lnTo>
                        <a:pt x="30" y="24"/>
                      </a:lnTo>
                      <a:lnTo>
                        <a:pt x="29" y="29"/>
                      </a:lnTo>
                      <a:lnTo>
                        <a:pt x="29" y="31"/>
                      </a:lnTo>
                      <a:lnTo>
                        <a:pt x="27" y="33"/>
                      </a:lnTo>
                      <a:lnTo>
                        <a:pt x="24" y="36"/>
                      </a:lnTo>
                      <a:lnTo>
                        <a:pt x="20" y="38"/>
                      </a:lnTo>
                      <a:lnTo>
                        <a:pt x="17" y="41"/>
                      </a:lnTo>
                      <a:lnTo>
                        <a:pt x="15" y="48"/>
                      </a:lnTo>
                      <a:lnTo>
                        <a:pt x="14" y="55"/>
                      </a:lnTo>
                      <a:lnTo>
                        <a:pt x="12" y="60"/>
                      </a:lnTo>
                      <a:lnTo>
                        <a:pt x="10" y="64"/>
                      </a:lnTo>
                      <a:lnTo>
                        <a:pt x="9" y="69"/>
                      </a:lnTo>
                      <a:lnTo>
                        <a:pt x="7" y="72"/>
                      </a:lnTo>
                      <a:lnTo>
                        <a:pt x="2" y="78"/>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67" name="Freeform 488">
                  <a:extLst>
                    <a:ext uri="{FF2B5EF4-FFF2-40B4-BE49-F238E27FC236}">
                      <a16:creationId xmlns:a16="http://schemas.microsoft.com/office/drawing/2014/main" id="{9D99C9E2-4077-4BD2-9282-0566E3BEE67A}"/>
                    </a:ext>
                  </a:extLst>
                </p:cNvPr>
                <p:cNvSpPr>
                  <a:spLocks/>
                </p:cNvSpPr>
                <p:nvPr/>
              </p:nvSpPr>
              <p:spPr bwMode="auto">
                <a:xfrm>
                  <a:off x="4529" y="2613"/>
                  <a:ext cx="54" cy="45"/>
                </a:xfrm>
                <a:custGeom>
                  <a:avLst/>
                  <a:gdLst>
                    <a:gd name="T0" fmla="*/ 35 w 54"/>
                    <a:gd name="T1" fmla="*/ 45 h 45"/>
                    <a:gd name="T2" fmla="*/ 32 w 54"/>
                    <a:gd name="T3" fmla="*/ 45 h 45"/>
                    <a:gd name="T4" fmla="*/ 30 w 54"/>
                    <a:gd name="T5" fmla="*/ 44 h 45"/>
                    <a:gd name="T6" fmla="*/ 29 w 54"/>
                    <a:gd name="T7" fmla="*/ 40 h 45"/>
                    <a:gd name="T8" fmla="*/ 27 w 54"/>
                    <a:gd name="T9" fmla="*/ 37 h 45"/>
                    <a:gd name="T10" fmla="*/ 24 w 54"/>
                    <a:gd name="T11" fmla="*/ 37 h 45"/>
                    <a:gd name="T12" fmla="*/ 22 w 54"/>
                    <a:gd name="T13" fmla="*/ 38 h 45"/>
                    <a:gd name="T14" fmla="*/ 22 w 54"/>
                    <a:gd name="T15" fmla="*/ 35 h 45"/>
                    <a:gd name="T16" fmla="*/ 20 w 54"/>
                    <a:gd name="T17" fmla="*/ 31 h 45"/>
                    <a:gd name="T18" fmla="*/ 19 w 54"/>
                    <a:gd name="T19" fmla="*/ 33 h 45"/>
                    <a:gd name="T20" fmla="*/ 17 w 54"/>
                    <a:gd name="T21" fmla="*/ 33 h 45"/>
                    <a:gd name="T22" fmla="*/ 14 w 54"/>
                    <a:gd name="T23" fmla="*/ 31 h 45"/>
                    <a:gd name="T24" fmla="*/ 10 w 54"/>
                    <a:gd name="T25" fmla="*/ 30 h 45"/>
                    <a:gd name="T26" fmla="*/ 7 w 54"/>
                    <a:gd name="T27" fmla="*/ 26 h 45"/>
                    <a:gd name="T28" fmla="*/ 3 w 54"/>
                    <a:gd name="T29" fmla="*/ 23 h 45"/>
                    <a:gd name="T30" fmla="*/ 2 w 54"/>
                    <a:gd name="T31" fmla="*/ 19 h 45"/>
                    <a:gd name="T32" fmla="*/ 0 w 54"/>
                    <a:gd name="T33" fmla="*/ 16 h 45"/>
                    <a:gd name="T34" fmla="*/ 3 w 54"/>
                    <a:gd name="T35" fmla="*/ 13 h 45"/>
                    <a:gd name="T36" fmla="*/ 9 w 54"/>
                    <a:gd name="T37" fmla="*/ 11 h 45"/>
                    <a:gd name="T38" fmla="*/ 14 w 54"/>
                    <a:gd name="T39" fmla="*/ 9 h 45"/>
                    <a:gd name="T40" fmla="*/ 17 w 54"/>
                    <a:gd name="T41" fmla="*/ 6 h 45"/>
                    <a:gd name="T42" fmla="*/ 22 w 54"/>
                    <a:gd name="T43" fmla="*/ 4 h 45"/>
                    <a:gd name="T44" fmla="*/ 27 w 54"/>
                    <a:gd name="T45" fmla="*/ 2 h 45"/>
                    <a:gd name="T46" fmla="*/ 34 w 54"/>
                    <a:gd name="T47" fmla="*/ 0 h 45"/>
                    <a:gd name="T48" fmla="*/ 40 w 54"/>
                    <a:gd name="T49" fmla="*/ 2 h 45"/>
                    <a:gd name="T50" fmla="*/ 44 w 54"/>
                    <a:gd name="T51" fmla="*/ 4 h 45"/>
                    <a:gd name="T52" fmla="*/ 49 w 54"/>
                    <a:gd name="T53" fmla="*/ 13 h 45"/>
                    <a:gd name="T54" fmla="*/ 52 w 54"/>
                    <a:gd name="T55" fmla="*/ 18 h 45"/>
                    <a:gd name="T56" fmla="*/ 52 w 54"/>
                    <a:gd name="T57" fmla="*/ 21 h 45"/>
                    <a:gd name="T58" fmla="*/ 50 w 54"/>
                    <a:gd name="T59" fmla="*/ 25 h 45"/>
                    <a:gd name="T60" fmla="*/ 47 w 54"/>
                    <a:gd name="T61" fmla="*/ 26 h 45"/>
                    <a:gd name="T62" fmla="*/ 49 w 54"/>
                    <a:gd name="T63" fmla="*/ 30 h 45"/>
                    <a:gd name="T64" fmla="*/ 50 w 54"/>
                    <a:gd name="T65" fmla="*/ 28 h 45"/>
                    <a:gd name="T66" fmla="*/ 54 w 54"/>
                    <a:gd name="T67" fmla="*/ 30 h 45"/>
                    <a:gd name="T68" fmla="*/ 52 w 54"/>
                    <a:gd name="T69" fmla="*/ 35 h 45"/>
                    <a:gd name="T70" fmla="*/ 49 w 54"/>
                    <a:gd name="T71" fmla="*/ 38 h 45"/>
                    <a:gd name="T72" fmla="*/ 47 w 54"/>
                    <a:gd name="T73" fmla="*/ 40 h 45"/>
                    <a:gd name="T74" fmla="*/ 44 w 54"/>
                    <a:gd name="T75" fmla="*/ 44 h 45"/>
                    <a:gd name="T76" fmla="*/ 40 w 54"/>
                    <a:gd name="T77" fmla="*/ 45 h 45"/>
                    <a:gd name="T78" fmla="*/ 39 w 54"/>
                    <a:gd name="T79" fmla="*/ 45 h 45"/>
                    <a:gd name="T80" fmla="*/ 35 w 54"/>
                    <a:gd name="T81" fmla="*/ 45 h 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4"/>
                    <a:gd name="T124" fmla="*/ 0 h 45"/>
                    <a:gd name="T125" fmla="*/ 54 w 54"/>
                    <a:gd name="T126" fmla="*/ 45 h 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4" h="45">
                      <a:moveTo>
                        <a:pt x="35" y="45"/>
                      </a:moveTo>
                      <a:lnTo>
                        <a:pt x="32" y="45"/>
                      </a:lnTo>
                      <a:lnTo>
                        <a:pt x="30" y="44"/>
                      </a:lnTo>
                      <a:lnTo>
                        <a:pt x="29" y="40"/>
                      </a:lnTo>
                      <a:lnTo>
                        <a:pt x="27" y="37"/>
                      </a:lnTo>
                      <a:lnTo>
                        <a:pt x="24" y="37"/>
                      </a:lnTo>
                      <a:lnTo>
                        <a:pt x="22" y="38"/>
                      </a:lnTo>
                      <a:lnTo>
                        <a:pt x="22" y="35"/>
                      </a:lnTo>
                      <a:lnTo>
                        <a:pt x="20" y="31"/>
                      </a:lnTo>
                      <a:lnTo>
                        <a:pt x="19" y="33"/>
                      </a:lnTo>
                      <a:lnTo>
                        <a:pt x="17" y="33"/>
                      </a:lnTo>
                      <a:lnTo>
                        <a:pt x="14" y="31"/>
                      </a:lnTo>
                      <a:lnTo>
                        <a:pt x="10" y="30"/>
                      </a:lnTo>
                      <a:lnTo>
                        <a:pt x="7" y="26"/>
                      </a:lnTo>
                      <a:lnTo>
                        <a:pt x="3" y="23"/>
                      </a:lnTo>
                      <a:lnTo>
                        <a:pt x="2" y="19"/>
                      </a:lnTo>
                      <a:lnTo>
                        <a:pt x="0" y="16"/>
                      </a:lnTo>
                      <a:lnTo>
                        <a:pt x="3" y="13"/>
                      </a:lnTo>
                      <a:lnTo>
                        <a:pt x="9" y="11"/>
                      </a:lnTo>
                      <a:lnTo>
                        <a:pt x="14" y="9"/>
                      </a:lnTo>
                      <a:lnTo>
                        <a:pt x="17" y="6"/>
                      </a:lnTo>
                      <a:lnTo>
                        <a:pt x="22" y="4"/>
                      </a:lnTo>
                      <a:lnTo>
                        <a:pt x="27" y="2"/>
                      </a:lnTo>
                      <a:lnTo>
                        <a:pt x="34" y="0"/>
                      </a:lnTo>
                      <a:lnTo>
                        <a:pt x="40" y="2"/>
                      </a:lnTo>
                      <a:lnTo>
                        <a:pt x="44" y="4"/>
                      </a:lnTo>
                      <a:lnTo>
                        <a:pt x="49" y="13"/>
                      </a:lnTo>
                      <a:lnTo>
                        <a:pt x="52" y="18"/>
                      </a:lnTo>
                      <a:lnTo>
                        <a:pt x="52" y="21"/>
                      </a:lnTo>
                      <a:lnTo>
                        <a:pt x="50" y="25"/>
                      </a:lnTo>
                      <a:lnTo>
                        <a:pt x="47" y="26"/>
                      </a:lnTo>
                      <a:lnTo>
                        <a:pt x="49" y="30"/>
                      </a:lnTo>
                      <a:lnTo>
                        <a:pt x="50" y="28"/>
                      </a:lnTo>
                      <a:lnTo>
                        <a:pt x="54" y="30"/>
                      </a:lnTo>
                      <a:lnTo>
                        <a:pt x="52" y="35"/>
                      </a:lnTo>
                      <a:lnTo>
                        <a:pt x="49" y="38"/>
                      </a:lnTo>
                      <a:lnTo>
                        <a:pt x="47" y="40"/>
                      </a:lnTo>
                      <a:lnTo>
                        <a:pt x="44" y="44"/>
                      </a:lnTo>
                      <a:lnTo>
                        <a:pt x="40" y="45"/>
                      </a:lnTo>
                      <a:lnTo>
                        <a:pt x="39" y="45"/>
                      </a:lnTo>
                      <a:lnTo>
                        <a:pt x="35" y="45"/>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68" name="Freeform 489">
                  <a:extLst>
                    <a:ext uri="{FF2B5EF4-FFF2-40B4-BE49-F238E27FC236}">
                      <a16:creationId xmlns:a16="http://schemas.microsoft.com/office/drawing/2014/main" id="{B52E9FA8-8B83-457D-9416-6113AFDD8AA9}"/>
                    </a:ext>
                  </a:extLst>
                </p:cNvPr>
                <p:cNvSpPr>
                  <a:spLocks/>
                </p:cNvSpPr>
                <p:nvPr/>
              </p:nvSpPr>
              <p:spPr bwMode="auto">
                <a:xfrm>
                  <a:off x="4529" y="2613"/>
                  <a:ext cx="54" cy="45"/>
                </a:xfrm>
                <a:custGeom>
                  <a:avLst/>
                  <a:gdLst>
                    <a:gd name="T0" fmla="*/ 35 w 54"/>
                    <a:gd name="T1" fmla="*/ 45 h 45"/>
                    <a:gd name="T2" fmla="*/ 35 w 54"/>
                    <a:gd name="T3" fmla="*/ 45 h 45"/>
                    <a:gd name="T4" fmla="*/ 32 w 54"/>
                    <a:gd name="T5" fmla="*/ 45 h 45"/>
                    <a:gd name="T6" fmla="*/ 30 w 54"/>
                    <a:gd name="T7" fmla="*/ 44 h 45"/>
                    <a:gd name="T8" fmla="*/ 29 w 54"/>
                    <a:gd name="T9" fmla="*/ 40 h 45"/>
                    <a:gd name="T10" fmla="*/ 27 w 54"/>
                    <a:gd name="T11" fmla="*/ 37 h 45"/>
                    <a:gd name="T12" fmla="*/ 24 w 54"/>
                    <a:gd name="T13" fmla="*/ 37 h 45"/>
                    <a:gd name="T14" fmla="*/ 22 w 54"/>
                    <a:gd name="T15" fmla="*/ 38 h 45"/>
                    <a:gd name="T16" fmla="*/ 22 w 54"/>
                    <a:gd name="T17" fmla="*/ 35 h 45"/>
                    <a:gd name="T18" fmla="*/ 20 w 54"/>
                    <a:gd name="T19" fmla="*/ 31 h 45"/>
                    <a:gd name="T20" fmla="*/ 19 w 54"/>
                    <a:gd name="T21" fmla="*/ 33 h 45"/>
                    <a:gd name="T22" fmla="*/ 17 w 54"/>
                    <a:gd name="T23" fmla="*/ 33 h 45"/>
                    <a:gd name="T24" fmla="*/ 14 w 54"/>
                    <a:gd name="T25" fmla="*/ 31 h 45"/>
                    <a:gd name="T26" fmla="*/ 10 w 54"/>
                    <a:gd name="T27" fmla="*/ 30 h 45"/>
                    <a:gd name="T28" fmla="*/ 7 w 54"/>
                    <a:gd name="T29" fmla="*/ 26 h 45"/>
                    <a:gd name="T30" fmla="*/ 3 w 54"/>
                    <a:gd name="T31" fmla="*/ 23 h 45"/>
                    <a:gd name="T32" fmla="*/ 2 w 54"/>
                    <a:gd name="T33" fmla="*/ 19 h 45"/>
                    <a:gd name="T34" fmla="*/ 0 w 54"/>
                    <a:gd name="T35" fmla="*/ 16 h 45"/>
                    <a:gd name="T36" fmla="*/ 3 w 54"/>
                    <a:gd name="T37" fmla="*/ 13 h 45"/>
                    <a:gd name="T38" fmla="*/ 9 w 54"/>
                    <a:gd name="T39" fmla="*/ 11 h 45"/>
                    <a:gd name="T40" fmla="*/ 14 w 54"/>
                    <a:gd name="T41" fmla="*/ 9 h 45"/>
                    <a:gd name="T42" fmla="*/ 17 w 54"/>
                    <a:gd name="T43" fmla="*/ 6 h 45"/>
                    <a:gd name="T44" fmla="*/ 22 w 54"/>
                    <a:gd name="T45" fmla="*/ 4 h 45"/>
                    <a:gd name="T46" fmla="*/ 27 w 54"/>
                    <a:gd name="T47" fmla="*/ 2 h 45"/>
                    <a:gd name="T48" fmla="*/ 34 w 54"/>
                    <a:gd name="T49" fmla="*/ 0 h 45"/>
                    <a:gd name="T50" fmla="*/ 40 w 54"/>
                    <a:gd name="T51" fmla="*/ 2 h 45"/>
                    <a:gd name="T52" fmla="*/ 44 w 54"/>
                    <a:gd name="T53" fmla="*/ 4 h 45"/>
                    <a:gd name="T54" fmla="*/ 49 w 54"/>
                    <a:gd name="T55" fmla="*/ 13 h 45"/>
                    <a:gd name="T56" fmla="*/ 52 w 54"/>
                    <a:gd name="T57" fmla="*/ 18 h 45"/>
                    <a:gd name="T58" fmla="*/ 52 w 54"/>
                    <a:gd name="T59" fmla="*/ 21 h 45"/>
                    <a:gd name="T60" fmla="*/ 50 w 54"/>
                    <a:gd name="T61" fmla="*/ 25 h 45"/>
                    <a:gd name="T62" fmla="*/ 47 w 54"/>
                    <a:gd name="T63" fmla="*/ 26 h 45"/>
                    <a:gd name="T64" fmla="*/ 49 w 54"/>
                    <a:gd name="T65" fmla="*/ 30 h 45"/>
                    <a:gd name="T66" fmla="*/ 50 w 54"/>
                    <a:gd name="T67" fmla="*/ 28 h 45"/>
                    <a:gd name="T68" fmla="*/ 54 w 54"/>
                    <a:gd name="T69" fmla="*/ 30 h 45"/>
                    <a:gd name="T70" fmla="*/ 52 w 54"/>
                    <a:gd name="T71" fmla="*/ 35 h 45"/>
                    <a:gd name="T72" fmla="*/ 49 w 54"/>
                    <a:gd name="T73" fmla="*/ 38 h 45"/>
                    <a:gd name="T74" fmla="*/ 47 w 54"/>
                    <a:gd name="T75" fmla="*/ 40 h 45"/>
                    <a:gd name="T76" fmla="*/ 44 w 54"/>
                    <a:gd name="T77" fmla="*/ 44 h 45"/>
                    <a:gd name="T78" fmla="*/ 40 w 54"/>
                    <a:gd name="T79" fmla="*/ 45 h 45"/>
                    <a:gd name="T80" fmla="*/ 39 w 54"/>
                    <a:gd name="T81" fmla="*/ 45 h 45"/>
                    <a:gd name="T82" fmla="*/ 35 w 54"/>
                    <a:gd name="T83" fmla="*/ 45 h 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4"/>
                    <a:gd name="T127" fmla="*/ 0 h 45"/>
                    <a:gd name="T128" fmla="*/ 54 w 54"/>
                    <a:gd name="T129" fmla="*/ 45 h 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4" h="45">
                      <a:moveTo>
                        <a:pt x="35" y="45"/>
                      </a:moveTo>
                      <a:lnTo>
                        <a:pt x="35" y="45"/>
                      </a:lnTo>
                      <a:lnTo>
                        <a:pt x="32" y="45"/>
                      </a:lnTo>
                      <a:lnTo>
                        <a:pt x="30" y="44"/>
                      </a:lnTo>
                      <a:lnTo>
                        <a:pt x="29" y="40"/>
                      </a:lnTo>
                      <a:lnTo>
                        <a:pt x="27" y="37"/>
                      </a:lnTo>
                      <a:lnTo>
                        <a:pt x="24" y="37"/>
                      </a:lnTo>
                      <a:lnTo>
                        <a:pt x="22" y="38"/>
                      </a:lnTo>
                      <a:lnTo>
                        <a:pt x="22" y="35"/>
                      </a:lnTo>
                      <a:lnTo>
                        <a:pt x="20" y="31"/>
                      </a:lnTo>
                      <a:lnTo>
                        <a:pt x="19" y="33"/>
                      </a:lnTo>
                      <a:lnTo>
                        <a:pt x="17" y="33"/>
                      </a:lnTo>
                      <a:lnTo>
                        <a:pt x="14" y="31"/>
                      </a:lnTo>
                      <a:lnTo>
                        <a:pt x="10" y="30"/>
                      </a:lnTo>
                      <a:lnTo>
                        <a:pt x="7" y="26"/>
                      </a:lnTo>
                      <a:lnTo>
                        <a:pt x="3" y="23"/>
                      </a:lnTo>
                      <a:lnTo>
                        <a:pt x="2" y="19"/>
                      </a:lnTo>
                      <a:lnTo>
                        <a:pt x="0" y="16"/>
                      </a:lnTo>
                      <a:lnTo>
                        <a:pt x="3" y="13"/>
                      </a:lnTo>
                      <a:lnTo>
                        <a:pt x="9" y="11"/>
                      </a:lnTo>
                      <a:lnTo>
                        <a:pt x="14" y="9"/>
                      </a:lnTo>
                      <a:lnTo>
                        <a:pt x="17" y="6"/>
                      </a:lnTo>
                      <a:lnTo>
                        <a:pt x="22" y="4"/>
                      </a:lnTo>
                      <a:lnTo>
                        <a:pt x="27" y="2"/>
                      </a:lnTo>
                      <a:lnTo>
                        <a:pt x="34" y="0"/>
                      </a:lnTo>
                      <a:lnTo>
                        <a:pt x="40" y="2"/>
                      </a:lnTo>
                      <a:lnTo>
                        <a:pt x="44" y="4"/>
                      </a:lnTo>
                      <a:lnTo>
                        <a:pt x="49" y="13"/>
                      </a:lnTo>
                      <a:lnTo>
                        <a:pt x="52" y="18"/>
                      </a:lnTo>
                      <a:lnTo>
                        <a:pt x="52" y="21"/>
                      </a:lnTo>
                      <a:lnTo>
                        <a:pt x="50" y="25"/>
                      </a:lnTo>
                      <a:lnTo>
                        <a:pt x="47" y="26"/>
                      </a:lnTo>
                      <a:lnTo>
                        <a:pt x="49" y="30"/>
                      </a:lnTo>
                      <a:lnTo>
                        <a:pt x="50" y="28"/>
                      </a:lnTo>
                      <a:lnTo>
                        <a:pt x="54" y="30"/>
                      </a:lnTo>
                      <a:lnTo>
                        <a:pt x="52" y="35"/>
                      </a:lnTo>
                      <a:lnTo>
                        <a:pt x="49" y="38"/>
                      </a:lnTo>
                      <a:lnTo>
                        <a:pt x="47" y="40"/>
                      </a:lnTo>
                      <a:lnTo>
                        <a:pt x="44" y="44"/>
                      </a:lnTo>
                      <a:lnTo>
                        <a:pt x="40" y="45"/>
                      </a:lnTo>
                      <a:lnTo>
                        <a:pt x="39" y="45"/>
                      </a:lnTo>
                      <a:lnTo>
                        <a:pt x="35" y="4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69" name="Freeform 490">
                  <a:extLst>
                    <a:ext uri="{FF2B5EF4-FFF2-40B4-BE49-F238E27FC236}">
                      <a16:creationId xmlns:a16="http://schemas.microsoft.com/office/drawing/2014/main" id="{C3D31899-CC75-4163-8684-1A021575F787}"/>
                    </a:ext>
                  </a:extLst>
                </p:cNvPr>
                <p:cNvSpPr>
                  <a:spLocks/>
                </p:cNvSpPr>
                <p:nvPr/>
              </p:nvSpPr>
              <p:spPr bwMode="auto">
                <a:xfrm>
                  <a:off x="3042" y="2591"/>
                  <a:ext cx="22" cy="83"/>
                </a:xfrm>
                <a:custGeom>
                  <a:avLst/>
                  <a:gdLst>
                    <a:gd name="T0" fmla="*/ 8 w 22"/>
                    <a:gd name="T1" fmla="*/ 83 h 83"/>
                    <a:gd name="T2" fmla="*/ 8 w 22"/>
                    <a:gd name="T3" fmla="*/ 83 h 83"/>
                    <a:gd name="T4" fmla="*/ 5 w 22"/>
                    <a:gd name="T5" fmla="*/ 74 h 83"/>
                    <a:gd name="T6" fmla="*/ 6 w 22"/>
                    <a:gd name="T7" fmla="*/ 69 h 83"/>
                    <a:gd name="T8" fmla="*/ 6 w 22"/>
                    <a:gd name="T9" fmla="*/ 60 h 83"/>
                    <a:gd name="T10" fmla="*/ 6 w 22"/>
                    <a:gd name="T11" fmla="*/ 55 h 83"/>
                    <a:gd name="T12" fmla="*/ 3 w 22"/>
                    <a:gd name="T13" fmla="*/ 53 h 83"/>
                    <a:gd name="T14" fmla="*/ 0 w 22"/>
                    <a:gd name="T15" fmla="*/ 50 h 83"/>
                    <a:gd name="T16" fmla="*/ 0 w 22"/>
                    <a:gd name="T17" fmla="*/ 47 h 83"/>
                    <a:gd name="T18" fmla="*/ 1 w 22"/>
                    <a:gd name="T19" fmla="*/ 43 h 83"/>
                    <a:gd name="T20" fmla="*/ 3 w 22"/>
                    <a:gd name="T21" fmla="*/ 41 h 83"/>
                    <a:gd name="T22" fmla="*/ 6 w 22"/>
                    <a:gd name="T23" fmla="*/ 40 h 83"/>
                    <a:gd name="T24" fmla="*/ 6 w 22"/>
                    <a:gd name="T25" fmla="*/ 31 h 83"/>
                    <a:gd name="T26" fmla="*/ 6 w 22"/>
                    <a:gd name="T27" fmla="*/ 19 h 83"/>
                    <a:gd name="T28" fmla="*/ 6 w 22"/>
                    <a:gd name="T29" fmla="*/ 10 h 83"/>
                    <a:gd name="T30" fmla="*/ 6 w 22"/>
                    <a:gd name="T31" fmla="*/ 3 h 83"/>
                    <a:gd name="T32" fmla="*/ 8 w 22"/>
                    <a:gd name="T33" fmla="*/ 0 h 83"/>
                    <a:gd name="T34" fmla="*/ 11 w 22"/>
                    <a:gd name="T35" fmla="*/ 2 h 83"/>
                    <a:gd name="T36" fmla="*/ 15 w 22"/>
                    <a:gd name="T37" fmla="*/ 7 h 83"/>
                    <a:gd name="T38" fmla="*/ 15 w 22"/>
                    <a:gd name="T39" fmla="*/ 14 h 83"/>
                    <a:gd name="T40" fmla="*/ 17 w 22"/>
                    <a:gd name="T41" fmla="*/ 19 h 83"/>
                    <a:gd name="T42" fmla="*/ 18 w 22"/>
                    <a:gd name="T43" fmla="*/ 22 h 83"/>
                    <a:gd name="T44" fmla="*/ 20 w 22"/>
                    <a:gd name="T45" fmla="*/ 26 h 83"/>
                    <a:gd name="T46" fmla="*/ 22 w 22"/>
                    <a:gd name="T47" fmla="*/ 29 h 83"/>
                    <a:gd name="T48" fmla="*/ 20 w 22"/>
                    <a:gd name="T49" fmla="*/ 33 h 83"/>
                    <a:gd name="T50" fmla="*/ 17 w 22"/>
                    <a:gd name="T51" fmla="*/ 38 h 83"/>
                    <a:gd name="T52" fmla="*/ 17 w 22"/>
                    <a:gd name="T53" fmla="*/ 43 h 83"/>
                    <a:gd name="T54" fmla="*/ 17 w 22"/>
                    <a:gd name="T55" fmla="*/ 48 h 83"/>
                    <a:gd name="T56" fmla="*/ 17 w 22"/>
                    <a:gd name="T57" fmla="*/ 53 h 83"/>
                    <a:gd name="T58" fmla="*/ 17 w 22"/>
                    <a:gd name="T59" fmla="*/ 59 h 83"/>
                    <a:gd name="T60" fmla="*/ 17 w 22"/>
                    <a:gd name="T61" fmla="*/ 64 h 83"/>
                    <a:gd name="T62" fmla="*/ 17 w 22"/>
                    <a:gd name="T63" fmla="*/ 69 h 83"/>
                    <a:gd name="T64" fmla="*/ 15 w 22"/>
                    <a:gd name="T65" fmla="*/ 74 h 83"/>
                    <a:gd name="T66" fmla="*/ 13 w 22"/>
                    <a:gd name="T67" fmla="*/ 79 h 83"/>
                    <a:gd name="T68" fmla="*/ 11 w 22"/>
                    <a:gd name="T69" fmla="*/ 81 h 83"/>
                    <a:gd name="T70" fmla="*/ 8 w 22"/>
                    <a:gd name="T71" fmla="*/ 83 h 8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
                    <a:gd name="T109" fmla="*/ 0 h 83"/>
                    <a:gd name="T110" fmla="*/ 22 w 22"/>
                    <a:gd name="T111" fmla="*/ 83 h 8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 h="83">
                      <a:moveTo>
                        <a:pt x="8" y="83"/>
                      </a:moveTo>
                      <a:lnTo>
                        <a:pt x="8" y="83"/>
                      </a:lnTo>
                      <a:lnTo>
                        <a:pt x="5" y="74"/>
                      </a:lnTo>
                      <a:lnTo>
                        <a:pt x="6" y="69"/>
                      </a:lnTo>
                      <a:lnTo>
                        <a:pt x="6" y="60"/>
                      </a:lnTo>
                      <a:lnTo>
                        <a:pt x="6" y="55"/>
                      </a:lnTo>
                      <a:lnTo>
                        <a:pt x="3" y="53"/>
                      </a:lnTo>
                      <a:lnTo>
                        <a:pt x="0" y="50"/>
                      </a:lnTo>
                      <a:lnTo>
                        <a:pt x="0" y="47"/>
                      </a:lnTo>
                      <a:lnTo>
                        <a:pt x="1" y="43"/>
                      </a:lnTo>
                      <a:lnTo>
                        <a:pt x="3" y="41"/>
                      </a:lnTo>
                      <a:lnTo>
                        <a:pt x="6" y="40"/>
                      </a:lnTo>
                      <a:lnTo>
                        <a:pt x="6" y="31"/>
                      </a:lnTo>
                      <a:lnTo>
                        <a:pt x="6" y="19"/>
                      </a:lnTo>
                      <a:lnTo>
                        <a:pt x="6" y="10"/>
                      </a:lnTo>
                      <a:lnTo>
                        <a:pt x="6" y="3"/>
                      </a:lnTo>
                      <a:lnTo>
                        <a:pt x="8" y="0"/>
                      </a:lnTo>
                      <a:lnTo>
                        <a:pt x="11" y="2"/>
                      </a:lnTo>
                      <a:lnTo>
                        <a:pt x="15" y="7"/>
                      </a:lnTo>
                      <a:lnTo>
                        <a:pt x="15" y="14"/>
                      </a:lnTo>
                      <a:lnTo>
                        <a:pt x="17" y="19"/>
                      </a:lnTo>
                      <a:lnTo>
                        <a:pt x="18" y="22"/>
                      </a:lnTo>
                      <a:lnTo>
                        <a:pt x="20" y="26"/>
                      </a:lnTo>
                      <a:lnTo>
                        <a:pt x="22" y="29"/>
                      </a:lnTo>
                      <a:lnTo>
                        <a:pt x="20" y="33"/>
                      </a:lnTo>
                      <a:lnTo>
                        <a:pt x="17" y="38"/>
                      </a:lnTo>
                      <a:lnTo>
                        <a:pt x="17" y="43"/>
                      </a:lnTo>
                      <a:lnTo>
                        <a:pt x="17" y="48"/>
                      </a:lnTo>
                      <a:lnTo>
                        <a:pt x="17" y="53"/>
                      </a:lnTo>
                      <a:lnTo>
                        <a:pt x="17" y="59"/>
                      </a:lnTo>
                      <a:lnTo>
                        <a:pt x="17" y="64"/>
                      </a:lnTo>
                      <a:lnTo>
                        <a:pt x="17" y="69"/>
                      </a:lnTo>
                      <a:lnTo>
                        <a:pt x="15" y="74"/>
                      </a:lnTo>
                      <a:lnTo>
                        <a:pt x="13" y="79"/>
                      </a:lnTo>
                      <a:lnTo>
                        <a:pt x="11" y="81"/>
                      </a:lnTo>
                      <a:lnTo>
                        <a:pt x="8" y="83"/>
                      </a:lnTo>
                      <a:close/>
                    </a:path>
                  </a:pathLst>
                </a:custGeom>
                <a:solidFill>
                  <a:srgbClr val="F2AEB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70" name="Freeform 491">
                  <a:extLst>
                    <a:ext uri="{FF2B5EF4-FFF2-40B4-BE49-F238E27FC236}">
                      <a16:creationId xmlns:a16="http://schemas.microsoft.com/office/drawing/2014/main" id="{A798BA23-0177-4B6E-B5F6-5EE869273167}"/>
                    </a:ext>
                  </a:extLst>
                </p:cNvPr>
                <p:cNvSpPr>
                  <a:spLocks/>
                </p:cNvSpPr>
                <p:nvPr/>
              </p:nvSpPr>
              <p:spPr bwMode="auto">
                <a:xfrm>
                  <a:off x="3042" y="2591"/>
                  <a:ext cx="22" cy="83"/>
                </a:xfrm>
                <a:custGeom>
                  <a:avLst/>
                  <a:gdLst>
                    <a:gd name="T0" fmla="*/ 8 w 22"/>
                    <a:gd name="T1" fmla="*/ 83 h 83"/>
                    <a:gd name="T2" fmla="*/ 8 w 22"/>
                    <a:gd name="T3" fmla="*/ 83 h 83"/>
                    <a:gd name="T4" fmla="*/ 5 w 22"/>
                    <a:gd name="T5" fmla="*/ 74 h 83"/>
                    <a:gd name="T6" fmla="*/ 6 w 22"/>
                    <a:gd name="T7" fmla="*/ 69 h 83"/>
                    <a:gd name="T8" fmla="*/ 6 w 22"/>
                    <a:gd name="T9" fmla="*/ 60 h 83"/>
                    <a:gd name="T10" fmla="*/ 6 w 22"/>
                    <a:gd name="T11" fmla="*/ 55 h 83"/>
                    <a:gd name="T12" fmla="*/ 3 w 22"/>
                    <a:gd name="T13" fmla="*/ 53 h 83"/>
                    <a:gd name="T14" fmla="*/ 0 w 22"/>
                    <a:gd name="T15" fmla="*/ 50 h 83"/>
                    <a:gd name="T16" fmla="*/ 0 w 22"/>
                    <a:gd name="T17" fmla="*/ 47 h 83"/>
                    <a:gd name="T18" fmla="*/ 1 w 22"/>
                    <a:gd name="T19" fmla="*/ 43 h 83"/>
                    <a:gd name="T20" fmla="*/ 3 w 22"/>
                    <a:gd name="T21" fmla="*/ 41 h 83"/>
                    <a:gd name="T22" fmla="*/ 6 w 22"/>
                    <a:gd name="T23" fmla="*/ 40 h 83"/>
                    <a:gd name="T24" fmla="*/ 6 w 22"/>
                    <a:gd name="T25" fmla="*/ 31 h 83"/>
                    <a:gd name="T26" fmla="*/ 6 w 22"/>
                    <a:gd name="T27" fmla="*/ 19 h 83"/>
                    <a:gd name="T28" fmla="*/ 6 w 22"/>
                    <a:gd name="T29" fmla="*/ 10 h 83"/>
                    <a:gd name="T30" fmla="*/ 6 w 22"/>
                    <a:gd name="T31" fmla="*/ 3 h 83"/>
                    <a:gd name="T32" fmla="*/ 8 w 22"/>
                    <a:gd name="T33" fmla="*/ 0 h 83"/>
                    <a:gd name="T34" fmla="*/ 11 w 22"/>
                    <a:gd name="T35" fmla="*/ 2 h 83"/>
                    <a:gd name="T36" fmla="*/ 15 w 22"/>
                    <a:gd name="T37" fmla="*/ 7 h 83"/>
                    <a:gd name="T38" fmla="*/ 15 w 22"/>
                    <a:gd name="T39" fmla="*/ 14 h 83"/>
                    <a:gd name="T40" fmla="*/ 17 w 22"/>
                    <a:gd name="T41" fmla="*/ 19 h 83"/>
                    <a:gd name="T42" fmla="*/ 18 w 22"/>
                    <a:gd name="T43" fmla="*/ 22 h 83"/>
                    <a:gd name="T44" fmla="*/ 20 w 22"/>
                    <a:gd name="T45" fmla="*/ 26 h 83"/>
                    <a:gd name="T46" fmla="*/ 22 w 22"/>
                    <a:gd name="T47" fmla="*/ 29 h 83"/>
                    <a:gd name="T48" fmla="*/ 20 w 22"/>
                    <a:gd name="T49" fmla="*/ 33 h 83"/>
                    <a:gd name="T50" fmla="*/ 17 w 22"/>
                    <a:gd name="T51" fmla="*/ 38 h 83"/>
                    <a:gd name="T52" fmla="*/ 17 w 22"/>
                    <a:gd name="T53" fmla="*/ 43 h 83"/>
                    <a:gd name="T54" fmla="*/ 17 w 22"/>
                    <a:gd name="T55" fmla="*/ 48 h 83"/>
                    <a:gd name="T56" fmla="*/ 17 w 22"/>
                    <a:gd name="T57" fmla="*/ 53 h 83"/>
                    <a:gd name="T58" fmla="*/ 17 w 22"/>
                    <a:gd name="T59" fmla="*/ 59 h 83"/>
                    <a:gd name="T60" fmla="*/ 17 w 22"/>
                    <a:gd name="T61" fmla="*/ 64 h 83"/>
                    <a:gd name="T62" fmla="*/ 17 w 22"/>
                    <a:gd name="T63" fmla="*/ 69 h 83"/>
                    <a:gd name="T64" fmla="*/ 15 w 22"/>
                    <a:gd name="T65" fmla="*/ 74 h 83"/>
                    <a:gd name="T66" fmla="*/ 13 w 22"/>
                    <a:gd name="T67" fmla="*/ 79 h 83"/>
                    <a:gd name="T68" fmla="*/ 11 w 22"/>
                    <a:gd name="T69" fmla="*/ 81 h 83"/>
                    <a:gd name="T70" fmla="*/ 8 w 22"/>
                    <a:gd name="T71" fmla="*/ 83 h 8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
                    <a:gd name="T109" fmla="*/ 0 h 83"/>
                    <a:gd name="T110" fmla="*/ 22 w 22"/>
                    <a:gd name="T111" fmla="*/ 83 h 8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 h="83">
                      <a:moveTo>
                        <a:pt x="8" y="83"/>
                      </a:moveTo>
                      <a:lnTo>
                        <a:pt x="8" y="83"/>
                      </a:lnTo>
                      <a:lnTo>
                        <a:pt x="5" y="74"/>
                      </a:lnTo>
                      <a:lnTo>
                        <a:pt x="6" y="69"/>
                      </a:lnTo>
                      <a:lnTo>
                        <a:pt x="6" y="60"/>
                      </a:lnTo>
                      <a:lnTo>
                        <a:pt x="6" y="55"/>
                      </a:lnTo>
                      <a:lnTo>
                        <a:pt x="3" y="53"/>
                      </a:lnTo>
                      <a:lnTo>
                        <a:pt x="0" y="50"/>
                      </a:lnTo>
                      <a:lnTo>
                        <a:pt x="0" y="47"/>
                      </a:lnTo>
                      <a:lnTo>
                        <a:pt x="1" y="43"/>
                      </a:lnTo>
                      <a:lnTo>
                        <a:pt x="3" y="41"/>
                      </a:lnTo>
                      <a:lnTo>
                        <a:pt x="6" y="40"/>
                      </a:lnTo>
                      <a:lnTo>
                        <a:pt x="6" y="31"/>
                      </a:lnTo>
                      <a:lnTo>
                        <a:pt x="6" y="19"/>
                      </a:lnTo>
                      <a:lnTo>
                        <a:pt x="6" y="10"/>
                      </a:lnTo>
                      <a:lnTo>
                        <a:pt x="6" y="3"/>
                      </a:lnTo>
                      <a:lnTo>
                        <a:pt x="8" y="0"/>
                      </a:lnTo>
                      <a:lnTo>
                        <a:pt x="11" y="2"/>
                      </a:lnTo>
                      <a:lnTo>
                        <a:pt x="15" y="7"/>
                      </a:lnTo>
                      <a:lnTo>
                        <a:pt x="15" y="14"/>
                      </a:lnTo>
                      <a:lnTo>
                        <a:pt x="17" y="19"/>
                      </a:lnTo>
                      <a:lnTo>
                        <a:pt x="18" y="22"/>
                      </a:lnTo>
                      <a:lnTo>
                        <a:pt x="20" y="26"/>
                      </a:lnTo>
                      <a:lnTo>
                        <a:pt x="22" y="29"/>
                      </a:lnTo>
                      <a:lnTo>
                        <a:pt x="20" y="33"/>
                      </a:lnTo>
                      <a:lnTo>
                        <a:pt x="17" y="38"/>
                      </a:lnTo>
                      <a:lnTo>
                        <a:pt x="17" y="43"/>
                      </a:lnTo>
                      <a:lnTo>
                        <a:pt x="17" y="48"/>
                      </a:lnTo>
                      <a:lnTo>
                        <a:pt x="17" y="53"/>
                      </a:lnTo>
                      <a:lnTo>
                        <a:pt x="17" y="59"/>
                      </a:lnTo>
                      <a:lnTo>
                        <a:pt x="17" y="64"/>
                      </a:lnTo>
                      <a:lnTo>
                        <a:pt x="17" y="69"/>
                      </a:lnTo>
                      <a:lnTo>
                        <a:pt x="15" y="74"/>
                      </a:lnTo>
                      <a:lnTo>
                        <a:pt x="13" y="79"/>
                      </a:lnTo>
                      <a:lnTo>
                        <a:pt x="11" y="81"/>
                      </a:lnTo>
                      <a:lnTo>
                        <a:pt x="8" y="8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71" name="Freeform 492">
                  <a:extLst>
                    <a:ext uri="{FF2B5EF4-FFF2-40B4-BE49-F238E27FC236}">
                      <a16:creationId xmlns:a16="http://schemas.microsoft.com/office/drawing/2014/main" id="{78E16AA7-DD21-405B-963C-431D3686FDF3}"/>
                    </a:ext>
                  </a:extLst>
                </p:cNvPr>
                <p:cNvSpPr>
                  <a:spLocks/>
                </p:cNvSpPr>
                <p:nvPr/>
              </p:nvSpPr>
              <p:spPr bwMode="auto">
                <a:xfrm>
                  <a:off x="4512" y="2619"/>
                  <a:ext cx="52" cy="60"/>
                </a:xfrm>
                <a:custGeom>
                  <a:avLst/>
                  <a:gdLst>
                    <a:gd name="T0" fmla="*/ 44 w 52"/>
                    <a:gd name="T1" fmla="*/ 60 h 60"/>
                    <a:gd name="T2" fmla="*/ 46 w 52"/>
                    <a:gd name="T3" fmla="*/ 57 h 60"/>
                    <a:gd name="T4" fmla="*/ 52 w 52"/>
                    <a:gd name="T5" fmla="*/ 50 h 60"/>
                    <a:gd name="T6" fmla="*/ 51 w 52"/>
                    <a:gd name="T7" fmla="*/ 44 h 60"/>
                    <a:gd name="T8" fmla="*/ 46 w 52"/>
                    <a:gd name="T9" fmla="*/ 43 h 60"/>
                    <a:gd name="T10" fmla="*/ 41 w 52"/>
                    <a:gd name="T11" fmla="*/ 39 h 60"/>
                    <a:gd name="T12" fmla="*/ 37 w 52"/>
                    <a:gd name="T13" fmla="*/ 36 h 60"/>
                    <a:gd name="T14" fmla="*/ 32 w 52"/>
                    <a:gd name="T15" fmla="*/ 32 h 60"/>
                    <a:gd name="T16" fmla="*/ 31 w 52"/>
                    <a:gd name="T17" fmla="*/ 32 h 60"/>
                    <a:gd name="T18" fmla="*/ 29 w 52"/>
                    <a:gd name="T19" fmla="*/ 31 h 60"/>
                    <a:gd name="T20" fmla="*/ 22 w 52"/>
                    <a:gd name="T21" fmla="*/ 27 h 60"/>
                    <a:gd name="T22" fmla="*/ 17 w 52"/>
                    <a:gd name="T23" fmla="*/ 20 h 60"/>
                    <a:gd name="T24" fmla="*/ 14 w 52"/>
                    <a:gd name="T25" fmla="*/ 17 h 60"/>
                    <a:gd name="T26" fmla="*/ 14 w 52"/>
                    <a:gd name="T27" fmla="*/ 13 h 60"/>
                    <a:gd name="T28" fmla="*/ 14 w 52"/>
                    <a:gd name="T29" fmla="*/ 10 h 60"/>
                    <a:gd name="T30" fmla="*/ 12 w 52"/>
                    <a:gd name="T31" fmla="*/ 5 h 60"/>
                    <a:gd name="T32" fmla="*/ 10 w 52"/>
                    <a:gd name="T33" fmla="*/ 5 h 60"/>
                    <a:gd name="T34" fmla="*/ 9 w 52"/>
                    <a:gd name="T35" fmla="*/ 5 h 60"/>
                    <a:gd name="T36" fmla="*/ 5 w 52"/>
                    <a:gd name="T37" fmla="*/ 7 h 60"/>
                    <a:gd name="T38" fmla="*/ 4 w 52"/>
                    <a:gd name="T39" fmla="*/ 0 h 60"/>
                    <a:gd name="T40" fmla="*/ 2 w 52"/>
                    <a:gd name="T41" fmla="*/ 5 h 60"/>
                    <a:gd name="T42" fmla="*/ 2 w 52"/>
                    <a:gd name="T43" fmla="*/ 7 h 60"/>
                    <a:gd name="T44" fmla="*/ 0 w 52"/>
                    <a:gd name="T45" fmla="*/ 12 h 60"/>
                    <a:gd name="T46" fmla="*/ 4 w 52"/>
                    <a:gd name="T47" fmla="*/ 17 h 60"/>
                    <a:gd name="T48" fmla="*/ 5 w 52"/>
                    <a:gd name="T49" fmla="*/ 20 h 60"/>
                    <a:gd name="T50" fmla="*/ 9 w 52"/>
                    <a:gd name="T51" fmla="*/ 22 h 60"/>
                    <a:gd name="T52" fmla="*/ 10 w 52"/>
                    <a:gd name="T53" fmla="*/ 27 h 60"/>
                    <a:gd name="T54" fmla="*/ 14 w 52"/>
                    <a:gd name="T55" fmla="*/ 32 h 60"/>
                    <a:gd name="T56" fmla="*/ 19 w 52"/>
                    <a:gd name="T57" fmla="*/ 34 h 60"/>
                    <a:gd name="T58" fmla="*/ 24 w 52"/>
                    <a:gd name="T59" fmla="*/ 38 h 60"/>
                    <a:gd name="T60" fmla="*/ 31 w 52"/>
                    <a:gd name="T61" fmla="*/ 43 h 60"/>
                    <a:gd name="T62" fmla="*/ 34 w 52"/>
                    <a:gd name="T63" fmla="*/ 48 h 60"/>
                    <a:gd name="T64" fmla="*/ 36 w 52"/>
                    <a:gd name="T65" fmla="*/ 53 h 60"/>
                    <a:gd name="T66" fmla="*/ 39 w 52"/>
                    <a:gd name="T67" fmla="*/ 57 h 60"/>
                    <a:gd name="T68" fmla="*/ 44 w 52"/>
                    <a:gd name="T69" fmla="*/ 60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
                    <a:gd name="T106" fmla="*/ 0 h 60"/>
                    <a:gd name="T107" fmla="*/ 52 w 52"/>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 h="60">
                      <a:moveTo>
                        <a:pt x="44" y="60"/>
                      </a:moveTo>
                      <a:lnTo>
                        <a:pt x="46" y="57"/>
                      </a:lnTo>
                      <a:lnTo>
                        <a:pt x="52" y="50"/>
                      </a:lnTo>
                      <a:lnTo>
                        <a:pt x="51" y="44"/>
                      </a:lnTo>
                      <a:lnTo>
                        <a:pt x="46" y="43"/>
                      </a:lnTo>
                      <a:lnTo>
                        <a:pt x="41" y="39"/>
                      </a:lnTo>
                      <a:lnTo>
                        <a:pt x="37" y="36"/>
                      </a:lnTo>
                      <a:lnTo>
                        <a:pt x="32" y="32"/>
                      </a:lnTo>
                      <a:lnTo>
                        <a:pt x="31" y="32"/>
                      </a:lnTo>
                      <a:lnTo>
                        <a:pt x="29" y="31"/>
                      </a:lnTo>
                      <a:lnTo>
                        <a:pt x="22" y="27"/>
                      </a:lnTo>
                      <a:lnTo>
                        <a:pt x="17" y="20"/>
                      </a:lnTo>
                      <a:lnTo>
                        <a:pt x="14" y="17"/>
                      </a:lnTo>
                      <a:lnTo>
                        <a:pt x="14" y="13"/>
                      </a:lnTo>
                      <a:lnTo>
                        <a:pt x="14" y="10"/>
                      </a:lnTo>
                      <a:lnTo>
                        <a:pt x="12" y="5"/>
                      </a:lnTo>
                      <a:lnTo>
                        <a:pt x="10" y="5"/>
                      </a:lnTo>
                      <a:lnTo>
                        <a:pt x="9" y="5"/>
                      </a:lnTo>
                      <a:lnTo>
                        <a:pt x="5" y="7"/>
                      </a:lnTo>
                      <a:lnTo>
                        <a:pt x="4" y="0"/>
                      </a:lnTo>
                      <a:lnTo>
                        <a:pt x="2" y="5"/>
                      </a:lnTo>
                      <a:lnTo>
                        <a:pt x="2" y="7"/>
                      </a:lnTo>
                      <a:lnTo>
                        <a:pt x="0" y="12"/>
                      </a:lnTo>
                      <a:lnTo>
                        <a:pt x="4" y="17"/>
                      </a:lnTo>
                      <a:lnTo>
                        <a:pt x="5" y="20"/>
                      </a:lnTo>
                      <a:lnTo>
                        <a:pt x="9" y="22"/>
                      </a:lnTo>
                      <a:lnTo>
                        <a:pt x="10" y="27"/>
                      </a:lnTo>
                      <a:lnTo>
                        <a:pt x="14" y="32"/>
                      </a:lnTo>
                      <a:lnTo>
                        <a:pt x="19" y="34"/>
                      </a:lnTo>
                      <a:lnTo>
                        <a:pt x="24" y="38"/>
                      </a:lnTo>
                      <a:lnTo>
                        <a:pt x="31" y="43"/>
                      </a:lnTo>
                      <a:lnTo>
                        <a:pt x="34" y="48"/>
                      </a:lnTo>
                      <a:lnTo>
                        <a:pt x="36" y="53"/>
                      </a:lnTo>
                      <a:lnTo>
                        <a:pt x="39" y="57"/>
                      </a:lnTo>
                      <a:lnTo>
                        <a:pt x="44" y="60"/>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72" name="Freeform 493">
                  <a:extLst>
                    <a:ext uri="{FF2B5EF4-FFF2-40B4-BE49-F238E27FC236}">
                      <a16:creationId xmlns:a16="http://schemas.microsoft.com/office/drawing/2014/main" id="{4F57D99B-E797-40C5-AE43-BB56D5A35598}"/>
                    </a:ext>
                  </a:extLst>
                </p:cNvPr>
                <p:cNvSpPr>
                  <a:spLocks/>
                </p:cNvSpPr>
                <p:nvPr/>
              </p:nvSpPr>
              <p:spPr bwMode="auto">
                <a:xfrm>
                  <a:off x="4512" y="2619"/>
                  <a:ext cx="52" cy="60"/>
                </a:xfrm>
                <a:custGeom>
                  <a:avLst/>
                  <a:gdLst>
                    <a:gd name="T0" fmla="*/ 44 w 52"/>
                    <a:gd name="T1" fmla="*/ 60 h 60"/>
                    <a:gd name="T2" fmla="*/ 44 w 52"/>
                    <a:gd name="T3" fmla="*/ 60 h 60"/>
                    <a:gd name="T4" fmla="*/ 46 w 52"/>
                    <a:gd name="T5" fmla="*/ 57 h 60"/>
                    <a:gd name="T6" fmla="*/ 52 w 52"/>
                    <a:gd name="T7" fmla="*/ 50 h 60"/>
                    <a:gd name="T8" fmla="*/ 51 w 52"/>
                    <a:gd name="T9" fmla="*/ 44 h 60"/>
                    <a:gd name="T10" fmla="*/ 46 w 52"/>
                    <a:gd name="T11" fmla="*/ 43 h 60"/>
                    <a:gd name="T12" fmla="*/ 41 w 52"/>
                    <a:gd name="T13" fmla="*/ 39 h 60"/>
                    <a:gd name="T14" fmla="*/ 37 w 52"/>
                    <a:gd name="T15" fmla="*/ 36 h 60"/>
                    <a:gd name="T16" fmla="*/ 32 w 52"/>
                    <a:gd name="T17" fmla="*/ 32 h 60"/>
                    <a:gd name="T18" fmla="*/ 31 w 52"/>
                    <a:gd name="T19" fmla="*/ 32 h 60"/>
                    <a:gd name="T20" fmla="*/ 29 w 52"/>
                    <a:gd name="T21" fmla="*/ 31 h 60"/>
                    <a:gd name="T22" fmla="*/ 22 w 52"/>
                    <a:gd name="T23" fmla="*/ 27 h 60"/>
                    <a:gd name="T24" fmla="*/ 17 w 52"/>
                    <a:gd name="T25" fmla="*/ 20 h 60"/>
                    <a:gd name="T26" fmla="*/ 14 w 52"/>
                    <a:gd name="T27" fmla="*/ 17 h 60"/>
                    <a:gd name="T28" fmla="*/ 14 w 52"/>
                    <a:gd name="T29" fmla="*/ 13 h 60"/>
                    <a:gd name="T30" fmla="*/ 14 w 52"/>
                    <a:gd name="T31" fmla="*/ 10 h 60"/>
                    <a:gd name="T32" fmla="*/ 12 w 52"/>
                    <a:gd name="T33" fmla="*/ 5 h 60"/>
                    <a:gd name="T34" fmla="*/ 10 w 52"/>
                    <a:gd name="T35" fmla="*/ 5 h 60"/>
                    <a:gd name="T36" fmla="*/ 9 w 52"/>
                    <a:gd name="T37" fmla="*/ 5 h 60"/>
                    <a:gd name="T38" fmla="*/ 5 w 52"/>
                    <a:gd name="T39" fmla="*/ 7 h 60"/>
                    <a:gd name="T40" fmla="*/ 4 w 52"/>
                    <a:gd name="T41" fmla="*/ 0 h 60"/>
                    <a:gd name="T42" fmla="*/ 2 w 52"/>
                    <a:gd name="T43" fmla="*/ 5 h 60"/>
                    <a:gd name="T44" fmla="*/ 2 w 52"/>
                    <a:gd name="T45" fmla="*/ 7 h 60"/>
                    <a:gd name="T46" fmla="*/ 0 w 52"/>
                    <a:gd name="T47" fmla="*/ 12 h 60"/>
                    <a:gd name="T48" fmla="*/ 4 w 52"/>
                    <a:gd name="T49" fmla="*/ 17 h 60"/>
                    <a:gd name="T50" fmla="*/ 5 w 52"/>
                    <a:gd name="T51" fmla="*/ 20 h 60"/>
                    <a:gd name="T52" fmla="*/ 9 w 52"/>
                    <a:gd name="T53" fmla="*/ 22 h 60"/>
                    <a:gd name="T54" fmla="*/ 10 w 52"/>
                    <a:gd name="T55" fmla="*/ 27 h 60"/>
                    <a:gd name="T56" fmla="*/ 14 w 52"/>
                    <a:gd name="T57" fmla="*/ 32 h 60"/>
                    <a:gd name="T58" fmla="*/ 19 w 52"/>
                    <a:gd name="T59" fmla="*/ 34 h 60"/>
                    <a:gd name="T60" fmla="*/ 24 w 52"/>
                    <a:gd name="T61" fmla="*/ 38 h 60"/>
                    <a:gd name="T62" fmla="*/ 31 w 52"/>
                    <a:gd name="T63" fmla="*/ 43 h 60"/>
                    <a:gd name="T64" fmla="*/ 34 w 52"/>
                    <a:gd name="T65" fmla="*/ 48 h 60"/>
                    <a:gd name="T66" fmla="*/ 36 w 52"/>
                    <a:gd name="T67" fmla="*/ 53 h 60"/>
                    <a:gd name="T68" fmla="*/ 39 w 52"/>
                    <a:gd name="T69" fmla="*/ 57 h 60"/>
                    <a:gd name="T70" fmla="*/ 44 w 52"/>
                    <a:gd name="T71" fmla="*/ 60 h 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60"/>
                    <a:gd name="T110" fmla="*/ 52 w 52"/>
                    <a:gd name="T111" fmla="*/ 60 h 6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60">
                      <a:moveTo>
                        <a:pt x="44" y="60"/>
                      </a:moveTo>
                      <a:lnTo>
                        <a:pt x="44" y="60"/>
                      </a:lnTo>
                      <a:lnTo>
                        <a:pt x="46" y="57"/>
                      </a:lnTo>
                      <a:lnTo>
                        <a:pt x="52" y="50"/>
                      </a:lnTo>
                      <a:lnTo>
                        <a:pt x="51" y="44"/>
                      </a:lnTo>
                      <a:lnTo>
                        <a:pt x="46" y="43"/>
                      </a:lnTo>
                      <a:lnTo>
                        <a:pt x="41" y="39"/>
                      </a:lnTo>
                      <a:lnTo>
                        <a:pt x="37" y="36"/>
                      </a:lnTo>
                      <a:lnTo>
                        <a:pt x="32" y="32"/>
                      </a:lnTo>
                      <a:lnTo>
                        <a:pt x="31" y="32"/>
                      </a:lnTo>
                      <a:lnTo>
                        <a:pt x="29" y="31"/>
                      </a:lnTo>
                      <a:lnTo>
                        <a:pt x="22" y="27"/>
                      </a:lnTo>
                      <a:lnTo>
                        <a:pt x="17" y="20"/>
                      </a:lnTo>
                      <a:lnTo>
                        <a:pt x="14" y="17"/>
                      </a:lnTo>
                      <a:lnTo>
                        <a:pt x="14" y="13"/>
                      </a:lnTo>
                      <a:lnTo>
                        <a:pt x="14" y="10"/>
                      </a:lnTo>
                      <a:lnTo>
                        <a:pt x="12" y="5"/>
                      </a:lnTo>
                      <a:lnTo>
                        <a:pt x="10" y="5"/>
                      </a:lnTo>
                      <a:lnTo>
                        <a:pt x="9" y="5"/>
                      </a:lnTo>
                      <a:lnTo>
                        <a:pt x="5" y="7"/>
                      </a:lnTo>
                      <a:lnTo>
                        <a:pt x="4" y="0"/>
                      </a:lnTo>
                      <a:lnTo>
                        <a:pt x="2" y="5"/>
                      </a:lnTo>
                      <a:lnTo>
                        <a:pt x="2" y="7"/>
                      </a:lnTo>
                      <a:lnTo>
                        <a:pt x="0" y="12"/>
                      </a:lnTo>
                      <a:lnTo>
                        <a:pt x="4" y="17"/>
                      </a:lnTo>
                      <a:lnTo>
                        <a:pt x="5" y="20"/>
                      </a:lnTo>
                      <a:lnTo>
                        <a:pt x="9" y="22"/>
                      </a:lnTo>
                      <a:lnTo>
                        <a:pt x="10" y="27"/>
                      </a:lnTo>
                      <a:lnTo>
                        <a:pt x="14" y="32"/>
                      </a:lnTo>
                      <a:lnTo>
                        <a:pt x="19" y="34"/>
                      </a:lnTo>
                      <a:lnTo>
                        <a:pt x="24" y="38"/>
                      </a:lnTo>
                      <a:lnTo>
                        <a:pt x="31" y="43"/>
                      </a:lnTo>
                      <a:lnTo>
                        <a:pt x="34" y="48"/>
                      </a:lnTo>
                      <a:lnTo>
                        <a:pt x="36" y="53"/>
                      </a:lnTo>
                      <a:lnTo>
                        <a:pt x="39" y="57"/>
                      </a:lnTo>
                      <a:lnTo>
                        <a:pt x="44" y="6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73" name="Freeform 494">
                  <a:extLst>
                    <a:ext uri="{FF2B5EF4-FFF2-40B4-BE49-F238E27FC236}">
                      <a16:creationId xmlns:a16="http://schemas.microsoft.com/office/drawing/2014/main" id="{1D0DE134-6CC9-4121-88FA-E454C36F146D}"/>
                    </a:ext>
                  </a:extLst>
                </p:cNvPr>
                <p:cNvSpPr>
                  <a:spLocks/>
                </p:cNvSpPr>
                <p:nvPr/>
              </p:nvSpPr>
              <p:spPr bwMode="auto">
                <a:xfrm>
                  <a:off x="2124" y="2700"/>
                  <a:ext cx="1" cy="1"/>
                </a:xfrm>
                <a:custGeom>
                  <a:avLst/>
                  <a:gdLst>
                    <a:gd name="T0" fmla="*/ 0 w 1"/>
                    <a:gd name="T1" fmla="*/ 1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lnTo>
                        <a:pt x="0"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74" name="Freeform 495">
                  <a:extLst>
                    <a:ext uri="{FF2B5EF4-FFF2-40B4-BE49-F238E27FC236}">
                      <a16:creationId xmlns:a16="http://schemas.microsoft.com/office/drawing/2014/main" id="{451B5010-25DD-4BBC-BE80-2D9C0030DF47}"/>
                    </a:ext>
                  </a:extLst>
                </p:cNvPr>
                <p:cNvSpPr>
                  <a:spLocks/>
                </p:cNvSpPr>
                <p:nvPr/>
              </p:nvSpPr>
              <p:spPr bwMode="auto">
                <a:xfrm>
                  <a:off x="2124" y="2701"/>
                  <a:ext cx="1" cy="6"/>
                </a:xfrm>
                <a:custGeom>
                  <a:avLst/>
                  <a:gdLst>
                    <a:gd name="T0" fmla="*/ 0 w 1"/>
                    <a:gd name="T1" fmla="*/ 6 h 6"/>
                    <a:gd name="T2" fmla="*/ 0 w 1"/>
                    <a:gd name="T3" fmla="*/ 2 h 6"/>
                    <a:gd name="T4" fmla="*/ 0 w 1"/>
                    <a:gd name="T5" fmla="*/ 0 h 6"/>
                    <a:gd name="T6" fmla="*/ 0 60000 65536"/>
                    <a:gd name="T7" fmla="*/ 0 60000 65536"/>
                    <a:gd name="T8" fmla="*/ 0 60000 65536"/>
                    <a:gd name="T9" fmla="*/ 0 w 1"/>
                    <a:gd name="T10" fmla="*/ 0 h 6"/>
                    <a:gd name="T11" fmla="*/ 1 w 1"/>
                    <a:gd name="T12" fmla="*/ 6 h 6"/>
                  </a:gdLst>
                  <a:ahLst/>
                  <a:cxnLst>
                    <a:cxn ang="T6">
                      <a:pos x="T0" y="T1"/>
                    </a:cxn>
                    <a:cxn ang="T7">
                      <a:pos x="T2" y="T3"/>
                    </a:cxn>
                    <a:cxn ang="T8">
                      <a:pos x="T4" y="T5"/>
                    </a:cxn>
                  </a:cxnLst>
                  <a:rect l="T9" t="T10" r="T11" b="T12"/>
                  <a:pathLst>
                    <a:path w="1" h="6">
                      <a:moveTo>
                        <a:pt x="0" y="6"/>
                      </a:moveTo>
                      <a:lnTo>
                        <a:pt x="0" y="2"/>
                      </a:lnTo>
                      <a:lnTo>
                        <a:pt x="0"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75" name="Freeform 496">
                  <a:extLst>
                    <a:ext uri="{FF2B5EF4-FFF2-40B4-BE49-F238E27FC236}">
                      <a16:creationId xmlns:a16="http://schemas.microsoft.com/office/drawing/2014/main" id="{821DB51B-CED0-4014-B4EA-F9D049D97AAE}"/>
                    </a:ext>
                  </a:extLst>
                </p:cNvPr>
                <p:cNvSpPr>
                  <a:spLocks/>
                </p:cNvSpPr>
                <p:nvPr/>
              </p:nvSpPr>
              <p:spPr bwMode="auto">
                <a:xfrm>
                  <a:off x="1820" y="2707"/>
                  <a:ext cx="1" cy="5"/>
                </a:xfrm>
                <a:custGeom>
                  <a:avLst/>
                  <a:gdLst>
                    <a:gd name="T0" fmla="*/ 0 w 1"/>
                    <a:gd name="T1" fmla="*/ 5 h 5"/>
                    <a:gd name="T2" fmla="*/ 0 w 1"/>
                    <a:gd name="T3" fmla="*/ 1 h 5"/>
                    <a:gd name="T4" fmla="*/ 0 w 1"/>
                    <a:gd name="T5" fmla="*/ 0 h 5"/>
                    <a:gd name="T6" fmla="*/ 0 60000 65536"/>
                    <a:gd name="T7" fmla="*/ 0 60000 65536"/>
                    <a:gd name="T8" fmla="*/ 0 60000 65536"/>
                    <a:gd name="T9" fmla="*/ 0 w 1"/>
                    <a:gd name="T10" fmla="*/ 0 h 5"/>
                    <a:gd name="T11" fmla="*/ 1 w 1"/>
                    <a:gd name="T12" fmla="*/ 5 h 5"/>
                  </a:gdLst>
                  <a:ahLst/>
                  <a:cxnLst>
                    <a:cxn ang="T6">
                      <a:pos x="T0" y="T1"/>
                    </a:cxn>
                    <a:cxn ang="T7">
                      <a:pos x="T2" y="T3"/>
                    </a:cxn>
                    <a:cxn ang="T8">
                      <a:pos x="T4" y="T5"/>
                    </a:cxn>
                  </a:cxnLst>
                  <a:rect l="T9" t="T10" r="T11" b="T12"/>
                  <a:pathLst>
                    <a:path w="1" h="5">
                      <a:moveTo>
                        <a:pt x="0" y="5"/>
                      </a:moveTo>
                      <a:lnTo>
                        <a:pt x="0" y="1"/>
                      </a:lnTo>
                      <a:lnTo>
                        <a:pt x="0"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76" name="Freeform 497">
                  <a:extLst>
                    <a:ext uri="{FF2B5EF4-FFF2-40B4-BE49-F238E27FC236}">
                      <a16:creationId xmlns:a16="http://schemas.microsoft.com/office/drawing/2014/main" id="{DEE8B17E-6296-4CAC-A430-39020E97E00F}"/>
                    </a:ext>
                  </a:extLst>
                </p:cNvPr>
                <p:cNvSpPr>
                  <a:spLocks/>
                </p:cNvSpPr>
                <p:nvPr/>
              </p:nvSpPr>
              <p:spPr bwMode="auto">
                <a:xfrm>
                  <a:off x="4509" y="2643"/>
                  <a:ext cx="42" cy="79"/>
                </a:xfrm>
                <a:custGeom>
                  <a:avLst/>
                  <a:gdLst>
                    <a:gd name="T0" fmla="*/ 8 w 42"/>
                    <a:gd name="T1" fmla="*/ 79 h 79"/>
                    <a:gd name="T2" fmla="*/ 8 w 42"/>
                    <a:gd name="T3" fmla="*/ 76 h 79"/>
                    <a:gd name="T4" fmla="*/ 8 w 42"/>
                    <a:gd name="T5" fmla="*/ 70 h 79"/>
                    <a:gd name="T6" fmla="*/ 7 w 42"/>
                    <a:gd name="T7" fmla="*/ 70 h 79"/>
                    <a:gd name="T8" fmla="*/ 3 w 42"/>
                    <a:gd name="T9" fmla="*/ 72 h 79"/>
                    <a:gd name="T10" fmla="*/ 2 w 42"/>
                    <a:gd name="T11" fmla="*/ 70 h 79"/>
                    <a:gd name="T12" fmla="*/ 0 w 42"/>
                    <a:gd name="T13" fmla="*/ 64 h 79"/>
                    <a:gd name="T14" fmla="*/ 0 w 42"/>
                    <a:gd name="T15" fmla="*/ 57 h 79"/>
                    <a:gd name="T16" fmla="*/ 0 w 42"/>
                    <a:gd name="T17" fmla="*/ 53 h 79"/>
                    <a:gd name="T18" fmla="*/ 0 w 42"/>
                    <a:gd name="T19" fmla="*/ 45 h 79"/>
                    <a:gd name="T20" fmla="*/ 2 w 42"/>
                    <a:gd name="T21" fmla="*/ 39 h 79"/>
                    <a:gd name="T22" fmla="*/ 5 w 42"/>
                    <a:gd name="T23" fmla="*/ 31 h 79"/>
                    <a:gd name="T24" fmla="*/ 7 w 42"/>
                    <a:gd name="T25" fmla="*/ 33 h 79"/>
                    <a:gd name="T26" fmla="*/ 10 w 42"/>
                    <a:gd name="T27" fmla="*/ 38 h 79"/>
                    <a:gd name="T28" fmla="*/ 13 w 42"/>
                    <a:gd name="T29" fmla="*/ 46 h 79"/>
                    <a:gd name="T30" fmla="*/ 17 w 42"/>
                    <a:gd name="T31" fmla="*/ 51 h 79"/>
                    <a:gd name="T32" fmla="*/ 20 w 42"/>
                    <a:gd name="T33" fmla="*/ 53 h 79"/>
                    <a:gd name="T34" fmla="*/ 22 w 42"/>
                    <a:gd name="T35" fmla="*/ 53 h 79"/>
                    <a:gd name="T36" fmla="*/ 20 w 42"/>
                    <a:gd name="T37" fmla="*/ 48 h 79"/>
                    <a:gd name="T38" fmla="*/ 15 w 42"/>
                    <a:gd name="T39" fmla="*/ 39 h 79"/>
                    <a:gd name="T40" fmla="*/ 15 w 42"/>
                    <a:gd name="T41" fmla="*/ 34 h 79"/>
                    <a:gd name="T42" fmla="*/ 15 w 42"/>
                    <a:gd name="T43" fmla="*/ 29 h 79"/>
                    <a:gd name="T44" fmla="*/ 12 w 42"/>
                    <a:gd name="T45" fmla="*/ 26 h 79"/>
                    <a:gd name="T46" fmla="*/ 8 w 42"/>
                    <a:gd name="T47" fmla="*/ 27 h 79"/>
                    <a:gd name="T48" fmla="*/ 5 w 42"/>
                    <a:gd name="T49" fmla="*/ 27 h 79"/>
                    <a:gd name="T50" fmla="*/ 5 w 42"/>
                    <a:gd name="T51" fmla="*/ 20 h 79"/>
                    <a:gd name="T52" fmla="*/ 3 w 42"/>
                    <a:gd name="T53" fmla="*/ 12 h 79"/>
                    <a:gd name="T54" fmla="*/ 2 w 42"/>
                    <a:gd name="T55" fmla="*/ 7 h 79"/>
                    <a:gd name="T56" fmla="*/ 0 w 42"/>
                    <a:gd name="T57" fmla="*/ 1 h 79"/>
                    <a:gd name="T58" fmla="*/ 2 w 42"/>
                    <a:gd name="T59" fmla="*/ 0 h 79"/>
                    <a:gd name="T60" fmla="*/ 5 w 42"/>
                    <a:gd name="T61" fmla="*/ 3 h 79"/>
                    <a:gd name="T62" fmla="*/ 8 w 42"/>
                    <a:gd name="T63" fmla="*/ 7 h 79"/>
                    <a:gd name="T64" fmla="*/ 13 w 42"/>
                    <a:gd name="T65" fmla="*/ 12 h 79"/>
                    <a:gd name="T66" fmla="*/ 17 w 42"/>
                    <a:gd name="T67" fmla="*/ 17 h 79"/>
                    <a:gd name="T68" fmla="*/ 20 w 42"/>
                    <a:gd name="T69" fmla="*/ 20 h 79"/>
                    <a:gd name="T70" fmla="*/ 25 w 42"/>
                    <a:gd name="T71" fmla="*/ 26 h 79"/>
                    <a:gd name="T72" fmla="*/ 29 w 42"/>
                    <a:gd name="T73" fmla="*/ 31 h 79"/>
                    <a:gd name="T74" fmla="*/ 30 w 42"/>
                    <a:gd name="T75" fmla="*/ 33 h 79"/>
                    <a:gd name="T76" fmla="*/ 32 w 42"/>
                    <a:gd name="T77" fmla="*/ 36 h 79"/>
                    <a:gd name="T78" fmla="*/ 34 w 42"/>
                    <a:gd name="T79" fmla="*/ 38 h 79"/>
                    <a:gd name="T80" fmla="*/ 39 w 42"/>
                    <a:gd name="T81" fmla="*/ 39 h 79"/>
                    <a:gd name="T82" fmla="*/ 42 w 42"/>
                    <a:gd name="T83" fmla="*/ 43 h 79"/>
                    <a:gd name="T84" fmla="*/ 42 w 42"/>
                    <a:gd name="T85" fmla="*/ 46 h 79"/>
                    <a:gd name="T86" fmla="*/ 42 w 42"/>
                    <a:gd name="T87" fmla="*/ 50 h 79"/>
                    <a:gd name="T88" fmla="*/ 35 w 42"/>
                    <a:gd name="T89" fmla="*/ 58 h 79"/>
                    <a:gd name="T90" fmla="*/ 32 w 42"/>
                    <a:gd name="T91" fmla="*/ 62 h 79"/>
                    <a:gd name="T92" fmla="*/ 27 w 42"/>
                    <a:gd name="T93" fmla="*/ 70 h 79"/>
                    <a:gd name="T94" fmla="*/ 22 w 42"/>
                    <a:gd name="T95" fmla="*/ 72 h 79"/>
                    <a:gd name="T96" fmla="*/ 18 w 42"/>
                    <a:gd name="T97" fmla="*/ 74 h 79"/>
                    <a:gd name="T98" fmla="*/ 13 w 42"/>
                    <a:gd name="T99" fmla="*/ 79 h 79"/>
                    <a:gd name="T100" fmla="*/ 8 w 42"/>
                    <a:gd name="T101" fmla="*/ 79 h 7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2"/>
                    <a:gd name="T154" fmla="*/ 0 h 79"/>
                    <a:gd name="T155" fmla="*/ 42 w 42"/>
                    <a:gd name="T156" fmla="*/ 79 h 7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2" h="79">
                      <a:moveTo>
                        <a:pt x="8" y="79"/>
                      </a:moveTo>
                      <a:lnTo>
                        <a:pt x="8" y="76"/>
                      </a:lnTo>
                      <a:lnTo>
                        <a:pt x="8" y="70"/>
                      </a:lnTo>
                      <a:lnTo>
                        <a:pt x="7" y="70"/>
                      </a:lnTo>
                      <a:lnTo>
                        <a:pt x="3" y="72"/>
                      </a:lnTo>
                      <a:lnTo>
                        <a:pt x="2" y="70"/>
                      </a:lnTo>
                      <a:lnTo>
                        <a:pt x="0" y="64"/>
                      </a:lnTo>
                      <a:lnTo>
                        <a:pt x="0" y="57"/>
                      </a:lnTo>
                      <a:lnTo>
                        <a:pt x="0" y="53"/>
                      </a:lnTo>
                      <a:lnTo>
                        <a:pt x="0" y="45"/>
                      </a:lnTo>
                      <a:lnTo>
                        <a:pt x="2" y="39"/>
                      </a:lnTo>
                      <a:lnTo>
                        <a:pt x="5" y="31"/>
                      </a:lnTo>
                      <a:lnTo>
                        <a:pt x="7" y="33"/>
                      </a:lnTo>
                      <a:lnTo>
                        <a:pt x="10" y="38"/>
                      </a:lnTo>
                      <a:lnTo>
                        <a:pt x="13" y="46"/>
                      </a:lnTo>
                      <a:lnTo>
                        <a:pt x="17" y="51"/>
                      </a:lnTo>
                      <a:lnTo>
                        <a:pt x="20" y="53"/>
                      </a:lnTo>
                      <a:lnTo>
                        <a:pt x="22" y="53"/>
                      </a:lnTo>
                      <a:lnTo>
                        <a:pt x="20" y="48"/>
                      </a:lnTo>
                      <a:lnTo>
                        <a:pt x="15" y="39"/>
                      </a:lnTo>
                      <a:lnTo>
                        <a:pt x="15" y="34"/>
                      </a:lnTo>
                      <a:lnTo>
                        <a:pt x="15" y="29"/>
                      </a:lnTo>
                      <a:lnTo>
                        <a:pt x="12" y="26"/>
                      </a:lnTo>
                      <a:lnTo>
                        <a:pt x="8" y="27"/>
                      </a:lnTo>
                      <a:lnTo>
                        <a:pt x="5" y="27"/>
                      </a:lnTo>
                      <a:lnTo>
                        <a:pt x="5" y="20"/>
                      </a:lnTo>
                      <a:lnTo>
                        <a:pt x="3" y="12"/>
                      </a:lnTo>
                      <a:lnTo>
                        <a:pt x="2" y="7"/>
                      </a:lnTo>
                      <a:lnTo>
                        <a:pt x="0" y="1"/>
                      </a:lnTo>
                      <a:lnTo>
                        <a:pt x="2" y="0"/>
                      </a:lnTo>
                      <a:lnTo>
                        <a:pt x="5" y="3"/>
                      </a:lnTo>
                      <a:lnTo>
                        <a:pt x="8" y="7"/>
                      </a:lnTo>
                      <a:lnTo>
                        <a:pt x="13" y="12"/>
                      </a:lnTo>
                      <a:lnTo>
                        <a:pt x="17" y="17"/>
                      </a:lnTo>
                      <a:lnTo>
                        <a:pt x="20" y="20"/>
                      </a:lnTo>
                      <a:lnTo>
                        <a:pt x="25" y="26"/>
                      </a:lnTo>
                      <a:lnTo>
                        <a:pt x="29" y="31"/>
                      </a:lnTo>
                      <a:lnTo>
                        <a:pt x="30" y="33"/>
                      </a:lnTo>
                      <a:lnTo>
                        <a:pt x="32" y="36"/>
                      </a:lnTo>
                      <a:lnTo>
                        <a:pt x="34" y="38"/>
                      </a:lnTo>
                      <a:lnTo>
                        <a:pt x="39" y="39"/>
                      </a:lnTo>
                      <a:lnTo>
                        <a:pt x="42" y="43"/>
                      </a:lnTo>
                      <a:lnTo>
                        <a:pt x="42" y="46"/>
                      </a:lnTo>
                      <a:lnTo>
                        <a:pt x="42" y="50"/>
                      </a:lnTo>
                      <a:lnTo>
                        <a:pt x="35" y="58"/>
                      </a:lnTo>
                      <a:lnTo>
                        <a:pt x="32" y="62"/>
                      </a:lnTo>
                      <a:lnTo>
                        <a:pt x="27" y="70"/>
                      </a:lnTo>
                      <a:lnTo>
                        <a:pt x="22" y="72"/>
                      </a:lnTo>
                      <a:lnTo>
                        <a:pt x="18" y="74"/>
                      </a:lnTo>
                      <a:lnTo>
                        <a:pt x="13" y="79"/>
                      </a:lnTo>
                      <a:lnTo>
                        <a:pt x="8" y="79"/>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77" name="Freeform 498">
                  <a:extLst>
                    <a:ext uri="{FF2B5EF4-FFF2-40B4-BE49-F238E27FC236}">
                      <a16:creationId xmlns:a16="http://schemas.microsoft.com/office/drawing/2014/main" id="{6BA38D1E-4F05-4588-B26C-9AAA4B06E7D2}"/>
                    </a:ext>
                  </a:extLst>
                </p:cNvPr>
                <p:cNvSpPr>
                  <a:spLocks/>
                </p:cNvSpPr>
                <p:nvPr/>
              </p:nvSpPr>
              <p:spPr bwMode="auto">
                <a:xfrm>
                  <a:off x="4509" y="2643"/>
                  <a:ext cx="42" cy="79"/>
                </a:xfrm>
                <a:custGeom>
                  <a:avLst/>
                  <a:gdLst>
                    <a:gd name="T0" fmla="*/ 8 w 42"/>
                    <a:gd name="T1" fmla="*/ 79 h 79"/>
                    <a:gd name="T2" fmla="*/ 8 w 42"/>
                    <a:gd name="T3" fmla="*/ 79 h 79"/>
                    <a:gd name="T4" fmla="*/ 8 w 42"/>
                    <a:gd name="T5" fmla="*/ 76 h 79"/>
                    <a:gd name="T6" fmla="*/ 8 w 42"/>
                    <a:gd name="T7" fmla="*/ 70 h 79"/>
                    <a:gd name="T8" fmla="*/ 7 w 42"/>
                    <a:gd name="T9" fmla="*/ 70 h 79"/>
                    <a:gd name="T10" fmla="*/ 3 w 42"/>
                    <a:gd name="T11" fmla="*/ 72 h 79"/>
                    <a:gd name="T12" fmla="*/ 2 w 42"/>
                    <a:gd name="T13" fmla="*/ 70 h 79"/>
                    <a:gd name="T14" fmla="*/ 0 w 42"/>
                    <a:gd name="T15" fmla="*/ 64 h 79"/>
                    <a:gd name="T16" fmla="*/ 0 w 42"/>
                    <a:gd name="T17" fmla="*/ 57 h 79"/>
                    <a:gd name="T18" fmla="*/ 0 w 42"/>
                    <a:gd name="T19" fmla="*/ 53 h 79"/>
                    <a:gd name="T20" fmla="*/ 0 w 42"/>
                    <a:gd name="T21" fmla="*/ 45 h 79"/>
                    <a:gd name="T22" fmla="*/ 2 w 42"/>
                    <a:gd name="T23" fmla="*/ 39 h 79"/>
                    <a:gd name="T24" fmla="*/ 5 w 42"/>
                    <a:gd name="T25" fmla="*/ 31 h 79"/>
                    <a:gd name="T26" fmla="*/ 7 w 42"/>
                    <a:gd name="T27" fmla="*/ 33 h 79"/>
                    <a:gd name="T28" fmla="*/ 10 w 42"/>
                    <a:gd name="T29" fmla="*/ 38 h 79"/>
                    <a:gd name="T30" fmla="*/ 13 w 42"/>
                    <a:gd name="T31" fmla="*/ 46 h 79"/>
                    <a:gd name="T32" fmla="*/ 17 w 42"/>
                    <a:gd name="T33" fmla="*/ 51 h 79"/>
                    <a:gd name="T34" fmla="*/ 20 w 42"/>
                    <a:gd name="T35" fmla="*/ 53 h 79"/>
                    <a:gd name="T36" fmla="*/ 22 w 42"/>
                    <a:gd name="T37" fmla="*/ 53 h 79"/>
                    <a:gd name="T38" fmla="*/ 20 w 42"/>
                    <a:gd name="T39" fmla="*/ 48 h 79"/>
                    <a:gd name="T40" fmla="*/ 15 w 42"/>
                    <a:gd name="T41" fmla="*/ 39 h 79"/>
                    <a:gd name="T42" fmla="*/ 15 w 42"/>
                    <a:gd name="T43" fmla="*/ 34 h 79"/>
                    <a:gd name="T44" fmla="*/ 15 w 42"/>
                    <a:gd name="T45" fmla="*/ 29 h 79"/>
                    <a:gd name="T46" fmla="*/ 12 w 42"/>
                    <a:gd name="T47" fmla="*/ 26 h 79"/>
                    <a:gd name="T48" fmla="*/ 8 w 42"/>
                    <a:gd name="T49" fmla="*/ 27 h 79"/>
                    <a:gd name="T50" fmla="*/ 5 w 42"/>
                    <a:gd name="T51" fmla="*/ 27 h 79"/>
                    <a:gd name="T52" fmla="*/ 5 w 42"/>
                    <a:gd name="T53" fmla="*/ 20 h 79"/>
                    <a:gd name="T54" fmla="*/ 3 w 42"/>
                    <a:gd name="T55" fmla="*/ 12 h 79"/>
                    <a:gd name="T56" fmla="*/ 2 w 42"/>
                    <a:gd name="T57" fmla="*/ 7 h 79"/>
                    <a:gd name="T58" fmla="*/ 0 w 42"/>
                    <a:gd name="T59" fmla="*/ 1 h 79"/>
                    <a:gd name="T60" fmla="*/ 2 w 42"/>
                    <a:gd name="T61" fmla="*/ 0 h 79"/>
                    <a:gd name="T62" fmla="*/ 5 w 42"/>
                    <a:gd name="T63" fmla="*/ 3 h 79"/>
                    <a:gd name="T64" fmla="*/ 8 w 42"/>
                    <a:gd name="T65" fmla="*/ 7 h 79"/>
                    <a:gd name="T66" fmla="*/ 13 w 42"/>
                    <a:gd name="T67" fmla="*/ 12 h 79"/>
                    <a:gd name="T68" fmla="*/ 17 w 42"/>
                    <a:gd name="T69" fmla="*/ 17 h 79"/>
                    <a:gd name="T70" fmla="*/ 20 w 42"/>
                    <a:gd name="T71" fmla="*/ 20 h 79"/>
                    <a:gd name="T72" fmla="*/ 25 w 42"/>
                    <a:gd name="T73" fmla="*/ 26 h 79"/>
                    <a:gd name="T74" fmla="*/ 29 w 42"/>
                    <a:gd name="T75" fmla="*/ 31 h 79"/>
                    <a:gd name="T76" fmla="*/ 30 w 42"/>
                    <a:gd name="T77" fmla="*/ 33 h 79"/>
                    <a:gd name="T78" fmla="*/ 32 w 42"/>
                    <a:gd name="T79" fmla="*/ 36 h 79"/>
                    <a:gd name="T80" fmla="*/ 34 w 42"/>
                    <a:gd name="T81" fmla="*/ 38 h 79"/>
                    <a:gd name="T82" fmla="*/ 39 w 42"/>
                    <a:gd name="T83" fmla="*/ 39 h 79"/>
                    <a:gd name="T84" fmla="*/ 42 w 42"/>
                    <a:gd name="T85" fmla="*/ 43 h 79"/>
                    <a:gd name="T86" fmla="*/ 42 w 42"/>
                    <a:gd name="T87" fmla="*/ 46 h 79"/>
                    <a:gd name="T88" fmla="*/ 42 w 42"/>
                    <a:gd name="T89" fmla="*/ 50 h 79"/>
                    <a:gd name="T90" fmla="*/ 35 w 42"/>
                    <a:gd name="T91" fmla="*/ 58 h 79"/>
                    <a:gd name="T92" fmla="*/ 32 w 42"/>
                    <a:gd name="T93" fmla="*/ 62 h 79"/>
                    <a:gd name="T94" fmla="*/ 27 w 42"/>
                    <a:gd name="T95" fmla="*/ 70 h 79"/>
                    <a:gd name="T96" fmla="*/ 22 w 42"/>
                    <a:gd name="T97" fmla="*/ 72 h 79"/>
                    <a:gd name="T98" fmla="*/ 18 w 42"/>
                    <a:gd name="T99" fmla="*/ 74 h 79"/>
                    <a:gd name="T100" fmla="*/ 13 w 42"/>
                    <a:gd name="T101" fmla="*/ 79 h 79"/>
                    <a:gd name="T102" fmla="*/ 8 w 42"/>
                    <a:gd name="T103" fmla="*/ 79 h 7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2"/>
                    <a:gd name="T157" fmla="*/ 0 h 79"/>
                    <a:gd name="T158" fmla="*/ 42 w 42"/>
                    <a:gd name="T159" fmla="*/ 79 h 7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2" h="79">
                      <a:moveTo>
                        <a:pt x="8" y="79"/>
                      </a:moveTo>
                      <a:lnTo>
                        <a:pt x="8" y="79"/>
                      </a:lnTo>
                      <a:lnTo>
                        <a:pt x="8" y="76"/>
                      </a:lnTo>
                      <a:lnTo>
                        <a:pt x="8" y="70"/>
                      </a:lnTo>
                      <a:lnTo>
                        <a:pt x="7" y="70"/>
                      </a:lnTo>
                      <a:lnTo>
                        <a:pt x="3" y="72"/>
                      </a:lnTo>
                      <a:lnTo>
                        <a:pt x="2" y="70"/>
                      </a:lnTo>
                      <a:lnTo>
                        <a:pt x="0" y="64"/>
                      </a:lnTo>
                      <a:lnTo>
                        <a:pt x="0" y="57"/>
                      </a:lnTo>
                      <a:lnTo>
                        <a:pt x="0" y="53"/>
                      </a:lnTo>
                      <a:lnTo>
                        <a:pt x="0" y="45"/>
                      </a:lnTo>
                      <a:lnTo>
                        <a:pt x="2" y="39"/>
                      </a:lnTo>
                      <a:lnTo>
                        <a:pt x="5" y="31"/>
                      </a:lnTo>
                      <a:lnTo>
                        <a:pt x="7" y="33"/>
                      </a:lnTo>
                      <a:lnTo>
                        <a:pt x="10" y="38"/>
                      </a:lnTo>
                      <a:lnTo>
                        <a:pt x="13" y="46"/>
                      </a:lnTo>
                      <a:lnTo>
                        <a:pt x="17" y="51"/>
                      </a:lnTo>
                      <a:lnTo>
                        <a:pt x="20" y="53"/>
                      </a:lnTo>
                      <a:lnTo>
                        <a:pt x="22" y="53"/>
                      </a:lnTo>
                      <a:lnTo>
                        <a:pt x="20" y="48"/>
                      </a:lnTo>
                      <a:lnTo>
                        <a:pt x="15" y="39"/>
                      </a:lnTo>
                      <a:lnTo>
                        <a:pt x="15" y="34"/>
                      </a:lnTo>
                      <a:lnTo>
                        <a:pt x="15" y="29"/>
                      </a:lnTo>
                      <a:lnTo>
                        <a:pt x="12" y="26"/>
                      </a:lnTo>
                      <a:lnTo>
                        <a:pt x="8" y="27"/>
                      </a:lnTo>
                      <a:lnTo>
                        <a:pt x="5" y="27"/>
                      </a:lnTo>
                      <a:lnTo>
                        <a:pt x="5" y="20"/>
                      </a:lnTo>
                      <a:lnTo>
                        <a:pt x="3" y="12"/>
                      </a:lnTo>
                      <a:lnTo>
                        <a:pt x="2" y="7"/>
                      </a:lnTo>
                      <a:lnTo>
                        <a:pt x="0" y="1"/>
                      </a:lnTo>
                      <a:lnTo>
                        <a:pt x="2" y="0"/>
                      </a:lnTo>
                      <a:lnTo>
                        <a:pt x="5" y="3"/>
                      </a:lnTo>
                      <a:lnTo>
                        <a:pt x="8" y="7"/>
                      </a:lnTo>
                      <a:lnTo>
                        <a:pt x="13" y="12"/>
                      </a:lnTo>
                      <a:lnTo>
                        <a:pt x="17" y="17"/>
                      </a:lnTo>
                      <a:lnTo>
                        <a:pt x="20" y="20"/>
                      </a:lnTo>
                      <a:lnTo>
                        <a:pt x="25" y="26"/>
                      </a:lnTo>
                      <a:lnTo>
                        <a:pt x="29" y="31"/>
                      </a:lnTo>
                      <a:lnTo>
                        <a:pt x="30" y="33"/>
                      </a:lnTo>
                      <a:lnTo>
                        <a:pt x="32" y="36"/>
                      </a:lnTo>
                      <a:lnTo>
                        <a:pt x="34" y="38"/>
                      </a:lnTo>
                      <a:lnTo>
                        <a:pt x="39" y="39"/>
                      </a:lnTo>
                      <a:lnTo>
                        <a:pt x="42" y="43"/>
                      </a:lnTo>
                      <a:lnTo>
                        <a:pt x="42" y="46"/>
                      </a:lnTo>
                      <a:lnTo>
                        <a:pt x="42" y="50"/>
                      </a:lnTo>
                      <a:lnTo>
                        <a:pt x="35" y="58"/>
                      </a:lnTo>
                      <a:lnTo>
                        <a:pt x="32" y="62"/>
                      </a:lnTo>
                      <a:lnTo>
                        <a:pt x="27" y="70"/>
                      </a:lnTo>
                      <a:lnTo>
                        <a:pt x="22" y="72"/>
                      </a:lnTo>
                      <a:lnTo>
                        <a:pt x="18" y="74"/>
                      </a:lnTo>
                      <a:lnTo>
                        <a:pt x="13" y="79"/>
                      </a:lnTo>
                      <a:lnTo>
                        <a:pt x="8" y="7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78" name="Freeform 499">
                  <a:extLst>
                    <a:ext uri="{FF2B5EF4-FFF2-40B4-BE49-F238E27FC236}">
                      <a16:creationId xmlns:a16="http://schemas.microsoft.com/office/drawing/2014/main" id="{ABE90558-2053-467D-BE09-0F413B4FE20C}"/>
                    </a:ext>
                  </a:extLst>
                </p:cNvPr>
                <p:cNvSpPr>
                  <a:spLocks/>
                </p:cNvSpPr>
                <p:nvPr/>
              </p:nvSpPr>
              <p:spPr bwMode="auto">
                <a:xfrm>
                  <a:off x="2392" y="2731"/>
                  <a:ext cx="10" cy="19"/>
                </a:xfrm>
                <a:custGeom>
                  <a:avLst/>
                  <a:gdLst>
                    <a:gd name="T0" fmla="*/ 7 w 10"/>
                    <a:gd name="T1" fmla="*/ 19 h 19"/>
                    <a:gd name="T2" fmla="*/ 9 w 10"/>
                    <a:gd name="T3" fmla="*/ 19 h 19"/>
                    <a:gd name="T4" fmla="*/ 10 w 10"/>
                    <a:gd name="T5" fmla="*/ 17 h 19"/>
                    <a:gd name="T6" fmla="*/ 9 w 10"/>
                    <a:gd name="T7" fmla="*/ 14 h 19"/>
                    <a:gd name="T8" fmla="*/ 10 w 10"/>
                    <a:gd name="T9" fmla="*/ 8 h 19"/>
                    <a:gd name="T10" fmla="*/ 9 w 10"/>
                    <a:gd name="T11" fmla="*/ 7 h 19"/>
                    <a:gd name="T12" fmla="*/ 7 w 10"/>
                    <a:gd name="T13" fmla="*/ 5 h 19"/>
                    <a:gd name="T14" fmla="*/ 5 w 10"/>
                    <a:gd name="T15" fmla="*/ 1 h 19"/>
                    <a:gd name="T16" fmla="*/ 4 w 10"/>
                    <a:gd name="T17" fmla="*/ 0 h 19"/>
                    <a:gd name="T18" fmla="*/ 4 w 10"/>
                    <a:gd name="T19" fmla="*/ 1 h 19"/>
                    <a:gd name="T20" fmla="*/ 2 w 10"/>
                    <a:gd name="T21" fmla="*/ 1 h 19"/>
                    <a:gd name="T22" fmla="*/ 2 w 10"/>
                    <a:gd name="T23" fmla="*/ 5 h 19"/>
                    <a:gd name="T24" fmla="*/ 0 w 10"/>
                    <a:gd name="T25" fmla="*/ 7 h 19"/>
                    <a:gd name="T26" fmla="*/ 0 w 10"/>
                    <a:gd name="T27" fmla="*/ 10 h 19"/>
                    <a:gd name="T28" fmla="*/ 0 w 10"/>
                    <a:gd name="T29" fmla="*/ 12 h 19"/>
                    <a:gd name="T30" fmla="*/ 2 w 10"/>
                    <a:gd name="T31" fmla="*/ 14 h 19"/>
                    <a:gd name="T32" fmla="*/ 2 w 10"/>
                    <a:gd name="T33" fmla="*/ 15 h 19"/>
                    <a:gd name="T34" fmla="*/ 4 w 10"/>
                    <a:gd name="T35" fmla="*/ 17 h 19"/>
                    <a:gd name="T36" fmla="*/ 4 w 10"/>
                    <a:gd name="T37" fmla="*/ 19 h 19"/>
                    <a:gd name="T38" fmla="*/ 5 w 10"/>
                    <a:gd name="T39" fmla="*/ 19 h 19"/>
                    <a:gd name="T40" fmla="*/ 7 w 10"/>
                    <a:gd name="T41" fmla="*/ 19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19"/>
                    <a:gd name="T65" fmla="*/ 10 w 10"/>
                    <a:gd name="T66" fmla="*/ 19 h 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19">
                      <a:moveTo>
                        <a:pt x="7" y="19"/>
                      </a:moveTo>
                      <a:lnTo>
                        <a:pt x="9" y="19"/>
                      </a:lnTo>
                      <a:lnTo>
                        <a:pt x="10" y="17"/>
                      </a:lnTo>
                      <a:lnTo>
                        <a:pt x="9" y="14"/>
                      </a:lnTo>
                      <a:lnTo>
                        <a:pt x="10" y="8"/>
                      </a:lnTo>
                      <a:lnTo>
                        <a:pt x="9" y="7"/>
                      </a:lnTo>
                      <a:lnTo>
                        <a:pt x="7" y="5"/>
                      </a:lnTo>
                      <a:lnTo>
                        <a:pt x="5" y="1"/>
                      </a:lnTo>
                      <a:lnTo>
                        <a:pt x="4" y="0"/>
                      </a:lnTo>
                      <a:lnTo>
                        <a:pt x="4" y="1"/>
                      </a:lnTo>
                      <a:lnTo>
                        <a:pt x="2" y="1"/>
                      </a:lnTo>
                      <a:lnTo>
                        <a:pt x="2" y="5"/>
                      </a:lnTo>
                      <a:lnTo>
                        <a:pt x="0" y="7"/>
                      </a:lnTo>
                      <a:lnTo>
                        <a:pt x="0" y="10"/>
                      </a:lnTo>
                      <a:lnTo>
                        <a:pt x="0" y="12"/>
                      </a:lnTo>
                      <a:lnTo>
                        <a:pt x="2" y="14"/>
                      </a:lnTo>
                      <a:lnTo>
                        <a:pt x="2" y="15"/>
                      </a:lnTo>
                      <a:lnTo>
                        <a:pt x="4" y="17"/>
                      </a:lnTo>
                      <a:lnTo>
                        <a:pt x="4" y="19"/>
                      </a:lnTo>
                      <a:lnTo>
                        <a:pt x="5" y="19"/>
                      </a:lnTo>
                      <a:lnTo>
                        <a:pt x="7" y="19"/>
                      </a:lnTo>
                      <a:close/>
                    </a:path>
                  </a:pathLst>
                </a:custGeom>
                <a:solidFill>
                  <a:srgbClr val="FFFDC9"/>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79" name="Freeform 500">
                  <a:extLst>
                    <a:ext uri="{FF2B5EF4-FFF2-40B4-BE49-F238E27FC236}">
                      <a16:creationId xmlns:a16="http://schemas.microsoft.com/office/drawing/2014/main" id="{8C3089E2-ED6C-4FBC-9214-90A72229FA8A}"/>
                    </a:ext>
                  </a:extLst>
                </p:cNvPr>
                <p:cNvSpPr>
                  <a:spLocks/>
                </p:cNvSpPr>
                <p:nvPr/>
              </p:nvSpPr>
              <p:spPr bwMode="auto">
                <a:xfrm>
                  <a:off x="2392" y="2731"/>
                  <a:ext cx="10" cy="19"/>
                </a:xfrm>
                <a:custGeom>
                  <a:avLst/>
                  <a:gdLst>
                    <a:gd name="T0" fmla="*/ 7 w 10"/>
                    <a:gd name="T1" fmla="*/ 19 h 19"/>
                    <a:gd name="T2" fmla="*/ 7 w 10"/>
                    <a:gd name="T3" fmla="*/ 19 h 19"/>
                    <a:gd name="T4" fmla="*/ 9 w 10"/>
                    <a:gd name="T5" fmla="*/ 19 h 19"/>
                    <a:gd name="T6" fmla="*/ 10 w 10"/>
                    <a:gd name="T7" fmla="*/ 17 h 19"/>
                    <a:gd name="T8" fmla="*/ 9 w 10"/>
                    <a:gd name="T9" fmla="*/ 14 h 19"/>
                    <a:gd name="T10" fmla="*/ 10 w 10"/>
                    <a:gd name="T11" fmla="*/ 8 h 19"/>
                    <a:gd name="T12" fmla="*/ 9 w 10"/>
                    <a:gd name="T13" fmla="*/ 7 h 19"/>
                    <a:gd name="T14" fmla="*/ 7 w 10"/>
                    <a:gd name="T15" fmla="*/ 5 h 19"/>
                    <a:gd name="T16" fmla="*/ 5 w 10"/>
                    <a:gd name="T17" fmla="*/ 1 h 19"/>
                    <a:gd name="T18" fmla="*/ 4 w 10"/>
                    <a:gd name="T19" fmla="*/ 0 h 19"/>
                    <a:gd name="T20" fmla="*/ 4 w 10"/>
                    <a:gd name="T21" fmla="*/ 1 h 19"/>
                    <a:gd name="T22" fmla="*/ 2 w 10"/>
                    <a:gd name="T23" fmla="*/ 1 h 19"/>
                    <a:gd name="T24" fmla="*/ 2 w 10"/>
                    <a:gd name="T25" fmla="*/ 5 h 19"/>
                    <a:gd name="T26" fmla="*/ 0 w 10"/>
                    <a:gd name="T27" fmla="*/ 7 h 19"/>
                    <a:gd name="T28" fmla="*/ 0 w 10"/>
                    <a:gd name="T29" fmla="*/ 10 h 19"/>
                    <a:gd name="T30" fmla="*/ 0 w 10"/>
                    <a:gd name="T31" fmla="*/ 12 h 19"/>
                    <a:gd name="T32" fmla="*/ 2 w 10"/>
                    <a:gd name="T33" fmla="*/ 14 h 19"/>
                    <a:gd name="T34" fmla="*/ 2 w 10"/>
                    <a:gd name="T35" fmla="*/ 15 h 19"/>
                    <a:gd name="T36" fmla="*/ 4 w 10"/>
                    <a:gd name="T37" fmla="*/ 17 h 19"/>
                    <a:gd name="T38" fmla="*/ 4 w 10"/>
                    <a:gd name="T39" fmla="*/ 19 h 19"/>
                    <a:gd name="T40" fmla="*/ 5 w 10"/>
                    <a:gd name="T41" fmla="*/ 19 h 19"/>
                    <a:gd name="T42" fmla="*/ 7 w 10"/>
                    <a:gd name="T43" fmla="*/ 19 h 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
                    <a:gd name="T67" fmla="*/ 0 h 19"/>
                    <a:gd name="T68" fmla="*/ 10 w 10"/>
                    <a:gd name="T69" fmla="*/ 19 h 1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 h="19">
                      <a:moveTo>
                        <a:pt x="7" y="19"/>
                      </a:moveTo>
                      <a:lnTo>
                        <a:pt x="7" y="19"/>
                      </a:lnTo>
                      <a:lnTo>
                        <a:pt x="9" y="19"/>
                      </a:lnTo>
                      <a:lnTo>
                        <a:pt x="10" y="17"/>
                      </a:lnTo>
                      <a:lnTo>
                        <a:pt x="9" y="14"/>
                      </a:lnTo>
                      <a:lnTo>
                        <a:pt x="10" y="8"/>
                      </a:lnTo>
                      <a:lnTo>
                        <a:pt x="9" y="7"/>
                      </a:lnTo>
                      <a:lnTo>
                        <a:pt x="7" y="5"/>
                      </a:lnTo>
                      <a:lnTo>
                        <a:pt x="5" y="1"/>
                      </a:lnTo>
                      <a:lnTo>
                        <a:pt x="4" y="0"/>
                      </a:lnTo>
                      <a:lnTo>
                        <a:pt x="4" y="1"/>
                      </a:lnTo>
                      <a:lnTo>
                        <a:pt x="2" y="1"/>
                      </a:lnTo>
                      <a:lnTo>
                        <a:pt x="2" y="5"/>
                      </a:lnTo>
                      <a:lnTo>
                        <a:pt x="0" y="7"/>
                      </a:lnTo>
                      <a:lnTo>
                        <a:pt x="0" y="10"/>
                      </a:lnTo>
                      <a:lnTo>
                        <a:pt x="0" y="12"/>
                      </a:lnTo>
                      <a:lnTo>
                        <a:pt x="2" y="14"/>
                      </a:lnTo>
                      <a:lnTo>
                        <a:pt x="2" y="15"/>
                      </a:lnTo>
                      <a:lnTo>
                        <a:pt x="4" y="17"/>
                      </a:lnTo>
                      <a:lnTo>
                        <a:pt x="4" y="19"/>
                      </a:lnTo>
                      <a:lnTo>
                        <a:pt x="5" y="19"/>
                      </a:lnTo>
                      <a:lnTo>
                        <a:pt x="7" y="1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80" name="Freeform 501">
                  <a:extLst>
                    <a:ext uri="{FF2B5EF4-FFF2-40B4-BE49-F238E27FC236}">
                      <a16:creationId xmlns:a16="http://schemas.microsoft.com/office/drawing/2014/main" id="{8FF02E1F-C1BF-402D-90AD-0DE93565EDDF}"/>
                    </a:ext>
                  </a:extLst>
                </p:cNvPr>
                <p:cNvSpPr>
                  <a:spLocks/>
                </p:cNvSpPr>
                <p:nvPr/>
              </p:nvSpPr>
              <p:spPr bwMode="auto">
                <a:xfrm>
                  <a:off x="2219" y="2710"/>
                  <a:ext cx="155" cy="45"/>
                </a:xfrm>
                <a:custGeom>
                  <a:avLst/>
                  <a:gdLst>
                    <a:gd name="T0" fmla="*/ 62 w 155"/>
                    <a:gd name="T1" fmla="*/ 45 h 45"/>
                    <a:gd name="T2" fmla="*/ 57 w 155"/>
                    <a:gd name="T3" fmla="*/ 45 h 45"/>
                    <a:gd name="T4" fmla="*/ 50 w 155"/>
                    <a:gd name="T5" fmla="*/ 45 h 45"/>
                    <a:gd name="T6" fmla="*/ 40 w 155"/>
                    <a:gd name="T7" fmla="*/ 45 h 45"/>
                    <a:gd name="T8" fmla="*/ 32 w 155"/>
                    <a:gd name="T9" fmla="*/ 40 h 45"/>
                    <a:gd name="T10" fmla="*/ 23 w 155"/>
                    <a:gd name="T11" fmla="*/ 36 h 45"/>
                    <a:gd name="T12" fmla="*/ 15 w 155"/>
                    <a:gd name="T13" fmla="*/ 35 h 45"/>
                    <a:gd name="T14" fmla="*/ 5 w 155"/>
                    <a:gd name="T15" fmla="*/ 33 h 45"/>
                    <a:gd name="T16" fmla="*/ 0 w 155"/>
                    <a:gd name="T17" fmla="*/ 26 h 45"/>
                    <a:gd name="T18" fmla="*/ 0 w 155"/>
                    <a:gd name="T19" fmla="*/ 22 h 45"/>
                    <a:gd name="T20" fmla="*/ 3 w 155"/>
                    <a:gd name="T21" fmla="*/ 16 h 45"/>
                    <a:gd name="T22" fmla="*/ 8 w 155"/>
                    <a:gd name="T23" fmla="*/ 10 h 45"/>
                    <a:gd name="T24" fmla="*/ 18 w 155"/>
                    <a:gd name="T25" fmla="*/ 3 h 45"/>
                    <a:gd name="T26" fmla="*/ 25 w 155"/>
                    <a:gd name="T27" fmla="*/ 0 h 45"/>
                    <a:gd name="T28" fmla="*/ 48 w 155"/>
                    <a:gd name="T29" fmla="*/ 0 h 45"/>
                    <a:gd name="T30" fmla="*/ 58 w 155"/>
                    <a:gd name="T31" fmla="*/ 0 h 45"/>
                    <a:gd name="T32" fmla="*/ 68 w 155"/>
                    <a:gd name="T33" fmla="*/ 0 h 45"/>
                    <a:gd name="T34" fmla="*/ 80 w 155"/>
                    <a:gd name="T35" fmla="*/ 2 h 45"/>
                    <a:gd name="T36" fmla="*/ 92 w 155"/>
                    <a:gd name="T37" fmla="*/ 2 h 45"/>
                    <a:gd name="T38" fmla="*/ 102 w 155"/>
                    <a:gd name="T39" fmla="*/ 3 h 45"/>
                    <a:gd name="T40" fmla="*/ 110 w 155"/>
                    <a:gd name="T41" fmla="*/ 5 h 45"/>
                    <a:gd name="T42" fmla="*/ 113 w 155"/>
                    <a:gd name="T43" fmla="*/ 5 h 45"/>
                    <a:gd name="T44" fmla="*/ 118 w 155"/>
                    <a:gd name="T45" fmla="*/ 3 h 45"/>
                    <a:gd name="T46" fmla="*/ 125 w 155"/>
                    <a:gd name="T47" fmla="*/ 2 h 45"/>
                    <a:gd name="T48" fmla="*/ 135 w 155"/>
                    <a:gd name="T49" fmla="*/ 2 h 45"/>
                    <a:gd name="T50" fmla="*/ 140 w 155"/>
                    <a:gd name="T51" fmla="*/ 2 h 45"/>
                    <a:gd name="T52" fmla="*/ 145 w 155"/>
                    <a:gd name="T53" fmla="*/ 3 h 45"/>
                    <a:gd name="T54" fmla="*/ 150 w 155"/>
                    <a:gd name="T55" fmla="*/ 3 h 45"/>
                    <a:gd name="T56" fmla="*/ 153 w 155"/>
                    <a:gd name="T57" fmla="*/ 7 h 45"/>
                    <a:gd name="T58" fmla="*/ 155 w 155"/>
                    <a:gd name="T59" fmla="*/ 14 h 45"/>
                    <a:gd name="T60" fmla="*/ 153 w 155"/>
                    <a:gd name="T61" fmla="*/ 16 h 45"/>
                    <a:gd name="T62" fmla="*/ 145 w 155"/>
                    <a:gd name="T63" fmla="*/ 19 h 45"/>
                    <a:gd name="T64" fmla="*/ 140 w 155"/>
                    <a:gd name="T65" fmla="*/ 21 h 45"/>
                    <a:gd name="T66" fmla="*/ 135 w 155"/>
                    <a:gd name="T67" fmla="*/ 22 h 45"/>
                    <a:gd name="T68" fmla="*/ 132 w 155"/>
                    <a:gd name="T69" fmla="*/ 24 h 45"/>
                    <a:gd name="T70" fmla="*/ 128 w 155"/>
                    <a:gd name="T71" fmla="*/ 26 h 45"/>
                    <a:gd name="T72" fmla="*/ 127 w 155"/>
                    <a:gd name="T73" fmla="*/ 28 h 45"/>
                    <a:gd name="T74" fmla="*/ 130 w 155"/>
                    <a:gd name="T75" fmla="*/ 28 h 45"/>
                    <a:gd name="T76" fmla="*/ 127 w 155"/>
                    <a:gd name="T77" fmla="*/ 33 h 45"/>
                    <a:gd name="T78" fmla="*/ 122 w 155"/>
                    <a:gd name="T79" fmla="*/ 35 h 45"/>
                    <a:gd name="T80" fmla="*/ 117 w 155"/>
                    <a:gd name="T81" fmla="*/ 35 h 45"/>
                    <a:gd name="T82" fmla="*/ 113 w 155"/>
                    <a:gd name="T83" fmla="*/ 31 h 45"/>
                    <a:gd name="T84" fmla="*/ 108 w 155"/>
                    <a:gd name="T85" fmla="*/ 29 h 45"/>
                    <a:gd name="T86" fmla="*/ 103 w 155"/>
                    <a:gd name="T87" fmla="*/ 33 h 45"/>
                    <a:gd name="T88" fmla="*/ 97 w 155"/>
                    <a:gd name="T89" fmla="*/ 40 h 45"/>
                    <a:gd name="T90" fmla="*/ 93 w 155"/>
                    <a:gd name="T91" fmla="*/ 41 h 45"/>
                    <a:gd name="T92" fmla="*/ 87 w 155"/>
                    <a:gd name="T93" fmla="*/ 41 h 45"/>
                    <a:gd name="T94" fmla="*/ 80 w 155"/>
                    <a:gd name="T95" fmla="*/ 41 h 45"/>
                    <a:gd name="T96" fmla="*/ 73 w 155"/>
                    <a:gd name="T97" fmla="*/ 43 h 45"/>
                    <a:gd name="T98" fmla="*/ 70 w 155"/>
                    <a:gd name="T99" fmla="*/ 45 h 45"/>
                    <a:gd name="T100" fmla="*/ 62 w 155"/>
                    <a:gd name="T101" fmla="*/ 45 h 4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5"/>
                    <a:gd name="T154" fmla="*/ 0 h 45"/>
                    <a:gd name="T155" fmla="*/ 155 w 155"/>
                    <a:gd name="T156" fmla="*/ 45 h 4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5" h="45">
                      <a:moveTo>
                        <a:pt x="62" y="45"/>
                      </a:moveTo>
                      <a:lnTo>
                        <a:pt x="57" y="45"/>
                      </a:lnTo>
                      <a:lnTo>
                        <a:pt x="50" y="45"/>
                      </a:lnTo>
                      <a:lnTo>
                        <a:pt x="40" y="45"/>
                      </a:lnTo>
                      <a:lnTo>
                        <a:pt x="32" y="40"/>
                      </a:lnTo>
                      <a:lnTo>
                        <a:pt x="23" y="36"/>
                      </a:lnTo>
                      <a:lnTo>
                        <a:pt x="15" y="35"/>
                      </a:lnTo>
                      <a:lnTo>
                        <a:pt x="5" y="33"/>
                      </a:lnTo>
                      <a:lnTo>
                        <a:pt x="0" y="26"/>
                      </a:lnTo>
                      <a:lnTo>
                        <a:pt x="0" y="22"/>
                      </a:lnTo>
                      <a:lnTo>
                        <a:pt x="3" y="16"/>
                      </a:lnTo>
                      <a:lnTo>
                        <a:pt x="8" y="10"/>
                      </a:lnTo>
                      <a:lnTo>
                        <a:pt x="18" y="3"/>
                      </a:lnTo>
                      <a:lnTo>
                        <a:pt x="25" y="0"/>
                      </a:lnTo>
                      <a:lnTo>
                        <a:pt x="48" y="0"/>
                      </a:lnTo>
                      <a:lnTo>
                        <a:pt x="58" y="0"/>
                      </a:lnTo>
                      <a:lnTo>
                        <a:pt x="68" y="0"/>
                      </a:lnTo>
                      <a:lnTo>
                        <a:pt x="80" y="2"/>
                      </a:lnTo>
                      <a:lnTo>
                        <a:pt x="92" y="2"/>
                      </a:lnTo>
                      <a:lnTo>
                        <a:pt x="102" y="3"/>
                      </a:lnTo>
                      <a:lnTo>
                        <a:pt x="110" y="5"/>
                      </a:lnTo>
                      <a:lnTo>
                        <a:pt x="113" y="5"/>
                      </a:lnTo>
                      <a:lnTo>
                        <a:pt x="118" y="3"/>
                      </a:lnTo>
                      <a:lnTo>
                        <a:pt x="125" y="2"/>
                      </a:lnTo>
                      <a:lnTo>
                        <a:pt x="135" y="2"/>
                      </a:lnTo>
                      <a:lnTo>
                        <a:pt x="140" y="2"/>
                      </a:lnTo>
                      <a:lnTo>
                        <a:pt x="145" y="3"/>
                      </a:lnTo>
                      <a:lnTo>
                        <a:pt x="150" y="3"/>
                      </a:lnTo>
                      <a:lnTo>
                        <a:pt x="153" y="7"/>
                      </a:lnTo>
                      <a:lnTo>
                        <a:pt x="155" y="14"/>
                      </a:lnTo>
                      <a:lnTo>
                        <a:pt x="153" y="16"/>
                      </a:lnTo>
                      <a:lnTo>
                        <a:pt x="145" y="19"/>
                      </a:lnTo>
                      <a:lnTo>
                        <a:pt x="140" y="21"/>
                      </a:lnTo>
                      <a:lnTo>
                        <a:pt x="135" y="22"/>
                      </a:lnTo>
                      <a:lnTo>
                        <a:pt x="132" y="24"/>
                      </a:lnTo>
                      <a:lnTo>
                        <a:pt x="128" y="26"/>
                      </a:lnTo>
                      <a:lnTo>
                        <a:pt x="127" y="28"/>
                      </a:lnTo>
                      <a:lnTo>
                        <a:pt x="130" y="28"/>
                      </a:lnTo>
                      <a:lnTo>
                        <a:pt x="127" y="33"/>
                      </a:lnTo>
                      <a:lnTo>
                        <a:pt x="122" y="35"/>
                      </a:lnTo>
                      <a:lnTo>
                        <a:pt x="117" y="35"/>
                      </a:lnTo>
                      <a:lnTo>
                        <a:pt x="113" y="31"/>
                      </a:lnTo>
                      <a:lnTo>
                        <a:pt x="108" y="29"/>
                      </a:lnTo>
                      <a:lnTo>
                        <a:pt x="103" y="33"/>
                      </a:lnTo>
                      <a:lnTo>
                        <a:pt x="97" y="40"/>
                      </a:lnTo>
                      <a:lnTo>
                        <a:pt x="93" y="41"/>
                      </a:lnTo>
                      <a:lnTo>
                        <a:pt x="87" y="41"/>
                      </a:lnTo>
                      <a:lnTo>
                        <a:pt x="80" y="41"/>
                      </a:lnTo>
                      <a:lnTo>
                        <a:pt x="73" y="43"/>
                      </a:lnTo>
                      <a:lnTo>
                        <a:pt x="70" y="45"/>
                      </a:lnTo>
                      <a:lnTo>
                        <a:pt x="62" y="45"/>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81" name="Freeform 502">
                  <a:extLst>
                    <a:ext uri="{FF2B5EF4-FFF2-40B4-BE49-F238E27FC236}">
                      <a16:creationId xmlns:a16="http://schemas.microsoft.com/office/drawing/2014/main" id="{F99883F2-9883-4504-8D6E-6DAD85FF6267}"/>
                    </a:ext>
                  </a:extLst>
                </p:cNvPr>
                <p:cNvSpPr>
                  <a:spLocks/>
                </p:cNvSpPr>
                <p:nvPr/>
              </p:nvSpPr>
              <p:spPr bwMode="auto">
                <a:xfrm>
                  <a:off x="2219" y="2710"/>
                  <a:ext cx="155" cy="45"/>
                </a:xfrm>
                <a:custGeom>
                  <a:avLst/>
                  <a:gdLst>
                    <a:gd name="T0" fmla="*/ 62 w 155"/>
                    <a:gd name="T1" fmla="*/ 45 h 45"/>
                    <a:gd name="T2" fmla="*/ 62 w 155"/>
                    <a:gd name="T3" fmla="*/ 45 h 45"/>
                    <a:gd name="T4" fmla="*/ 57 w 155"/>
                    <a:gd name="T5" fmla="*/ 45 h 45"/>
                    <a:gd name="T6" fmla="*/ 50 w 155"/>
                    <a:gd name="T7" fmla="*/ 45 h 45"/>
                    <a:gd name="T8" fmla="*/ 40 w 155"/>
                    <a:gd name="T9" fmla="*/ 45 h 45"/>
                    <a:gd name="T10" fmla="*/ 32 w 155"/>
                    <a:gd name="T11" fmla="*/ 40 h 45"/>
                    <a:gd name="T12" fmla="*/ 23 w 155"/>
                    <a:gd name="T13" fmla="*/ 36 h 45"/>
                    <a:gd name="T14" fmla="*/ 15 w 155"/>
                    <a:gd name="T15" fmla="*/ 35 h 45"/>
                    <a:gd name="T16" fmla="*/ 5 w 155"/>
                    <a:gd name="T17" fmla="*/ 33 h 45"/>
                    <a:gd name="T18" fmla="*/ 0 w 155"/>
                    <a:gd name="T19" fmla="*/ 26 h 45"/>
                    <a:gd name="T20" fmla="*/ 0 w 155"/>
                    <a:gd name="T21" fmla="*/ 22 h 45"/>
                    <a:gd name="T22" fmla="*/ 3 w 155"/>
                    <a:gd name="T23" fmla="*/ 16 h 45"/>
                    <a:gd name="T24" fmla="*/ 8 w 155"/>
                    <a:gd name="T25" fmla="*/ 10 h 45"/>
                    <a:gd name="T26" fmla="*/ 18 w 155"/>
                    <a:gd name="T27" fmla="*/ 3 h 45"/>
                    <a:gd name="T28" fmla="*/ 25 w 155"/>
                    <a:gd name="T29" fmla="*/ 0 h 45"/>
                    <a:gd name="T30" fmla="*/ 48 w 155"/>
                    <a:gd name="T31" fmla="*/ 0 h 45"/>
                    <a:gd name="T32" fmla="*/ 58 w 155"/>
                    <a:gd name="T33" fmla="*/ 0 h 45"/>
                    <a:gd name="T34" fmla="*/ 68 w 155"/>
                    <a:gd name="T35" fmla="*/ 0 h 45"/>
                    <a:gd name="T36" fmla="*/ 80 w 155"/>
                    <a:gd name="T37" fmla="*/ 2 h 45"/>
                    <a:gd name="T38" fmla="*/ 92 w 155"/>
                    <a:gd name="T39" fmla="*/ 2 h 45"/>
                    <a:gd name="T40" fmla="*/ 102 w 155"/>
                    <a:gd name="T41" fmla="*/ 3 h 45"/>
                    <a:gd name="T42" fmla="*/ 110 w 155"/>
                    <a:gd name="T43" fmla="*/ 5 h 45"/>
                    <a:gd name="T44" fmla="*/ 113 w 155"/>
                    <a:gd name="T45" fmla="*/ 5 h 45"/>
                    <a:gd name="T46" fmla="*/ 118 w 155"/>
                    <a:gd name="T47" fmla="*/ 3 h 45"/>
                    <a:gd name="T48" fmla="*/ 125 w 155"/>
                    <a:gd name="T49" fmla="*/ 2 h 45"/>
                    <a:gd name="T50" fmla="*/ 135 w 155"/>
                    <a:gd name="T51" fmla="*/ 2 h 45"/>
                    <a:gd name="T52" fmla="*/ 140 w 155"/>
                    <a:gd name="T53" fmla="*/ 2 h 45"/>
                    <a:gd name="T54" fmla="*/ 145 w 155"/>
                    <a:gd name="T55" fmla="*/ 3 h 45"/>
                    <a:gd name="T56" fmla="*/ 150 w 155"/>
                    <a:gd name="T57" fmla="*/ 3 h 45"/>
                    <a:gd name="T58" fmla="*/ 153 w 155"/>
                    <a:gd name="T59" fmla="*/ 7 h 45"/>
                    <a:gd name="T60" fmla="*/ 155 w 155"/>
                    <a:gd name="T61" fmla="*/ 14 h 45"/>
                    <a:gd name="T62" fmla="*/ 153 w 155"/>
                    <a:gd name="T63" fmla="*/ 16 h 45"/>
                    <a:gd name="T64" fmla="*/ 145 w 155"/>
                    <a:gd name="T65" fmla="*/ 19 h 45"/>
                    <a:gd name="T66" fmla="*/ 140 w 155"/>
                    <a:gd name="T67" fmla="*/ 21 h 45"/>
                    <a:gd name="T68" fmla="*/ 135 w 155"/>
                    <a:gd name="T69" fmla="*/ 22 h 45"/>
                    <a:gd name="T70" fmla="*/ 132 w 155"/>
                    <a:gd name="T71" fmla="*/ 24 h 45"/>
                    <a:gd name="T72" fmla="*/ 128 w 155"/>
                    <a:gd name="T73" fmla="*/ 26 h 45"/>
                    <a:gd name="T74" fmla="*/ 127 w 155"/>
                    <a:gd name="T75" fmla="*/ 28 h 45"/>
                    <a:gd name="T76" fmla="*/ 130 w 155"/>
                    <a:gd name="T77" fmla="*/ 28 h 45"/>
                    <a:gd name="T78" fmla="*/ 127 w 155"/>
                    <a:gd name="T79" fmla="*/ 33 h 45"/>
                    <a:gd name="T80" fmla="*/ 122 w 155"/>
                    <a:gd name="T81" fmla="*/ 35 h 45"/>
                    <a:gd name="T82" fmla="*/ 117 w 155"/>
                    <a:gd name="T83" fmla="*/ 35 h 45"/>
                    <a:gd name="T84" fmla="*/ 113 w 155"/>
                    <a:gd name="T85" fmla="*/ 31 h 45"/>
                    <a:gd name="T86" fmla="*/ 108 w 155"/>
                    <a:gd name="T87" fmla="*/ 29 h 45"/>
                    <a:gd name="T88" fmla="*/ 103 w 155"/>
                    <a:gd name="T89" fmla="*/ 33 h 45"/>
                    <a:gd name="T90" fmla="*/ 97 w 155"/>
                    <a:gd name="T91" fmla="*/ 40 h 45"/>
                    <a:gd name="T92" fmla="*/ 93 w 155"/>
                    <a:gd name="T93" fmla="*/ 41 h 45"/>
                    <a:gd name="T94" fmla="*/ 87 w 155"/>
                    <a:gd name="T95" fmla="*/ 41 h 45"/>
                    <a:gd name="T96" fmla="*/ 80 w 155"/>
                    <a:gd name="T97" fmla="*/ 41 h 45"/>
                    <a:gd name="T98" fmla="*/ 73 w 155"/>
                    <a:gd name="T99" fmla="*/ 43 h 45"/>
                    <a:gd name="T100" fmla="*/ 70 w 155"/>
                    <a:gd name="T101" fmla="*/ 45 h 45"/>
                    <a:gd name="T102" fmla="*/ 62 w 155"/>
                    <a:gd name="T103" fmla="*/ 45 h 4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55"/>
                    <a:gd name="T157" fmla="*/ 0 h 45"/>
                    <a:gd name="T158" fmla="*/ 155 w 155"/>
                    <a:gd name="T159" fmla="*/ 45 h 4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55" h="45">
                      <a:moveTo>
                        <a:pt x="62" y="45"/>
                      </a:moveTo>
                      <a:lnTo>
                        <a:pt x="62" y="45"/>
                      </a:lnTo>
                      <a:lnTo>
                        <a:pt x="57" y="45"/>
                      </a:lnTo>
                      <a:lnTo>
                        <a:pt x="50" y="45"/>
                      </a:lnTo>
                      <a:lnTo>
                        <a:pt x="40" y="45"/>
                      </a:lnTo>
                      <a:lnTo>
                        <a:pt x="32" y="40"/>
                      </a:lnTo>
                      <a:lnTo>
                        <a:pt x="23" y="36"/>
                      </a:lnTo>
                      <a:lnTo>
                        <a:pt x="15" y="35"/>
                      </a:lnTo>
                      <a:lnTo>
                        <a:pt x="5" y="33"/>
                      </a:lnTo>
                      <a:lnTo>
                        <a:pt x="0" y="26"/>
                      </a:lnTo>
                      <a:lnTo>
                        <a:pt x="0" y="22"/>
                      </a:lnTo>
                      <a:lnTo>
                        <a:pt x="3" y="16"/>
                      </a:lnTo>
                      <a:lnTo>
                        <a:pt x="8" y="10"/>
                      </a:lnTo>
                      <a:lnTo>
                        <a:pt x="18" y="3"/>
                      </a:lnTo>
                      <a:lnTo>
                        <a:pt x="25" y="0"/>
                      </a:lnTo>
                      <a:lnTo>
                        <a:pt x="48" y="0"/>
                      </a:lnTo>
                      <a:lnTo>
                        <a:pt x="58" y="0"/>
                      </a:lnTo>
                      <a:lnTo>
                        <a:pt x="68" y="0"/>
                      </a:lnTo>
                      <a:lnTo>
                        <a:pt x="80" y="2"/>
                      </a:lnTo>
                      <a:lnTo>
                        <a:pt x="92" y="2"/>
                      </a:lnTo>
                      <a:lnTo>
                        <a:pt x="102" y="3"/>
                      </a:lnTo>
                      <a:lnTo>
                        <a:pt x="110" y="5"/>
                      </a:lnTo>
                      <a:lnTo>
                        <a:pt x="113" y="5"/>
                      </a:lnTo>
                      <a:lnTo>
                        <a:pt x="118" y="3"/>
                      </a:lnTo>
                      <a:lnTo>
                        <a:pt x="125" y="2"/>
                      </a:lnTo>
                      <a:lnTo>
                        <a:pt x="135" y="2"/>
                      </a:lnTo>
                      <a:lnTo>
                        <a:pt x="140" y="2"/>
                      </a:lnTo>
                      <a:lnTo>
                        <a:pt x="145" y="3"/>
                      </a:lnTo>
                      <a:lnTo>
                        <a:pt x="150" y="3"/>
                      </a:lnTo>
                      <a:lnTo>
                        <a:pt x="153" y="7"/>
                      </a:lnTo>
                      <a:lnTo>
                        <a:pt x="155" y="14"/>
                      </a:lnTo>
                      <a:lnTo>
                        <a:pt x="153" y="16"/>
                      </a:lnTo>
                      <a:lnTo>
                        <a:pt x="145" y="19"/>
                      </a:lnTo>
                      <a:lnTo>
                        <a:pt x="140" y="21"/>
                      </a:lnTo>
                      <a:lnTo>
                        <a:pt x="135" y="22"/>
                      </a:lnTo>
                      <a:lnTo>
                        <a:pt x="132" y="24"/>
                      </a:lnTo>
                      <a:lnTo>
                        <a:pt x="128" y="26"/>
                      </a:lnTo>
                      <a:lnTo>
                        <a:pt x="127" y="28"/>
                      </a:lnTo>
                      <a:lnTo>
                        <a:pt x="130" y="28"/>
                      </a:lnTo>
                      <a:lnTo>
                        <a:pt x="127" y="33"/>
                      </a:lnTo>
                      <a:lnTo>
                        <a:pt x="122" y="35"/>
                      </a:lnTo>
                      <a:lnTo>
                        <a:pt x="117" y="35"/>
                      </a:lnTo>
                      <a:lnTo>
                        <a:pt x="113" y="31"/>
                      </a:lnTo>
                      <a:lnTo>
                        <a:pt x="108" y="29"/>
                      </a:lnTo>
                      <a:lnTo>
                        <a:pt x="103" y="33"/>
                      </a:lnTo>
                      <a:lnTo>
                        <a:pt x="97" y="40"/>
                      </a:lnTo>
                      <a:lnTo>
                        <a:pt x="93" y="41"/>
                      </a:lnTo>
                      <a:lnTo>
                        <a:pt x="87" y="41"/>
                      </a:lnTo>
                      <a:lnTo>
                        <a:pt x="80" y="41"/>
                      </a:lnTo>
                      <a:lnTo>
                        <a:pt x="73" y="43"/>
                      </a:lnTo>
                      <a:lnTo>
                        <a:pt x="70" y="45"/>
                      </a:lnTo>
                      <a:lnTo>
                        <a:pt x="62" y="4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82" name="Freeform 503">
                  <a:extLst>
                    <a:ext uri="{FF2B5EF4-FFF2-40B4-BE49-F238E27FC236}">
                      <a16:creationId xmlns:a16="http://schemas.microsoft.com/office/drawing/2014/main" id="{8A16BFBD-41E7-4612-95DA-C0BAD90C5D37}"/>
                    </a:ext>
                  </a:extLst>
                </p:cNvPr>
                <p:cNvSpPr>
                  <a:spLocks/>
                </p:cNvSpPr>
                <p:nvPr/>
              </p:nvSpPr>
              <p:spPr bwMode="auto">
                <a:xfrm>
                  <a:off x="1422" y="2603"/>
                  <a:ext cx="399" cy="216"/>
                </a:xfrm>
                <a:custGeom>
                  <a:avLst/>
                  <a:gdLst>
                    <a:gd name="T0" fmla="*/ 384 w 399"/>
                    <a:gd name="T1" fmla="*/ 249 h 212"/>
                    <a:gd name="T2" fmla="*/ 367 w 399"/>
                    <a:gd name="T3" fmla="*/ 252 h 212"/>
                    <a:gd name="T4" fmla="*/ 350 w 399"/>
                    <a:gd name="T5" fmla="*/ 266 h 212"/>
                    <a:gd name="T6" fmla="*/ 319 w 399"/>
                    <a:gd name="T7" fmla="*/ 267 h 212"/>
                    <a:gd name="T8" fmla="*/ 284 w 399"/>
                    <a:gd name="T9" fmla="*/ 264 h 212"/>
                    <a:gd name="T10" fmla="*/ 264 w 399"/>
                    <a:gd name="T11" fmla="*/ 251 h 212"/>
                    <a:gd name="T12" fmla="*/ 239 w 399"/>
                    <a:gd name="T13" fmla="*/ 231 h 212"/>
                    <a:gd name="T14" fmla="*/ 212 w 399"/>
                    <a:gd name="T15" fmla="*/ 227 h 212"/>
                    <a:gd name="T16" fmla="*/ 185 w 399"/>
                    <a:gd name="T17" fmla="*/ 224 h 212"/>
                    <a:gd name="T18" fmla="*/ 155 w 399"/>
                    <a:gd name="T19" fmla="*/ 220 h 212"/>
                    <a:gd name="T20" fmla="*/ 128 w 399"/>
                    <a:gd name="T21" fmla="*/ 211 h 212"/>
                    <a:gd name="T22" fmla="*/ 123 w 399"/>
                    <a:gd name="T23" fmla="*/ 190 h 212"/>
                    <a:gd name="T24" fmla="*/ 130 w 399"/>
                    <a:gd name="T25" fmla="*/ 181 h 212"/>
                    <a:gd name="T26" fmla="*/ 138 w 399"/>
                    <a:gd name="T27" fmla="*/ 166 h 212"/>
                    <a:gd name="T28" fmla="*/ 137 w 399"/>
                    <a:gd name="T29" fmla="*/ 148 h 212"/>
                    <a:gd name="T30" fmla="*/ 108 w 399"/>
                    <a:gd name="T31" fmla="*/ 148 h 212"/>
                    <a:gd name="T32" fmla="*/ 92 w 399"/>
                    <a:gd name="T33" fmla="*/ 133 h 212"/>
                    <a:gd name="T34" fmla="*/ 58 w 399"/>
                    <a:gd name="T35" fmla="*/ 130 h 212"/>
                    <a:gd name="T36" fmla="*/ 42 w 399"/>
                    <a:gd name="T37" fmla="*/ 131 h 212"/>
                    <a:gd name="T38" fmla="*/ 25 w 399"/>
                    <a:gd name="T39" fmla="*/ 133 h 212"/>
                    <a:gd name="T40" fmla="*/ 15 w 399"/>
                    <a:gd name="T41" fmla="*/ 128 h 212"/>
                    <a:gd name="T42" fmla="*/ 3 w 399"/>
                    <a:gd name="T43" fmla="*/ 128 h 212"/>
                    <a:gd name="T44" fmla="*/ 5 w 399"/>
                    <a:gd name="T45" fmla="*/ 121 h 212"/>
                    <a:gd name="T46" fmla="*/ 13 w 399"/>
                    <a:gd name="T47" fmla="*/ 114 h 212"/>
                    <a:gd name="T48" fmla="*/ 23 w 399"/>
                    <a:gd name="T49" fmla="*/ 119 h 212"/>
                    <a:gd name="T50" fmla="*/ 37 w 399"/>
                    <a:gd name="T51" fmla="*/ 116 h 212"/>
                    <a:gd name="T52" fmla="*/ 45 w 399"/>
                    <a:gd name="T53" fmla="*/ 94 h 212"/>
                    <a:gd name="T54" fmla="*/ 62 w 399"/>
                    <a:gd name="T55" fmla="*/ 75 h 212"/>
                    <a:gd name="T56" fmla="*/ 68 w 399"/>
                    <a:gd name="T57" fmla="*/ 48 h 212"/>
                    <a:gd name="T58" fmla="*/ 78 w 399"/>
                    <a:gd name="T59" fmla="*/ 10 h 212"/>
                    <a:gd name="T60" fmla="*/ 95 w 399"/>
                    <a:gd name="T61" fmla="*/ 2 h 212"/>
                    <a:gd name="T62" fmla="*/ 110 w 399"/>
                    <a:gd name="T63" fmla="*/ 9 h 212"/>
                    <a:gd name="T64" fmla="*/ 143 w 399"/>
                    <a:gd name="T65" fmla="*/ 14 h 212"/>
                    <a:gd name="T66" fmla="*/ 172 w 399"/>
                    <a:gd name="T67" fmla="*/ 21 h 212"/>
                    <a:gd name="T68" fmla="*/ 194 w 399"/>
                    <a:gd name="T69" fmla="*/ 5 h 212"/>
                    <a:gd name="T70" fmla="*/ 224 w 399"/>
                    <a:gd name="T71" fmla="*/ 5 h 212"/>
                    <a:gd name="T72" fmla="*/ 242 w 399"/>
                    <a:gd name="T73" fmla="*/ 24 h 212"/>
                    <a:gd name="T74" fmla="*/ 274 w 399"/>
                    <a:gd name="T75" fmla="*/ 48 h 212"/>
                    <a:gd name="T76" fmla="*/ 299 w 399"/>
                    <a:gd name="T77" fmla="*/ 58 h 212"/>
                    <a:gd name="T78" fmla="*/ 314 w 399"/>
                    <a:gd name="T79" fmla="*/ 65 h 212"/>
                    <a:gd name="T80" fmla="*/ 324 w 399"/>
                    <a:gd name="T81" fmla="*/ 60 h 212"/>
                    <a:gd name="T82" fmla="*/ 340 w 399"/>
                    <a:gd name="T83" fmla="*/ 61 h 212"/>
                    <a:gd name="T84" fmla="*/ 352 w 399"/>
                    <a:gd name="T85" fmla="*/ 75 h 212"/>
                    <a:gd name="T86" fmla="*/ 359 w 399"/>
                    <a:gd name="T87" fmla="*/ 107 h 212"/>
                    <a:gd name="T88" fmla="*/ 365 w 399"/>
                    <a:gd name="T89" fmla="*/ 124 h 212"/>
                    <a:gd name="T90" fmla="*/ 384 w 399"/>
                    <a:gd name="T91" fmla="*/ 130 h 212"/>
                    <a:gd name="T92" fmla="*/ 397 w 399"/>
                    <a:gd name="T93" fmla="*/ 131 h 212"/>
                    <a:gd name="T94" fmla="*/ 397 w 399"/>
                    <a:gd name="T95" fmla="*/ 146 h 212"/>
                    <a:gd name="T96" fmla="*/ 392 w 399"/>
                    <a:gd name="T97" fmla="*/ 158 h 212"/>
                    <a:gd name="T98" fmla="*/ 396 w 399"/>
                    <a:gd name="T99" fmla="*/ 172 h 212"/>
                    <a:gd name="T100" fmla="*/ 389 w 399"/>
                    <a:gd name="T101" fmla="*/ 179 h 212"/>
                    <a:gd name="T102" fmla="*/ 379 w 399"/>
                    <a:gd name="T103" fmla="*/ 186 h 212"/>
                    <a:gd name="T104" fmla="*/ 379 w 399"/>
                    <a:gd name="T105" fmla="*/ 199 h 212"/>
                    <a:gd name="T106" fmla="*/ 387 w 399"/>
                    <a:gd name="T107" fmla="*/ 215 h 212"/>
                    <a:gd name="T108" fmla="*/ 389 w 399"/>
                    <a:gd name="T109" fmla="*/ 236 h 21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9"/>
                    <a:gd name="T166" fmla="*/ 0 h 212"/>
                    <a:gd name="T167" fmla="*/ 399 w 399"/>
                    <a:gd name="T168" fmla="*/ 212 h 21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9" h="212">
                      <a:moveTo>
                        <a:pt x="391" y="193"/>
                      </a:moveTo>
                      <a:lnTo>
                        <a:pt x="387" y="193"/>
                      </a:lnTo>
                      <a:lnTo>
                        <a:pt x="384" y="195"/>
                      </a:lnTo>
                      <a:lnTo>
                        <a:pt x="381" y="197"/>
                      </a:lnTo>
                      <a:lnTo>
                        <a:pt x="377" y="198"/>
                      </a:lnTo>
                      <a:lnTo>
                        <a:pt x="367" y="198"/>
                      </a:lnTo>
                      <a:lnTo>
                        <a:pt x="360" y="200"/>
                      </a:lnTo>
                      <a:lnTo>
                        <a:pt x="355" y="204"/>
                      </a:lnTo>
                      <a:lnTo>
                        <a:pt x="350" y="209"/>
                      </a:lnTo>
                      <a:lnTo>
                        <a:pt x="344" y="212"/>
                      </a:lnTo>
                      <a:lnTo>
                        <a:pt x="329" y="212"/>
                      </a:lnTo>
                      <a:lnTo>
                        <a:pt x="319" y="210"/>
                      </a:lnTo>
                      <a:lnTo>
                        <a:pt x="307" y="209"/>
                      </a:lnTo>
                      <a:lnTo>
                        <a:pt x="295" y="207"/>
                      </a:lnTo>
                      <a:lnTo>
                        <a:pt x="284" y="207"/>
                      </a:lnTo>
                      <a:lnTo>
                        <a:pt x="274" y="207"/>
                      </a:lnTo>
                      <a:lnTo>
                        <a:pt x="270" y="202"/>
                      </a:lnTo>
                      <a:lnTo>
                        <a:pt x="264" y="197"/>
                      </a:lnTo>
                      <a:lnTo>
                        <a:pt x="254" y="193"/>
                      </a:lnTo>
                      <a:lnTo>
                        <a:pt x="249" y="188"/>
                      </a:lnTo>
                      <a:lnTo>
                        <a:pt x="239" y="181"/>
                      </a:lnTo>
                      <a:lnTo>
                        <a:pt x="229" y="179"/>
                      </a:lnTo>
                      <a:lnTo>
                        <a:pt x="220" y="179"/>
                      </a:lnTo>
                      <a:lnTo>
                        <a:pt x="212" y="178"/>
                      </a:lnTo>
                      <a:lnTo>
                        <a:pt x="205" y="176"/>
                      </a:lnTo>
                      <a:lnTo>
                        <a:pt x="194" y="178"/>
                      </a:lnTo>
                      <a:lnTo>
                        <a:pt x="185" y="176"/>
                      </a:lnTo>
                      <a:lnTo>
                        <a:pt x="175" y="176"/>
                      </a:lnTo>
                      <a:lnTo>
                        <a:pt x="165" y="176"/>
                      </a:lnTo>
                      <a:lnTo>
                        <a:pt x="155" y="173"/>
                      </a:lnTo>
                      <a:lnTo>
                        <a:pt x="148" y="173"/>
                      </a:lnTo>
                      <a:lnTo>
                        <a:pt x="137" y="169"/>
                      </a:lnTo>
                      <a:lnTo>
                        <a:pt x="128" y="166"/>
                      </a:lnTo>
                      <a:lnTo>
                        <a:pt x="125" y="162"/>
                      </a:lnTo>
                      <a:lnTo>
                        <a:pt x="123" y="155"/>
                      </a:lnTo>
                      <a:lnTo>
                        <a:pt x="123" y="150"/>
                      </a:lnTo>
                      <a:lnTo>
                        <a:pt x="125" y="147"/>
                      </a:lnTo>
                      <a:lnTo>
                        <a:pt x="127" y="143"/>
                      </a:lnTo>
                      <a:lnTo>
                        <a:pt x="130" y="142"/>
                      </a:lnTo>
                      <a:lnTo>
                        <a:pt x="133" y="138"/>
                      </a:lnTo>
                      <a:lnTo>
                        <a:pt x="137" y="135"/>
                      </a:lnTo>
                      <a:lnTo>
                        <a:pt x="138" y="129"/>
                      </a:lnTo>
                      <a:lnTo>
                        <a:pt x="140" y="128"/>
                      </a:lnTo>
                      <a:lnTo>
                        <a:pt x="142" y="123"/>
                      </a:lnTo>
                      <a:lnTo>
                        <a:pt x="137" y="117"/>
                      </a:lnTo>
                      <a:lnTo>
                        <a:pt x="127" y="119"/>
                      </a:lnTo>
                      <a:lnTo>
                        <a:pt x="122" y="121"/>
                      </a:lnTo>
                      <a:lnTo>
                        <a:pt x="108" y="117"/>
                      </a:lnTo>
                      <a:lnTo>
                        <a:pt x="103" y="114"/>
                      </a:lnTo>
                      <a:lnTo>
                        <a:pt x="98" y="109"/>
                      </a:lnTo>
                      <a:lnTo>
                        <a:pt x="92" y="107"/>
                      </a:lnTo>
                      <a:lnTo>
                        <a:pt x="85" y="104"/>
                      </a:lnTo>
                      <a:lnTo>
                        <a:pt x="68" y="102"/>
                      </a:lnTo>
                      <a:lnTo>
                        <a:pt x="58" y="104"/>
                      </a:lnTo>
                      <a:lnTo>
                        <a:pt x="53" y="104"/>
                      </a:lnTo>
                      <a:lnTo>
                        <a:pt x="47" y="105"/>
                      </a:lnTo>
                      <a:lnTo>
                        <a:pt x="42" y="105"/>
                      </a:lnTo>
                      <a:lnTo>
                        <a:pt x="37" y="105"/>
                      </a:lnTo>
                      <a:lnTo>
                        <a:pt x="32" y="107"/>
                      </a:lnTo>
                      <a:lnTo>
                        <a:pt x="25" y="107"/>
                      </a:lnTo>
                      <a:lnTo>
                        <a:pt x="22" y="105"/>
                      </a:lnTo>
                      <a:lnTo>
                        <a:pt x="18" y="102"/>
                      </a:lnTo>
                      <a:lnTo>
                        <a:pt x="15" y="102"/>
                      </a:lnTo>
                      <a:lnTo>
                        <a:pt x="13" y="102"/>
                      </a:lnTo>
                      <a:lnTo>
                        <a:pt x="8" y="102"/>
                      </a:lnTo>
                      <a:lnTo>
                        <a:pt x="3" y="102"/>
                      </a:lnTo>
                      <a:lnTo>
                        <a:pt x="0" y="98"/>
                      </a:lnTo>
                      <a:lnTo>
                        <a:pt x="0" y="95"/>
                      </a:lnTo>
                      <a:lnTo>
                        <a:pt x="5" y="95"/>
                      </a:lnTo>
                      <a:lnTo>
                        <a:pt x="8" y="93"/>
                      </a:lnTo>
                      <a:lnTo>
                        <a:pt x="12" y="91"/>
                      </a:lnTo>
                      <a:lnTo>
                        <a:pt x="13" y="88"/>
                      </a:lnTo>
                      <a:lnTo>
                        <a:pt x="17" y="85"/>
                      </a:lnTo>
                      <a:lnTo>
                        <a:pt x="22" y="90"/>
                      </a:lnTo>
                      <a:lnTo>
                        <a:pt x="23" y="93"/>
                      </a:lnTo>
                      <a:lnTo>
                        <a:pt x="27" y="97"/>
                      </a:lnTo>
                      <a:lnTo>
                        <a:pt x="33" y="95"/>
                      </a:lnTo>
                      <a:lnTo>
                        <a:pt x="37" y="90"/>
                      </a:lnTo>
                      <a:lnTo>
                        <a:pt x="38" y="85"/>
                      </a:lnTo>
                      <a:lnTo>
                        <a:pt x="43" y="81"/>
                      </a:lnTo>
                      <a:lnTo>
                        <a:pt x="45" y="74"/>
                      </a:lnTo>
                      <a:lnTo>
                        <a:pt x="47" y="69"/>
                      </a:lnTo>
                      <a:lnTo>
                        <a:pt x="53" y="67"/>
                      </a:lnTo>
                      <a:lnTo>
                        <a:pt x="62" y="62"/>
                      </a:lnTo>
                      <a:lnTo>
                        <a:pt x="65" y="55"/>
                      </a:lnTo>
                      <a:lnTo>
                        <a:pt x="68" y="45"/>
                      </a:lnTo>
                      <a:lnTo>
                        <a:pt x="68" y="35"/>
                      </a:lnTo>
                      <a:lnTo>
                        <a:pt x="70" y="24"/>
                      </a:lnTo>
                      <a:lnTo>
                        <a:pt x="73" y="16"/>
                      </a:lnTo>
                      <a:lnTo>
                        <a:pt x="78" y="10"/>
                      </a:lnTo>
                      <a:lnTo>
                        <a:pt x="85" y="5"/>
                      </a:lnTo>
                      <a:lnTo>
                        <a:pt x="92" y="0"/>
                      </a:lnTo>
                      <a:lnTo>
                        <a:pt x="95" y="2"/>
                      </a:lnTo>
                      <a:lnTo>
                        <a:pt x="97" y="9"/>
                      </a:lnTo>
                      <a:lnTo>
                        <a:pt x="103" y="14"/>
                      </a:lnTo>
                      <a:lnTo>
                        <a:pt x="110" y="9"/>
                      </a:lnTo>
                      <a:lnTo>
                        <a:pt x="117" y="9"/>
                      </a:lnTo>
                      <a:lnTo>
                        <a:pt x="127" y="10"/>
                      </a:lnTo>
                      <a:lnTo>
                        <a:pt x="143" y="14"/>
                      </a:lnTo>
                      <a:lnTo>
                        <a:pt x="157" y="14"/>
                      </a:lnTo>
                      <a:lnTo>
                        <a:pt x="165" y="16"/>
                      </a:lnTo>
                      <a:lnTo>
                        <a:pt x="172" y="21"/>
                      </a:lnTo>
                      <a:lnTo>
                        <a:pt x="182" y="21"/>
                      </a:lnTo>
                      <a:lnTo>
                        <a:pt x="189" y="14"/>
                      </a:lnTo>
                      <a:lnTo>
                        <a:pt x="194" y="5"/>
                      </a:lnTo>
                      <a:lnTo>
                        <a:pt x="200" y="2"/>
                      </a:lnTo>
                      <a:lnTo>
                        <a:pt x="215" y="7"/>
                      </a:lnTo>
                      <a:lnTo>
                        <a:pt x="224" y="5"/>
                      </a:lnTo>
                      <a:lnTo>
                        <a:pt x="229" y="7"/>
                      </a:lnTo>
                      <a:lnTo>
                        <a:pt x="237" y="17"/>
                      </a:lnTo>
                      <a:lnTo>
                        <a:pt x="242" y="24"/>
                      </a:lnTo>
                      <a:lnTo>
                        <a:pt x="247" y="31"/>
                      </a:lnTo>
                      <a:lnTo>
                        <a:pt x="257" y="35"/>
                      </a:lnTo>
                      <a:lnTo>
                        <a:pt x="274" y="35"/>
                      </a:lnTo>
                      <a:lnTo>
                        <a:pt x="279" y="36"/>
                      </a:lnTo>
                      <a:lnTo>
                        <a:pt x="285" y="40"/>
                      </a:lnTo>
                      <a:lnTo>
                        <a:pt x="299" y="45"/>
                      </a:lnTo>
                      <a:lnTo>
                        <a:pt x="304" y="47"/>
                      </a:lnTo>
                      <a:lnTo>
                        <a:pt x="309" y="50"/>
                      </a:lnTo>
                      <a:lnTo>
                        <a:pt x="314" y="52"/>
                      </a:lnTo>
                      <a:lnTo>
                        <a:pt x="320" y="52"/>
                      </a:lnTo>
                      <a:lnTo>
                        <a:pt x="322" y="48"/>
                      </a:lnTo>
                      <a:lnTo>
                        <a:pt x="324" y="47"/>
                      </a:lnTo>
                      <a:lnTo>
                        <a:pt x="329" y="45"/>
                      </a:lnTo>
                      <a:lnTo>
                        <a:pt x="334" y="43"/>
                      </a:lnTo>
                      <a:lnTo>
                        <a:pt x="340" y="48"/>
                      </a:lnTo>
                      <a:lnTo>
                        <a:pt x="342" y="52"/>
                      </a:lnTo>
                      <a:lnTo>
                        <a:pt x="347" y="59"/>
                      </a:lnTo>
                      <a:lnTo>
                        <a:pt x="352" y="62"/>
                      </a:lnTo>
                      <a:lnTo>
                        <a:pt x="357" y="66"/>
                      </a:lnTo>
                      <a:lnTo>
                        <a:pt x="360" y="74"/>
                      </a:lnTo>
                      <a:lnTo>
                        <a:pt x="359" y="81"/>
                      </a:lnTo>
                      <a:lnTo>
                        <a:pt x="360" y="86"/>
                      </a:lnTo>
                      <a:lnTo>
                        <a:pt x="362" y="93"/>
                      </a:lnTo>
                      <a:lnTo>
                        <a:pt x="365" y="98"/>
                      </a:lnTo>
                      <a:lnTo>
                        <a:pt x="372" y="100"/>
                      </a:lnTo>
                      <a:lnTo>
                        <a:pt x="376" y="102"/>
                      </a:lnTo>
                      <a:lnTo>
                        <a:pt x="384" y="104"/>
                      </a:lnTo>
                      <a:lnTo>
                        <a:pt x="387" y="104"/>
                      </a:lnTo>
                      <a:lnTo>
                        <a:pt x="392" y="104"/>
                      </a:lnTo>
                      <a:lnTo>
                        <a:pt x="397" y="105"/>
                      </a:lnTo>
                      <a:lnTo>
                        <a:pt x="399" y="104"/>
                      </a:lnTo>
                      <a:lnTo>
                        <a:pt x="399" y="109"/>
                      </a:lnTo>
                      <a:lnTo>
                        <a:pt x="397" y="116"/>
                      </a:lnTo>
                      <a:lnTo>
                        <a:pt x="396" y="117"/>
                      </a:lnTo>
                      <a:lnTo>
                        <a:pt x="394" y="121"/>
                      </a:lnTo>
                      <a:lnTo>
                        <a:pt x="392" y="124"/>
                      </a:lnTo>
                      <a:lnTo>
                        <a:pt x="392" y="126"/>
                      </a:lnTo>
                      <a:lnTo>
                        <a:pt x="396" y="131"/>
                      </a:lnTo>
                      <a:lnTo>
                        <a:pt x="396" y="133"/>
                      </a:lnTo>
                      <a:lnTo>
                        <a:pt x="392" y="136"/>
                      </a:lnTo>
                      <a:lnTo>
                        <a:pt x="391" y="138"/>
                      </a:lnTo>
                      <a:lnTo>
                        <a:pt x="389" y="140"/>
                      </a:lnTo>
                      <a:lnTo>
                        <a:pt x="386" y="142"/>
                      </a:lnTo>
                      <a:lnTo>
                        <a:pt x="382" y="143"/>
                      </a:lnTo>
                      <a:lnTo>
                        <a:pt x="379" y="147"/>
                      </a:lnTo>
                      <a:lnTo>
                        <a:pt x="377" y="150"/>
                      </a:lnTo>
                      <a:lnTo>
                        <a:pt x="377" y="154"/>
                      </a:lnTo>
                      <a:lnTo>
                        <a:pt x="379" y="157"/>
                      </a:lnTo>
                      <a:lnTo>
                        <a:pt x="382" y="162"/>
                      </a:lnTo>
                      <a:lnTo>
                        <a:pt x="384" y="166"/>
                      </a:lnTo>
                      <a:lnTo>
                        <a:pt x="387" y="169"/>
                      </a:lnTo>
                      <a:lnTo>
                        <a:pt x="389" y="176"/>
                      </a:lnTo>
                      <a:lnTo>
                        <a:pt x="389" y="179"/>
                      </a:lnTo>
                      <a:lnTo>
                        <a:pt x="389" y="185"/>
                      </a:lnTo>
                      <a:lnTo>
                        <a:pt x="391" y="190"/>
                      </a:lnTo>
                      <a:lnTo>
                        <a:pt x="391" y="193"/>
                      </a:lnTo>
                      <a:close/>
                    </a:path>
                  </a:pathLst>
                </a:custGeom>
                <a:solidFill>
                  <a:srgbClr val="F6C6B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83" name="Freeform 504">
                  <a:extLst>
                    <a:ext uri="{FF2B5EF4-FFF2-40B4-BE49-F238E27FC236}">
                      <a16:creationId xmlns:a16="http://schemas.microsoft.com/office/drawing/2014/main" id="{BE8B03CA-FA11-422D-8E70-9E1C42701009}"/>
                    </a:ext>
                  </a:extLst>
                </p:cNvPr>
                <p:cNvSpPr>
                  <a:spLocks/>
                </p:cNvSpPr>
                <p:nvPr/>
              </p:nvSpPr>
              <p:spPr bwMode="auto">
                <a:xfrm>
                  <a:off x="1421" y="2603"/>
                  <a:ext cx="399" cy="212"/>
                </a:xfrm>
                <a:custGeom>
                  <a:avLst/>
                  <a:gdLst>
                    <a:gd name="T0" fmla="*/ 387 w 399"/>
                    <a:gd name="T1" fmla="*/ 193 h 212"/>
                    <a:gd name="T2" fmla="*/ 377 w 399"/>
                    <a:gd name="T3" fmla="*/ 198 h 212"/>
                    <a:gd name="T4" fmla="*/ 355 w 399"/>
                    <a:gd name="T5" fmla="*/ 204 h 212"/>
                    <a:gd name="T6" fmla="*/ 329 w 399"/>
                    <a:gd name="T7" fmla="*/ 212 h 212"/>
                    <a:gd name="T8" fmla="*/ 295 w 399"/>
                    <a:gd name="T9" fmla="*/ 207 h 212"/>
                    <a:gd name="T10" fmla="*/ 270 w 399"/>
                    <a:gd name="T11" fmla="*/ 202 h 212"/>
                    <a:gd name="T12" fmla="*/ 249 w 399"/>
                    <a:gd name="T13" fmla="*/ 188 h 212"/>
                    <a:gd name="T14" fmla="*/ 220 w 399"/>
                    <a:gd name="T15" fmla="*/ 179 h 212"/>
                    <a:gd name="T16" fmla="*/ 194 w 399"/>
                    <a:gd name="T17" fmla="*/ 178 h 212"/>
                    <a:gd name="T18" fmla="*/ 165 w 399"/>
                    <a:gd name="T19" fmla="*/ 176 h 212"/>
                    <a:gd name="T20" fmla="*/ 137 w 399"/>
                    <a:gd name="T21" fmla="*/ 169 h 212"/>
                    <a:gd name="T22" fmla="*/ 123 w 399"/>
                    <a:gd name="T23" fmla="*/ 155 h 212"/>
                    <a:gd name="T24" fmla="*/ 127 w 399"/>
                    <a:gd name="T25" fmla="*/ 143 h 212"/>
                    <a:gd name="T26" fmla="*/ 137 w 399"/>
                    <a:gd name="T27" fmla="*/ 135 h 212"/>
                    <a:gd name="T28" fmla="*/ 142 w 399"/>
                    <a:gd name="T29" fmla="*/ 123 h 212"/>
                    <a:gd name="T30" fmla="*/ 122 w 399"/>
                    <a:gd name="T31" fmla="*/ 121 h 212"/>
                    <a:gd name="T32" fmla="*/ 98 w 399"/>
                    <a:gd name="T33" fmla="*/ 109 h 212"/>
                    <a:gd name="T34" fmla="*/ 68 w 399"/>
                    <a:gd name="T35" fmla="*/ 102 h 212"/>
                    <a:gd name="T36" fmla="*/ 47 w 399"/>
                    <a:gd name="T37" fmla="*/ 105 h 212"/>
                    <a:gd name="T38" fmla="*/ 32 w 399"/>
                    <a:gd name="T39" fmla="*/ 107 h 212"/>
                    <a:gd name="T40" fmla="*/ 18 w 399"/>
                    <a:gd name="T41" fmla="*/ 102 h 212"/>
                    <a:gd name="T42" fmla="*/ 8 w 399"/>
                    <a:gd name="T43" fmla="*/ 102 h 212"/>
                    <a:gd name="T44" fmla="*/ 0 w 399"/>
                    <a:gd name="T45" fmla="*/ 95 h 212"/>
                    <a:gd name="T46" fmla="*/ 12 w 399"/>
                    <a:gd name="T47" fmla="*/ 91 h 212"/>
                    <a:gd name="T48" fmla="*/ 22 w 399"/>
                    <a:gd name="T49" fmla="*/ 90 h 212"/>
                    <a:gd name="T50" fmla="*/ 33 w 399"/>
                    <a:gd name="T51" fmla="*/ 95 h 212"/>
                    <a:gd name="T52" fmla="*/ 43 w 399"/>
                    <a:gd name="T53" fmla="*/ 81 h 212"/>
                    <a:gd name="T54" fmla="*/ 53 w 399"/>
                    <a:gd name="T55" fmla="*/ 67 h 212"/>
                    <a:gd name="T56" fmla="*/ 68 w 399"/>
                    <a:gd name="T57" fmla="*/ 45 h 212"/>
                    <a:gd name="T58" fmla="*/ 73 w 399"/>
                    <a:gd name="T59" fmla="*/ 16 h 212"/>
                    <a:gd name="T60" fmla="*/ 92 w 399"/>
                    <a:gd name="T61" fmla="*/ 0 h 212"/>
                    <a:gd name="T62" fmla="*/ 103 w 399"/>
                    <a:gd name="T63" fmla="*/ 14 h 212"/>
                    <a:gd name="T64" fmla="*/ 127 w 399"/>
                    <a:gd name="T65" fmla="*/ 10 h 212"/>
                    <a:gd name="T66" fmla="*/ 165 w 399"/>
                    <a:gd name="T67" fmla="*/ 16 h 212"/>
                    <a:gd name="T68" fmla="*/ 189 w 399"/>
                    <a:gd name="T69" fmla="*/ 14 h 212"/>
                    <a:gd name="T70" fmla="*/ 215 w 399"/>
                    <a:gd name="T71" fmla="*/ 7 h 212"/>
                    <a:gd name="T72" fmla="*/ 237 w 399"/>
                    <a:gd name="T73" fmla="*/ 17 h 212"/>
                    <a:gd name="T74" fmla="*/ 257 w 399"/>
                    <a:gd name="T75" fmla="*/ 35 h 212"/>
                    <a:gd name="T76" fmla="*/ 285 w 399"/>
                    <a:gd name="T77" fmla="*/ 40 h 212"/>
                    <a:gd name="T78" fmla="*/ 309 w 399"/>
                    <a:gd name="T79" fmla="*/ 50 h 212"/>
                    <a:gd name="T80" fmla="*/ 322 w 399"/>
                    <a:gd name="T81" fmla="*/ 48 h 212"/>
                    <a:gd name="T82" fmla="*/ 334 w 399"/>
                    <a:gd name="T83" fmla="*/ 43 h 212"/>
                    <a:gd name="T84" fmla="*/ 347 w 399"/>
                    <a:gd name="T85" fmla="*/ 59 h 212"/>
                    <a:gd name="T86" fmla="*/ 360 w 399"/>
                    <a:gd name="T87" fmla="*/ 74 h 212"/>
                    <a:gd name="T88" fmla="*/ 362 w 399"/>
                    <a:gd name="T89" fmla="*/ 93 h 212"/>
                    <a:gd name="T90" fmla="*/ 376 w 399"/>
                    <a:gd name="T91" fmla="*/ 102 h 212"/>
                    <a:gd name="T92" fmla="*/ 392 w 399"/>
                    <a:gd name="T93" fmla="*/ 104 h 212"/>
                    <a:gd name="T94" fmla="*/ 399 w 399"/>
                    <a:gd name="T95" fmla="*/ 109 h 212"/>
                    <a:gd name="T96" fmla="*/ 394 w 399"/>
                    <a:gd name="T97" fmla="*/ 121 h 212"/>
                    <a:gd name="T98" fmla="*/ 396 w 399"/>
                    <a:gd name="T99" fmla="*/ 131 h 212"/>
                    <a:gd name="T100" fmla="*/ 391 w 399"/>
                    <a:gd name="T101" fmla="*/ 138 h 212"/>
                    <a:gd name="T102" fmla="*/ 382 w 399"/>
                    <a:gd name="T103" fmla="*/ 143 h 212"/>
                    <a:gd name="T104" fmla="*/ 377 w 399"/>
                    <a:gd name="T105" fmla="*/ 154 h 212"/>
                    <a:gd name="T106" fmla="*/ 384 w 399"/>
                    <a:gd name="T107" fmla="*/ 166 h 212"/>
                    <a:gd name="T108" fmla="*/ 389 w 399"/>
                    <a:gd name="T109" fmla="*/ 179 h 212"/>
                    <a:gd name="T110" fmla="*/ 391 w 399"/>
                    <a:gd name="T111" fmla="*/ 193 h 21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9"/>
                    <a:gd name="T169" fmla="*/ 0 h 212"/>
                    <a:gd name="T170" fmla="*/ 399 w 399"/>
                    <a:gd name="T171" fmla="*/ 212 h 21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9" h="212">
                      <a:moveTo>
                        <a:pt x="391" y="193"/>
                      </a:moveTo>
                      <a:lnTo>
                        <a:pt x="391" y="193"/>
                      </a:lnTo>
                      <a:lnTo>
                        <a:pt x="387" y="193"/>
                      </a:lnTo>
                      <a:lnTo>
                        <a:pt x="384" y="195"/>
                      </a:lnTo>
                      <a:lnTo>
                        <a:pt x="381" y="197"/>
                      </a:lnTo>
                      <a:lnTo>
                        <a:pt x="377" y="198"/>
                      </a:lnTo>
                      <a:lnTo>
                        <a:pt x="367" y="198"/>
                      </a:lnTo>
                      <a:lnTo>
                        <a:pt x="360" y="200"/>
                      </a:lnTo>
                      <a:lnTo>
                        <a:pt x="355" y="204"/>
                      </a:lnTo>
                      <a:lnTo>
                        <a:pt x="350" y="209"/>
                      </a:lnTo>
                      <a:lnTo>
                        <a:pt x="344" y="212"/>
                      </a:lnTo>
                      <a:lnTo>
                        <a:pt x="329" y="212"/>
                      </a:lnTo>
                      <a:lnTo>
                        <a:pt x="319" y="210"/>
                      </a:lnTo>
                      <a:lnTo>
                        <a:pt x="307" y="209"/>
                      </a:lnTo>
                      <a:lnTo>
                        <a:pt x="295" y="207"/>
                      </a:lnTo>
                      <a:lnTo>
                        <a:pt x="284" y="207"/>
                      </a:lnTo>
                      <a:lnTo>
                        <a:pt x="274" y="207"/>
                      </a:lnTo>
                      <a:lnTo>
                        <a:pt x="270" y="202"/>
                      </a:lnTo>
                      <a:lnTo>
                        <a:pt x="264" y="197"/>
                      </a:lnTo>
                      <a:lnTo>
                        <a:pt x="254" y="193"/>
                      </a:lnTo>
                      <a:lnTo>
                        <a:pt x="249" y="188"/>
                      </a:lnTo>
                      <a:lnTo>
                        <a:pt x="239" y="181"/>
                      </a:lnTo>
                      <a:lnTo>
                        <a:pt x="229" y="179"/>
                      </a:lnTo>
                      <a:lnTo>
                        <a:pt x="220" y="179"/>
                      </a:lnTo>
                      <a:lnTo>
                        <a:pt x="212" y="178"/>
                      </a:lnTo>
                      <a:lnTo>
                        <a:pt x="205" y="176"/>
                      </a:lnTo>
                      <a:lnTo>
                        <a:pt x="194" y="178"/>
                      </a:lnTo>
                      <a:lnTo>
                        <a:pt x="185" y="176"/>
                      </a:lnTo>
                      <a:lnTo>
                        <a:pt x="175" y="176"/>
                      </a:lnTo>
                      <a:lnTo>
                        <a:pt x="165" y="176"/>
                      </a:lnTo>
                      <a:lnTo>
                        <a:pt x="155" y="173"/>
                      </a:lnTo>
                      <a:lnTo>
                        <a:pt x="148" y="173"/>
                      </a:lnTo>
                      <a:lnTo>
                        <a:pt x="137" y="169"/>
                      </a:lnTo>
                      <a:lnTo>
                        <a:pt x="128" y="166"/>
                      </a:lnTo>
                      <a:lnTo>
                        <a:pt x="125" y="162"/>
                      </a:lnTo>
                      <a:lnTo>
                        <a:pt x="123" y="155"/>
                      </a:lnTo>
                      <a:lnTo>
                        <a:pt x="123" y="150"/>
                      </a:lnTo>
                      <a:lnTo>
                        <a:pt x="125" y="147"/>
                      </a:lnTo>
                      <a:lnTo>
                        <a:pt x="127" y="143"/>
                      </a:lnTo>
                      <a:lnTo>
                        <a:pt x="130" y="142"/>
                      </a:lnTo>
                      <a:lnTo>
                        <a:pt x="133" y="138"/>
                      </a:lnTo>
                      <a:lnTo>
                        <a:pt x="137" y="135"/>
                      </a:lnTo>
                      <a:lnTo>
                        <a:pt x="138" y="129"/>
                      </a:lnTo>
                      <a:lnTo>
                        <a:pt x="140" y="128"/>
                      </a:lnTo>
                      <a:lnTo>
                        <a:pt x="142" y="123"/>
                      </a:lnTo>
                      <a:lnTo>
                        <a:pt x="137" y="117"/>
                      </a:lnTo>
                      <a:lnTo>
                        <a:pt x="127" y="119"/>
                      </a:lnTo>
                      <a:lnTo>
                        <a:pt x="122" y="121"/>
                      </a:lnTo>
                      <a:lnTo>
                        <a:pt x="108" y="117"/>
                      </a:lnTo>
                      <a:lnTo>
                        <a:pt x="103" y="114"/>
                      </a:lnTo>
                      <a:lnTo>
                        <a:pt x="98" y="109"/>
                      </a:lnTo>
                      <a:lnTo>
                        <a:pt x="92" y="107"/>
                      </a:lnTo>
                      <a:lnTo>
                        <a:pt x="85" y="104"/>
                      </a:lnTo>
                      <a:lnTo>
                        <a:pt x="68" y="102"/>
                      </a:lnTo>
                      <a:lnTo>
                        <a:pt x="58" y="104"/>
                      </a:lnTo>
                      <a:lnTo>
                        <a:pt x="53" y="104"/>
                      </a:lnTo>
                      <a:lnTo>
                        <a:pt x="47" y="105"/>
                      </a:lnTo>
                      <a:lnTo>
                        <a:pt x="42" y="105"/>
                      </a:lnTo>
                      <a:lnTo>
                        <a:pt x="37" y="105"/>
                      </a:lnTo>
                      <a:lnTo>
                        <a:pt x="32" y="107"/>
                      </a:lnTo>
                      <a:lnTo>
                        <a:pt x="25" y="107"/>
                      </a:lnTo>
                      <a:lnTo>
                        <a:pt x="22" y="105"/>
                      </a:lnTo>
                      <a:lnTo>
                        <a:pt x="18" y="102"/>
                      </a:lnTo>
                      <a:lnTo>
                        <a:pt x="15" y="102"/>
                      </a:lnTo>
                      <a:lnTo>
                        <a:pt x="13" y="102"/>
                      </a:lnTo>
                      <a:lnTo>
                        <a:pt x="8" y="102"/>
                      </a:lnTo>
                      <a:lnTo>
                        <a:pt x="3" y="102"/>
                      </a:lnTo>
                      <a:lnTo>
                        <a:pt x="0" y="98"/>
                      </a:lnTo>
                      <a:lnTo>
                        <a:pt x="0" y="95"/>
                      </a:lnTo>
                      <a:lnTo>
                        <a:pt x="5" y="95"/>
                      </a:lnTo>
                      <a:lnTo>
                        <a:pt x="8" y="93"/>
                      </a:lnTo>
                      <a:lnTo>
                        <a:pt x="12" y="91"/>
                      </a:lnTo>
                      <a:lnTo>
                        <a:pt x="13" y="88"/>
                      </a:lnTo>
                      <a:lnTo>
                        <a:pt x="17" y="85"/>
                      </a:lnTo>
                      <a:lnTo>
                        <a:pt x="22" y="90"/>
                      </a:lnTo>
                      <a:lnTo>
                        <a:pt x="23" y="93"/>
                      </a:lnTo>
                      <a:lnTo>
                        <a:pt x="27" y="97"/>
                      </a:lnTo>
                      <a:lnTo>
                        <a:pt x="33" y="95"/>
                      </a:lnTo>
                      <a:lnTo>
                        <a:pt x="37" y="90"/>
                      </a:lnTo>
                      <a:lnTo>
                        <a:pt x="38" y="85"/>
                      </a:lnTo>
                      <a:lnTo>
                        <a:pt x="43" y="81"/>
                      </a:lnTo>
                      <a:lnTo>
                        <a:pt x="45" y="74"/>
                      </a:lnTo>
                      <a:lnTo>
                        <a:pt x="47" y="69"/>
                      </a:lnTo>
                      <a:lnTo>
                        <a:pt x="53" y="67"/>
                      </a:lnTo>
                      <a:lnTo>
                        <a:pt x="62" y="62"/>
                      </a:lnTo>
                      <a:lnTo>
                        <a:pt x="65" y="55"/>
                      </a:lnTo>
                      <a:lnTo>
                        <a:pt x="68" y="45"/>
                      </a:lnTo>
                      <a:lnTo>
                        <a:pt x="68" y="35"/>
                      </a:lnTo>
                      <a:lnTo>
                        <a:pt x="70" y="24"/>
                      </a:lnTo>
                      <a:lnTo>
                        <a:pt x="73" y="16"/>
                      </a:lnTo>
                      <a:lnTo>
                        <a:pt x="78" y="10"/>
                      </a:lnTo>
                      <a:lnTo>
                        <a:pt x="85" y="5"/>
                      </a:lnTo>
                      <a:lnTo>
                        <a:pt x="92" y="0"/>
                      </a:lnTo>
                      <a:lnTo>
                        <a:pt x="95" y="2"/>
                      </a:lnTo>
                      <a:lnTo>
                        <a:pt x="97" y="9"/>
                      </a:lnTo>
                      <a:lnTo>
                        <a:pt x="103" y="14"/>
                      </a:lnTo>
                      <a:lnTo>
                        <a:pt x="110" y="9"/>
                      </a:lnTo>
                      <a:lnTo>
                        <a:pt x="117" y="9"/>
                      </a:lnTo>
                      <a:lnTo>
                        <a:pt x="127" y="10"/>
                      </a:lnTo>
                      <a:lnTo>
                        <a:pt x="143" y="14"/>
                      </a:lnTo>
                      <a:lnTo>
                        <a:pt x="157" y="14"/>
                      </a:lnTo>
                      <a:lnTo>
                        <a:pt x="165" y="16"/>
                      </a:lnTo>
                      <a:lnTo>
                        <a:pt x="172" y="21"/>
                      </a:lnTo>
                      <a:lnTo>
                        <a:pt x="182" y="21"/>
                      </a:lnTo>
                      <a:lnTo>
                        <a:pt x="189" y="14"/>
                      </a:lnTo>
                      <a:lnTo>
                        <a:pt x="194" y="5"/>
                      </a:lnTo>
                      <a:lnTo>
                        <a:pt x="200" y="2"/>
                      </a:lnTo>
                      <a:lnTo>
                        <a:pt x="215" y="7"/>
                      </a:lnTo>
                      <a:lnTo>
                        <a:pt x="224" y="5"/>
                      </a:lnTo>
                      <a:lnTo>
                        <a:pt x="229" y="7"/>
                      </a:lnTo>
                      <a:lnTo>
                        <a:pt x="237" y="17"/>
                      </a:lnTo>
                      <a:lnTo>
                        <a:pt x="242" y="24"/>
                      </a:lnTo>
                      <a:lnTo>
                        <a:pt x="247" y="31"/>
                      </a:lnTo>
                      <a:lnTo>
                        <a:pt x="257" y="35"/>
                      </a:lnTo>
                      <a:lnTo>
                        <a:pt x="274" y="35"/>
                      </a:lnTo>
                      <a:lnTo>
                        <a:pt x="279" y="36"/>
                      </a:lnTo>
                      <a:lnTo>
                        <a:pt x="285" y="40"/>
                      </a:lnTo>
                      <a:lnTo>
                        <a:pt x="299" y="45"/>
                      </a:lnTo>
                      <a:lnTo>
                        <a:pt x="304" y="47"/>
                      </a:lnTo>
                      <a:lnTo>
                        <a:pt x="309" y="50"/>
                      </a:lnTo>
                      <a:lnTo>
                        <a:pt x="314" y="52"/>
                      </a:lnTo>
                      <a:lnTo>
                        <a:pt x="320" y="52"/>
                      </a:lnTo>
                      <a:lnTo>
                        <a:pt x="322" y="48"/>
                      </a:lnTo>
                      <a:lnTo>
                        <a:pt x="324" y="47"/>
                      </a:lnTo>
                      <a:lnTo>
                        <a:pt x="329" y="45"/>
                      </a:lnTo>
                      <a:lnTo>
                        <a:pt x="334" y="43"/>
                      </a:lnTo>
                      <a:lnTo>
                        <a:pt x="340" y="48"/>
                      </a:lnTo>
                      <a:lnTo>
                        <a:pt x="342" y="52"/>
                      </a:lnTo>
                      <a:lnTo>
                        <a:pt x="347" y="59"/>
                      </a:lnTo>
                      <a:lnTo>
                        <a:pt x="352" y="62"/>
                      </a:lnTo>
                      <a:lnTo>
                        <a:pt x="357" y="66"/>
                      </a:lnTo>
                      <a:lnTo>
                        <a:pt x="360" y="74"/>
                      </a:lnTo>
                      <a:lnTo>
                        <a:pt x="359" y="81"/>
                      </a:lnTo>
                      <a:lnTo>
                        <a:pt x="360" y="86"/>
                      </a:lnTo>
                      <a:lnTo>
                        <a:pt x="362" y="93"/>
                      </a:lnTo>
                      <a:lnTo>
                        <a:pt x="365" y="98"/>
                      </a:lnTo>
                      <a:lnTo>
                        <a:pt x="372" y="100"/>
                      </a:lnTo>
                      <a:lnTo>
                        <a:pt x="376" y="102"/>
                      </a:lnTo>
                      <a:lnTo>
                        <a:pt x="384" y="104"/>
                      </a:lnTo>
                      <a:lnTo>
                        <a:pt x="387" y="104"/>
                      </a:lnTo>
                      <a:lnTo>
                        <a:pt x="392" y="104"/>
                      </a:lnTo>
                      <a:lnTo>
                        <a:pt x="397" y="105"/>
                      </a:lnTo>
                      <a:lnTo>
                        <a:pt x="399" y="104"/>
                      </a:lnTo>
                      <a:lnTo>
                        <a:pt x="399" y="109"/>
                      </a:lnTo>
                      <a:lnTo>
                        <a:pt x="397" y="116"/>
                      </a:lnTo>
                      <a:lnTo>
                        <a:pt x="396" y="117"/>
                      </a:lnTo>
                      <a:lnTo>
                        <a:pt x="394" y="121"/>
                      </a:lnTo>
                      <a:lnTo>
                        <a:pt x="392" y="124"/>
                      </a:lnTo>
                      <a:lnTo>
                        <a:pt x="392" y="126"/>
                      </a:lnTo>
                      <a:lnTo>
                        <a:pt x="396" y="131"/>
                      </a:lnTo>
                      <a:lnTo>
                        <a:pt x="396" y="133"/>
                      </a:lnTo>
                      <a:lnTo>
                        <a:pt x="392" y="136"/>
                      </a:lnTo>
                      <a:lnTo>
                        <a:pt x="391" y="138"/>
                      </a:lnTo>
                      <a:lnTo>
                        <a:pt x="389" y="140"/>
                      </a:lnTo>
                      <a:lnTo>
                        <a:pt x="386" y="142"/>
                      </a:lnTo>
                      <a:lnTo>
                        <a:pt x="382" y="143"/>
                      </a:lnTo>
                      <a:lnTo>
                        <a:pt x="379" y="147"/>
                      </a:lnTo>
                      <a:lnTo>
                        <a:pt x="377" y="150"/>
                      </a:lnTo>
                      <a:lnTo>
                        <a:pt x="377" y="154"/>
                      </a:lnTo>
                      <a:lnTo>
                        <a:pt x="379" y="157"/>
                      </a:lnTo>
                      <a:lnTo>
                        <a:pt x="382" y="162"/>
                      </a:lnTo>
                      <a:lnTo>
                        <a:pt x="384" y="166"/>
                      </a:lnTo>
                      <a:lnTo>
                        <a:pt x="387" y="169"/>
                      </a:lnTo>
                      <a:lnTo>
                        <a:pt x="389" y="176"/>
                      </a:lnTo>
                      <a:lnTo>
                        <a:pt x="389" y="179"/>
                      </a:lnTo>
                      <a:lnTo>
                        <a:pt x="389" y="185"/>
                      </a:lnTo>
                      <a:lnTo>
                        <a:pt x="391" y="190"/>
                      </a:lnTo>
                      <a:lnTo>
                        <a:pt x="391" y="19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84" name="Freeform 505">
                  <a:extLst>
                    <a:ext uri="{FF2B5EF4-FFF2-40B4-BE49-F238E27FC236}">
                      <a16:creationId xmlns:a16="http://schemas.microsoft.com/office/drawing/2014/main" id="{15BF621B-B2AF-4235-828D-48E52CCF8175}"/>
                    </a:ext>
                  </a:extLst>
                </p:cNvPr>
                <p:cNvSpPr>
                  <a:spLocks/>
                </p:cNvSpPr>
                <p:nvPr/>
              </p:nvSpPr>
              <p:spPr bwMode="auto">
                <a:xfrm>
                  <a:off x="1798" y="2658"/>
                  <a:ext cx="326" cy="199"/>
                </a:xfrm>
                <a:custGeom>
                  <a:avLst/>
                  <a:gdLst>
                    <a:gd name="T0" fmla="*/ 30 w 326"/>
                    <a:gd name="T1" fmla="*/ 147 h 199"/>
                    <a:gd name="T2" fmla="*/ 55 w 326"/>
                    <a:gd name="T3" fmla="*/ 143 h 199"/>
                    <a:gd name="T4" fmla="*/ 80 w 326"/>
                    <a:gd name="T5" fmla="*/ 152 h 199"/>
                    <a:gd name="T6" fmla="*/ 97 w 326"/>
                    <a:gd name="T7" fmla="*/ 154 h 199"/>
                    <a:gd name="T8" fmla="*/ 114 w 326"/>
                    <a:gd name="T9" fmla="*/ 157 h 199"/>
                    <a:gd name="T10" fmla="*/ 132 w 326"/>
                    <a:gd name="T11" fmla="*/ 162 h 199"/>
                    <a:gd name="T12" fmla="*/ 142 w 326"/>
                    <a:gd name="T13" fmla="*/ 143 h 199"/>
                    <a:gd name="T14" fmla="*/ 155 w 326"/>
                    <a:gd name="T15" fmla="*/ 137 h 199"/>
                    <a:gd name="T16" fmla="*/ 174 w 326"/>
                    <a:gd name="T17" fmla="*/ 140 h 199"/>
                    <a:gd name="T18" fmla="*/ 189 w 326"/>
                    <a:gd name="T19" fmla="*/ 135 h 199"/>
                    <a:gd name="T20" fmla="*/ 202 w 326"/>
                    <a:gd name="T21" fmla="*/ 147 h 199"/>
                    <a:gd name="T22" fmla="*/ 209 w 326"/>
                    <a:gd name="T23" fmla="*/ 159 h 199"/>
                    <a:gd name="T24" fmla="*/ 221 w 326"/>
                    <a:gd name="T25" fmla="*/ 157 h 199"/>
                    <a:gd name="T26" fmla="*/ 231 w 326"/>
                    <a:gd name="T27" fmla="*/ 173 h 199"/>
                    <a:gd name="T28" fmla="*/ 234 w 326"/>
                    <a:gd name="T29" fmla="*/ 188 h 199"/>
                    <a:gd name="T30" fmla="*/ 246 w 326"/>
                    <a:gd name="T31" fmla="*/ 190 h 199"/>
                    <a:gd name="T32" fmla="*/ 266 w 326"/>
                    <a:gd name="T33" fmla="*/ 176 h 199"/>
                    <a:gd name="T34" fmla="*/ 274 w 326"/>
                    <a:gd name="T35" fmla="*/ 154 h 199"/>
                    <a:gd name="T36" fmla="*/ 267 w 326"/>
                    <a:gd name="T37" fmla="*/ 128 h 199"/>
                    <a:gd name="T38" fmla="*/ 264 w 326"/>
                    <a:gd name="T39" fmla="*/ 100 h 199"/>
                    <a:gd name="T40" fmla="*/ 287 w 326"/>
                    <a:gd name="T41" fmla="*/ 105 h 199"/>
                    <a:gd name="T42" fmla="*/ 312 w 326"/>
                    <a:gd name="T43" fmla="*/ 97 h 199"/>
                    <a:gd name="T44" fmla="*/ 312 w 326"/>
                    <a:gd name="T45" fmla="*/ 68 h 199"/>
                    <a:gd name="T46" fmla="*/ 322 w 326"/>
                    <a:gd name="T47" fmla="*/ 54 h 199"/>
                    <a:gd name="T48" fmla="*/ 319 w 326"/>
                    <a:gd name="T49" fmla="*/ 40 h 199"/>
                    <a:gd name="T50" fmla="*/ 312 w 326"/>
                    <a:gd name="T51" fmla="*/ 33 h 199"/>
                    <a:gd name="T52" fmla="*/ 302 w 326"/>
                    <a:gd name="T53" fmla="*/ 26 h 199"/>
                    <a:gd name="T54" fmla="*/ 286 w 326"/>
                    <a:gd name="T55" fmla="*/ 30 h 199"/>
                    <a:gd name="T56" fmla="*/ 281 w 326"/>
                    <a:gd name="T57" fmla="*/ 33 h 199"/>
                    <a:gd name="T58" fmla="*/ 272 w 326"/>
                    <a:gd name="T59" fmla="*/ 30 h 199"/>
                    <a:gd name="T60" fmla="*/ 256 w 326"/>
                    <a:gd name="T61" fmla="*/ 28 h 199"/>
                    <a:gd name="T62" fmla="*/ 249 w 326"/>
                    <a:gd name="T63" fmla="*/ 23 h 199"/>
                    <a:gd name="T64" fmla="*/ 242 w 326"/>
                    <a:gd name="T65" fmla="*/ 7 h 199"/>
                    <a:gd name="T66" fmla="*/ 231 w 326"/>
                    <a:gd name="T67" fmla="*/ 0 h 199"/>
                    <a:gd name="T68" fmla="*/ 214 w 326"/>
                    <a:gd name="T69" fmla="*/ 4 h 199"/>
                    <a:gd name="T70" fmla="*/ 209 w 326"/>
                    <a:gd name="T71" fmla="*/ 9 h 199"/>
                    <a:gd name="T72" fmla="*/ 202 w 326"/>
                    <a:gd name="T73" fmla="*/ 19 h 199"/>
                    <a:gd name="T74" fmla="*/ 201 w 326"/>
                    <a:gd name="T75" fmla="*/ 30 h 199"/>
                    <a:gd name="T76" fmla="*/ 199 w 326"/>
                    <a:gd name="T77" fmla="*/ 40 h 199"/>
                    <a:gd name="T78" fmla="*/ 189 w 326"/>
                    <a:gd name="T79" fmla="*/ 52 h 199"/>
                    <a:gd name="T80" fmla="*/ 180 w 326"/>
                    <a:gd name="T81" fmla="*/ 57 h 199"/>
                    <a:gd name="T82" fmla="*/ 172 w 326"/>
                    <a:gd name="T83" fmla="*/ 57 h 199"/>
                    <a:gd name="T84" fmla="*/ 164 w 326"/>
                    <a:gd name="T85" fmla="*/ 55 h 199"/>
                    <a:gd name="T86" fmla="*/ 152 w 326"/>
                    <a:gd name="T87" fmla="*/ 55 h 199"/>
                    <a:gd name="T88" fmla="*/ 134 w 326"/>
                    <a:gd name="T89" fmla="*/ 57 h 199"/>
                    <a:gd name="T90" fmla="*/ 122 w 326"/>
                    <a:gd name="T91" fmla="*/ 55 h 199"/>
                    <a:gd name="T92" fmla="*/ 105 w 326"/>
                    <a:gd name="T93" fmla="*/ 54 h 199"/>
                    <a:gd name="T94" fmla="*/ 85 w 326"/>
                    <a:gd name="T95" fmla="*/ 45 h 199"/>
                    <a:gd name="T96" fmla="*/ 75 w 326"/>
                    <a:gd name="T97" fmla="*/ 49 h 199"/>
                    <a:gd name="T98" fmla="*/ 57 w 326"/>
                    <a:gd name="T99" fmla="*/ 52 h 199"/>
                    <a:gd name="T100" fmla="*/ 25 w 326"/>
                    <a:gd name="T101" fmla="*/ 47 h 199"/>
                    <a:gd name="T102" fmla="*/ 19 w 326"/>
                    <a:gd name="T103" fmla="*/ 61 h 199"/>
                    <a:gd name="T104" fmla="*/ 17 w 326"/>
                    <a:gd name="T105" fmla="*/ 80 h 199"/>
                    <a:gd name="T106" fmla="*/ 0 w 326"/>
                    <a:gd name="T107" fmla="*/ 95 h 199"/>
                    <a:gd name="T108" fmla="*/ 12 w 326"/>
                    <a:gd name="T109" fmla="*/ 123 h 19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26"/>
                    <a:gd name="T166" fmla="*/ 0 h 199"/>
                    <a:gd name="T167" fmla="*/ 326 w 326"/>
                    <a:gd name="T168" fmla="*/ 199 h 19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26" h="199">
                      <a:moveTo>
                        <a:pt x="14" y="138"/>
                      </a:moveTo>
                      <a:lnTo>
                        <a:pt x="14" y="138"/>
                      </a:lnTo>
                      <a:lnTo>
                        <a:pt x="19" y="143"/>
                      </a:lnTo>
                      <a:lnTo>
                        <a:pt x="24" y="147"/>
                      </a:lnTo>
                      <a:lnTo>
                        <a:pt x="30" y="147"/>
                      </a:lnTo>
                      <a:lnTo>
                        <a:pt x="34" y="145"/>
                      </a:lnTo>
                      <a:lnTo>
                        <a:pt x="37" y="143"/>
                      </a:lnTo>
                      <a:lnTo>
                        <a:pt x="40" y="142"/>
                      </a:lnTo>
                      <a:lnTo>
                        <a:pt x="49" y="142"/>
                      </a:lnTo>
                      <a:lnTo>
                        <a:pt x="55" y="143"/>
                      </a:lnTo>
                      <a:lnTo>
                        <a:pt x="64" y="149"/>
                      </a:lnTo>
                      <a:lnTo>
                        <a:pt x="69" y="155"/>
                      </a:lnTo>
                      <a:lnTo>
                        <a:pt x="72" y="155"/>
                      </a:lnTo>
                      <a:lnTo>
                        <a:pt x="77" y="152"/>
                      </a:lnTo>
                      <a:lnTo>
                        <a:pt x="80" y="152"/>
                      </a:lnTo>
                      <a:lnTo>
                        <a:pt x="84" y="152"/>
                      </a:lnTo>
                      <a:lnTo>
                        <a:pt x="85" y="152"/>
                      </a:lnTo>
                      <a:lnTo>
                        <a:pt x="90" y="152"/>
                      </a:lnTo>
                      <a:lnTo>
                        <a:pt x="92" y="152"/>
                      </a:lnTo>
                      <a:lnTo>
                        <a:pt x="97" y="154"/>
                      </a:lnTo>
                      <a:lnTo>
                        <a:pt x="102" y="154"/>
                      </a:lnTo>
                      <a:lnTo>
                        <a:pt x="104" y="154"/>
                      </a:lnTo>
                      <a:lnTo>
                        <a:pt x="107" y="155"/>
                      </a:lnTo>
                      <a:lnTo>
                        <a:pt x="112" y="157"/>
                      </a:lnTo>
                      <a:lnTo>
                        <a:pt x="114" y="157"/>
                      </a:lnTo>
                      <a:lnTo>
                        <a:pt x="119" y="159"/>
                      </a:lnTo>
                      <a:lnTo>
                        <a:pt x="124" y="161"/>
                      </a:lnTo>
                      <a:lnTo>
                        <a:pt x="129" y="162"/>
                      </a:lnTo>
                      <a:lnTo>
                        <a:pt x="130" y="162"/>
                      </a:lnTo>
                      <a:lnTo>
                        <a:pt x="132" y="162"/>
                      </a:lnTo>
                      <a:lnTo>
                        <a:pt x="132" y="161"/>
                      </a:lnTo>
                      <a:lnTo>
                        <a:pt x="135" y="155"/>
                      </a:lnTo>
                      <a:lnTo>
                        <a:pt x="139" y="152"/>
                      </a:lnTo>
                      <a:lnTo>
                        <a:pt x="140" y="149"/>
                      </a:lnTo>
                      <a:lnTo>
                        <a:pt x="142" y="143"/>
                      </a:lnTo>
                      <a:lnTo>
                        <a:pt x="144" y="142"/>
                      </a:lnTo>
                      <a:lnTo>
                        <a:pt x="147" y="140"/>
                      </a:lnTo>
                      <a:lnTo>
                        <a:pt x="149" y="138"/>
                      </a:lnTo>
                      <a:lnTo>
                        <a:pt x="150" y="137"/>
                      </a:lnTo>
                      <a:lnTo>
                        <a:pt x="155" y="137"/>
                      </a:lnTo>
                      <a:lnTo>
                        <a:pt x="159" y="137"/>
                      </a:lnTo>
                      <a:lnTo>
                        <a:pt x="164" y="137"/>
                      </a:lnTo>
                      <a:lnTo>
                        <a:pt x="167" y="138"/>
                      </a:lnTo>
                      <a:lnTo>
                        <a:pt x="170" y="138"/>
                      </a:lnTo>
                      <a:lnTo>
                        <a:pt x="174" y="140"/>
                      </a:lnTo>
                      <a:lnTo>
                        <a:pt x="177" y="140"/>
                      </a:lnTo>
                      <a:lnTo>
                        <a:pt x="180" y="138"/>
                      </a:lnTo>
                      <a:lnTo>
                        <a:pt x="184" y="137"/>
                      </a:lnTo>
                      <a:lnTo>
                        <a:pt x="185" y="135"/>
                      </a:lnTo>
                      <a:lnTo>
                        <a:pt x="189" y="135"/>
                      </a:lnTo>
                      <a:lnTo>
                        <a:pt x="192" y="135"/>
                      </a:lnTo>
                      <a:lnTo>
                        <a:pt x="195" y="137"/>
                      </a:lnTo>
                      <a:lnTo>
                        <a:pt x="197" y="138"/>
                      </a:lnTo>
                      <a:lnTo>
                        <a:pt x="199" y="142"/>
                      </a:lnTo>
                      <a:lnTo>
                        <a:pt x="202" y="147"/>
                      </a:lnTo>
                      <a:lnTo>
                        <a:pt x="202" y="150"/>
                      </a:lnTo>
                      <a:lnTo>
                        <a:pt x="204" y="152"/>
                      </a:lnTo>
                      <a:lnTo>
                        <a:pt x="204" y="154"/>
                      </a:lnTo>
                      <a:lnTo>
                        <a:pt x="204" y="155"/>
                      </a:lnTo>
                      <a:lnTo>
                        <a:pt x="209" y="159"/>
                      </a:lnTo>
                      <a:lnTo>
                        <a:pt x="211" y="157"/>
                      </a:lnTo>
                      <a:lnTo>
                        <a:pt x="212" y="157"/>
                      </a:lnTo>
                      <a:lnTo>
                        <a:pt x="216" y="157"/>
                      </a:lnTo>
                      <a:lnTo>
                        <a:pt x="219" y="157"/>
                      </a:lnTo>
                      <a:lnTo>
                        <a:pt x="221" y="157"/>
                      </a:lnTo>
                      <a:lnTo>
                        <a:pt x="226" y="161"/>
                      </a:lnTo>
                      <a:lnTo>
                        <a:pt x="227" y="164"/>
                      </a:lnTo>
                      <a:lnTo>
                        <a:pt x="229" y="166"/>
                      </a:lnTo>
                      <a:lnTo>
                        <a:pt x="229" y="169"/>
                      </a:lnTo>
                      <a:lnTo>
                        <a:pt x="231" y="173"/>
                      </a:lnTo>
                      <a:lnTo>
                        <a:pt x="231" y="174"/>
                      </a:lnTo>
                      <a:lnTo>
                        <a:pt x="232" y="178"/>
                      </a:lnTo>
                      <a:lnTo>
                        <a:pt x="232" y="183"/>
                      </a:lnTo>
                      <a:lnTo>
                        <a:pt x="234" y="187"/>
                      </a:lnTo>
                      <a:lnTo>
                        <a:pt x="234" y="188"/>
                      </a:lnTo>
                      <a:lnTo>
                        <a:pt x="236" y="190"/>
                      </a:lnTo>
                      <a:lnTo>
                        <a:pt x="236" y="199"/>
                      </a:lnTo>
                      <a:lnTo>
                        <a:pt x="239" y="195"/>
                      </a:lnTo>
                      <a:lnTo>
                        <a:pt x="242" y="193"/>
                      </a:lnTo>
                      <a:lnTo>
                        <a:pt x="246" y="190"/>
                      </a:lnTo>
                      <a:lnTo>
                        <a:pt x="249" y="188"/>
                      </a:lnTo>
                      <a:lnTo>
                        <a:pt x="254" y="185"/>
                      </a:lnTo>
                      <a:lnTo>
                        <a:pt x="256" y="181"/>
                      </a:lnTo>
                      <a:lnTo>
                        <a:pt x="261" y="178"/>
                      </a:lnTo>
                      <a:lnTo>
                        <a:pt x="266" y="176"/>
                      </a:lnTo>
                      <a:lnTo>
                        <a:pt x="271" y="174"/>
                      </a:lnTo>
                      <a:lnTo>
                        <a:pt x="277" y="173"/>
                      </a:lnTo>
                      <a:lnTo>
                        <a:pt x="277" y="168"/>
                      </a:lnTo>
                      <a:lnTo>
                        <a:pt x="277" y="161"/>
                      </a:lnTo>
                      <a:lnTo>
                        <a:pt x="274" y="154"/>
                      </a:lnTo>
                      <a:lnTo>
                        <a:pt x="272" y="149"/>
                      </a:lnTo>
                      <a:lnTo>
                        <a:pt x="272" y="143"/>
                      </a:lnTo>
                      <a:lnTo>
                        <a:pt x="271" y="138"/>
                      </a:lnTo>
                      <a:lnTo>
                        <a:pt x="269" y="133"/>
                      </a:lnTo>
                      <a:lnTo>
                        <a:pt x="267" y="128"/>
                      </a:lnTo>
                      <a:lnTo>
                        <a:pt x="266" y="123"/>
                      </a:lnTo>
                      <a:lnTo>
                        <a:pt x="264" y="116"/>
                      </a:lnTo>
                      <a:lnTo>
                        <a:pt x="262" y="111"/>
                      </a:lnTo>
                      <a:lnTo>
                        <a:pt x="262" y="105"/>
                      </a:lnTo>
                      <a:lnTo>
                        <a:pt x="264" y="100"/>
                      </a:lnTo>
                      <a:lnTo>
                        <a:pt x="266" y="99"/>
                      </a:lnTo>
                      <a:lnTo>
                        <a:pt x="271" y="97"/>
                      </a:lnTo>
                      <a:lnTo>
                        <a:pt x="277" y="99"/>
                      </a:lnTo>
                      <a:lnTo>
                        <a:pt x="282" y="102"/>
                      </a:lnTo>
                      <a:lnTo>
                        <a:pt x="287" y="105"/>
                      </a:lnTo>
                      <a:lnTo>
                        <a:pt x="292" y="105"/>
                      </a:lnTo>
                      <a:lnTo>
                        <a:pt x="297" y="104"/>
                      </a:lnTo>
                      <a:lnTo>
                        <a:pt x="302" y="102"/>
                      </a:lnTo>
                      <a:lnTo>
                        <a:pt x="307" y="100"/>
                      </a:lnTo>
                      <a:lnTo>
                        <a:pt x="312" y="97"/>
                      </a:lnTo>
                      <a:lnTo>
                        <a:pt x="316" y="92"/>
                      </a:lnTo>
                      <a:lnTo>
                        <a:pt x="316" y="87"/>
                      </a:lnTo>
                      <a:lnTo>
                        <a:pt x="316" y="81"/>
                      </a:lnTo>
                      <a:lnTo>
                        <a:pt x="314" y="76"/>
                      </a:lnTo>
                      <a:lnTo>
                        <a:pt x="312" y="68"/>
                      </a:lnTo>
                      <a:lnTo>
                        <a:pt x="314" y="66"/>
                      </a:lnTo>
                      <a:lnTo>
                        <a:pt x="316" y="61"/>
                      </a:lnTo>
                      <a:lnTo>
                        <a:pt x="317" y="57"/>
                      </a:lnTo>
                      <a:lnTo>
                        <a:pt x="321" y="55"/>
                      </a:lnTo>
                      <a:lnTo>
                        <a:pt x="322" y="54"/>
                      </a:lnTo>
                      <a:lnTo>
                        <a:pt x="324" y="50"/>
                      </a:lnTo>
                      <a:lnTo>
                        <a:pt x="326" y="49"/>
                      </a:lnTo>
                      <a:lnTo>
                        <a:pt x="326" y="43"/>
                      </a:lnTo>
                      <a:lnTo>
                        <a:pt x="321" y="42"/>
                      </a:lnTo>
                      <a:lnTo>
                        <a:pt x="319" y="40"/>
                      </a:lnTo>
                      <a:lnTo>
                        <a:pt x="317" y="38"/>
                      </a:lnTo>
                      <a:lnTo>
                        <a:pt x="316" y="38"/>
                      </a:lnTo>
                      <a:lnTo>
                        <a:pt x="314" y="36"/>
                      </a:lnTo>
                      <a:lnTo>
                        <a:pt x="312" y="35"/>
                      </a:lnTo>
                      <a:lnTo>
                        <a:pt x="312" y="33"/>
                      </a:lnTo>
                      <a:lnTo>
                        <a:pt x="311" y="33"/>
                      </a:lnTo>
                      <a:lnTo>
                        <a:pt x="307" y="31"/>
                      </a:lnTo>
                      <a:lnTo>
                        <a:pt x="306" y="30"/>
                      </a:lnTo>
                      <a:lnTo>
                        <a:pt x="306" y="28"/>
                      </a:lnTo>
                      <a:lnTo>
                        <a:pt x="302" y="26"/>
                      </a:lnTo>
                      <a:lnTo>
                        <a:pt x="297" y="24"/>
                      </a:lnTo>
                      <a:lnTo>
                        <a:pt x="291" y="26"/>
                      </a:lnTo>
                      <a:lnTo>
                        <a:pt x="289" y="28"/>
                      </a:lnTo>
                      <a:lnTo>
                        <a:pt x="287" y="28"/>
                      </a:lnTo>
                      <a:lnTo>
                        <a:pt x="286" y="30"/>
                      </a:lnTo>
                      <a:lnTo>
                        <a:pt x="286" y="31"/>
                      </a:lnTo>
                      <a:lnTo>
                        <a:pt x="284" y="31"/>
                      </a:lnTo>
                      <a:lnTo>
                        <a:pt x="282" y="31"/>
                      </a:lnTo>
                      <a:lnTo>
                        <a:pt x="282" y="33"/>
                      </a:lnTo>
                      <a:lnTo>
                        <a:pt x="281" y="33"/>
                      </a:lnTo>
                      <a:lnTo>
                        <a:pt x="279" y="33"/>
                      </a:lnTo>
                      <a:lnTo>
                        <a:pt x="279" y="31"/>
                      </a:lnTo>
                      <a:lnTo>
                        <a:pt x="276" y="31"/>
                      </a:lnTo>
                      <a:lnTo>
                        <a:pt x="274" y="31"/>
                      </a:lnTo>
                      <a:lnTo>
                        <a:pt x="272" y="30"/>
                      </a:lnTo>
                      <a:lnTo>
                        <a:pt x="271" y="30"/>
                      </a:lnTo>
                      <a:lnTo>
                        <a:pt x="266" y="30"/>
                      </a:lnTo>
                      <a:lnTo>
                        <a:pt x="259" y="28"/>
                      </a:lnTo>
                      <a:lnTo>
                        <a:pt x="257" y="28"/>
                      </a:lnTo>
                      <a:lnTo>
                        <a:pt x="256" y="28"/>
                      </a:lnTo>
                      <a:lnTo>
                        <a:pt x="254" y="26"/>
                      </a:lnTo>
                      <a:lnTo>
                        <a:pt x="252" y="26"/>
                      </a:lnTo>
                      <a:lnTo>
                        <a:pt x="252" y="24"/>
                      </a:lnTo>
                      <a:lnTo>
                        <a:pt x="251" y="23"/>
                      </a:lnTo>
                      <a:lnTo>
                        <a:pt x="249" y="23"/>
                      </a:lnTo>
                      <a:lnTo>
                        <a:pt x="249" y="21"/>
                      </a:lnTo>
                      <a:lnTo>
                        <a:pt x="247" y="18"/>
                      </a:lnTo>
                      <a:lnTo>
                        <a:pt x="246" y="14"/>
                      </a:lnTo>
                      <a:lnTo>
                        <a:pt x="244" y="12"/>
                      </a:lnTo>
                      <a:lnTo>
                        <a:pt x="242" y="7"/>
                      </a:lnTo>
                      <a:lnTo>
                        <a:pt x="241" y="4"/>
                      </a:lnTo>
                      <a:lnTo>
                        <a:pt x="239" y="4"/>
                      </a:lnTo>
                      <a:lnTo>
                        <a:pt x="237" y="0"/>
                      </a:lnTo>
                      <a:lnTo>
                        <a:pt x="236" y="0"/>
                      </a:lnTo>
                      <a:lnTo>
                        <a:pt x="231" y="0"/>
                      </a:lnTo>
                      <a:lnTo>
                        <a:pt x="229" y="0"/>
                      </a:lnTo>
                      <a:lnTo>
                        <a:pt x="226" y="2"/>
                      </a:lnTo>
                      <a:lnTo>
                        <a:pt x="224" y="2"/>
                      </a:lnTo>
                      <a:lnTo>
                        <a:pt x="216" y="4"/>
                      </a:lnTo>
                      <a:lnTo>
                        <a:pt x="214" y="4"/>
                      </a:lnTo>
                      <a:lnTo>
                        <a:pt x="214" y="5"/>
                      </a:lnTo>
                      <a:lnTo>
                        <a:pt x="212" y="5"/>
                      </a:lnTo>
                      <a:lnTo>
                        <a:pt x="211" y="7"/>
                      </a:lnTo>
                      <a:lnTo>
                        <a:pt x="209" y="7"/>
                      </a:lnTo>
                      <a:lnTo>
                        <a:pt x="209" y="9"/>
                      </a:lnTo>
                      <a:lnTo>
                        <a:pt x="207" y="11"/>
                      </a:lnTo>
                      <a:lnTo>
                        <a:pt x="206" y="12"/>
                      </a:lnTo>
                      <a:lnTo>
                        <a:pt x="204" y="14"/>
                      </a:lnTo>
                      <a:lnTo>
                        <a:pt x="204" y="16"/>
                      </a:lnTo>
                      <a:lnTo>
                        <a:pt x="202" y="19"/>
                      </a:lnTo>
                      <a:lnTo>
                        <a:pt x="202" y="21"/>
                      </a:lnTo>
                      <a:lnTo>
                        <a:pt x="201" y="23"/>
                      </a:lnTo>
                      <a:lnTo>
                        <a:pt x="201" y="24"/>
                      </a:lnTo>
                      <a:lnTo>
                        <a:pt x="201" y="26"/>
                      </a:lnTo>
                      <a:lnTo>
                        <a:pt x="201" y="30"/>
                      </a:lnTo>
                      <a:lnTo>
                        <a:pt x="201" y="31"/>
                      </a:lnTo>
                      <a:lnTo>
                        <a:pt x="201" y="33"/>
                      </a:lnTo>
                      <a:lnTo>
                        <a:pt x="201" y="36"/>
                      </a:lnTo>
                      <a:lnTo>
                        <a:pt x="199" y="38"/>
                      </a:lnTo>
                      <a:lnTo>
                        <a:pt x="199" y="40"/>
                      </a:lnTo>
                      <a:lnTo>
                        <a:pt x="197" y="40"/>
                      </a:lnTo>
                      <a:lnTo>
                        <a:pt x="194" y="47"/>
                      </a:lnTo>
                      <a:lnTo>
                        <a:pt x="192" y="49"/>
                      </a:lnTo>
                      <a:lnTo>
                        <a:pt x="190" y="50"/>
                      </a:lnTo>
                      <a:lnTo>
                        <a:pt x="189" y="52"/>
                      </a:lnTo>
                      <a:lnTo>
                        <a:pt x="189" y="54"/>
                      </a:lnTo>
                      <a:lnTo>
                        <a:pt x="187" y="54"/>
                      </a:lnTo>
                      <a:lnTo>
                        <a:pt x="185" y="55"/>
                      </a:lnTo>
                      <a:lnTo>
                        <a:pt x="184" y="57"/>
                      </a:lnTo>
                      <a:lnTo>
                        <a:pt x="180" y="57"/>
                      </a:lnTo>
                      <a:lnTo>
                        <a:pt x="179" y="57"/>
                      </a:lnTo>
                      <a:lnTo>
                        <a:pt x="177" y="57"/>
                      </a:lnTo>
                      <a:lnTo>
                        <a:pt x="175" y="57"/>
                      </a:lnTo>
                      <a:lnTo>
                        <a:pt x="174" y="57"/>
                      </a:lnTo>
                      <a:lnTo>
                        <a:pt x="172" y="57"/>
                      </a:lnTo>
                      <a:lnTo>
                        <a:pt x="170" y="57"/>
                      </a:lnTo>
                      <a:lnTo>
                        <a:pt x="170" y="55"/>
                      </a:lnTo>
                      <a:lnTo>
                        <a:pt x="167" y="55"/>
                      </a:lnTo>
                      <a:lnTo>
                        <a:pt x="165" y="55"/>
                      </a:lnTo>
                      <a:lnTo>
                        <a:pt x="164" y="55"/>
                      </a:lnTo>
                      <a:lnTo>
                        <a:pt x="162" y="55"/>
                      </a:lnTo>
                      <a:lnTo>
                        <a:pt x="159" y="55"/>
                      </a:lnTo>
                      <a:lnTo>
                        <a:pt x="157" y="55"/>
                      </a:lnTo>
                      <a:lnTo>
                        <a:pt x="154" y="55"/>
                      </a:lnTo>
                      <a:lnTo>
                        <a:pt x="152" y="55"/>
                      </a:lnTo>
                      <a:lnTo>
                        <a:pt x="144" y="55"/>
                      </a:lnTo>
                      <a:lnTo>
                        <a:pt x="142" y="55"/>
                      </a:lnTo>
                      <a:lnTo>
                        <a:pt x="139" y="57"/>
                      </a:lnTo>
                      <a:lnTo>
                        <a:pt x="137" y="57"/>
                      </a:lnTo>
                      <a:lnTo>
                        <a:pt x="134" y="57"/>
                      </a:lnTo>
                      <a:lnTo>
                        <a:pt x="132" y="57"/>
                      </a:lnTo>
                      <a:lnTo>
                        <a:pt x="130" y="57"/>
                      </a:lnTo>
                      <a:lnTo>
                        <a:pt x="127" y="57"/>
                      </a:lnTo>
                      <a:lnTo>
                        <a:pt x="124" y="55"/>
                      </a:lnTo>
                      <a:lnTo>
                        <a:pt x="122" y="55"/>
                      </a:lnTo>
                      <a:lnTo>
                        <a:pt x="115" y="54"/>
                      </a:lnTo>
                      <a:lnTo>
                        <a:pt x="114" y="54"/>
                      </a:lnTo>
                      <a:lnTo>
                        <a:pt x="110" y="54"/>
                      </a:lnTo>
                      <a:lnTo>
                        <a:pt x="109" y="54"/>
                      </a:lnTo>
                      <a:lnTo>
                        <a:pt x="105" y="54"/>
                      </a:lnTo>
                      <a:lnTo>
                        <a:pt x="100" y="52"/>
                      </a:lnTo>
                      <a:lnTo>
                        <a:pt x="94" y="50"/>
                      </a:lnTo>
                      <a:lnTo>
                        <a:pt x="90" y="49"/>
                      </a:lnTo>
                      <a:lnTo>
                        <a:pt x="87" y="47"/>
                      </a:lnTo>
                      <a:lnTo>
                        <a:pt x="85" y="45"/>
                      </a:lnTo>
                      <a:lnTo>
                        <a:pt x="84" y="45"/>
                      </a:lnTo>
                      <a:lnTo>
                        <a:pt x="82" y="43"/>
                      </a:lnTo>
                      <a:lnTo>
                        <a:pt x="80" y="45"/>
                      </a:lnTo>
                      <a:lnTo>
                        <a:pt x="77" y="47"/>
                      </a:lnTo>
                      <a:lnTo>
                        <a:pt x="75" y="49"/>
                      </a:lnTo>
                      <a:lnTo>
                        <a:pt x="72" y="50"/>
                      </a:lnTo>
                      <a:lnTo>
                        <a:pt x="70" y="50"/>
                      </a:lnTo>
                      <a:lnTo>
                        <a:pt x="67" y="50"/>
                      </a:lnTo>
                      <a:lnTo>
                        <a:pt x="62" y="52"/>
                      </a:lnTo>
                      <a:lnTo>
                        <a:pt x="57" y="52"/>
                      </a:lnTo>
                      <a:lnTo>
                        <a:pt x="50" y="50"/>
                      </a:lnTo>
                      <a:lnTo>
                        <a:pt x="44" y="49"/>
                      </a:lnTo>
                      <a:lnTo>
                        <a:pt x="37" y="47"/>
                      </a:lnTo>
                      <a:lnTo>
                        <a:pt x="29" y="45"/>
                      </a:lnTo>
                      <a:lnTo>
                        <a:pt x="25" y="47"/>
                      </a:lnTo>
                      <a:lnTo>
                        <a:pt x="24" y="49"/>
                      </a:lnTo>
                      <a:lnTo>
                        <a:pt x="22" y="49"/>
                      </a:lnTo>
                      <a:lnTo>
                        <a:pt x="22" y="52"/>
                      </a:lnTo>
                      <a:lnTo>
                        <a:pt x="22" y="54"/>
                      </a:lnTo>
                      <a:lnTo>
                        <a:pt x="19" y="61"/>
                      </a:lnTo>
                      <a:lnTo>
                        <a:pt x="15" y="68"/>
                      </a:lnTo>
                      <a:lnTo>
                        <a:pt x="15" y="69"/>
                      </a:lnTo>
                      <a:lnTo>
                        <a:pt x="17" y="73"/>
                      </a:lnTo>
                      <a:lnTo>
                        <a:pt x="19" y="76"/>
                      </a:lnTo>
                      <a:lnTo>
                        <a:pt x="17" y="80"/>
                      </a:lnTo>
                      <a:lnTo>
                        <a:pt x="14" y="83"/>
                      </a:lnTo>
                      <a:lnTo>
                        <a:pt x="12" y="85"/>
                      </a:lnTo>
                      <a:lnTo>
                        <a:pt x="5" y="88"/>
                      </a:lnTo>
                      <a:lnTo>
                        <a:pt x="4" y="92"/>
                      </a:lnTo>
                      <a:lnTo>
                        <a:pt x="0" y="95"/>
                      </a:lnTo>
                      <a:lnTo>
                        <a:pt x="0" y="99"/>
                      </a:lnTo>
                      <a:lnTo>
                        <a:pt x="2" y="102"/>
                      </a:lnTo>
                      <a:lnTo>
                        <a:pt x="9" y="111"/>
                      </a:lnTo>
                      <a:lnTo>
                        <a:pt x="12" y="119"/>
                      </a:lnTo>
                      <a:lnTo>
                        <a:pt x="12" y="123"/>
                      </a:lnTo>
                      <a:lnTo>
                        <a:pt x="12" y="131"/>
                      </a:lnTo>
                      <a:lnTo>
                        <a:pt x="14" y="135"/>
                      </a:lnTo>
                      <a:lnTo>
                        <a:pt x="14" y="138"/>
                      </a:lnTo>
                      <a:close/>
                    </a:path>
                  </a:pathLst>
                </a:custGeom>
                <a:solidFill>
                  <a:srgbClr val="B7DDC8"/>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85" name="Freeform 506">
                  <a:extLst>
                    <a:ext uri="{FF2B5EF4-FFF2-40B4-BE49-F238E27FC236}">
                      <a16:creationId xmlns:a16="http://schemas.microsoft.com/office/drawing/2014/main" id="{0F74CC8E-44F9-47E9-B8F2-6FCFC0522706}"/>
                    </a:ext>
                  </a:extLst>
                </p:cNvPr>
                <p:cNvSpPr>
                  <a:spLocks/>
                </p:cNvSpPr>
                <p:nvPr/>
              </p:nvSpPr>
              <p:spPr bwMode="auto">
                <a:xfrm>
                  <a:off x="1798" y="2658"/>
                  <a:ext cx="326" cy="199"/>
                </a:xfrm>
                <a:custGeom>
                  <a:avLst/>
                  <a:gdLst>
                    <a:gd name="T0" fmla="*/ 30 w 326"/>
                    <a:gd name="T1" fmla="*/ 147 h 199"/>
                    <a:gd name="T2" fmla="*/ 55 w 326"/>
                    <a:gd name="T3" fmla="*/ 143 h 199"/>
                    <a:gd name="T4" fmla="*/ 80 w 326"/>
                    <a:gd name="T5" fmla="*/ 152 h 199"/>
                    <a:gd name="T6" fmla="*/ 97 w 326"/>
                    <a:gd name="T7" fmla="*/ 154 h 199"/>
                    <a:gd name="T8" fmla="*/ 114 w 326"/>
                    <a:gd name="T9" fmla="*/ 157 h 199"/>
                    <a:gd name="T10" fmla="*/ 132 w 326"/>
                    <a:gd name="T11" fmla="*/ 162 h 199"/>
                    <a:gd name="T12" fmla="*/ 142 w 326"/>
                    <a:gd name="T13" fmla="*/ 143 h 199"/>
                    <a:gd name="T14" fmla="*/ 155 w 326"/>
                    <a:gd name="T15" fmla="*/ 137 h 199"/>
                    <a:gd name="T16" fmla="*/ 174 w 326"/>
                    <a:gd name="T17" fmla="*/ 140 h 199"/>
                    <a:gd name="T18" fmla="*/ 189 w 326"/>
                    <a:gd name="T19" fmla="*/ 135 h 199"/>
                    <a:gd name="T20" fmla="*/ 202 w 326"/>
                    <a:gd name="T21" fmla="*/ 147 h 199"/>
                    <a:gd name="T22" fmla="*/ 209 w 326"/>
                    <a:gd name="T23" fmla="*/ 159 h 199"/>
                    <a:gd name="T24" fmla="*/ 221 w 326"/>
                    <a:gd name="T25" fmla="*/ 157 h 199"/>
                    <a:gd name="T26" fmla="*/ 231 w 326"/>
                    <a:gd name="T27" fmla="*/ 173 h 199"/>
                    <a:gd name="T28" fmla="*/ 234 w 326"/>
                    <a:gd name="T29" fmla="*/ 188 h 199"/>
                    <a:gd name="T30" fmla="*/ 246 w 326"/>
                    <a:gd name="T31" fmla="*/ 190 h 199"/>
                    <a:gd name="T32" fmla="*/ 266 w 326"/>
                    <a:gd name="T33" fmla="*/ 176 h 199"/>
                    <a:gd name="T34" fmla="*/ 274 w 326"/>
                    <a:gd name="T35" fmla="*/ 154 h 199"/>
                    <a:gd name="T36" fmla="*/ 267 w 326"/>
                    <a:gd name="T37" fmla="*/ 128 h 199"/>
                    <a:gd name="T38" fmla="*/ 264 w 326"/>
                    <a:gd name="T39" fmla="*/ 100 h 199"/>
                    <a:gd name="T40" fmla="*/ 287 w 326"/>
                    <a:gd name="T41" fmla="*/ 105 h 199"/>
                    <a:gd name="T42" fmla="*/ 312 w 326"/>
                    <a:gd name="T43" fmla="*/ 97 h 199"/>
                    <a:gd name="T44" fmla="*/ 312 w 326"/>
                    <a:gd name="T45" fmla="*/ 68 h 199"/>
                    <a:gd name="T46" fmla="*/ 322 w 326"/>
                    <a:gd name="T47" fmla="*/ 54 h 199"/>
                    <a:gd name="T48" fmla="*/ 319 w 326"/>
                    <a:gd name="T49" fmla="*/ 40 h 199"/>
                    <a:gd name="T50" fmla="*/ 312 w 326"/>
                    <a:gd name="T51" fmla="*/ 33 h 199"/>
                    <a:gd name="T52" fmla="*/ 302 w 326"/>
                    <a:gd name="T53" fmla="*/ 26 h 199"/>
                    <a:gd name="T54" fmla="*/ 286 w 326"/>
                    <a:gd name="T55" fmla="*/ 30 h 199"/>
                    <a:gd name="T56" fmla="*/ 281 w 326"/>
                    <a:gd name="T57" fmla="*/ 33 h 199"/>
                    <a:gd name="T58" fmla="*/ 272 w 326"/>
                    <a:gd name="T59" fmla="*/ 30 h 199"/>
                    <a:gd name="T60" fmla="*/ 256 w 326"/>
                    <a:gd name="T61" fmla="*/ 28 h 199"/>
                    <a:gd name="T62" fmla="*/ 249 w 326"/>
                    <a:gd name="T63" fmla="*/ 23 h 199"/>
                    <a:gd name="T64" fmla="*/ 242 w 326"/>
                    <a:gd name="T65" fmla="*/ 7 h 199"/>
                    <a:gd name="T66" fmla="*/ 231 w 326"/>
                    <a:gd name="T67" fmla="*/ 0 h 199"/>
                    <a:gd name="T68" fmla="*/ 214 w 326"/>
                    <a:gd name="T69" fmla="*/ 4 h 199"/>
                    <a:gd name="T70" fmla="*/ 209 w 326"/>
                    <a:gd name="T71" fmla="*/ 9 h 199"/>
                    <a:gd name="T72" fmla="*/ 202 w 326"/>
                    <a:gd name="T73" fmla="*/ 19 h 199"/>
                    <a:gd name="T74" fmla="*/ 201 w 326"/>
                    <a:gd name="T75" fmla="*/ 30 h 199"/>
                    <a:gd name="T76" fmla="*/ 199 w 326"/>
                    <a:gd name="T77" fmla="*/ 40 h 199"/>
                    <a:gd name="T78" fmla="*/ 189 w 326"/>
                    <a:gd name="T79" fmla="*/ 52 h 199"/>
                    <a:gd name="T80" fmla="*/ 180 w 326"/>
                    <a:gd name="T81" fmla="*/ 57 h 199"/>
                    <a:gd name="T82" fmla="*/ 172 w 326"/>
                    <a:gd name="T83" fmla="*/ 57 h 199"/>
                    <a:gd name="T84" fmla="*/ 164 w 326"/>
                    <a:gd name="T85" fmla="*/ 55 h 199"/>
                    <a:gd name="T86" fmla="*/ 152 w 326"/>
                    <a:gd name="T87" fmla="*/ 55 h 199"/>
                    <a:gd name="T88" fmla="*/ 134 w 326"/>
                    <a:gd name="T89" fmla="*/ 57 h 199"/>
                    <a:gd name="T90" fmla="*/ 122 w 326"/>
                    <a:gd name="T91" fmla="*/ 55 h 199"/>
                    <a:gd name="T92" fmla="*/ 105 w 326"/>
                    <a:gd name="T93" fmla="*/ 54 h 199"/>
                    <a:gd name="T94" fmla="*/ 85 w 326"/>
                    <a:gd name="T95" fmla="*/ 45 h 199"/>
                    <a:gd name="T96" fmla="*/ 75 w 326"/>
                    <a:gd name="T97" fmla="*/ 49 h 199"/>
                    <a:gd name="T98" fmla="*/ 57 w 326"/>
                    <a:gd name="T99" fmla="*/ 52 h 199"/>
                    <a:gd name="T100" fmla="*/ 25 w 326"/>
                    <a:gd name="T101" fmla="*/ 47 h 199"/>
                    <a:gd name="T102" fmla="*/ 19 w 326"/>
                    <a:gd name="T103" fmla="*/ 61 h 199"/>
                    <a:gd name="T104" fmla="*/ 17 w 326"/>
                    <a:gd name="T105" fmla="*/ 80 h 199"/>
                    <a:gd name="T106" fmla="*/ 0 w 326"/>
                    <a:gd name="T107" fmla="*/ 95 h 199"/>
                    <a:gd name="T108" fmla="*/ 12 w 326"/>
                    <a:gd name="T109" fmla="*/ 123 h 19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26"/>
                    <a:gd name="T166" fmla="*/ 0 h 199"/>
                    <a:gd name="T167" fmla="*/ 326 w 326"/>
                    <a:gd name="T168" fmla="*/ 199 h 19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26" h="199">
                      <a:moveTo>
                        <a:pt x="14" y="138"/>
                      </a:moveTo>
                      <a:lnTo>
                        <a:pt x="14" y="138"/>
                      </a:lnTo>
                      <a:lnTo>
                        <a:pt x="19" y="143"/>
                      </a:lnTo>
                      <a:lnTo>
                        <a:pt x="24" y="147"/>
                      </a:lnTo>
                      <a:lnTo>
                        <a:pt x="30" y="147"/>
                      </a:lnTo>
                      <a:lnTo>
                        <a:pt x="34" y="145"/>
                      </a:lnTo>
                      <a:lnTo>
                        <a:pt x="37" y="143"/>
                      </a:lnTo>
                      <a:lnTo>
                        <a:pt x="40" y="142"/>
                      </a:lnTo>
                      <a:lnTo>
                        <a:pt x="49" y="142"/>
                      </a:lnTo>
                      <a:lnTo>
                        <a:pt x="55" y="143"/>
                      </a:lnTo>
                      <a:lnTo>
                        <a:pt x="64" y="149"/>
                      </a:lnTo>
                      <a:lnTo>
                        <a:pt x="69" y="155"/>
                      </a:lnTo>
                      <a:lnTo>
                        <a:pt x="72" y="155"/>
                      </a:lnTo>
                      <a:lnTo>
                        <a:pt x="77" y="152"/>
                      </a:lnTo>
                      <a:lnTo>
                        <a:pt x="80" y="152"/>
                      </a:lnTo>
                      <a:lnTo>
                        <a:pt x="84" y="152"/>
                      </a:lnTo>
                      <a:lnTo>
                        <a:pt x="85" y="152"/>
                      </a:lnTo>
                      <a:lnTo>
                        <a:pt x="90" y="152"/>
                      </a:lnTo>
                      <a:lnTo>
                        <a:pt x="92" y="152"/>
                      </a:lnTo>
                      <a:lnTo>
                        <a:pt x="97" y="154"/>
                      </a:lnTo>
                      <a:lnTo>
                        <a:pt x="102" y="154"/>
                      </a:lnTo>
                      <a:lnTo>
                        <a:pt x="104" y="154"/>
                      </a:lnTo>
                      <a:lnTo>
                        <a:pt x="107" y="155"/>
                      </a:lnTo>
                      <a:lnTo>
                        <a:pt x="112" y="157"/>
                      </a:lnTo>
                      <a:lnTo>
                        <a:pt x="114" y="157"/>
                      </a:lnTo>
                      <a:lnTo>
                        <a:pt x="119" y="159"/>
                      </a:lnTo>
                      <a:lnTo>
                        <a:pt x="124" y="161"/>
                      </a:lnTo>
                      <a:lnTo>
                        <a:pt x="129" y="162"/>
                      </a:lnTo>
                      <a:lnTo>
                        <a:pt x="130" y="162"/>
                      </a:lnTo>
                      <a:lnTo>
                        <a:pt x="132" y="162"/>
                      </a:lnTo>
                      <a:lnTo>
                        <a:pt x="132" y="161"/>
                      </a:lnTo>
                      <a:lnTo>
                        <a:pt x="135" y="155"/>
                      </a:lnTo>
                      <a:lnTo>
                        <a:pt x="139" y="152"/>
                      </a:lnTo>
                      <a:lnTo>
                        <a:pt x="140" y="149"/>
                      </a:lnTo>
                      <a:lnTo>
                        <a:pt x="142" y="143"/>
                      </a:lnTo>
                      <a:lnTo>
                        <a:pt x="144" y="142"/>
                      </a:lnTo>
                      <a:lnTo>
                        <a:pt x="147" y="140"/>
                      </a:lnTo>
                      <a:lnTo>
                        <a:pt x="149" y="138"/>
                      </a:lnTo>
                      <a:lnTo>
                        <a:pt x="150" y="137"/>
                      </a:lnTo>
                      <a:lnTo>
                        <a:pt x="155" y="137"/>
                      </a:lnTo>
                      <a:lnTo>
                        <a:pt x="159" y="137"/>
                      </a:lnTo>
                      <a:lnTo>
                        <a:pt x="164" y="137"/>
                      </a:lnTo>
                      <a:lnTo>
                        <a:pt x="167" y="138"/>
                      </a:lnTo>
                      <a:lnTo>
                        <a:pt x="170" y="138"/>
                      </a:lnTo>
                      <a:lnTo>
                        <a:pt x="174" y="140"/>
                      </a:lnTo>
                      <a:lnTo>
                        <a:pt x="177" y="140"/>
                      </a:lnTo>
                      <a:lnTo>
                        <a:pt x="180" y="138"/>
                      </a:lnTo>
                      <a:lnTo>
                        <a:pt x="184" y="137"/>
                      </a:lnTo>
                      <a:lnTo>
                        <a:pt x="185" y="135"/>
                      </a:lnTo>
                      <a:lnTo>
                        <a:pt x="189" y="135"/>
                      </a:lnTo>
                      <a:lnTo>
                        <a:pt x="192" y="135"/>
                      </a:lnTo>
                      <a:lnTo>
                        <a:pt x="195" y="137"/>
                      </a:lnTo>
                      <a:lnTo>
                        <a:pt x="197" y="138"/>
                      </a:lnTo>
                      <a:lnTo>
                        <a:pt x="199" y="142"/>
                      </a:lnTo>
                      <a:lnTo>
                        <a:pt x="202" y="147"/>
                      </a:lnTo>
                      <a:lnTo>
                        <a:pt x="202" y="150"/>
                      </a:lnTo>
                      <a:lnTo>
                        <a:pt x="204" y="152"/>
                      </a:lnTo>
                      <a:lnTo>
                        <a:pt x="204" y="154"/>
                      </a:lnTo>
                      <a:lnTo>
                        <a:pt x="204" y="155"/>
                      </a:lnTo>
                      <a:lnTo>
                        <a:pt x="209" y="159"/>
                      </a:lnTo>
                      <a:lnTo>
                        <a:pt x="211" y="157"/>
                      </a:lnTo>
                      <a:lnTo>
                        <a:pt x="212" y="157"/>
                      </a:lnTo>
                      <a:lnTo>
                        <a:pt x="216" y="157"/>
                      </a:lnTo>
                      <a:lnTo>
                        <a:pt x="219" y="157"/>
                      </a:lnTo>
                      <a:lnTo>
                        <a:pt x="221" y="157"/>
                      </a:lnTo>
                      <a:lnTo>
                        <a:pt x="226" y="161"/>
                      </a:lnTo>
                      <a:lnTo>
                        <a:pt x="227" y="164"/>
                      </a:lnTo>
                      <a:lnTo>
                        <a:pt x="229" y="166"/>
                      </a:lnTo>
                      <a:lnTo>
                        <a:pt x="229" y="169"/>
                      </a:lnTo>
                      <a:lnTo>
                        <a:pt x="231" y="173"/>
                      </a:lnTo>
                      <a:lnTo>
                        <a:pt x="231" y="174"/>
                      </a:lnTo>
                      <a:lnTo>
                        <a:pt x="232" y="178"/>
                      </a:lnTo>
                      <a:lnTo>
                        <a:pt x="232" y="183"/>
                      </a:lnTo>
                      <a:lnTo>
                        <a:pt x="234" y="187"/>
                      </a:lnTo>
                      <a:lnTo>
                        <a:pt x="234" y="188"/>
                      </a:lnTo>
                      <a:lnTo>
                        <a:pt x="236" y="190"/>
                      </a:lnTo>
                      <a:lnTo>
                        <a:pt x="236" y="199"/>
                      </a:lnTo>
                      <a:lnTo>
                        <a:pt x="239" y="195"/>
                      </a:lnTo>
                      <a:lnTo>
                        <a:pt x="242" y="193"/>
                      </a:lnTo>
                      <a:lnTo>
                        <a:pt x="246" y="190"/>
                      </a:lnTo>
                      <a:lnTo>
                        <a:pt x="249" y="188"/>
                      </a:lnTo>
                      <a:lnTo>
                        <a:pt x="254" y="185"/>
                      </a:lnTo>
                      <a:lnTo>
                        <a:pt x="256" y="181"/>
                      </a:lnTo>
                      <a:lnTo>
                        <a:pt x="261" y="178"/>
                      </a:lnTo>
                      <a:lnTo>
                        <a:pt x="266" y="176"/>
                      </a:lnTo>
                      <a:lnTo>
                        <a:pt x="271" y="174"/>
                      </a:lnTo>
                      <a:lnTo>
                        <a:pt x="277" y="173"/>
                      </a:lnTo>
                      <a:lnTo>
                        <a:pt x="277" y="168"/>
                      </a:lnTo>
                      <a:lnTo>
                        <a:pt x="277" y="161"/>
                      </a:lnTo>
                      <a:lnTo>
                        <a:pt x="274" y="154"/>
                      </a:lnTo>
                      <a:lnTo>
                        <a:pt x="272" y="149"/>
                      </a:lnTo>
                      <a:lnTo>
                        <a:pt x="272" y="143"/>
                      </a:lnTo>
                      <a:lnTo>
                        <a:pt x="271" y="138"/>
                      </a:lnTo>
                      <a:lnTo>
                        <a:pt x="269" y="133"/>
                      </a:lnTo>
                      <a:lnTo>
                        <a:pt x="267" y="128"/>
                      </a:lnTo>
                      <a:lnTo>
                        <a:pt x="266" y="123"/>
                      </a:lnTo>
                      <a:lnTo>
                        <a:pt x="264" y="116"/>
                      </a:lnTo>
                      <a:lnTo>
                        <a:pt x="262" y="111"/>
                      </a:lnTo>
                      <a:lnTo>
                        <a:pt x="262" y="105"/>
                      </a:lnTo>
                      <a:lnTo>
                        <a:pt x="264" y="100"/>
                      </a:lnTo>
                      <a:lnTo>
                        <a:pt x="266" y="99"/>
                      </a:lnTo>
                      <a:lnTo>
                        <a:pt x="271" y="97"/>
                      </a:lnTo>
                      <a:lnTo>
                        <a:pt x="277" y="99"/>
                      </a:lnTo>
                      <a:lnTo>
                        <a:pt x="282" y="102"/>
                      </a:lnTo>
                      <a:lnTo>
                        <a:pt x="287" y="105"/>
                      </a:lnTo>
                      <a:lnTo>
                        <a:pt x="292" y="105"/>
                      </a:lnTo>
                      <a:lnTo>
                        <a:pt x="297" y="104"/>
                      </a:lnTo>
                      <a:lnTo>
                        <a:pt x="302" y="102"/>
                      </a:lnTo>
                      <a:lnTo>
                        <a:pt x="307" y="100"/>
                      </a:lnTo>
                      <a:lnTo>
                        <a:pt x="312" y="97"/>
                      </a:lnTo>
                      <a:lnTo>
                        <a:pt x="316" y="92"/>
                      </a:lnTo>
                      <a:lnTo>
                        <a:pt x="316" y="87"/>
                      </a:lnTo>
                      <a:lnTo>
                        <a:pt x="316" y="81"/>
                      </a:lnTo>
                      <a:lnTo>
                        <a:pt x="314" y="76"/>
                      </a:lnTo>
                      <a:lnTo>
                        <a:pt x="312" y="68"/>
                      </a:lnTo>
                      <a:lnTo>
                        <a:pt x="314" y="66"/>
                      </a:lnTo>
                      <a:lnTo>
                        <a:pt x="316" y="61"/>
                      </a:lnTo>
                      <a:lnTo>
                        <a:pt x="317" y="57"/>
                      </a:lnTo>
                      <a:lnTo>
                        <a:pt x="321" y="55"/>
                      </a:lnTo>
                      <a:lnTo>
                        <a:pt x="322" y="54"/>
                      </a:lnTo>
                      <a:lnTo>
                        <a:pt x="324" y="50"/>
                      </a:lnTo>
                      <a:lnTo>
                        <a:pt x="326" y="49"/>
                      </a:lnTo>
                      <a:lnTo>
                        <a:pt x="326" y="43"/>
                      </a:lnTo>
                      <a:lnTo>
                        <a:pt x="321" y="42"/>
                      </a:lnTo>
                      <a:lnTo>
                        <a:pt x="319" y="40"/>
                      </a:lnTo>
                      <a:lnTo>
                        <a:pt x="317" y="38"/>
                      </a:lnTo>
                      <a:lnTo>
                        <a:pt x="316" y="38"/>
                      </a:lnTo>
                      <a:lnTo>
                        <a:pt x="314" y="36"/>
                      </a:lnTo>
                      <a:lnTo>
                        <a:pt x="312" y="35"/>
                      </a:lnTo>
                      <a:lnTo>
                        <a:pt x="312" y="33"/>
                      </a:lnTo>
                      <a:lnTo>
                        <a:pt x="311" y="33"/>
                      </a:lnTo>
                      <a:lnTo>
                        <a:pt x="307" y="31"/>
                      </a:lnTo>
                      <a:lnTo>
                        <a:pt x="306" y="30"/>
                      </a:lnTo>
                      <a:lnTo>
                        <a:pt x="306" y="28"/>
                      </a:lnTo>
                      <a:lnTo>
                        <a:pt x="302" y="26"/>
                      </a:lnTo>
                      <a:lnTo>
                        <a:pt x="297" y="24"/>
                      </a:lnTo>
                      <a:lnTo>
                        <a:pt x="291" y="26"/>
                      </a:lnTo>
                      <a:lnTo>
                        <a:pt x="289" y="28"/>
                      </a:lnTo>
                      <a:lnTo>
                        <a:pt x="287" y="28"/>
                      </a:lnTo>
                      <a:lnTo>
                        <a:pt x="286" y="30"/>
                      </a:lnTo>
                      <a:lnTo>
                        <a:pt x="286" y="31"/>
                      </a:lnTo>
                      <a:lnTo>
                        <a:pt x="284" y="31"/>
                      </a:lnTo>
                      <a:lnTo>
                        <a:pt x="282" y="31"/>
                      </a:lnTo>
                      <a:lnTo>
                        <a:pt x="282" y="33"/>
                      </a:lnTo>
                      <a:lnTo>
                        <a:pt x="281" y="33"/>
                      </a:lnTo>
                      <a:lnTo>
                        <a:pt x="279" y="33"/>
                      </a:lnTo>
                      <a:lnTo>
                        <a:pt x="279" y="31"/>
                      </a:lnTo>
                      <a:lnTo>
                        <a:pt x="276" y="31"/>
                      </a:lnTo>
                      <a:lnTo>
                        <a:pt x="274" y="31"/>
                      </a:lnTo>
                      <a:lnTo>
                        <a:pt x="272" y="30"/>
                      </a:lnTo>
                      <a:lnTo>
                        <a:pt x="271" y="30"/>
                      </a:lnTo>
                      <a:lnTo>
                        <a:pt x="266" y="30"/>
                      </a:lnTo>
                      <a:lnTo>
                        <a:pt x="259" y="28"/>
                      </a:lnTo>
                      <a:lnTo>
                        <a:pt x="257" y="28"/>
                      </a:lnTo>
                      <a:lnTo>
                        <a:pt x="256" y="28"/>
                      </a:lnTo>
                      <a:lnTo>
                        <a:pt x="254" y="26"/>
                      </a:lnTo>
                      <a:lnTo>
                        <a:pt x="252" y="26"/>
                      </a:lnTo>
                      <a:lnTo>
                        <a:pt x="252" y="24"/>
                      </a:lnTo>
                      <a:lnTo>
                        <a:pt x="251" y="23"/>
                      </a:lnTo>
                      <a:lnTo>
                        <a:pt x="249" y="23"/>
                      </a:lnTo>
                      <a:lnTo>
                        <a:pt x="249" y="21"/>
                      </a:lnTo>
                      <a:lnTo>
                        <a:pt x="247" y="18"/>
                      </a:lnTo>
                      <a:lnTo>
                        <a:pt x="246" y="14"/>
                      </a:lnTo>
                      <a:lnTo>
                        <a:pt x="244" y="12"/>
                      </a:lnTo>
                      <a:lnTo>
                        <a:pt x="242" y="7"/>
                      </a:lnTo>
                      <a:lnTo>
                        <a:pt x="241" y="4"/>
                      </a:lnTo>
                      <a:lnTo>
                        <a:pt x="239" y="4"/>
                      </a:lnTo>
                      <a:lnTo>
                        <a:pt x="237" y="0"/>
                      </a:lnTo>
                      <a:lnTo>
                        <a:pt x="236" y="0"/>
                      </a:lnTo>
                      <a:lnTo>
                        <a:pt x="231" y="0"/>
                      </a:lnTo>
                      <a:lnTo>
                        <a:pt x="229" y="0"/>
                      </a:lnTo>
                      <a:lnTo>
                        <a:pt x="226" y="2"/>
                      </a:lnTo>
                      <a:lnTo>
                        <a:pt x="224" y="2"/>
                      </a:lnTo>
                      <a:lnTo>
                        <a:pt x="216" y="4"/>
                      </a:lnTo>
                      <a:lnTo>
                        <a:pt x="214" y="4"/>
                      </a:lnTo>
                      <a:lnTo>
                        <a:pt x="214" y="5"/>
                      </a:lnTo>
                      <a:lnTo>
                        <a:pt x="212" y="5"/>
                      </a:lnTo>
                      <a:lnTo>
                        <a:pt x="211" y="7"/>
                      </a:lnTo>
                      <a:lnTo>
                        <a:pt x="209" y="7"/>
                      </a:lnTo>
                      <a:lnTo>
                        <a:pt x="209" y="9"/>
                      </a:lnTo>
                      <a:lnTo>
                        <a:pt x="207" y="11"/>
                      </a:lnTo>
                      <a:lnTo>
                        <a:pt x="206" y="12"/>
                      </a:lnTo>
                      <a:lnTo>
                        <a:pt x="204" y="14"/>
                      </a:lnTo>
                      <a:lnTo>
                        <a:pt x="204" y="16"/>
                      </a:lnTo>
                      <a:lnTo>
                        <a:pt x="202" y="19"/>
                      </a:lnTo>
                      <a:lnTo>
                        <a:pt x="202" y="21"/>
                      </a:lnTo>
                      <a:lnTo>
                        <a:pt x="201" y="23"/>
                      </a:lnTo>
                      <a:lnTo>
                        <a:pt x="201" y="24"/>
                      </a:lnTo>
                      <a:lnTo>
                        <a:pt x="201" y="26"/>
                      </a:lnTo>
                      <a:lnTo>
                        <a:pt x="201" y="30"/>
                      </a:lnTo>
                      <a:lnTo>
                        <a:pt x="201" y="31"/>
                      </a:lnTo>
                      <a:lnTo>
                        <a:pt x="201" y="33"/>
                      </a:lnTo>
                      <a:lnTo>
                        <a:pt x="201" y="36"/>
                      </a:lnTo>
                      <a:lnTo>
                        <a:pt x="199" y="38"/>
                      </a:lnTo>
                      <a:lnTo>
                        <a:pt x="199" y="40"/>
                      </a:lnTo>
                      <a:lnTo>
                        <a:pt x="197" y="40"/>
                      </a:lnTo>
                      <a:lnTo>
                        <a:pt x="194" y="47"/>
                      </a:lnTo>
                      <a:lnTo>
                        <a:pt x="192" y="49"/>
                      </a:lnTo>
                      <a:lnTo>
                        <a:pt x="190" y="50"/>
                      </a:lnTo>
                      <a:lnTo>
                        <a:pt x="189" y="52"/>
                      </a:lnTo>
                      <a:lnTo>
                        <a:pt x="189" y="54"/>
                      </a:lnTo>
                      <a:lnTo>
                        <a:pt x="187" y="54"/>
                      </a:lnTo>
                      <a:lnTo>
                        <a:pt x="185" y="55"/>
                      </a:lnTo>
                      <a:lnTo>
                        <a:pt x="184" y="57"/>
                      </a:lnTo>
                      <a:lnTo>
                        <a:pt x="180" y="57"/>
                      </a:lnTo>
                      <a:lnTo>
                        <a:pt x="179" y="57"/>
                      </a:lnTo>
                      <a:lnTo>
                        <a:pt x="177" y="57"/>
                      </a:lnTo>
                      <a:lnTo>
                        <a:pt x="175" y="57"/>
                      </a:lnTo>
                      <a:lnTo>
                        <a:pt x="174" y="57"/>
                      </a:lnTo>
                      <a:lnTo>
                        <a:pt x="172" y="57"/>
                      </a:lnTo>
                      <a:lnTo>
                        <a:pt x="170" y="57"/>
                      </a:lnTo>
                      <a:lnTo>
                        <a:pt x="170" y="55"/>
                      </a:lnTo>
                      <a:lnTo>
                        <a:pt x="167" y="55"/>
                      </a:lnTo>
                      <a:lnTo>
                        <a:pt x="165" y="55"/>
                      </a:lnTo>
                      <a:lnTo>
                        <a:pt x="164" y="55"/>
                      </a:lnTo>
                      <a:lnTo>
                        <a:pt x="162" y="55"/>
                      </a:lnTo>
                      <a:lnTo>
                        <a:pt x="159" y="55"/>
                      </a:lnTo>
                      <a:lnTo>
                        <a:pt x="157" y="55"/>
                      </a:lnTo>
                      <a:lnTo>
                        <a:pt x="154" y="55"/>
                      </a:lnTo>
                      <a:lnTo>
                        <a:pt x="152" y="55"/>
                      </a:lnTo>
                      <a:lnTo>
                        <a:pt x="144" y="55"/>
                      </a:lnTo>
                      <a:lnTo>
                        <a:pt x="142" y="55"/>
                      </a:lnTo>
                      <a:lnTo>
                        <a:pt x="139" y="57"/>
                      </a:lnTo>
                      <a:lnTo>
                        <a:pt x="137" y="57"/>
                      </a:lnTo>
                      <a:lnTo>
                        <a:pt x="134" y="57"/>
                      </a:lnTo>
                      <a:lnTo>
                        <a:pt x="132" y="57"/>
                      </a:lnTo>
                      <a:lnTo>
                        <a:pt x="130" y="57"/>
                      </a:lnTo>
                      <a:lnTo>
                        <a:pt x="127" y="57"/>
                      </a:lnTo>
                      <a:lnTo>
                        <a:pt x="124" y="55"/>
                      </a:lnTo>
                      <a:lnTo>
                        <a:pt x="122" y="55"/>
                      </a:lnTo>
                      <a:lnTo>
                        <a:pt x="115" y="54"/>
                      </a:lnTo>
                      <a:lnTo>
                        <a:pt x="114" y="54"/>
                      </a:lnTo>
                      <a:lnTo>
                        <a:pt x="110" y="54"/>
                      </a:lnTo>
                      <a:lnTo>
                        <a:pt x="109" y="54"/>
                      </a:lnTo>
                      <a:lnTo>
                        <a:pt x="105" y="54"/>
                      </a:lnTo>
                      <a:lnTo>
                        <a:pt x="100" y="52"/>
                      </a:lnTo>
                      <a:lnTo>
                        <a:pt x="94" y="50"/>
                      </a:lnTo>
                      <a:lnTo>
                        <a:pt x="90" y="49"/>
                      </a:lnTo>
                      <a:lnTo>
                        <a:pt x="87" y="47"/>
                      </a:lnTo>
                      <a:lnTo>
                        <a:pt x="85" y="45"/>
                      </a:lnTo>
                      <a:lnTo>
                        <a:pt x="84" y="45"/>
                      </a:lnTo>
                      <a:lnTo>
                        <a:pt x="82" y="43"/>
                      </a:lnTo>
                      <a:lnTo>
                        <a:pt x="80" y="45"/>
                      </a:lnTo>
                      <a:lnTo>
                        <a:pt x="77" y="47"/>
                      </a:lnTo>
                      <a:lnTo>
                        <a:pt x="75" y="49"/>
                      </a:lnTo>
                      <a:lnTo>
                        <a:pt x="72" y="50"/>
                      </a:lnTo>
                      <a:lnTo>
                        <a:pt x="70" y="50"/>
                      </a:lnTo>
                      <a:lnTo>
                        <a:pt x="67" y="50"/>
                      </a:lnTo>
                      <a:lnTo>
                        <a:pt x="62" y="52"/>
                      </a:lnTo>
                      <a:lnTo>
                        <a:pt x="57" y="52"/>
                      </a:lnTo>
                      <a:lnTo>
                        <a:pt x="50" y="50"/>
                      </a:lnTo>
                      <a:lnTo>
                        <a:pt x="44" y="49"/>
                      </a:lnTo>
                      <a:lnTo>
                        <a:pt x="37" y="47"/>
                      </a:lnTo>
                      <a:lnTo>
                        <a:pt x="29" y="45"/>
                      </a:lnTo>
                      <a:lnTo>
                        <a:pt x="25" y="47"/>
                      </a:lnTo>
                      <a:lnTo>
                        <a:pt x="24" y="49"/>
                      </a:lnTo>
                      <a:lnTo>
                        <a:pt x="22" y="49"/>
                      </a:lnTo>
                      <a:lnTo>
                        <a:pt x="22" y="52"/>
                      </a:lnTo>
                      <a:lnTo>
                        <a:pt x="22" y="54"/>
                      </a:lnTo>
                      <a:lnTo>
                        <a:pt x="19" y="61"/>
                      </a:lnTo>
                      <a:lnTo>
                        <a:pt x="15" y="68"/>
                      </a:lnTo>
                      <a:lnTo>
                        <a:pt x="15" y="69"/>
                      </a:lnTo>
                      <a:lnTo>
                        <a:pt x="17" y="73"/>
                      </a:lnTo>
                      <a:lnTo>
                        <a:pt x="19" y="76"/>
                      </a:lnTo>
                      <a:lnTo>
                        <a:pt x="17" y="80"/>
                      </a:lnTo>
                      <a:lnTo>
                        <a:pt x="14" y="83"/>
                      </a:lnTo>
                      <a:lnTo>
                        <a:pt x="12" y="85"/>
                      </a:lnTo>
                      <a:lnTo>
                        <a:pt x="5" y="88"/>
                      </a:lnTo>
                      <a:lnTo>
                        <a:pt x="4" y="92"/>
                      </a:lnTo>
                      <a:lnTo>
                        <a:pt x="0" y="95"/>
                      </a:lnTo>
                      <a:lnTo>
                        <a:pt x="0" y="99"/>
                      </a:lnTo>
                      <a:lnTo>
                        <a:pt x="2" y="102"/>
                      </a:lnTo>
                      <a:lnTo>
                        <a:pt x="9" y="111"/>
                      </a:lnTo>
                      <a:lnTo>
                        <a:pt x="12" y="119"/>
                      </a:lnTo>
                      <a:lnTo>
                        <a:pt x="12" y="123"/>
                      </a:lnTo>
                      <a:lnTo>
                        <a:pt x="12" y="131"/>
                      </a:lnTo>
                      <a:lnTo>
                        <a:pt x="14" y="135"/>
                      </a:lnTo>
                      <a:lnTo>
                        <a:pt x="14" y="138"/>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86" name="Freeform 507">
                  <a:extLst>
                    <a:ext uri="{FF2B5EF4-FFF2-40B4-BE49-F238E27FC236}">
                      <a16:creationId xmlns:a16="http://schemas.microsoft.com/office/drawing/2014/main" id="{D66B751C-D022-4343-908E-4F0100E5F3E9}"/>
                    </a:ext>
                  </a:extLst>
                </p:cNvPr>
                <p:cNvSpPr>
                  <a:spLocks/>
                </p:cNvSpPr>
                <p:nvPr/>
              </p:nvSpPr>
              <p:spPr bwMode="auto">
                <a:xfrm>
                  <a:off x="3623" y="2788"/>
                  <a:ext cx="113" cy="51"/>
                </a:xfrm>
                <a:custGeom>
                  <a:avLst/>
                  <a:gdLst>
                    <a:gd name="T0" fmla="*/ 5 w 113"/>
                    <a:gd name="T1" fmla="*/ 51 h 51"/>
                    <a:gd name="T2" fmla="*/ 0 w 113"/>
                    <a:gd name="T3" fmla="*/ 51 h 51"/>
                    <a:gd name="T4" fmla="*/ 1 w 113"/>
                    <a:gd name="T5" fmla="*/ 48 h 51"/>
                    <a:gd name="T6" fmla="*/ 5 w 113"/>
                    <a:gd name="T7" fmla="*/ 46 h 51"/>
                    <a:gd name="T8" fmla="*/ 5 w 113"/>
                    <a:gd name="T9" fmla="*/ 43 h 51"/>
                    <a:gd name="T10" fmla="*/ 3 w 113"/>
                    <a:gd name="T11" fmla="*/ 38 h 51"/>
                    <a:gd name="T12" fmla="*/ 5 w 113"/>
                    <a:gd name="T13" fmla="*/ 34 h 51"/>
                    <a:gd name="T14" fmla="*/ 6 w 113"/>
                    <a:gd name="T15" fmla="*/ 29 h 51"/>
                    <a:gd name="T16" fmla="*/ 11 w 113"/>
                    <a:gd name="T17" fmla="*/ 22 h 51"/>
                    <a:gd name="T18" fmla="*/ 20 w 113"/>
                    <a:gd name="T19" fmla="*/ 17 h 51"/>
                    <a:gd name="T20" fmla="*/ 25 w 113"/>
                    <a:gd name="T21" fmla="*/ 13 h 51"/>
                    <a:gd name="T22" fmla="*/ 26 w 113"/>
                    <a:gd name="T23" fmla="*/ 12 h 51"/>
                    <a:gd name="T24" fmla="*/ 28 w 113"/>
                    <a:gd name="T25" fmla="*/ 15 h 51"/>
                    <a:gd name="T26" fmla="*/ 28 w 113"/>
                    <a:gd name="T27" fmla="*/ 19 h 51"/>
                    <a:gd name="T28" fmla="*/ 35 w 113"/>
                    <a:gd name="T29" fmla="*/ 20 h 51"/>
                    <a:gd name="T30" fmla="*/ 38 w 113"/>
                    <a:gd name="T31" fmla="*/ 20 h 51"/>
                    <a:gd name="T32" fmla="*/ 45 w 113"/>
                    <a:gd name="T33" fmla="*/ 17 h 51"/>
                    <a:gd name="T34" fmla="*/ 48 w 113"/>
                    <a:gd name="T35" fmla="*/ 15 h 51"/>
                    <a:gd name="T36" fmla="*/ 55 w 113"/>
                    <a:gd name="T37" fmla="*/ 17 h 51"/>
                    <a:gd name="T38" fmla="*/ 60 w 113"/>
                    <a:gd name="T39" fmla="*/ 12 h 51"/>
                    <a:gd name="T40" fmla="*/ 67 w 113"/>
                    <a:gd name="T41" fmla="*/ 10 h 51"/>
                    <a:gd name="T42" fmla="*/ 73 w 113"/>
                    <a:gd name="T43" fmla="*/ 8 h 51"/>
                    <a:gd name="T44" fmla="*/ 80 w 113"/>
                    <a:gd name="T45" fmla="*/ 3 h 51"/>
                    <a:gd name="T46" fmla="*/ 85 w 113"/>
                    <a:gd name="T47" fmla="*/ 0 h 51"/>
                    <a:gd name="T48" fmla="*/ 88 w 113"/>
                    <a:gd name="T49" fmla="*/ 3 h 51"/>
                    <a:gd name="T50" fmla="*/ 97 w 113"/>
                    <a:gd name="T51" fmla="*/ 7 h 51"/>
                    <a:gd name="T52" fmla="*/ 98 w 113"/>
                    <a:gd name="T53" fmla="*/ 8 h 51"/>
                    <a:gd name="T54" fmla="*/ 103 w 113"/>
                    <a:gd name="T55" fmla="*/ 10 h 51"/>
                    <a:gd name="T56" fmla="*/ 110 w 113"/>
                    <a:gd name="T57" fmla="*/ 12 h 51"/>
                    <a:gd name="T58" fmla="*/ 112 w 113"/>
                    <a:gd name="T59" fmla="*/ 15 h 51"/>
                    <a:gd name="T60" fmla="*/ 113 w 113"/>
                    <a:gd name="T61" fmla="*/ 20 h 51"/>
                    <a:gd name="T62" fmla="*/ 110 w 113"/>
                    <a:gd name="T63" fmla="*/ 22 h 51"/>
                    <a:gd name="T64" fmla="*/ 105 w 113"/>
                    <a:gd name="T65" fmla="*/ 24 h 51"/>
                    <a:gd name="T66" fmla="*/ 100 w 113"/>
                    <a:gd name="T67" fmla="*/ 25 h 51"/>
                    <a:gd name="T68" fmla="*/ 97 w 113"/>
                    <a:gd name="T69" fmla="*/ 24 h 51"/>
                    <a:gd name="T70" fmla="*/ 93 w 113"/>
                    <a:gd name="T71" fmla="*/ 24 h 51"/>
                    <a:gd name="T72" fmla="*/ 88 w 113"/>
                    <a:gd name="T73" fmla="*/ 25 h 51"/>
                    <a:gd name="T74" fmla="*/ 85 w 113"/>
                    <a:gd name="T75" fmla="*/ 29 h 51"/>
                    <a:gd name="T76" fmla="*/ 82 w 113"/>
                    <a:gd name="T77" fmla="*/ 32 h 51"/>
                    <a:gd name="T78" fmla="*/ 78 w 113"/>
                    <a:gd name="T79" fmla="*/ 38 h 51"/>
                    <a:gd name="T80" fmla="*/ 72 w 113"/>
                    <a:gd name="T81" fmla="*/ 43 h 51"/>
                    <a:gd name="T82" fmla="*/ 65 w 113"/>
                    <a:gd name="T83" fmla="*/ 43 h 51"/>
                    <a:gd name="T84" fmla="*/ 60 w 113"/>
                    <a:gd name="T85" fmla="*/ 43 h 51"/>
                    <a:gd name="T86" fmla="*/ 53 w 113"/>
                    <a:gd name="T87" fmla="*/ 43 h 51"/>
                    <a:gd name="T88" fmla="*/ 45 w 113"/>
                    <a:gd name="T89" fmla="*/ 43 h 51"/>
                    <a:gd name="T90" fmla="*/ 38 w 113"/>
                    <a:gd name="T91" fmla="*/ 43 h 51"/>
                    <a:gd name="T92" fmla="*/ 33 w 113"/>
                    <a:gd name="T93" fmla="*/ 39 h 51"/>
                    <a:gd name="T94" fmla="*/ 28 w 113"/>
                    <a:gd name="T95" fmla="*/ 38 h 51"/>
                    <a:gd name="T96" fmla="*/ 21 w 113"/>
                    <a:gd name="T97" fmla="*/ 39 h 51"/>
                    <a:gd name="T98" fmla="*/ 16 w 113"/>
                    <a:gd name="T99" fmla="*/ 43 h 51"/>
                    <a:gd name="T100" fmla="*/ 11 w 113"/>
                    <a:gd name="T101" fmla="*/ 48 h 51"/>
                    <a:gd name="T102" fmla="*/ 5 w 113"/>
                    <a:gd name="T103" fmla="*/ 51 h 5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3"/>
                    <a:gd name="T157" fmla="*/ 0 h 51"/>
                    <a:gd name="T158" fmla="*/ 113 w 113"/>
                    <a:gd name="T159" fmla="*/ 51 h 5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3" h="51">
                      <a:moveTo>
                        <a:pt x="5" y="51"/>
                      </a:moveTo>
                      <a:lnTo>
                        <a:pt x="0" y="51"/>
                      </a:lnTo>
                      <a:lnTo>
                        <a:pt x="1" y="48"/>
                      </a:lnTo>
                      <a:lnTo>
                        <a:pt x="5" y="46"/>
                      </a:lnTo>
                      <a:lnTo>
                        <a:pt x="5" y="43"/>
                      </a:lnTo>
                      <a:lnTo>
                        <a:pt x="3" y="38"/>
                      </a:lnTo>
                      <a:lnTo>
                        <a:pt x="5" y="34"/>
                      </a:lnTo>
                      <a:lnTo>
                        <a:pt x="6" y="29"/>
                      </a:lnTo>
                      <a:lnTo>
                        <a:pt x="11" y="22"/>
                      </a:lnTo>
                      <a:lnTo>
                        <a:pt x="20" y="17"/>
                      </a:lnTo>
                      <a:lnTo>
                        <a:pt x="25" y="13"/>
                      </a:lnTo>
                      <a:lnTo>
                        <a:pt x="26" y="12"/>
                      </a:lnTo>
                      <a:lnTo>
                        <a:pt x="28" y="15"/>
                      </a:lnTo>
                      <a:lnTo>
                        <a:pt x="28" y="19"/>
                      </a:lnTo>
                      <a:lnTo>
                        <a:pt x="35" y="20"/>
                      </a:lnTo>
                      <a:lnTo>
                        <a:pt x="38" y="20"/>
                      </a:lnTo>
                      <a:lnTo>
                        <a:pt x="45" y="17"/>
                      </a:lnTo>
                      <a:lnTo>
                        <a:pt x="48" y="15"/>
                      </a:lnTo>
                      <a:lnTo>
                        <a:pt x="55" y="17"/>
                      </a:lnTo>
                      <a:lnTo>
                        <a:pt x="60" y="12"/>
                      </a:lnTo>
                      <a:lnTo>
                        <a:pt x="67" y="10"/>
                      </a:lnTo>
                      <a:lnTo>
                        <a:pt x="73" y="8"/>
                      </a:lnTo>
                      <a:lnTo>
                        <a:pt x="80" y="3"/>
                      </a:lnTo>
                      <a:lnTo>
                        <a:pt x="85" y="0"/>
                      </a:lnTo>
                      <a:lnTo>
                        <a:pt x="88" y="3"/>
                      </a:lnTo>
                      <a:lnTo>
                        <a:pt x="97" y="7"/>
                      </a:lnTo>
                      <a:lnTo>
                        <a:pt x="98" y="8"/>
                      </a:lnTo>
                      <a:lnTo>
                        <a:pt x="103" y="10"/>
                      </a:lnTo>
                      <a:lnTo>
                        <a:pt x="110" y="12"/>
                      </a:lnTo>
                      <a:lnTo>
                        <a:pt x="112" y="15"/>
                      </a:lnTo>
                      <a:lnTo>
                        <a:pt x="113" y="20"/>
                      </a:lnTo>
                      <a:lnTo>
                        <a:pt x="110" y="22"/>
                      </a:lnTo>
                      <a:lnTo>
                        <a:pt x="105" y="24"/>
                      </a:lnTo>
                      <a:lnTo>
                        <a:pt x="100" y="25"/>
                      </a:lnTo>
                      <a:lnTo>
                        <a:pt x="97" y="24"/>
                      </a:lnTo>
                      <a:lnTo>
                        <a:pt x="93" y="24"/>
                      </a:lnTo>
                      <a:lnTo>
                        <a:pt x="88" y="25"/>
                      </a:lnTo>
                      <a:lnTo>
                        <a:pt x="85" y="29"/>
                      </a:lnTo>
                      <a:lnTo>
                        <a:pt x="82" y="32"/>
                      </a:lnTo>
                      <a:lnTo>
                        <a:pt x="78" y="38"/>
                      </a:lnTo>
                      <a:lnTo>
                        <a:pt x="72" y="43"/>
                      </a:lnTo>
                      <a:lnTo>
                        <a:pt x="65" y="43"/>
                      </a:lnTo>
                      <a:lnTo>
                        <a:pt x="60" y="43"/>
                      </a:lnTo>
                      <a:lnTo>
                        <a:pt x="53" y="43"/>
                      </a:lnTo>
                      <a:lnTo>
                        <a:pt x="45" y="43"/>
                      </a:lnTo>
                      <a:lnTo>
                        <a:pt x="38" y="43"/>
                      </a:lnTo>
                      <a:lnTo>
                        <a:pt x="33" y="39"/>
                      </a:lnTo>
                      <a:lnTo>
                        <a:pt x="28" y="38"/>
                      </a:lnTo>
                      <a:lnTo>
                        <a:pt x="21" y="39"/>
                      </a:lnTo>
                      <a:lnTo>
                        <a:pt x="16" y="43"/>
                      </a:lnTo>
                      <a:lnTo>
                        <a:pt x="11" y="48"/>
                      </a:lnTo>
                      <a:lnTo>
                        <a:pt x="5" y="51"/>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87" name="Freeform 508">
                  <a:extLst>
                    <a:ext uri="{FF2B5EF4-FFF2-40B4-BE49-F238E27FC236}">
                      <a16:creationId xmlns:a16="http://schemas.microsoft.com/office/drawing/2014/main" id="{FD2C9CEF-1B09-48EB-AC08-90F4639FC177}"/>
                    </a:ext>
                  </a:extLst>
                </p:cNvPr>
                <p:cNvSpPr>
                  <a:spLocks/>
                </p:cNvSpPr>
                <p:nvPr/>
              </p:nvSpPr>
              <p:spPr bwMode="auto">
                <a:xfrm>
                  <a:off x="3623" y="2788"/>
                  <a:ext cx="113" cy="51"/>
                </a:xfrm>
                <a:custGeom>
                  <a:avLst/>
                  <a:gdLst>
                    <a:gd name="T0" fmla="*/ 5 w 113"/>
                    <a:gd name="T1" fmla="*/ 51 h 51"/>
                    <a:gd name="T2" fmla="*/ 5 w 113"/>
                    <a:gd name="T3" fmla="*/ 51 h 51"/>
                    <a:gd name="T4" fmla="*/ 0 w 113"/>
                    <a:gd name="T5" fmla="*/ 51 h 51"/>
                    <a:gd name="T6" fmla="*/ 1 w 113"/>
                    <a:gd name="T7" fmla="*/ 48 h 51"/>
                    <a:gd name="T8" fmla="*/ 5 w 113"/>
                    <a:gd name="T9" fmla="*/ 46 h 51"/>
                    <a:gd name="T10" fmla="*/ 5 w 113"/>
                    <a:gd name="T11" fmla="*/ 43 h 51"/>
                    <a:gd name="T12" fmla="*/ 3 w 113"/>
                    <a:gd name="T13" fmla="*/ 38 h 51"/>
                    <a:gd name="T14" fmla="*/ 5 w 113"/>
                    <a:gd name="T15" fmla="*/ 34 h 51"/>
                    <a:gd name="T16" fmla="*/ 6 w 113"/>
                    <a:gd name="T17" fmla="*/ 29 h 51"/>
                    <a:gd name="T18" fmla="*/ 11 w 113"/>
                    <a:gd name="T19" fmla="*/ 22 h 51"/>
                    <a:gd name="T20" fmla="*/ 20 w 113"/>
                    <a:gd name="T21" fmla="*/ 17 h 51"/>
                    <a:gd name="T22" fmla="*/ 25 w 113"/>
                    <a:gd name="T23" fmla="*/ 13 h 51"/>
                    <a:gd name="T24" fmla="*/ 26 w 113"/>
                    <a:gd name="T25" fmla="*/ 12 h 51"/>
                    <a:gd name="T26" fmla="*/ 28 w 113"/>
                    <a:gd name="T27" fmla="*/ 15 h 51"/>
                    <a:gd name="T28" fmla="*/ 28 w 113"/>
                    <a:gd name="T29" fmla="*/ 19 h 51"/>
                    <a:gd name="T30" fmla="*/ 35 w 113"/>
                    <a:gd name="T31" fmla="*/ 20 h 51"/>
                    <a:gd name="T32" fmla="*/ 38 w 113"/>
                    <a:gd name="T33" fmla="*/ 20 h 51"/>
                    <a:gd name="T34" fmla="*/ 45 w 113"/>
                    <a:gd name="T35" fmla="*/ 17 h 51"/>
                    <a:gd name="T36" fmla="*/ 48 w 113"/>
                    <a:gd name="T37" fmla="*/ 15 h 51"/>
                    <a:gd name="T38" fmla="*/ 55 w 113"/>
                    <a:gd name="T39" fmla="*/ 17 h 51"/>
                    <a:gd name="T40" fmla="*/ 60 w 113"/>
                    <a:gd name="T41" fmla="*/ 12 h 51"/>
                    <a:gd name="T42" fmla="*/ 67 w 113"/>
                    <a:gd name="T43" fmla="*/ 10 h 51"/>
                    <a:gd name="T44" fmla="*/ 73 w 113"/>
                    <a:gd name="T45" fmla="*/ 8 h 51"/>
                    <a:gd name="T46" fmla="*/ 80 w 113"/>
                    <a:gd name="T47" fmla="*/ 3 h 51"/>
                    <a:gd name="T48" fmla="*/ 85 w 113"/>
                    <a:gd name="T49" fmla="*/ 0 h 51"/>
                    <a:gd name="T50" fmla="*/ 88 w 113"/>
                    <a:gd name="T51" fmla="*/ 3 h 51"/>
                    <a:gd name="T52" fmla="*/ 97 w 113"/>
                    <a:gd name="T53" fmla="*/ 7 h 51"/>
                    <a:gd name="T54" fmla="*/ 98 w 113"/>
                    <a:gd name="T55" fmla="*/ 8 h 51"/>
                    <a:gd name="T56" fmla="*/ 103 w 113"/>
                    <a:gd name="T57" fmla="*/ 10 h 51"/>
                    <a:gd name="T58" fmla="*/ 110 w 113"/>
                    <a:gd name="T59" fmla="*/ 12 h 51"/>
                    <a:gd name="T60" fmla="*/ 112 w 113"/>
                    <a:gd name="T61" fmla="*/ 15 h 51"/>
                    <a:gd name="T62" fmla="*/ 113 w 113"/>
                    <a:gd name="T63" fmla="*/ 20 h 51"/>
                    <a:gd name="T64" fmla="*/ 110 w 113"/>
                    <a:gd name="T65" fmla="*/ 22 h 51"/>
                    <a:gd name="T66" fmla="*/ 105 w 113"/>
                    <a:gd name="T67" fmla="*/ 24 h 51"/>
                    <a:gd name="T68" fmla="*/ 100 w 113"/>
                    <a:gd name="T69" fmla="*/ 25 h 51"/>
                    <a:gd name="T70" fmla="*/ 97 w 113"/>
                    <a:gd name="T71" fmla="*/ 24 h 51"/>
                    <a:gd name="T72" fmla="*/ 93 w 113"/>
                    <a:gd name="T73" fmla="*/ 24 h 51"/>
                    <a:gd name="T74" fmla="*/ 88 w 113"/>
                    <a:gd name="T75" fmla="*/ 25 h 51"/>
                    <a:gd name="T76" fmla="*/ 85 w 113"/>
                    <a:gd name="T77" fmla="*/ 29 h 51"/>
                    <a:gd name="T78" fmla="*/ 82 w 113"/>
                    <a:gd name="T79" fmla="*/ 32 h 51"/>
                    <a:gd name="T80" fmla="*/ 78 w 113"/>
                    <a:gd name="T81" fmla="*/ 38 h 51"/>
                    <a:gd name="T82" fmla="*/ 72 w 113"/>
                    <a:gd name="T83" fmla="*/ 43 h 51"/>
                    <a:gd name="T84" fmla="*/ 65 w 113"/>
                    <a:gd name="T85" fmla="*/ 43 h 51"/>
                    <a:gd name="T86" fmla="*/ 60 w 113"/>
                    <a:gd name="T87" fmla="*/ 43 h 51"/>
                    <a:gd name="T88" fmla="*/ 53 w 113"/>
                    <a:gd name="T89" fmla="*/ 43 h 51"/>
                    <a:gd name="T90" fmla="*/ 45 w 113"/>
                    <a:gd name="T91" fmla="*/ 43 h 51"/>
                    <a:gd name="T92" fmla="*/ 38 w 113"/>
                    <a:gd name="T93" fmla="*/ 43 h 51"/>
                    <a:gd name="T94" fmla="*/ 33 w 113"/>
                    <a:gd name="T95" fmla="*/ 39 h 51"/>
                    <a:gd name="T96" fmla="*/ 28 w 113"/>
                    <a:gd name="T97" fmla="*/ 38 h 51"/>
                    <a:gd name="T98" fmla="*/ 21 w 113"/>
                    <a:gd name="T99" fmla="*/ 39 h 51"/>
                    <a:gd name="T100" fmla="*/ 16 w 113"/>
                    <a:gd name="T101" fmla="*/ 43 h 51"/>
                    <a:gd name="T102" fmla="*/ 11 w 113"/>
                    <a:gd name="T103" fmla="*/ 48 h 51"/>
                    <a:gd name="T104" fmla="*/ 5 w 113"/>
                    <a:gd name="T105" fmla="*/ 51 h 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3"/>
                    <a:gd name="T160" fmla="*/ 0 h 51"/>
                    <a:gd name="T161" fmla="*/ 113 w 113"/>
                    <a:gd name="T162" fmla="*/ 51 h 5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3" h="51">
                      <a:moveTo>
                        <a:pt x="5" y="51"/>
                      </a:moveTo>
                      <a:lnTo>
                        <a:pt x="5" y="51"/>
                      </a:lnTo>
                      <a:lnTo>
                        <a:pt x="0" y="51"/>
                      </a:lnTo>
                      <a:lnTo>
                        <a:pt x="1" y="48"/>
                      </a:lnTo>
                      <a:lnTo>
                        <a:pt x="5" y="46"/>
                      </a:lnTo>
                      <a:lnTo>
                        <a:pt x="5" y="43"/>
                      </a:lnTo>
                      <a:lnTo>
                        <a:pt x="3" y="38"/>
                      </a:lnTo>
                      <a:lnTo>
                        <a:pt x="5" y="34"/>
                      </a:lnTo>
                      <a:lnTo>
                        <a:pt x="6" y="29"/>
                      </a:lnTo>
                      <a:lnTo>
                        <a:pt x="11" y="22"/>
                      </a:lnTo>
                      <a:lnTo>
                        <a:pt x="20" y="17"/>
                      </a:lnTo>
                      <a:lnTo>
                        <a:pt x="25" y="13"/>
                      </a:lnTo>
                      <a:lnTo>
                        <a:pt x="26" y="12"/>
                      </a:lnTo>
                      <a:lnTo>
                        <a:pt x="28" y="15"/>
                      </a:lnTo>
                      <a:lnTo>
                        <a:pt x="28" y="19"/>
                      </a:lnTo>
                      <a:lnTo>
                        <a:pt x="35" y="20"/>
                      </a:lnTo>
                      <a:lnTo>
                        <a:pt x="38" y="20"/>
                      </a:lnTo>
                      <a:lnTo>
                        <a:pt x="45" y="17"/>
                      </a:lnTo>
                      <a:lnTo>
                        <a:pt x="48" y="15"/>
                      </a:lnTo>
                      <a:lnTo>
                        <a:pt x="55" y="17"/>
                      </a:lnTo>
                      <a:lnTo>
                        <a:pt x="60" y="12"/>
                      </a:lnTo>
                      <a:lnTo>
                        <a:pt x="67" y="10"/>
                      </a:lnTo>
                      <a:lnTo>
                        <a:pt x="73" y="8"/>
                      </a:lnTo>
                      <a:lnTo>
                        <a:pt x="80" y="3"/>
                      </a:lnTo>
                      <a:lnTo>
                        <a:pt x="85" y="0"/>
                      </a:lnTo>
                      <a:lnTo>
                        <a:pt x="88" y="3"/>
                      </a:lnTo>
                      <a:lnTo>
                        <a:pt x="97" y="7"/>
                      </a:lnTo>
                      <a:lnTo>
                        <a:pt x="98" y="8"/>
                      </a:lnTo>
                      <a:lnTo>
                        <a:pt x="103" y="10"/>
                      </a:lnTo>
                      <a:lnTo>
                        <a:pt x="110" y="12"/>
                      </a:lnTo>
                      <a:lnTo>
                        <a:pt x="112" y="15"/>
                      </a:lnTo>
                      <a:lnTo>
                        <a:pt x="113" y="20"/>
                      </a:lnTo>
                      <a:lnTo>
                        <a:pt x="110" y="22"/>
                      </a:lnTo>
                      <a:lnTo>
                        <a:pt x="105" y="24"/>
                      </a:lnTo>
                      <a:lnTo>
                        <a:pt x="100" y="25"/>
                      </a:lnTo>
                      <a:lnTo>
                        <a:pt x="97" y="24"/>
                      </a:lnTo>
                      <a:lnTo>
                        <a:pt x="93" y="24"/>
                      </a:lnTo>
                      <a:lnTo>
                        <a:pt x="88" y="25"/>
                      </a:lnTo>
                      <a:lnTo>
                        <a:pt x="85" y="29"/>
                      </a:lnTo>
                      <a:lnTo>
                        <a:pt x="82" y="32"/>
                      </a:lnTo>
                      <a:lnTo>
                        <a:pt x="78" y="38"/>
                      </a:lnTo>
                      <a:lnTo>
                        <a:pt x="72" y="43"/>
                      </a:lnTo>
                      <a:lnTo>
                        <a:pt x="65" y="43"/>
                      </a:lnTo>
                      <a:lnTo>
                        <a:pt x="60" y="43"/>
                      </a:lnTo>
                      <a:lnTo>
                        <a:pt x="53" y="43"/>
                      </a:lnTo>
                      <a:lnTo>
                        <a:pt x="45" y="43"/>
                      </a:lnTo>
                      <a:lnTo>
                        <a:pt x="38" y="43"/>
                      </a:lnTo>
                      <a:lnTo>
                        <a:pt x="33" y="39"/>
                      </a:lnTo>
                      <a:lnTo>
                        <a:pt x="28" y="38"/>
                      </a:lnTo>
                      <a:lnTo>
                        <a:pt x="21" y="39"/>
                      </a:lnTo>
                      <a:lnTo>
                        <a:pt x="16" y="43"/>
                      </a:lnTo>
                      <a:lnTo>
                        <a:pt x="11" y="48"/>
                      </a:lnTo>
                      <a:lnTo>
                        <a:pt x="5" y="5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88" name="Freeform 509">
                  <a:extLst>
                    <a:ext uri="{FF2B5EF4-FFF2-40B4-BE49-F238E27FC236}">
                      <a16:creationId xmlns:a16="http://schemas.microsoft.com/office/drawing/2014/main" id="{59D0B5D4-10F5-40E4-8C13-70718FCBD998}"/>
                    </a:ext>
                  </a:extLst>
                </p:cNvPr>
                <p:cNvSpPr>
                  <a:spLocks/>
                </p:cNvSpPr>
                <p:nvPr/>
              </p:nvSpPr>
              <p:spPr bwMode="auto">
                <a:xfrm>
                  <a:off x="4023" y="2815"/>
                  <a:ext cx="32" cy="35"/>
                </a:xfrm>
                <a:custGeom>
                  <a:avLst/>
                  <a:gdLst>
                    <a:gd name="T0" fmla="*/ 20 w 32"/>
                    <a:gd name="T1" fmla="*/ 35 h 35"/>
                    <a:gd name="T2" fmla="*/ 15 w 32"/>
                    <a:gd name="T3" fmla="*/ 33 h 35"/>
                    <a:gd name="T4" fmla="*/ 14 w 32"/>
                    <a:gd name="T5" fmla="*/ 30 h 35"/>
                    <a:gd name="T6" fmla="*/ 12 w 32"/>
                    <a:gd name="T7" fmla="*/ 23 h 35"/>
                    <a:gd name="T8" fmla="*/ 5 w 32"/>
                    <a:gd name="T9" fmla="*/ 16 h 35"/>
                    <a:gd name="T10" fmla="*/ 0 w 32"/>
                    <a:gd name="T11" fmla="*/ 11 h 35"/>
                    <a:gd name="T12" fmla="*/ 0 w 32"/>
                    <a:gd name="T13" fmla="*/ 5 h 35"/>
                    <a:gd name="T14" fmla="*/ 5 w 32"/>
                    <a:gd name="T15" fmla="*/ 4 h 35"/>
                    <a:gd name="T16" fmla="*/ 9 w 32"/>
                    <a:gd name="T17" fmla="*/ 2 h 35"/>
                    <a:gd name="T18" fmla="*/ 14 w 32"/>
                    <a:gd name="T19" fmla="*/ 2 h 35"/>
                    <a:gd name="T20" fmla="*/ 19 w 32"/>
                    <a:gd name="T21" fmla="*/ 2 h 35"/>
                    <a:gd name="T22" fmla="*/ 25 w 32"/>
                    <a:gd name="T23" fmla="*/ 0 h 35"/>
                    <a:gd name="T24" fmla="*/ 27 w 32"/>
                    <a:gd name="T25" fmla="*/ 2 h 35"/>
                    <a:gd name="T26" fmla="*/ 29 w 32"/>
                    <a:gd name="T27" fmla="*/ 7 h 35"/>
                    <a:gd name="T28" fmla="*/ 30 w 32"/>
                    <a:gd name="T29" fmla="*/ 7 h 35"/>
                    <a:gd name="T30" fmla="*/ 32 w 32"/>
                    <a:gd name="T31" fmla="*/ 11 h 35"/>
                    <a:gd name="T32" fmla="*/ 32 w 32"/>
                    <a:gd name="T33" fmla="*/ 16 h 35"/>
                    <a:gd name="T34" fmla="*/ 30 w 32"/>
                    <a:gd name="T35" fmla="*/ 19 h 35"/>
                    <a:gd name="T36" fmla="*/ 30 w 32"/>
                    <a:gd name="T37" fmla="*/ 23 h 35"/>
                    <a:gd name="T38" fmla="*/ 27 w 32"/>
                    <a:gd name="T39" fmla="*/ 24 h 35"/>
                    <a:gd name="T40" fmla="*/ 25 w 32"/>
                    <a:gd name="T41" fmla="*/ 30 h 35"/>
                    <a:gd name="T42" fmla="*/ 22 w 32"/>
                    <a:gd name="T43" fmla="*/ 31 h 35"/>
                    <a:gd name="T44" fmla="*/ 20 w 32"/>
                    <a:gd name="T45" fmla="*/ 35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2"/>
                    <a:gd name="T70" fmla="*/ 0 h 35"/>
                    <a:gd name="T71" fmla="*/ 32 w 32"/>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2" h="35">
                      <a:moveTo>
                        <a:pt x="20" y="35"/>
                      </a:moveTo>
                      <a:lnTo>
                        <a:pt x="15" y="33"/>
                      </a:lnTo>
                      <a:lnTo>
                        <a:pt x="14" y="30"/>
                      </a:lnTo>
                      <a:lnTo>
                        <a:pt x="12" y="23"/>
                      </a:lnTo>
                      <a:lnTo>
                        <a:pt x="5" y="16"/>
                      </a:lnTo>
                      <a:lnTo>
                        <a:pt x="0" y="11"/>
                      </a:lnTo>
                      <a:lnTo>
                        <a:pt x="0" y="5"/>
                      </a:lnTo>
                      <a:lnTo>
                        <a:pt x="5" y="4"/>
                      </a:lnTo>
                      <a:lnTo>
                        <a:pt x="9" y="2"/>
                      </a:lnTo>
                      <a:lnTo>
                        <a:pt x="14" y="2"/>
                      </a:lnTo>
                      <a:lnTo>
                        <a:pt x="19" y="2"/>
                      </a:lnTo>
                      <a:lnTo>
                        <a:pt x="25" y="0"/>
                      </a:lnTo>
                      <a:lnTo>
                        <a:pt x="27" y="2"/>
                      </a:lnTo>
                      <a:lnTo>
                        <a:pt x="29" y="7"/>
                      </a:lnTo>
                      <a:lnTo>
                        <a:pt x="30" y="7"/>
                      </a:lnTo>
                      <a:lnTo>
                        <a:pt x="32" y="11"/>
                      </a:lnTo>
                      <a:lnTo>
                        <a:pt x="32" y="16"/>
                      </a:lnTo>
                      <a:lnTo>
                        <a:pt x="30" y="19"/>
                      </a:lnTo>
                      <a:lnTo>
                        <a:pt x="30" y="23"/>
                      </a:lnTo>
                      <a:lnTo>
                        <a:pt x="27" y="24"/>
                      </a:lnTo>
                      <a:lnTo>
                        <a:pt x="25" y="30"/>
                      </a:lnTo>
                      <a:lnTo>
                        <a:pt x="22" y="31"/>
                      </a:lnTo>
                      <a:lnTo>
                        <a:pt x="20" y="35"/>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89" name="Freeform 510">
                  <a:extLst>
                    <a:ext uri="{FF2B5EF4-FFF2-40B4-BE49-F238E27FC236}">
                      <a16:creationId xmlns:a16="http://schemas.microsoft.com/office/drawing/2014/main" id="{CF84D999-D152-42A9-A3F4-FA59A762719A}"/>
                    </a:ext>
                  </a:extLst>
                </p:cNvPr>
                <p:cNvSpPr>
                  <a:spLocks/>
                </p:cNvSpPr>
                <p:nvPr/>
              </p:nvSpPr>
              <p:spPr bwMode="auto">
                <a:xfrm>
                  <a:off x="4023" y="2815"/>
                  <a:ext cx="32" cy="35"/>
                </a:xfrm>
                <a:custGeom>
                  <a:avLst/>
                  <a:gdLst>
                    <a:gd name="T0" fmla="*/ 20 w 32"/>
                    <a:gd name="T1" fmla="*/ 35 h 35"/>
                    <a:gd name="T2" fmla="*/ 20 w 32"/>
                    <a:gd name="T3" fmla="*/ 35 h 35"/>
                    <a:gd name="T4" fmla="*/ 15 w 32"/>
                    <a:gd name="T5" fmla="*/ 33 h 35"/>
                    <a:gd name="T6" fmla="*/ 14 w 32"/>
                    <a:gd name="T7" fmla="*/ 30 h 35"/>
                    <a:gd name="T8" fmla="*/ 12 w 32"/>
                    <a:gd name="T9" fmla="*/ 23 h 35"/>
                    <a:gd name="T10" fmla="*/ 5 w 32"/>
                    <a:gd name="T11" fmla="*/ 16 h 35"/>
                    <a:gd name="T12" fmla="*/ 0 w 32"/>
                    <a:gd name="T13" fmla="*/ 11 h 35"/>
                    <a:gd name="T14" fmla="*/ 0 w 32"/>
                    <a:gd name="T15" fmla="*/ 5 h 35"/>
                    <a:gd name="T16" fmla="*/ 5 w 32"/>
                    <a:gd name="T17" fmla="*/ 4 h 35"/>
                    <a:gd name="T18" fmla="*/ 9 w 32"/>
                    <a:gd name="T19" fmla="*/ 2 h 35"/>
                    <a:gd name="T20" fmla="*/ 14 w 32"/>
                    <a:gd name="T21" fmla="*/ 2 h 35"/>
                    <a:gd name="T22" fmla="*/ 19 w 32"/>
                    <a:gd name="T23" fmla="*/ 2 h 35"/>
                    <a:gd name="T24" fmla="*/ 25 w 32"/>
                    <a:gd name="T25" fmla="*/ 0 h 35"/>
                    <a:gd name="T26" fmla="*/ 27 w 32"/>
                    <a:gd name="T27" fmla="*/ 2 h 35"/>
                    <a:gd name="T28" fmla="*/ 29 w 32"/>
                    <a:gd name="T29" fmla="*/ 7 h 35"/>
                    <a:gd name="T30" fmla="*/ 30 w 32"/>
                    <a:gd name="T31" fmla="*/ 7 h 35"/>
                    <a:gd name="T32" fmla="*/ 32 w 32"/>
                    <a:gd name="T33" fmla="*/ 11 h 35"/>
                    <a:gd name="T34" fmla="*/ 32 w 32"/>
                    <a:gd name="T35" fmla="*/ 16 h 35"/>
                    <a:gd name="T36" fmla="*/ 30 w 32"/>
                    <a:gd name="T37" fmla="*/ 19 h 35"/>
                    <a:gd name="T38" fmla="*/ 30 w 32"/>
                    <a:gd name="T39" fmla="*/ 23 h 35"/>
                    <a:gd name="T40" fmla="*/ 27 w 32"/>
                    <a:gd name="T41" fmla="*/ 24 h 35"/>
                    <a:gd name="T42" fmla="*/ 25 w 32"/>
                    <a:gd name="T43" fmla="*/ 30 h 35"/>
                    <a:gd name="T44" fmla="*/ 22 w 32"/>
                    <a:gd name="T45" fmla="*/ 31 h 35"/>
                    <a:gd name="T46" fmla="*/ 20 w 32"/>
                    <a:gd name="T47" fmla="*/ 35 h 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2"/>
                    <a:gd name="T73" fmla="*/ 0 h 35"/>
                    <a:gd name="T74" fmla="*/ 32 w 32"/>
                    <a:gd name="T75" fmla="*/ 35 h 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2" h="35">
                      <a:moveTo>
                        <a:pt x="20" y="35"/>
                      </a:moveTo>
                      <a:lnTo>
                        <a:pt x="20" y="35"/>
                      </a:lnTo>
                      <a:lnTo>
                        <a:pt x="15" y="33"/>
                      </a:lnTo>
                      <a:lnTo>
                        <a:pt x="14" y="30"/>
                      </a:lnTo>
                      <a:lnTo>
                        <a:pt x="12" y="23"/>
                      </a:lnTo>
                      <a:lnTo>
                        <a:pt x="5" y="16"/>
                      </a:lnTo>
                      <a:lnTo>
                        <a:pt x="0" y="11"/>
                      </a:lnTo>
                      <a:lnTo>
                        <a:pt x="0" y="5"/>
                      </a:lnTo>
                      <a:lnTo>
                        <a:pt x="5" y="4"/>
                      </a:lnTo>
                      <a:lnTo>
                        <a:pt x="9" y="2"/>
                      </a:lnTo>
                      <a:lnTo>
                        <a:pt x="14" y="2"/>
                      </a:lnTo>
                      <a:lnTo>
                        <a:pt x="19" y="2"/>
                      </a:lnTo>
                      <a:lnTo>
                        <a:pt x="25" y="0"/>
                      </a:lnTo>
                      <a:lnTo>
                        <a:pt x="27" y="2"/>
                      </a:lnTo>
                      <a:lnTo>
                        <a:pt x="29" y="7"/>
                      </a:lnTo>
                      <a:lnTo>
                        <a:pt x="30" y="7"/>
                      </a:lnTo>
                      <a:lnTo>
                        <a:pt x="32" y="11"/>
                      </a:lnTo>
                      <a:lnTo>
                        <a:pt x="32" y="16"/>
                      </a:lnTo>
                      <a:lnTo>
                        <a:pt x="30" y="19"/>
                      </a:lnTo>
                      <a:lnTo>
                        <a:pt x="30" y="23"/>
                      </a:lnTo>
                      <a:lnTo>
                        <a:pt x="27" y="24"/>
                      </a:lnTo>
                      <a:lnTo>
                        <a:pt x="25" y="30"/>
                      </a:lnTo>
                      <a:lnTo>
                        <a:pt x="22" y="31"/>
                      </a:lnTo>
                      <a:lnTo>
                        <a:pt x="20" y="3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90" name="Freeform 511">
                  <a:extLst>
                    <a:ext uri="{FF2B5EF4-FFF2-40B4-BE49-F238E27FC236}">
                      <a16:creationId xmlns:a16="http://schemas.microsoft.com/office/drawing/2014/main" id="{B4562116-9FF3-4786-96AF-3A771D31DCE7}"/>
                    </a:ext>
                  </a:extLst>
                </p:cNvPr>
                <p:cNvSpPr>
                  <a:spLocks/>
                </p:cNvSpPr>
                <p:nvPr/>
              </p:nvSpPr>
              <p:spPr bwMode="auto">
                <a:xfrm>
                  <a:off x="1930" y="2793"/>
                  <a:ext cx="104" cy="67"/>
                </a:xfrm>
                <a:custGeom>
                  <a:avLst/>
                  <a:gdLst>
                    <a:gd name="T0" fmla="*/ 94 w 104"/>
                    <a:gd name="T1" fmla="*/ 65 h 67"/>
                    <a:gd name="T2" fmla="*/ 84 w 104"/>
                    <a:gd name="T3" fmla="*/ 62 h 67"/>
                    <a:gd name="T4" fmla="*/ 79 w 104"/>
                    <a:gd name="T5" fmla="*/ 60 h 67"/>
                    <a:gd name="T6" fmla="*/ 72 w 104"/>
                    <a:gd name="T7" fmla="*/ 57 h 67"/>
                    <a:gd name="T8" fmla="*/ 62 w 104"/>
                    <a:gd name="T9" fmla="*/ 55 h 67"/>
                    <a:gd name="T10" fmla="*/ 57 w 104"/>
                    <a:gd name="T11" fmla="*/ 53 h 67"/>
                    <a:gd name="T12" fmla="*/ 53 w 104"/>
                    <a:gd name="T13" fmla="*/ 52 h 67"/>
                    <a:gd name="T14" fmla="*/ 48 w 104"/>
                    <a:gd name="T15" fmla="*/ 50 h 67"/>
                    <a:gd name="T16" fmla="*/ 43 w 104"/>
                    <a:gd name="T17" fmla="*/ 48 h 67"/>
                    <a:gd name="T18" fmla="*/ 38 w 104"/>
                    <a:gd name="T19" fmla="*/ 45 h 67"/>
                    <a:gd name="T20" fmla="*/ 35 w 104"/>
                    <a:gd name="T21" fmla="*/ 43 h 67"/>
                    <a:gd name="T22" fmla="*/ 33 w 104"/>
                    <a:gd name="T23" fmla="*/ 41 h 67"/>
                    <a:gd name="T24" fmla="*/ 30 w 104"/>
                    <a:gd name="T25" fmla="*/ 39 h 67"/>
                    <a:gd name="T26" fmla="*/ 25 w 104"/>
                    <a:gd name="T27" fmla="*/ 38 h 67"/>
                    <a:gd name="T28" fmla="*/ 20 w 104"/>
                    <a:gd name="T29" fmla="*/ 36 h 67"/>
                    <a:gd name="T30" fmla="*/ 13 w 104"/>
                    <a:gd name="T31" fmla="*/ 31 h 67"/>
                    <a:gd name="T32" fmla="*/ 12 w 104"/>
                    <a:gd name="T33" fmla="*/ 31 h 67"/>
                    <a:gd name="T34" fmla="*/ 7 w 104"/>
                    <a:gd name="T35" fmla="*/ 29 h 67"/>
                    <a:gd name="T36" fmla="*/ 2 w 104"/>
                    <a:gd name="T37" fmla="*/ 29 h 67"/>
                    <a:gd name="T38" fmla="*/ 0 w 104"/>
                    <a:gd name="T39" fmla="*/ 27 h 67"/>
                    <a:gd name="T40" fmla="*/ 5 w 104"/>
                    <a:gd name="T41" fmla="*/ 20 h 67"/>
                    <a:gd name="T42" fmla="*/ 12 w 104"/>
                    <a:gd name="T43" fmla="*/ 8 h 67"/>
                    <a:gd name="T44" fmla="*/ 20 w 104"/>
                    <a:gd name="T45" fmla="*/ 2 h 67"/>
                    <a:gd name="T46" fmla="*/ 27 w 104"/>
                    <a:gd name="T47" fmla="*/ 2 h 67"/>
                    <a:gd name="T48" fmla="*/ 35 w 104"/>
                    <a:gd name="T49" fmla="*/ 3 h 67"/>
                    <a:gd name="T50" fmla="*/ 47 w 104"/>
                    <a:gd name="T51" fmla="*/ 5 h 67"/>
                    <a:gd name="T52" fmla="*/ 53 w 104"/>
                    <a:gd name="T53" fmla="*/ 2 h 67"/>
                    <a:gd name="T54" fmla="*/ 58 w 104"/>
                    <a:gd name="T55" fmla="*/ 0 h 67"/>
                    <a:gd name="T56" fmla="*/ 63 w 104"/>
                    <a:gd name="T57" fmla="*/ 2 h 67"/>
                    <a:gd name="T58" fmla="*/ 70 w 104"/>
                    <a:gd name="T59" fmla="*/ 14 h 67"/>
                    <a:gd name="T60" fmla="*/ 72 w 104"/>
                    <a:gd name="T61" fmla="*/ 20 h 67"/>
                    <a:gd name="T62" fmla="*/ 77 w 104"/>
                    <a:gd name="T63" fmla="*/ 24 h 67"/>
                    <a:gd name="T64" fmla="*/ 82 w 104"/>
                    <a:gd name="T65" fmla="*/ 22 h 67"/>
                    <a:gd name="T66" fmla="*/ 90 w 104"/>
                    <a:gd name="T67" fmla="*/ 24 h 67"/>
                    <a:gd name="T68" fmla="*/ 95 w 104"/>
                    <a:gd name="T69" fmla="*/ 31 h 67"/>
                    <a:gd name="T70" fmla="*/ 100 w 104"/>
                    <a:gd name="T71" fmla="*/ 41 h 67"/>
                    <a:gd name="T72" fmla="*/ 102 w 104"/>
                    <a:gd name="T73" fmla="*/ 53 h 67"/>
                    <a:gd name="T74" fmla="*/ 104 w 104"/>
                    <a:gd name="T75" fmla="*/ 62 h 67"/>
                    <a:gd name="T76" fmla="*/ 102 w 104"/>
                    <a:gd name="T77" fmla="*/ 67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4"/>
                    <a:gd name="T118" fmla="*/ 0 h 67"/>
                    <a:gd name="T119" fmla="*/ 104 w 104"/>
                    <a:gd name="T120" fmla="*/ 67 h 6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4" h="67">
                      <a:moveTo>
                        <a:pt x="102" y="67"/>
                      </a:moveTo>
                      <a:lnTo>
                        <a:pt x="94" y="65"/>
                      </a:lnTo>
                      <a:lnTo>
                        <a:pt x="87" y="64"/>
                      </a:lnTo>
                      <a:lnTo>
                        <a:pt x="84" y="62"/>
                      </a:lnTo>
                      <a:lnTo>
                        <a:pt x="80" y="60"/>
                      </a:lnTo>
                      <a:lnTo>
                        <a:pt x="79" y="60"/>
                      </a:lnTo>
                      <a:lnTo>
                        <a:pt x="74" y="57"/>
                      </a:lnTo>
                      <a:lnTo>
                        <a:pt x="72" y="57"/>
                      </a:lnTo>
                      <a:lnTo>
                        <a:pt x="70" y="57"/>
                      </a:lnTo>
                      <a:lnTo>
                        <a:pt x="62" y="55"/>
                      </a:lnTo>
                      <a:lnTo>
                        <a:pt x="60" y="55"/>
                      </a:lnTo>
                      <a:lnTo>
                        <a:pt x="57" y="53"/>
                      </a:lnTo>
                      <a:lnTo>
                        <a:pt x="55" y="53"/>
                      </a:lnTo>
                      <a:lnTo>
                        <a:pt x="53" y="52"/>
                      </a:lnTo>
                      <a:lnTo>
                        <a:pt x="52" y="52"/>
                      </a:lnTo>
                      <a:lnTo>
                        <a:pt x="48" y="50"/>
                      </a:lnTo>
                      <a:lnTo>
                        <a:pt x="47" y="50"/>
                      </a:lnTo>
                      <a:lnTo>
                        <a:pt x="43" y="48"/>
                      </a:lnTo>
                      <a:lnTo>
                        <a:pt x="43" y="46"/>
                      </a:lnTo>
                      <a:lnTo>
                        <a:pt x="38" y="45"/>
                      </a:lnTo>
                      <a:lnTo>
                        <a:pt x="38" y="43"/>
                      </a:lnTo>
                      <a:lnTo>
                        <a:pt x="35" y="43"/>
                      </a:lnTo>
                      <a:lnTo>
                        <a:pt x="35" y="41"/>
                      </a:lnTo>
                      <a:lnTo>
                        <a:pt x="33" y="41"/>
                      </a:lnTo>
                      <a:lnTo>
                        <a:pt x="32" y="39"/>
                      </a:lnTo>
                      <a:lnTo>
                        <a:pt x="30" y="39"/>
                      </a:lnTo>
                      <a:lnTo>
                        <a:pt x="27" y="38"/>
                      </a:lnTo>
                      <a:lnTo>
                        <a:pt x="25" y="38"/>
                      </a:lnTo>
                      <a:lnTo>
                        <a:pt x="22" y="36"/>
                      </a:lnTo>
                      <a:lnTo>
                        <a:pt x="20" y="36"/>
                      </a:lnTo>
                      <a:lnTo>
                        <a:pt x="20" y="34"/>
                      </a:lnTo>
                      <a:lnTo>
                        <a:pt x="13" y="31"/>
                      </a:lnTo>
                      <a:lnTo>
                        <a:pt x="12" y="33"/>
                      </a:lnTo>
                      <a:lnTo>
                        <a:pt x="12" y="31"/>
                      </a:lnTo>
                      <a:lnTo>
                        <a:pt x="10" y="31"/>
                      </a:lnTo>
                      <a:lnTo>
                        <a:pt x="7" y="29"/>
                      </a:lnTo>
                      <a:lnTo>
                        <a:pt x="5" y="29"/>
                      </a:lnTo>
                      <a:lnTo>
                        <a:pt x="2" y="29"/>
                      </a:lnTo>
                      <a:lnTo>
                        <a:pt x="0" y="29"/>
                      </a:lnTo>
                      <a:lnTo>
                        <a:pt x="0" y="27"/>
                      </a:lnTo>
                      <a:lnTo>
                        <a:pt x="2" y="24"/>
                      </a:lnTo>
                      <a:lnTo>
                        <a:pt x="5" y="20"/>
                      </a:lnTo>
                      <a:lnTo>
                        <a:pt x="8" y="15"/>
                      </a:lnTo>
                      <a:lnTo>
                        <a:pt x="12" y="8"/>
                      </a:lnTo>
                      <a:lnTo>
                        <a:pt x="17" y="3"/>
                      </a:lnTo>
                      <a:lnTo>
                        <a:pt x="20" y="2"/>
                      </a:lnTo>
                      <a:lnTo>
                        <a:pt x="23" y="2"/>
                      </a:lnTo>
                      <a:lnTo>
                        <a:pt x="27" y="2"/>
                      </a:lnTo>
                      <a:lnTo>
                        <a:pt x="30" y="2"/>
                      </a:lnTo>
                      <a:lnTo>
                        <a:pt x="35" y="3"/>
                      </a:lnTo>
                      <a:lnTo>
                        <a:pt x="45" y="5"/>
                      </a:lnTo>
                      <a:lnTo>
                        <a:pt x="47" y="5"/>
                      </a:lnTo>
                      <a:lnTo>
                        <a:pt x="48" y="3"/>
                      </a:lnTo>
                      <a:lnTo>
                        <a:pt x="53" y="2"/>
                      </a:lnTo>
                      <a:lnTo>
                        <a:pt x="55" y="0"/>
                      </a:lnTo>
                      <a:lnTo>
                        <a:pt x="58" y="0"/>
                      </a:lnTo>
                      <a:lnTo>
                        <a:pt x="62" y="0"/>
                      </a:lnTo>
                      <a:lnTo>
                        <a:pt x="63" y="2"/>
                      </a:lnTo>
                      <a:lnTo>
                        <a:pt x="67" y="7"/>
                      </a:lnTo>
                      <a:lnTo>
                        <a:pt x="70" y="14"/>
                      </a:lnTo>
                      <a:lnTo>
                        <a:pt x="70" y="17"/>
                      </a:lnTo>
                      <a:lnTo>
                        <a:pt x="72" y="20"/>
                      </a:lnTo>
                      <a:lnTo>
                        <a:pt x="75" y="22"/>
                      </a:lnTo>
                      <a:lnTo>
                        <a:pt x="77" y="24"/>
                      </a:lnTo>
                      <a:lnTo>
                        <a:pt x="80" y="22"/>
                      </a:lnTo>
                      <a:lnTo>
                        <a:pt x="82" y="22"/>
                      </a:lnTo>
                      <a:lnTo>
                        <a:pt x="87" y="24"/>
                      </a:lnTo>
                      <a:lnTo>
                        <a:pt x="90" y="24"/>
                      </a:lnTo>
                      <a:lnTo>
                        <a:pt x="94" y="26"/>
                      </a:lnTo>
                      <a:lnTo>
                        <a:pt x="95" y="31"/>
                      </a:lnTo>
                      <a:lnTo>
                        <a:pt x="99" y="39"/>
                      </a:lnTo>
                      <a:lnTo>
                        <a:pt x="100" y="41"/>
                      </a:lnTo>
                      <a:lnTo>
                        <a:pt x="102" y="48"/>
                      </a:lnTo>
                      <a:lnTo>
                        <a:pt x="102" y="53"/>
                      </a:lnTo>
                      <a:lnTo>
                        <a:pt x="104" y="58"/>
                      </a:lnTo>
                      <a:lnTo>
                        <a:pt x="104" y="62"/>
                      </a:lnTo>
                      <a:lnTo>
                        <a:pt x="104" y="64"/>
                      </a:lnTo>
                      <a:lnTo>
                        <a:pt x="102" y="67"/>
                      </a:lnTo>
                      <a:close/>
                    </a:path>
                  </a:pathLst>
                </a:custGeom>
                <a:solidFill>
                  <a:srgbClr val="F5C59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91" name="Freeform 512">
                  <a:extLst>
                    <a:ext uri="{FF2B5EF4-FFF2-40B4-BE49-F238E27FC236}">
                      <a16:creationId xmlns:a16="http://schemas.microsoft.com/office/drawing/2014/main" id="{BDB3B08D-3E1F-4783-B9C1-AB52FF9DF0F9}"/>
                    </a:ext>
                  </a:extLst>
                </p:cNvPr>
                <p:cNvSpPr>
                  <a:spLocks/>
                </p:cNvSpPr>
                <p:nvPr/>
              </p:nvSpPr>
              <p:spPr bwMode="auto">
                <a:xfrm>
                  <a:off x="1930" y="2793"/>
                  <a:ext cx="104" cy="67"/>
                </a:xfrm>
                <a:custGeom>
                  <a:avLst/>
                  <a:gdLst>
                    <a:gd name="T0" fmla="*/ 94 w 104"/>
                    <a:gd name="T1" fmla="*/ 65 h 67"/>
                    <a:gd name="T2" fmla="*/ 84 w 104"/>
                    <a:gd name="T3" fmla="*/ 62 h 67"/>
                    <a:gd name="T4" fmla="*/ 79 w 104"/>
                    <a:gd name="T5" fmla="*/ 60 h 67"/>
                    <a:gd name="T6" fmla="*/ 72 w 104"/>
                    <a:gd name="T7" fmla="*/ 57 h 67"/>
                    <a:gd name="T8" fmla="*/ 62 w 104"/>
                    <a:gd name="T9" fmla="*/ 55 h 67"/>
                    <a:gd name="T10" fmla="*/ 57 w 104"/>
                    <a:gd name="T11" fmla="*/ 53 h 67"/>
                    <a:gd name="T12" fmla="*/ 53 w 104"/>
                    <a:gd name="T13" fmla="*/ 52 h 67"/>
                    <a:gd name="T14" fmla="*/ 48 w 104"/>
                    <a:gd name="T15" fmla="*/ 50 h 67"/>
                    <a:gd name="T16" fmla="*/ 43 w 104"/>
                    <a:gd name="T17" fmla="*/ 48 h 67"/>
                    <a:gd name="T18" fmla="*/ 38 w 104"/>
                    <a:gd name="T19" fmla="*/ 45 h 67"/>
                    <a:gd name="T20" fmla="*/ 35 w 104"/>
                    <a:gd name="T21" fmla="*/ 43 h 67"/>
                    <a:gd name="T22" fmla="*/ 33 w 104"/>
                    <a:gd name="T23" fmla="*/ 41 h 67"/>
                    <a:gd name="T24" fmla="*/ 30 w 104"/>
                    <a:gd name="T25" fmla="*/ 39 h 67"/>
                    <a:gd name="T26" fmla="*/ 25 w 104"/>
                    <a:gd name="T27" fmla="*/ 38 h 67"/>
                    <a:gd name="T28" fmla="*/ 20 w 104"/>
                    <a:gd name="T29" fmla="*/ 36 h 67"/>
                    <a:gd name="T30" fmla="*/ 13 w 104"/>
                    <a:gd name="T31" fmla="*/ 31 h 67"/>
                    <a:gd name="T32" fmla="*/ 12 w 104"/>
                    <a:gd name="T33" fmla="*/ 31 h 67"/>
                    <a:gd name="T34" fmla="*/ 7 w 104"/>
                    <a:gd name="T35" fmla="*/ 29 h 67"/>
                    <a:gd name="T36" fmla="*/ 2 w 104"/>
                    <a:gd name="T37" fmla="*/ 29 h 67"/>
                    <a:gd name="T38" fmla="*/ 0 w 104"/>
                    <a:gd name="T39" fmla="*/ 27 h 67"/>
                    <a:gd name="T40" fmla="*/ 5 w 104"/>
                    <a:gd name="T41" fmla="*/ 20 h 67"/>
                    <a:gd name="T42" fmla="*/ 12 w 104"/>
                    <a:gd name="T43" fmla="*/ 8 h 67"/>
                    <a:gd name="T44" fmla="*/ 20 w 104"/>
                    <a:gd name="T45" fmla="*/ 2 h 67"/>
                    <a:gd name="T46" fmla="*/ 27 w 104"/>
                    <a:gd name="T47" fmla="*/ 2 h 67"/>
                    <a:gd name="T48" fmla="*/ 35 w 104"/>
                    <a:gd name="T49" fmla="*/ 3 h 67"/>
                    <a:gd name="T50" fmla="*/ 47 w 104"/>
                    <a:gd name="T51" fmla="*/ 5 h 67"/>
                    <a:gd name="T52" fmla="*/ 53 w 104"/>
                    <a:gd name="T53" fmla="*/ 2 h 67"/>
                    <a:gd name="T54" fmla="*/ 58 w 104"/>
                    <a:gd name="T55" fmla="*/ 0 h 67"/>
                    <a:gd name="T56" fmla="*/ 63 w 104"/>
                    <a:gd name="T57" fmla="*/ 2 h 67"/>
                    <a:gd name="T58" fmla="*/ 70 w 104"/>
                    <a:gd name="T59" fmla="*/ 14 h 67"/>
                    <a:gd name="T60" fmla="*/ 72 w 104"/>
                    <a:gd name="T61" fmla="*/ 20 h 67"/>
                    <a:gd name="T62" fmla="*/ 77 w 104"/>
                    <a:gd name="T63" fmla="*/ 24 h 67"/>
                    <a:gd name="T64" fmla="*/ 82 w 104"/>
                    <a:gd name="T65" fmla="*/ 22 h 67"/>
                    <a:gd name="T66" fmla="*/ 90 w 104"/>
                    <a:gd name="T67" fmla="*/ 24 h 67"/>
                    <a:gd name="T68" fmla="*/ 95 w 104"/>
                    <a:gd name="T69" fmla="*/ 31 h 67"/>
                    <a:gd name="T70" fmla="*/ 100 w 104"/>
                    <a:gd name="T71" fmla="*/ 41 h 67"/>
                    <a:gd name="T72" fmla="*/ 102 w 104"/>
                    <a:gd name="T73" fmla="*/ 53 h 67"/>
                    <a:gd name="T74" fmla="*/ 104 w 104"/>
                    <a:gd name="T75" fmla="*/ 62 h 67"/>
                    <a:gd name="T76" fmla="*/ 102 w 104"/>
                    <a:gd name="T77" fmla="*/ 67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4"/>
                    <a:gd name="T118" fmla="*/ 0 h 67"/>
                    <a:gd name="T119" fmla="*/ 104 w 104"/>
                    <a:gd name="T120" fmla="*/ 67 h 6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4" h="67">
                      <a:moveTo>
                        <a:pt x="102" y="67"/>
                      </a:moveTo>
                      <a:lnTo>
                        <a:pt x="94" y="65"/>
                      </a:lnTo>
                      <a:lnTo>
                        <a:pt x="87" y="64"/>
                      </a:lnTo>
                      <a:lnTo>
                        <a:pt x="84" y="62"/>
                      </a:lnTo>
                      <a:lnTo>
                        <a:pt x="80" y="60"/>
                      </a:lnTo>
                      <a:lnTo>
                        <a:pt x="79" y="60"/>
                      </a:lnTo>
                      <a:lnTo>
                        <a:pt x="74" y="57"/>
                      </a:lnTo>
                      <a:lnTo>
                        <a:pt x="72" y="57"/>
                      </a:lnTo>
                      <a:lnTo>
                        <a:pt x="70" y="57"/>
                      </a:lnTo>
                      <a:lnTo>
                        <a:pt x="62" y="55"/>
                      </a:lnTo>
                      <a:lnTo>
                        <a:pt x="60" y="55"/>
                      </a:lnTo>
                      <a:lnTo>
                        <a:pt x="57" y="53"/>
                      </a:lnTo>
                      <a:lnTo>
                        <a:pt x="55" y="53"/>
                      </a:lnTo>
                      <a:lnTo>
                        <a:pt x="53" y="52"/>
                      </a:lnTo>
                      <a:lnTo>
                        <a:pt x="52" y="52"/>
                      </a:lnTo>
                      <a:lnTo>
                        <a:pt x="48" y="50"/>
                      </a:lnTo>
                      <a:lnTo>
                        <a:pt x="47" y="50"/>
                      </a:lnTo>
                      <a:lnTo>
                        <a:pt x="43" y="48"/>
                      </a:lnTo>
                      <a:lnTo>
                        <a:pt x="43" y="46"/>
                      </a:lnTo>
                      <a:lnTo>
                        <a:pt x="38" y="45"/>
                      </a:lnTo>
                      <a:lnTo>
                        <a:pt x="38" y="43"/>
                      </a:lnTo>
                      <a:lnTo>
                        <a:pt x="35" y="43"/>
                      </a:lnTo>
                      <a:lnTo>
                        <a:pt x="35" y="41"/>
                      </a:lnTo>
                      <a:lnTo>
                        <a:pt x="33" y="41"/>
                      </a:lnTo>
                      <a:lnTo>
                        <a:pt x="32" y="39"/>
                      </a:lnTo>
                      <a:lnTo>
                        <a:pt x="30" y="39"/>
                      </a:lnTo>
                      <a:lnTo>
                        <a:pt x="27" y="38"/>
                      </a:lnTo>
                      <a:lnTo>
                        <a:pt x="25" y="38"/>
                      </a:lnTo>
                      <a:lnTo>
                        <a:pt x="22" y="36"/>
                      </a:lnTo>
                      <a:lnTo>
                        <a:pt x="20" y="36"/>
                      </a:lnTo>
                      <a:lnTo>
                        <a:pt x="20" y="34"/>
                      </a:lnTo>
                      <a:lnTo>
                        <a:pt x="13" y="31"/>
                      </a:lnTo>
                      <a:lnTo>
                        <a:pt x="12" y="33"/>
                      </a:lnTo>
                      <a:lnTo>
                        <a:pt x="12" y="31"/>
                      </a:lnTo>
                      <a:lnTo>
                        <a:pt x="10" y="31"/>
                      </a:lnTo>
                      <a:lnTo>
                        <a:pt x="7" y="29"/>
                      </a:lnTo>
                      <a:lnTo>
                        <a:pt x="5" y="29"/>
                      </a:lnTo>
                      <a:lnTo>
                        <a:pt x="2" y="29"/>
                      </a:lnTo>
                      <a:lnTo>
                        <a:pt x="0" y="29"/>
                      </a:lnTo>
                      <a:lnTo>
                        <a:pt x="0" y="27"/>
                      </a:lnTo>
                      <a:lnTo>
                        <a:pt x="2" y="24"/>
                      </a:lnTo>
                      <a:lnTo>
                        <a:pt x="5" y="20"/>
                      </a:lnTo>
                      <a:lnTo>
                        <a:pt x="8" y="15"/>
                      </a:lnTo>
                      <a:lnTo>
                        <a:pt x="12" y="8"/>
                      </a:lnTo>
                      <a:lnTo>
                        <a:pt x="17" y="3"/>
                      </a:lnTo>
                      <a:lnTo>
                        <a:pt x="20" y="2"/>
                      </a:lnTo>
                      <a:lnTo>
                        <a:pt x="23" y="2"/>
                      </a:lnTo>
                      <a:lnTo>
                        <a:pt x="27" y="2"/>
                      </a:lnTo>
                      <a:lnTo>
                        <a:pt x="30" y="2"/>
                      </a:lnTo>
                      <a:lnTo>
                        <a:pt x="35" y="3"/>
                      </a:lnTo>
                      <a:lnTo>
                        <a:pt x="45" y="5"/>
                      </a:lnTo>
                      <a:lnTo>
                        <a:pt x="47" y="5"/>
                      </a:lnTo>
                      <a:lnTo>
                        <a:pt x="48" y="3"/>
                      </a:lnTo>
                      <a:lnTo>
                        <a:pt x="53" y="2"/>
                      </a:lnTo>
                      <a:lnTo>
                        <a:pt x="55" y="0"/>
                      </a:lnTo>
                      <a:lnTo>
                        <a:pt x="58" y="0"/>
                      </a:lnTo>
                      <a:lnTo>
                        <a:pt x="62" y="0"/>
                      </a:lnTo>
                      <a:lnTo>
                        <a:pt x="63" y="2"/>
                      </a:lnTo>
                      <a:lnTo>
                        <a:pt x="67" y="7"/>
                      </a:lnTo>
                      <a:lnTo>
                        <a:pt x="70" y="14"/>
                      </a:lnTo>
                      <a:lnTo>
                        <a:pt x="70" y="17"/>
                      </a:lnTo>
                      <a:lnTo>
                        <a:pt x="72" y="20"/>
                      </a:lnTo>
                      <a:lnTo>
                        <a:pt x="75" y="22"/>
                      </a:lnTo>
                      <a:lnTo>
                        <a:pt x="77" y="24"/>
                      </a:lnTo>
                      <a:lnTo>
                        <a:pt x="80" y="22"/>
                      </a:lnTo>
                      <a:lnTo>
                        <a:pt x="82" y="22"/>
                      </a:lnTo>
                      <a:lnTo>
                        <a:pt x="87" y="24"/>
                      </a:lnTo>
                      <a:lnTo>
                        <a:pt x="90" y="24"/>
                      </a:lnTo>
                      <a:lnTo>
                        <a:pt x="94" y="26"/>
                      </a:lnTo>
                      <a:lnTo>
                        <a:pt x="95" y="31"/>
                      </a:lnTo>
                      <a:lnTo>
                        <a:pt x="99" y="39"/>
                      </a:lnTo>
                      <a:lnTo>
                        <a:pt x="100" y="41"/>
                      </a:lnTo>
                      <a:lnTo>
                        <a:pt x="102" y="48"/>
                      </a:lnTo>
                      <a:lnTo>
                        <a:pt x="102" y="53"/>
                      </a:lnTo>
                      <a:lnTo>
                        <a:pt x="104" y="58"/>
                      </a:lnTo>
                      <a:lnTo>
                        <a:pt x="104" y="62"/>
                      </a:lnTo>
                      <a:lnTo>
                        <a:pt x="104" y="64"/>
                      </a:lnTo>
                      <a:lnTo>
                        <a:pt x="102" y="6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92" name="Freeform 513">
                  <a:extLst>
                    <a:ext uri="{FF2B5EF4-FFF2-40B4-BE49-F238E27FC236}">
                      <a16:creationId xmlns:a16="http://schemas.microsoft.com/office/drawing/2014/main" id="{8CEC1205-3E7B-45F8-AA6E-20294E62ED0C}"/>
                    </a:ext>
                  </a:extLst>
                </p:cNvPr>
                <p:cNvSpPr>
                  <a:spLocks/>
                </p:cNvSpPr>
                <p:nvPr/>
              </p:nvSpPr>
              <p:spPr bwMode="auto">
                <a:xfrm>
                  <a:off x="2895" y="2848"/>
                  <a:ext cx="13" cy="17"/>
                </a:xfrm>
                <a:custGeom>
                  <a:avLst/>
                  <a:gdLst>
                    <a:gd name="T0" fmla="*/ 3 w 13"/>
                    <a:gd name="T1" fmla="*/ 17 h 17"/>
                    <a:gd name="T2" fmla="*/ 2 w 13"/>
                    <a:gd name="T3" fmla="*/ 15 h 17"/>
                    <a:gd name="T4" fmla="*/ 0 w 13"/>
                    <a:gd name="T5" fmla="*/ 9 h 17"/>
                    <a:gd name="T6" fmla="*/ 0 w 13"/>
                    <a:gd name="T7" fmla="*/ 5 h 17"/>
                    <a:gd name="T8" fmla="*/ 2 w 13"/>
                    <a:gd name="T9" fmla="*/ 2 h 17"/>
                    <a:gd name="T10" fmla="*/ 5 w 13"/>
                    <a:gd name="T11" fmla="*/ 0 h 17"/>
                    <a:gd name="T12" fmla="*/ 7 w 13"/>
                    <a:gd name="T13" fmla="*/ 0 h 17"/>
                    <a:gd name="T14" fmla="*/ 10 w 13"/>
                    <a:gd name="T15" fmla="*/ 0 h 17"/>
                    <a:gd name="T16" fmla="*/ 12 w 13"/>
                    <a:gd name="T17" fmla="*/ 2 h 17"/>
                    <a:gd name="T18" fmla="*/ 13 w 13"/>
                    <a:gd name="T19" fmla="*/ 7 h 17"/>
                    <a:gd name="T20" fmla="*/ 13 w 13"/>
                    <a:gd name="T21" fmla="*/ 10 h 17"/>
                    <a:gd name="T22" fmla="*/ 13 w 13"/>
                    <a:gd name="T23" fmla="*/ 12 h 17"/>
                    <a:gd name="T24" fmla="*/ 13 w 13"/>
                    <a:gd name="T25" fmla="*/ 14 h 17"/>
                    <a:gd name="T26" fmla="*/ 12 w 13"/>
                    <a:gd name="T27" fmla="*/ 15 h 17"/>
                    <a:gd name="T28" fmla="*/ 10 w 13"/>
                    <a:gd name="T29" fmla="*/ 15 h 17"/>
                    <a:gd name="T30" fmla="*/ 7 w 13"/>
                    <a:gd name="T31" fmla="*/ 17 h 17"/>
                    <a:gd name="T32" fmla="*/ 3 w 13"/>
                    <a:gd name="T33" fmla="*/ 17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7"/>
                    <a:gd name="T53" fmla="*/ 13 w 13"/>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7">
                      <a:moveTo>
                        <a:pt x="3" y="17"/>
                      </a:moveTo>
                      <a:lnTo>
                        <a:pt x="2" y="15"/>
                      </a:lnTo>
                      <a:lnTo>
                        <a:pt x="0" y="9"/>
                      </a:lnTo>
                      <a:lnTo>
                        <a:pt x="0" y="5"/>
                      </a:lnTo>
                      <a:lnTo>
                        <a:pt x="2" y="2"/>
                      </a:lnTo>
                      <a:lnTo>
                        <a:pt x="5" y="0"/>
                      </a:lnTo>
                      <a:lnTo>
                        <a:pt x="7" y="0"/>
                      </a:lnTo>
                      <a:lnTo>
                        <a:pt x="10" y="0"/>
                      </a:lnTo>
                      <a:lnTo>
                        <a:pt x="12" y="2"/>
                      </a:lnTo>
                      <a:lnTo>
                        <a:pt x="13" y="7"/>
                      </a:lnTo>
                      <a:lnTo>
                        <a:pt x="13" y="10"/>
                      </a:lnTo>
                      <a:lnTo>
                        <a:pt x="13" y="12"/>
                      </a:lnTo>
                      <a:lnTo>
                        <a:pt x="13" y="14"/>
                      </a:lnTo>
                      <a:lnTo>
                        <a:pt x="12" y="15"/>
                      </a:lnTo>
                      <a:lnTo>
                        <a:pt x="10" y="15"/>
                      </a:lnTo>
                      <a:lnTo>
                        <a:pt x="7" y="17"/>
                      </a:lnTo>
                      <a:lnTo>
                        <a:pt x="3" y="17"/>
                      </a:lnTo>
                      <a:close/>
                    </a:path>
                  </a:pathLst>
                </a:custGeom>
                <a:solidFill>
                  <a:srgbClr val="F09BBE"/>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93" name="Freeform 514">
                  <a:extLst>
                    <a:ext uri="{FF2B5EF4-FFF2-40B4-BE49-F238E27FC236}">
                      <a16:creationId xmlns:a16="http://schemas.microsoft.com/office/drawing/2014/main" id="{0FCA1805-5DC1-4691-92BB-0E3EE94424FA}"/>
                    </a:ext>
                  </a:extLst>
                </p:cNvPr>
                <p:cNvSpPr>
                  <a:spLocks/>
                </p:cNvSpPr>
                <p:nvPr/>
              </p:nvSpPr>
              <p:spPr bwMode="auto">
                <a:xfrm>
                  <a:off x="2895" y="2848"/>
                  <a:ext cx="13" cy="17"/>
                </a:xfrm>
                <a:custGeom>
                  <a:avLst/>
                  <a:gdLst>
                    <a:gd name="T0" fmla="*/ 3 w 13"/>
                    <a:gd name="T1" fmla="*/ 17 h 17"/>
                    <a:gd name="T2" fmla="*/ 3 w 13"/>
                    <a:gd name="T3" fmla="*/ 17 h 17"/>
                    <a:gd name="T4" fmla="*/ 2 w 13"/>
                    <a:gd name="T5" fmla="*/ 15 h 17"/>
                    <a:gd name="T6" fmla="*/ 0 w 13"/>
                    <a:gd name="T7" fmla="*/ 9 h 17"/>
                    <a:gd name="T8" fmla="*/ 0 w 13"/>
                    <a:gd name="T9" fmla="*/ 5 h 17"/>
                    <a:gd name="T10" fmla="*/ 2 w 13"/>
                    <a:gd name="T11" fmla="*/ 2 h 17"/>
                    <a:gd name="T12" fmla="*/ 5 w 13"/>
                    <a:gd name="T13" fmla="*/ 0 h 17"/>
                    <a:gd name="T14" fmla="*/ 7 w 13"/>
                    <a:gd name="T15" fmla="*/ 0 h 17"/>
                    <a:gd name="T16" fmla="*/ 10 w 13"/>
                    <a:gd name="T17" fmla="*/ 0 h 17"/>
                    <a:gd name="T18" fmla="*/ 12 w 13"/>
                    <a:gd name="T19" fmla="*/ 2 h 17"/>
                    <a:gd name="T20" fmla="*/ 13 w 13"/>
                    <a:gd name="T21" fmla="*/ 7 h 17"/>
                    <a:gd name="T22" fmla="*/ 13 w 13"/>
                    <a:gd name="T23" fmla="*/ 10 h 17"/>
                    <a:gd name="T24" fmla="*/ 13 w 13"/>
                    <a:gd name="T25" fmla="*/ 12 h 17"/>
                    <a:gd name="T26" fmla="*/ 13 w 13"/>
                    <a:gd name="T27" fmla="*/ 14 h 17"/>
                    <a:gd name="T28" fmla="*/ 12 w 13"/>
                    <a:gd name="T29" fmla="*/ 15 h 17"/>
                    <a:gd name="T30" fmla="*/ 10 w 13"/>
                    <a:gd name="T31" fmla="*/ 15 h 17"/>
                    <a:gd name="T32" fmla="*/ 7 w 13"/>
                    <a:gd name="T33" fmla="*/ 17 h 17"/>
                    <a:gd name="T34" fmla="*/ 3 w 13"/>
                    <a:gd name="T35" fmla="*/ 17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17"/>
                    <a:gd name="T56" fmla="*/ 13 w 13"/>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17">
                      <a:moveTo>
                        <a:pt x="3" y="17"/>
                      </a:moveTo>
                      <a:lnTo>
                        <a:pt x="3" y="17"/>
                      </a:lnTo>
                      <a:lnTo>
                        <a:pt x="2" y="15"/>
                      </a:lnTo>
                      <a:lnTo>
                        <a:pt x="0" y="9"/>
                      </a:lnTo>
                      <a:lnTo>
                        <a:pt x="0" y="5"/>
                      </a:lnTo>
                      <a:lnTo>
                        <a:pt x="2" y="2"/>
                      </a:lnTo>
                      <a:lnTo>
                        <a:pt x="5" y="0"/>
                      </a:lnTo>
                      <a:lnTo>
                        <a:pt x="7" y="0"/>
                      </a:lnTo>
                      <a:lnTo>
                        <a:pt x="10" y="0"/>
                      </a:lnTo>
                      <a:lnTo>
                        <a:pt x="12" y="2"/>
                      </a:lnTo>
                      <a:lnTo>
                        <a:pt x="13" y="7"/>
                      </a:lnTo>
                      <a:lnTo>
                        <a:pt x="13" y="10"/>
                      </a:lnTo>
                      <a:lnTo>
                        <a:pt x="13" y="12"/>
                      </a:lnTo>
                      <a:lnTo>
                        <a:pt x="13" y="14"/>
                      </a:lnTo>
                      <a:lnTo>
                        <a:pt x="12" y="15"/>
                      </a:lnTo>
                      <a:lnTo>
                        <a:pt x="10" y="15"/>
                      </a:lnTo>
                      <a:lnTo>
                        <a:pt x="7" y="17"/>
                      </a:lnTo>
                      <a:lnTo>
                        <a:pt x="3" y="1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94" name="Freeform 515">
                  <a:extLst>
                    <a:ext uri="{FF2B5EF4-FFF2-40B4-BE49-F238E27FC236}">
                      <a16:creationId xmlns:a16="http://schemas.microsoft.com/office/drawing/2014/main" id="{ADB78943-8059-4C5F-86B8-C51F86740A42}"/>
                    </a:ext>
                  </a:extLst>
                </p:cNvPr>
                <p:cNvSpPr>
                  <a:spLocks/>
                </p:cNvSpPr>
                <p:nvPr/>
              </p:nvSpPr>
              <p:spPr bwMode="auto">
                <a:xfrm>
                  <a:off x="3833" y="2850"/>
                  <a:ext cx="38" cy="22"/>
                </a:xfrm>
                <a:custGeom>
                  <a:avLst/>
                  <a:gdLst>
                    <a:gd name="T0" fmla="*/ 18 w 38"/>
                    <a:gd name="T1" fmla="*/ 22 h 22"/>
                    <a:gd name="T2" fmla="*/ 18 w 38"/>
                    <a:gd name="T3" fmla="*/ 22 h 22"/>
                    <a:gd name="T4" fmla="*/ 17 w 38"/>
                    <a:gd name="T5" fmla="*/ 20 h 22"/>
                    <a:gd name="T6" fmla="*/ 15 w 38"/>
                    <a:gd name="T7" fmla="*/ 19 h 22"/>
                    <a:gd name="T8" fmla="*/ 15 w 38"/>
                    <a:gd name="T9" fmla="*/ 17 h 22"/>
                    <a:gd name="T10" fmla="*/ 13 w 38"/>
                    <a:gd name="T11" fmla="*/ 15 h 22"/>
                    <a:gd name="T12" fmla="*/ 13 w 38"/>
                    <a:gd name="T13" fmla="*/ 13 h 22"/>
                    <a:gd name="T14" fmla="*/ 12 w 38"/>
                    <a:gd name="T15" fmla="*/ 13 h 22"/>
                    <a:gd name="T16" fmla="*/ 12 w 38"/>
                    <a:gd name="T17" fmla="*/ 12 h 22"/>
                    <a:gd name="T18" fmla="*/ 10 w 38"/>
                    <a:gd name="T19" fmla="*/ 12 h 22"/>
                    <a:gd name="T20" fmla="*/ 8 w 38"/>
                    <a:gd name="T21" fmla="*/ 12 h 22"/>
                    <a:gd name="T22" fmla="*/ 7 w 38"/>
                    <a:gd name="T23" fmla="*/ 10 h 22"/>
                    <a:gd name="T24" fmla="*/ 5 w 38"/>
                    <a:gd name="T25" fmla="*/ 10 h 22"/>
                    <a:gd name="T26" fmla="*/ 3 w 38"/>
                    <a:gd name="T27" fmla="*/ 10 h 22"/>
                    <a:gd name="T28" fmla="*/ 2 w 38"/>
                    <a:gd name="T29" fmla="*/ 10 h 22"/>
                    <a:gd name="T30" fmla="*/ 0 w 38"/>
                    <a:gd name="T31" fmla="*/ 8 h 22"/>
                    <a:gd name="T32" fmla="*/ 0 w 38"/>
                    <a:gd name="T33" fmla="*/ 7 h 22"/>
                    <a:gd name="T34" fmla="*/ 0 w 38"/>
                    <a:gd name="T35" fmla="*/ 5 h 22"/>
                    <a:gd name="T36" fmla="*/ 0 w 38"/>
                    <a:gd name="T37" fmla="*/ 3 h 22"/>
                    <a:gd name="T38" fmla="*/ 0 w 38"/>
                    <a:gd name="T39" fmla="*/ 1 h 22"/>
                    <a:gd name="T40" fmla="*/ 2 w 38"/>
                    <a:gd name="T41" fmla="*/ 1 h 22"/>
                    <a:gd name="T42" fmla="*/ 2 w 38"/>
                    <a:gd name="T43" fmla="*/ 0 h 22"/>
                    <a:gd name="T44" fmla="*/ 3 w 38"/>
                    <a:gd name="T45" fmla="*/ 0 h 22"/>
                    <a:gd name="T46" fmla="*/ 5 w 38"/>
                    <a:gd name="T47" fmla="*/ 0 h 22"/>
                    <a:gd name="T48" fmla="*/ 7 w 38"/>
                    <a:gd name="T49" fmla="*/ 0 h 22"/>
                    <a:gd name="T50" fmla="*/ 10 w 38"/>
                    <a:gd name="T51" fmla="*/ 1 h 22"/>
                    <a:gd name="T52" fmla="*/ 12 w 38"/>
                    <a:gd name="T53" fmla="*/ 1 h 22"/>
                    <a:gd name="T54" fmla="*/ 12 w 38"/>
                    <a:gd name="T55" fmla="*/ 3 h 22"/>
                    <a:gd name="T56" fmla="*/ 13 w 38"/>
                    <a:gd name="T57" fmla="*/ 3 h 22"/>
                    <a:gd name="T58" fmla="*/ 15 w 38"/>
                    <a:gd name="T59" fmla="*/ 3 h 22"/>
                    <a:gd name="T60" fmla="*/ 17 w 38"/>
                    <a:gd name="T61" fmla="*/ 3 h 22"/>
                    <a:gd name="T62" fmla="*/ 18 w 38"/>
                    <a:gd name="T63" fmla="*/ 3 h 22"/>
                    <a:gd name="T64" fmla="*/ 22 w 38"/>
                    <a:gd name="T65" fmla="*/ 3 h 22"/>
                    <a:gd name="T66" fmla="*/ 23 w 38"/>
                    <a:gd name="T67" fmla="*/ 3 h 22"/>
                    <a:gd name="T68" fmla="*/ 25 w 38"/>
                    <a:gd name="T69" fmla="*/ 3 h 22"/>
                    <a:gd name="T70" fmla="*/ 27 w 38"/>
                    <a:gd name="T71" fmla="*/ 3 h 22"/>
                    <a:gd name="T72" fmla="*/ 28 w 38"/>
                    <a:gd name="T73" fmla="*/ 3 h 22"/>
                    <a:gd name="T74" fmla="*/ 30 w 38"/>
                    <a:gd name="T75" fmla="*/ 3 h 22"/>
                    <a:gd name="T76" fmla="*/ 30 w 38"/>
                    <a:gd name="T77" fmla="*/ 5 h 22"/>
                    <a:gd name="T78" fmla="*/ 32 w 38"/>
                    <a:gd name="T79" fmla="*/ 3 h 22"/>
                    <a:gd name="T80" fmla="*/ 33 w 38"/>
                    <a:gd name="T81" fmla="*/ 5 h 22"/>
                    <a:gd name="T82" fmla="*/ 35 w 38"/>
                    <a:gd name="T83" fmla="*/ 5 h 22"/>
                    <a:gd name="T84" fmla="*/ 37 w 38"/>
                    <a:gd name="T85" fmla="*/ 5 h 22"/>
                    <a:gd name="T86" fmla="*/ 37 w 38"/>
                    <a:gd name="T87" fmla="*/ 7 h 22"/>
                    <a:gd name="T88" fmla="*/ 38 w 38"/>
                    <a:gd name="T89" fmla="*/ 7 h 22"/>
                    <a:gd name="T90" fmla="*/ 38 w 38"/>
                    <a:gd name="T91" fmla="*/ 8 h 22"/>
                    <a:gd name="T92" fmla="*/ 37 w 38"/>
                    <a:gd name="T93" fmla="*/ 8 h 22"/>
                    <a:gd name="T94" fmla="*/ 37 w 38"/>
                    <a:gd name="T95" fmla="*/ 10 h 22"/>
                    <a:gd name="T96" fmla="*/ 35 w 38"/>
                    <a:gd name="T97" fmla="*/ 10 h 22"/>
                    <a:gd name="T98" fmla="*/ 33 w 38"/>
                    <a:gd name="T99" fmla="*/ 10 h 22"/>
                    <a:gd name="T100" fmla="*/ 33 w 38"/>
                    <a:gd name="T101" fmla="*/ 12 h 22"/>
                    <a:gd name="T102" fmla="*/ 30 w 38"/>
                    <a:gd name="T103" fmla="*/ 13 h 22"/>
                    <a:gd name="T104" fmla="*/ 28 w 38"/>
                    <a:gd name="T105" fmla="*/ 17 h 22"/>
                    <a:gd name="T106" fmla="*/ 28 w 38"/>
                    <a:gd name="T107" fmla="*/ 19 h 22"/>
                    <a:gd name="T108" fmla="*/ 23 w 38"/>
                    <a:gd name="T109" fmla="*/ 22 h 22"/>
                    <a:gd name="T110" fmla="*/ 18 w 38"/>
                    <a:gd name="T111" fmla="*/ 22 h 2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
                    <a:gd name="T169" fmla="*/ 0 h 22"/>
                    <a:gd name="T170" fmla="*/ 38 w 38"/>
                    <a:gd name="T171" fmla="*/ 22 h 2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 h="22">
                      <a:moveTo>
                        <a:pt x="18" y="22"/>
                      </a:moveTo>
                      <a:lnTo>
                        <a:pt x="18" y="22"/>
                      </a:lnTo>
                      <a:lnTo>
                        <a:pt x="17" y="20"/>
                      </a:lnTo>
                      <a:lnTo>
                        <a:pt x="15" y="19"/>
                      </a:lnTo>
                      <a:lnTo>
                        <a:pt x="15" y="17"/>
                      </a:lnTo>
                      <a:lnTo>
                        <a:pt x="13" y="15"/>
                      </a:lnTo>
                      <a:lnTo>
                        <a:pt x="13" y="13"/>
                      </a:lnTo>
                      <a:lnTo>
                        <a:pt x="12" y="13"/>
                      </a:lnTo>
                      <a:lnTo>
                        <a:pt x="12" y="12"/>
                      </a:lnTo>
                      <a:lnTo>
                        <a:pt x="10" y="12"/>
                      </a:lnTo>
                      <a:lnTo>
                        <a:pt x="8" y="12"/>
                      </a:lnTo>
                      <a:lnTo>
                        <a:pt x="7" y="10"/>
                      </a:lnTo>
                      <a:lnTo>
                        <a:pt x="5" y="10"/>
                      </a:lnTo>
                      <a:lnTo>
                        <a:pt x="3" y="10"/>
                      </a:lnTo>
                      <a:lnTo>
                        <a:pt x="2" y="10"/>
                      </a:lnTo>
                      <a:lnTo>
                        <a:pt x="0" y="8"/>
                      </a:lnTo>
                      <a:lnTo>
                        <a:pt x="0" y="7"/>
                      </a:lnTo>
                      <a:lnTo>
                        <a:pt x="0" y="5"/>
                      </a:lnTo>
                      <a:lnTo>
                        <a:pt x="0" y="3"/>
                      </a:lnTo>
                      <a:lnTo>
                        <a:pt x="0" y="1"/>
                      </a:lnTo>
                      <a:lnTo>
                        <a:pt x="2" y="1"/>
                      </a:lnTo>
                      <a:lnTo>
                        <a:pt x="2" y="0"/>
                      </a:lnTo>
                      <a:lnTo>
                        <a:pt x="3" y="0"/>
                      </a:lnTo>
                      <a:lnTo>
                        <a:pt x="5" y="0"/>
                      </a:lnTo>
                      <a:lnTo>
                        <a:pt x="7" y="0"/>
                      </a:lnTo>
                      <a:lnTo>
                        <a:pt x="10" y="1"/>
                      </a:lnTo>
                      <a:lnTo>
                        <a:pt x="12" y="1"/>
                      </a:lnTo>
                      <a:lnTo>
                        <a:pt x="12" y="3"/>
                      </a:lnTo>
                      <a:lnTo>
                        <a:pt x="13" y="3"/>
                      </a:lnTo>
                      <a:lnTo>
                        <a:pt x="15" y="3"/>
                      </a:lnTo>
                      <a:lnTo>
                        <a:pt x="17" y="3"/>
                      </a:lnTo>
                      <a:lnTo>
                        <a:pt x="18" y="3"/>
                      </a:lnTo>
                      <a:lnTo>
                        <a:pt x="22" y="3"/>
                      </a:lnTo>
                      <a:lnTo>
                        <a:pt x="23" y="3"/>
                      </a:lnTo>
                      <a:lnTo>
                        <a:pt x="25" y="3"/>
                      </a:lnTo>
                      <a:lnTo>
                        <a:pt x="27" y="3"/>
                      </a:lnTo>
                      <a:lnTo>
                        <a:pt x="28" y="3"/>
                      </a:lnTo>
                      <a:lnTo>
                        <a:pt x="30" y="3"/>
                      </a:lnTo>
                      <a:lnTo>
                        <a:pt x="30" y="5"/>
                      </a:lnTo>
                      <a:lnTo>
                        <a:pt x="32" y="3"/>
                      </a:lnTo>
                      <a:lnTo>
                        <a:pt x="33" y="5"/>
                      </a:lnTo>
                      <a:lnTo>
                        <a:pt x="35" y="5"/>
                      </a:lnTo>
                      <a:lnTo>
                        <a:pt x="37" y="5"/>
                      </a:lnTo>
                      <a:lnTo>
                        <a:pt x="37" y="7"/>
                      </a:lnTo>
                      <a:lnTo>
                        <a:pt x="38" y="7"/>
                      </a:lnTo>
                      <a:lnTo>
                        <a:pt x="38" y="8"/>
                      </a:lnTo>
                      <a:lnTo>
                        <a:pt x="37" y="8"/>
                      </a:lnTo>
                      <a:lnTo>
                        <a:pt x="37" y="10"/>
                      </a:lnTo>
                      <a:lnTo>
                        <a:pt x="35" y="10"/>
                      </a:lnTo>
                      <a:lnTo>
                        <a:pt x="33" y="10"/>
                      </a:lnTo>
                      <a:lnTo>
                        <a:pt x="33" y="12"/>
                      </a:lnTo>
                      <a:lnTo>
                        <a:pt x="30" y="13"/>
                      </a:lnTo>
                      <a:lnTo>
                        <a:pt x="28" y="17"/>
                      </a:lnTo>
                      <a:lnTo>
                        <a:pt x="28" y="19"/>
                      </a:lnTo>
                      <a:lnTo>
                        <a:pt x="23" y="22"/>
                      </a:lnTo>
                      <a:lnTo>
                        <a:pt x="18" y="22"/>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95" name="Freeform 516">
                  <a:extLst>
                    <a:ext uri="{FF2B5EF4-FFF2-40B4-BE49-F238E27FC236}">
                      <a16:creationId xmlns:a16="http://schemas.microsoft.com/office/drawing/2014/main" id="{B97FD2F1-C86B-45A6-8F84-43AF9E3089DB}"/>
                    </a:ext>
                  </a:extLst>
                </p:cNvPr>
                <p:cNvSpPr>
                  <a:spLocks/>
                </p:cNvSpPr>
                <p:nvPr/>
              </p:nvSpPr>
              <p:spPr bwMode="auto">
                <a:xfrm>
                  <a:off x="3833" y="2850"/>
                  <a:ext cx="38" cy="22"/>
                </a:xfrm>
                <a:custGeom>
                  <a:avLst/>
                  <a:gdLst>
                    <a:gd name="T0" fmla="*/ 18 w 38"/>
                    <a:gd name="T1" fmla="*/ 22 h 22"/>
                    <a:gd name="T2" fmla="*/ 18 w 38"/>
                    <a:gd name="T3" fmla="*/ 22 h 22"/>
                    <a:gd name="T4" fmla="*/ 17 w 38"/>
                    <a:gd name="T5" fmla="*/ 20 h 22"/>
                    <a:gd name="T6" fmla="*/ 15 w 38"/>
                    <a:gd name="T7" fmla="*/ 19 h 22"/>
                    <a:gd name="T8" fmla="*/ 15 w 38"/>
                    <a:gd name="T9" fmla="*/ 17 h 22"/>
                    <a:gd name="T10" fmla="*/ 13 w 38"/>
                    <a:gd name="T11" fmla="*/ 15 h 22"/>
                    <a:gd name="T12" fmla="*/ 13 w 38"/>
                    <a:gd name="T13" fmla="*/ 13 h 22"/>
                    <a:gd name="T14" fmla="*/ 12 w 38"/>
                    <a:gd name="T15" fmla="*/ 13 h 22"/>
                    <a:gd name="T16" fmla="*/ 12 w 38"/>
                    <a:gd name="T17" fmla="*/ 12 h 22"/>
                    <a:gd name="T18" fmla="*/ 10 w 38"/>
                    <a:gd name="T19" fmla="*/ 12 h 22"/>
                    <a:gd name="T20" fmla="*/ 8 w 38"/>
                    <a:gd name="T21" fmla="*/ 12 h 22"/>
                    <a:gd name="T22" fmla="*/ 7 w 38"/>
                    <a:gd name="T23" fmla="*/ 10 h 22"/>
                    <a:gd name="T24" fmla="*/ 5 w 38"/>
                    <a:gd name="T25" fmla="*/ 10 h 22"/>
                    <a:gd name="T26" fmla="*/ 3 w 38"/>
                    <a:gd name="T27" fmla="*/ 10 h 22"/>
                    <a:gd name="T28" fmla="*/ 2 w 38"/>
                    <a:gd name="T29" fmla="*/ 10 h 22"/>
                    <a:gd name="T30" fmla="*/ 0 w 38"/>
                    <a:gd name="T31" fmla="*/ 8 h 22"/>
                    <a:gd name="T32" fmla="*/ 0 w 38"/>
                    <a:gd name="T33" fmla="*/ 7 h 22"/>
                    <a:gd name="T34" fmla="*/ 0 w 38"/>
                    <a:gd name="T35" fmla="*/ 5 h 22"/>
                    <a:gd name="T36" fmla="*/ 0 w 38"/>
                    <a:gd name="T37" fmla="*/ 3 h 22"/>
                    <a:gd name="T38" fmla="*/ 0 w 38"/>
                    <a:gd name="T39" fmla="*/ 1 h 22"/>
                    <a:gd name="T40" fmla="*/ 2 w 38"/>
                    <a:gd name="T41" fmla="*/ 1 h 22"/>
                    <a:gd name="T42" fmla="*/ 2 w 38"/>
                    <a:gd name="T43" fmla="*/ 0 h 22"/>
                    <a:gd name="T44" fmla="*/ 3 w 38"/>
                    <a:gd name="T45" fmla="*/ 0 h 22"/>
                    <a:gd name="T46" fmla="*/ 5 w 38"/>
                    <a:gd name="T47" fmla="*/ 0 h 22"/>
                    <a:gd name="T48" fmla="*/ 7 w 38"/>
                    <a:gd name="T49" fmla="*/ 0 h 22"/>
                    <a:gd name="T50" fmla="*/ 10 w 38"/>
                    <a:gd name="T51" fmla="*/ 1 h 22"/>
                    <a:gd name="T52" fmla="*/ 12 w 38"/>
                    <a:gd name="T53" fmla="*/ 1 h 22"/>
                    <a:gd name="T54" fmla="*/ 12 w 38"/>
                    <a:gd name="T55" fmla="*/ 3 h 22"/>
                    <a:gd name="T56" fmla="*/ 13 w 38"/>
                    <a:gd name="T57" fmla="*/ 3 h 22"/>
                    <a:gd name="T58" fmla="*/ 15 w 38"/>
                    <a:gd name="T59" fmla="*/ 3 h 22"/>
                    <a:gd name="T60" fmla="*/ 17 w 38"/>
                    <a:gd name="T61" fmla="*/ 3 h 22"/>
                    <a:gd name="T62" fmla="*/ 18 w 38"/>
                    <a:gd name="T63" fmla="*/ 3 h 22"/>
                    <a:gd name="T64" fmla="*/ 22 w 38"/>
                    <a:gd name="T65" fmla="*/ 3 h 22"/>
                    <a:gd name="T66" fmla="*/ 23 w 38"/>
                    <a:gd name="T67" fmla="*/ 3 h 22"/>
                    <a:gd name="T68" fmla="*/ 25 w 38"/>
                    <a:gd name="T69" fmla="*/ 3 h 22"/>
                    <a:gd name="T70" fmla="*/ 27 w 38"/>
                    <a:gd name="T71" fmla="*/ 3 h 22"/>
                    <a:gd name="T72" fmla="*/ 28 w 38"/>
                    <a:gd name="T73" fmla="*/ 3 h 22"/>
                    <a:gd name="T74" fmla="*/ 30 w 38"/>
                    <a:gd name="T75" fmla="*/ 3 h 22"/>
                    <a:gd name="T76" fmla="*/ 30 w 38"/>
                    <a:gd name="T77" fmla="*/ 5 h 22"/>
                    <a:gd name="T78" fmla="*/ 32 w 38"/>
                    <a:gd name="T79" fmla="*/ 3 h 22"/>
                    <a:gd name="T80" fmla="*/ 33 w 38"/>
                    <a:gd name="T81" fmla="*/ 5 h 22"/>
                    <a:gd name="T82" fmla="*/ 35 w 38"/>
                    <a:gd name="T83" fmla="*/ 5 h 22"/>
                    <a:gd name="T84" fmla="*/ 37 w 38"/>
                    <a:gd name="T85" fmla="*/ 5 h 22"/>
                    <a:gd name="T86" fmla="*/ 37 w 38"/>
                    <a:gd name="T87" fmla="*/ 7 h 22"/>
                    <a:gd name="T88" fmla="*/ 38 w 38"/>
                    <a:gd name="T89" fmla="*/ 7 h 22"/>
                    <a:gd name="T90" fmla="*/ 38 w 38"/>
                    <a:gd name="T91" fmla="*/ 8 h 22"/>
                    <a:gd name="T92" fmla="*/ 37 w 38"/>
                    <a:gd name="T93" fmla="*/ 8 h 22"/>
                    <a:gd name="T94" fmla="*/ 37 w 38"/>
                    <a:gd name="T95" fmla="*/ 10 h 22"/>
                    <a:gd name="T96" fmla="*/ 35 w 38"/>
                    <a:gd name="T97" fmla="*/ 10 h 22"/>
                    <a:gd name="T98" fmla="*/ 33 w 38"/>
                    <a:gd name="T99" fmla="*/ 10 h 22"/>
                    <a:gd name="T100" fmla="*/ 33 w 38"/>
                    <a:gd name="T101" fmla="*/ 12 h 22"/>
                    <a:gd name="T102" fmla="*/ 30 w 38"/>
                    <a:gd name="T103" fmla="*/ 13 h 22"/>
                    <a:gd name="T104" fmla="*/ 28 w 38"/>
                    <a:gd name="T105" fmla="*/ 17 h 22"/>
                    <a:gd name="T106" fmla="*/ 28 w 38"/>
                    <a:gd name="T107" fmla="*/ 19 h 22"/>
                    <a:gd name="T108" fmla="*/ 23 w 38"/>
                    <a:gd name="T109" fmla="*/ 22 h 22"/>
                    <a:gd name="T110" fmla="*/ 18 w 38"/>
                    <a:gd name="T111" fmla="*/ 22 h 2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
                    <a:gd name="T169" fmla="*/ 0 h 22"/>
                    <a:gd name="T170" fmla="*/ 38 w 38"/>
                    <a:gd name="T171" fmla="*/ 22 h 2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 h="22">
                      <a:moveTo>
                        <a:pt x="18" y="22"/>
                      </a:moveTo>
                      <a:lnTo>
                        <a:pt x="18" y="22"/>
                      </a:lnTo>
                      <a:lnTo>
                        <a:pt x="17" y="20"/>
                      </a:lnTo>
                      <a:lnTo>
                        <a:pt x="15" y="19"/>
                      </a:lnTo>
                      <a:lnTo>
                        <a:pt x="15" y="17"/>
                      </a:lnTo>
                      <a:lnTo>
                        <a:pt x="13" y="15"/>
                      </a:lnTo>
                      <a:lnTo>
                        <a:pt x="13" y="13"/>
                      </a:lnTo>
                      <a:lnTo>
                        <a:pt x="12" y="13"/>
                      </a:lnTo>
                      <a:lnTo>
                        <a:pt x="12" y="12"/>
                      </a:lnTo>
                      <a:lnTo>
                        <a:pt x="10" y="12"/>
                      </a:lnTo>
                      <a:lnTo>
                        <a:pt x="8" y="12"/>
                      </a:lnTo>
                      <a:lnTo>
                        <a:pt x="7" y="10"/>
                      </a:lnTo>
                      <a:lnTo>
                        <a:pt x="5" y="10"/>
                      </a:lnTo>
                      <a:lnTo>
                        <a:pt x="3" y="10"/>
                      </a:lnTo>
                      <a:lnTo>
                        <a:pt x="2" y="10"/>
                      </a:lnTo>
                      <a:lnTo>
                        <a:pt x="0" y="8"/>
                      </a:lnTo>
                      <a:lnTo>
                        <a:pt x="0" y="7"/>
                      </a:lnTo>
                      <a:lnTo>
                        <a:pt x="0" y="5"/>
                      </a:lnTo>
                      <a:lnTo>
                        <a:pt x="0" y="3"/>
                      </a:lnTo>
                      <a:lnTo>
                        <a:pt x="0" y="1"/>
                      </a:lnTo>
                      <a:lnTo>
                        <a:pt x="2" y="1"/>
                      </a:lnTo>
                      <a:lnTo>
                        <a:pt x="2" y="0"/>
                      </a:lnTo>
                      <a:lnTo>
                        <a:pt x="3" y="0"/>
                      </a:lnTo>
                      <a:lnTo>
                        <a:pt x="5" y="0"/>
                      </a:lnTo>
                      <a:lnTo>
                        <a:pt x="7" y="0"/>
                      </a:lnTo>
                      <a:lnTo>
                        <a:pt x="10" y="1"/>
                      </a:lnTo>
                      <a:lnTo>
                        <a:pt x="12" y="1"/>
                      </a:lnTo>
                      <a:lnTo>
                        <a:pt x="12" y="3"/>
                      </a:lnTo>
                      <a:lnTo>
                        <a:pt x="13" y="3"/>
                      </a:lnTo>
                      <a:lnTo>
                        <a:pt x="15" y="3"/>
                      </a:lnTo>
                      <a:lnTo>
                        <a:pt x="17" y="3"/>
                      </a:lnTo>
                      <a:lnTo>
                        <a:pt x="18" y="3"/>
                      </a:lnTo>
                      <a:lnTo>
                        <a:pt x="22" y="3"/>
                      </a:lnTo>
                      <a:lnTo>
                        <a:pt x="23" y="3"/>
                      </a:lnTo>
                      <a:lnTo>
                        <a:pt x="25" y="3"/>
                      </a:lnTo>
                      <a:lnTo>
                        <a:pt x="27" y="3"/>
                      </a:lnTo>
                      <a:lnTo>
                        <a:pt x="28" y="3"/>
                      </a:lnTo>
                      <a:lnTo>
                        <a:pt x="30" y="3"/>
                      </a:lnTo>
                      <a:lnTo>
                        <a:pt x="30" y="5"/>
                      </a:lnTo>
                      <a:lnTo>
                        <a:pt x="32" y="3"/>
                      </a:lnTo>
                      <a:lnTo>
                        <a:pt x="33" y="5"/>
                      </a:lnTo>
                      <a:lnTo>
                        <a:pt x="35" y="5"/>
                      </a:lnTo>
                      <a:lnTo>
                        <a:pt x="37" y="5"/>
                      </a:lnTo>
                      <a:lnTo>
                        <a:pt x="37" y="7"/>
                      </a:lnTo>
                      <a:lnTo>
                        <a:pt x="38" y="7"/>
                      </a:lnTo>
                      <a:lnTo>
                        <a:pt x="38" y="8"/>
                      </a:lnTo>
                      <a:lnTo>
                        <a:pt x="37" y="8"/>
                      </a:lnTo>
                      <a:lnTo>
                        <a:pt x="37" y="10"/>
                      </a:lnTo>
                      <a:lnTo>
                        <a:pt x="35" y="10"/>
                      </a:lnTo>
                      <a:lnTo>
                        <a:pt x="33" y="10"/>
                      </a:lnTo>
                      <a:lnTo>
                        <a:pt x="33" y="12"/>
                      </a:lnTo>
                      <a:lnTo>
                        <a:pt x="30" y="13"/>
                      </a:lnTo>
                      <a:lnTo>
                        <a:pt x="28" y="17"/>
                      </a:lnTo>
                      <a:lnTo>
                        <a:pt x="28" y="19"/>
                      </a:lnTo>
                      <a:lnTo>
                        <a:pt x="23" y="22"/>
                      </a:lnTo>
                      <a:lnTo>
                        <a:pt x="18" y="2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96" name="Freeform 517">
                  <a:extLst>
                    <a:ext uri="{FF2B5EF4-FFF2-40B4-BE49-F238E27FC236}">
                      <a16:creationId xmlns:a16="http://schemas.microsoft.com/office/drawing/2014/main" id="{EE6A5067-5786-4E5C-84DA-ECA2A61F9503}"/>
                    </a:ext>
                  </a:extLst>
                </p:cNvPr>
                <p:cNvSpPr>
                  <a:spLocks/>
                </p:cNvSpPr>
                <p:nvPr/>
              </p:nvSpPr>
              <p:spPr bwMode="auto">
                <a:xfrm>
                  <a:off x="3588" y="2853"/>
                  <a:ext cx="20" cy="21"/>
                </a:xfrm>
                <a:custGeom>
                  <a:avLst/>
                  <a:gdLst>
                    <a:gd name="T0" fmla="*/ 8 w 20"/>
                    <a:gd name="T1" fmla="*/ 21 h 21"/>
                    <a:gd name="T2" fmla="*/ 3 w 20"/>
                    <a:gd name="T3" fmla="*/ 21 h 21"/>
                    <a:gd name="T4" fmla="*/ 1 w 20"/>
                    <a:gd name="T5" fmla="*/ 19 h 21"/>
                    <a:gd name="T6" fmla="*/ 0 w 20"/>
                    <a:gd name="T7" fmla="*/ 16 h 21"/>
                    <a:gd name="T8" fmla="*/ 1 w 20"/>
                    <a:gd name="T9" fmla="*/ 12 h 21"/>
                    <a:gd name="T10" fmla="*/ 3 w 20"/>
                    <a:gd name="T11" fmla="*/ 10 h 21"/>
                    <a:gd name="T12" fmla="*/ 6 w 20"/>
                    <a:gd name="T13" fmla="*/ 7 h 21"/>
                    <a:gd name="T14" fmla="*/ 10 w 20"/>
                    <a:gd name="T15" fmla="*/ 5 h 21"/>
                    <a:gd name="T16" fmla="*/ 13 w 20"/>
                    <a:gd name="T17" fmla="*/ 2 h 21"/>
                    <a:gd name="T18" fmla="*/ 16 w 20"/>
                    <a:gd name="T19" fmla="*/ 0 h 21"/>
                    <a:gd name="T20" fmla="*/ 18 w 20"/>
                    <a:gd name="T21" fmla="*/ 2 h 21"/>
                    <a:gd name="T22" fmla="*/ 20 w 20"/>
                    <a:gd name="T23" fmla="*/ 4 h 21"/>
                    <a:gd name="T24" fmla="*/ 18 w 20"/>
                    <a:gd name="T25" fmla="*/ 5 h 21"/>
                    <a:gd name="T26" fmla="*/ 16 w 20"/>
                    <a:gd name="T27" fmla="*/ 9 h 21"/>
                    <a:gd name="T28" fmla="*/ 15 w 20"/>
                    <a:gd name="T29" fmla="*/ 9 h 21"/>
                    <a:gd name="T30" fmla="*/ 15 w 20"/>
                    <a:gd name="T31" fmla="*/ 14 h 21"/>
                    <a:gd name="T32" fmla="*/ 15 w 20"/>
                    <a:gd name="T33" fmla="*/ 17 h 21"/>
                    <a:gd name="T34" fmla="*/ 13 w 20"/>
                    <a:gd name="T35" fmla="*/ 19 h 21"/>
                    <a:gd name="T36" fmla="*/ 10 w 20"/>
                    <a:gd name="T37" fmla="*/ 21 h 21"/>
                    <a:gd name="T38" fmla="*/ 8 w 20"/>
                    <a:gd name="T39" fmla="*/ 21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1"/>
                    <a:gd name="T62" fmla="*/ 20 w 20"/>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1">
                      <a:moveTo>
                        <a:pt x="8" y="21"/>
                      </a:moveTo>
                      <a:lnTo>
                        <a:pt x="3" y="21"/>
                      </a:lnTo>
                      <a:lnTo>
                        <a:pt x="1" y="19"/>
                      </a:lnTo>
                      <a:lnTo>
                        <a:pt x="0" y="16"/>
                      </a:lnTo>
                      <a:lnTo>
                        <a:pt x="1" y="12"/>
                      </a:lnTo>
                      <a:lnTo>
                        <a:pt x="3" y="10"/>
                      </a:lnTo>
                      <a:lnTo>
                        <a:pt x="6" y="7"/>
                      </a:lnTo>
                      <a:lnTo>
                        <a:pt x="10" y="5"/>
                      </a:lnTo>
                      <a:lnTo>
                        <a:pt x="13" y="2"/>
                      </a:lnTo>
                      <a:lnTo>
                        <a:pt x="16" y="0"/>
                      </a:lnTo>
                      <a:lnTo>
                        <a:pt x="18" y="2"/>
                      </a:lnTo>
                      <a:lnTo>
                        <a:pt x="20" y="4"/>
                      </a:lnTo>
                      <a:lnTo>
                        <a:pt x="18" y="5"/>
                      </a:lnTo>
                      <a:lnTo>
                        <a:pt x="16" y="9"/>
                      </a:lnTo>
                      <a:lnTo>
                        <a:pt x="15" y="9"/>
                      </a:lnTo>
                      <a:lnTo>
                        <a:pt x="15" y="14"/>
                      </a:lnTo>
                      <a:lnTo>
                        <a:pt x="15" y="17"/>
                      </a:lnTo>
                      <a:lnTo>
                        <a:pt x="13" y="19"/>
                      </a:lnTo>
                      <a:lnTo>
                        <a:pt x="10" y="21"/>
                      </a:lnTo>
                      <a:lnTo>
                        <a:pt x="8"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97" name="Freeform 518">
                  <a:extLst>
                    <a:ext uri="{FF2B5EF4-FFF2-40B4-BE49-F238E27FC236}">
                      <a16:creationId xmlns:a16="http://schemas.microsoft.com/office/drawing/2014/main" id="{640E4413-A4E6-4845-99BE-D91D474C09AF}"/>
                    </a:ext>
                  </a:extLst>
                </p:cNvPr>
                <p:cNvSpPr>
                  <a:spLocks/>
                </p:cNvSpPr>
                <p:nvPr/>
              </p:nvSpPr>
              <p:spPr bwMode="auto">
                <a:xfrm>
                  <a:off x="3588" y="2853"/>
                  <a:ext cx="20" cy="21"/>
                </a:xfrm>
                <a:custGeom>
                  <a:avLst/>
                  <a:gdLst>
                    <a:gd name="T0" fmla="*/ 8 w 20"/>
                    <a:gd name="T1" fmla="*/ 21 h 21"/>
                    <a:gd name="T2" fmla="*/ 8 w 20"/>
                    <a:gd name="T3" fmla="*/ 21 h 21"/>
                    <a:gd name="T4" fmla="*/ 3 w 20"/>
                    <a:gd name="T5" fmla="*/ 21 h 21"/>
                    <a:gd name="T6" fmla="*/ 1 w 20"/>
                    <a:gd name="T7" fmla="*/ 19 h 21"/>
                    <a:gd name="T8" fmla="*/ 0 w 20"/>
                    <a:gd name="T9" fmla="*/ 16 h 21"/>
                    <a:gd name="T10" fmla="*/ 1 w 20"/>
                    <a:gd name="T11" fmla="*/ 12 h 21"/>
                    <a:gd name="T12" fmla="*/ 3 w 20"/>
                    <a:gd name="T13" fmla="*/ 10 h 21"/>
                    <a:gd name="T14" fmla="*/ 6 w 20"/>
                    <a:gd name="T15" fmla="*/ 7 h 21"/>
                    <a:gd name="T16" fmla="*/ 10 w 20"/>
                    <a:gd name="T17" fmla="*/ 5 h 21"/>
                    <a:gd name="T18" fmla="*/ 13 w 20"/>
                    <a:gd name="T19" fmla="*/ 2 h 21"/>
                    <a:gd name="T20" fmla="*/ 16 w 20"/>
                    <a:gd name="T21" fmla="*/ 0 h 21"/>
                    <a:gd name="T22" fmla="*/ 18 w 20"/>
                    <a:gd name="T23" fmla="*/ 2 h 21"/>
                    <a:gd name="T24" fmla="*/ 20 w 20"/>
                    <a:gd name="T25" fmla="*/ 4 h 21"/>
                    <a:gd name="T26" fmla="*/ 18 w 20"/>
                    <a:gd name="T27" fmla="*/ 5 h 21"/>
                    <a:gd name="T28" fmla="*/ 16 w 20"/>
                    <a:gd name="T29" fmla="*/ 9 h 21"/>
                    <a:gd name="T30" fmla="*/ 15 w 20"/>
                    <a:gd name="T31" fmla="*/ 9 h 21"/>
                    <a:gd name="T32" fmla="*/ 15 w 20"/>
                    <a:gd name="T33" fmla="*/ 14 h 21"/>
                    <a:gd name="T34" fmla="*/ 15 w 20"/>
                    <a:gd name="T35" fmla="*/ 17 h 21"/>
                    <a:gd name="T36" fmla="*/ 13 w 20"/>
                    <a:gd name="T37" fmla="*/ 19 h 21"/>
                    <a:gd name="T38" fmla="*/ 10 w 20"/>
                    <a:gd name="T39" fmla="*/ 21 h 21"/>
                    <a:gd name="T40" fmla="*/ 8 w 20"/>
                    <a:gd name="T41" fmla="*/ 21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21"/>
                    <a:gd name="T65" fmla="*/ 20 w 20"/>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21">
                      <a:moveTo>
                        <a:pt x="8" y="21"/>
                      </a:moveTo>
                      <a:lnTo>
                        <a:pt x="8" y="21"/>
                      </a:lnTo>
                      <a:lnTo>
                        <a:pt x="3" y="21"/>
                      </a:lnTo>
                      <a:lnTo>
                        <a:pt x="1" y="19"/>
                      </a:lnTo>
                      <a:lnTo>
                        <a:pt x="0" y="16"/>
                      </a:lnTo>
                      <a:lnTo>
                        <a:pt x="1" y="12"/>
                      </a:lnTo>
                      <a:lnTo>
                        <a:pt x="3" y="10"/>
                      </a:lnTo>
                      <a:lnTo>
                        <a:pt x="6" y="7"/>
                      </a:lnTo>
                      <a:lnTo>
                        <a:pt x="10" y="5"/>
                      </a:lnTo>
                      <a:lnTo>
                        <a:pt x="13" y="2"/>
                      </a:lnTo>
                      <a:lnTo>
                        <a:pt x="16" y="0"/>
                      </a:lnTo>
                      <a:lnTo>
                        <a:pt x="18" y="2"/>
                      </a:lnTo>
                      <a:lnTo>
                        <a:pt x="20" y="4"/>
                      </a:lnTo>
                      <a:lnTo>
                        <a:pt x="18" y="5"/>
                      </a:lnTo>
                      <a:lnTo>
                        <a:pt x="16" y="9"/>
                      </a:lnTo>
                      <a:lnTo>
                        <a:pt x="15" y="9"/>
                      </a:lnTo>
                      <a:lnTo>
                        <a:pt x="15" y="14"/>
                      </a:lnTo>
                      <a:lnTo>
                        <a:pt x="15" y="17"/>
                      </a:lnTo>
                      <a:lnTo>
                        <a:pt x="13" y="19"/>
                      </a:lnTo>
                      <a:lnTo>
                        <a:pt x="10" y="21"/>
                      </a:lnTo>
                      <a:lnTo>
                        <a:pt x="8" y="2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98" name="Freeform 519">
                  <a:extLst>
                    <a:ext uri="{FF2B5EF4-FFF2-40B4-BE49-F238E27FC236}">
                      <a16:creationId xmlns:a16="http://schemas.microsoft.com/office/drawing/2014/main" id="{25812C18-0F49-4CB6-814A-5A0E5CB17180}"/>
                    </a:ext>
                  </a:extLst>
                </p:cNvPr>
                <p:cNvSpPr>
                  <a:spLocks/>
                </p:cNvSpPr>
                <p:nvPr/>
              </p:nvSpPr>
              <p:spPr bwMode="auto">
                <a:xfrm>
                  <a:off x="2731" y="2855"/>
                  <a:ext cx="20" cy="22"/>
                </a:xfrm>
                <a:custGeom>
                  <a:avLst/>
                  <a:gdLst>
                    <a:gd name="T0" fmla="*/ 2 w 20"/>
                    <a:gd name="T1" fmla="*/ 22 h 22"/>
                    <a:gd name="T2" fmla="*/ 0 w 20"/>
                    <a:gd name="T3" fmla="*/ 22 h 22"/>
                    <a:gd name="T4" fmla="*/ 0 w 20"/>
                    <a:gd name="T5" fmla="*/ 19 h 22"/>
                    <a:gd name="T6" fmla="*/ 0 w 20"/>
                    <a:gd name="T7" fmla="*/ 12 h 22"/>
                    <a:gd name="T8" fmla="*/ 0 w 20"/>
                    <a:gd name="T9" fmla="*/ 7 h 22"/>
                    <a:gd name="T10" fmla="*/ 0 w 20"/>
                    <a:gd name="T11" fmla="*/ 3 h 22"/>
                    <a:gd name="T12" fmla="*/ 4 w 20"/>
                    <a:gd name="T13" fmla="*/ 0 h 22"/>
                    <a:gd name="T14" fmla="*/ 5 w 20"/>
                    <a:gd name="T15" fmla="*/ 0 h 22"/>
                    <a:gd name="T16" fmla="*/ 9 w 20"/>
                    <a:gd name="T17" fmla="*/ 0 h 22"/>
                    <a:gd name="T18" fmla="*/ 12 w 20"/>
                    <a:gd name="T19" fmla="*/ 0 h 22"/>
                    <a:gd name="T20" fmla="*/ 14 w 20"/>
                    <a:gd name="T21" fmla="*/ 0 h 22"/>
                    <a:gd name="T22" fmla="*/ 17 w 20"/>
                    <a:gd name="T23" fmla="*/ 0 h 22"/>
                    <a:gd name="T24" fmla="*/ 20 w 20"/>
                    <a:gd name="T25" fmla="*/ 0 h 22"/>
                    <a:gd name="T26" fmla="*/ 20 w 20"/>
                    <a:gd name="T27" fmla="*/ 5 h 22"/>
                    <a:gd name="T28" fmla="*/ 19 w 20"/>
                    <a:gd name="T29" fmla="*/ 5 h 22"/>
                    <a:gd name="T30" fmla="*/ 19 w 20"/>
                    <a:gd name="T31" fmla="*/ 7 h 22"/>
                    <a:gd name="T32" fmla="*/ 17 w 20"/>
                    <a:gd name="T33" fmla="*/ 10 h 22"/>
                    <a:gd name="T34" fmla="*/ 12 w 20"/>
                    <a:gd name="T35" fmla="*/ 12 h 22"/>
                    <a:gd name="T36" fmla="*/ 10 w 20"/>
                    <a:gd name="T37" fmla="*/ 15 h 22"/>
                    <a:gd name="T38" fmla="*/ 9 w 20"/>
                    <a:gd name="T39" fmla="*/ 19 h 22"/>
                    <a:gd name="T40" fmla="*/ 5 w 20"/>
                    <a:gd name="T41" fmla="*/ 22 h 22"/>
                    <a:gd name="T42" fmla="*/ 4 w 20"/>
                    <a:gd name="T43" fmla="*/ 22 h 22"/>
                    <a:gd name="T44" fmla="*/ 2 w 20"/>
                    <a:gd name="T45" fmla="*/ 2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
                    <a:gd name="T70" fmla="*/ 0 h 22"/>
                    <a:gd name="T71" fmla="*/ 20 w 20"/>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 h="22">
                      <a:moveTo>
                        <a:pt x="2" y="22"/>
                      </a:moveTo>
                      <a:lnTo>
                        <a:pt x="0" y="22"/>
                      </a:lnTo>
                      <a:lnTo>
                        <a:pt x="0" y="19"/>
                      </a:lnTo>
                      <a:lnTo>
                        <a:pt x="0" y="12"/>
                      </a:lnTo>
                      <a:lnTo>
                        <a:pt x="0" y="7"/>
                      </a:lnTo>
                      <a:lnTo>
                        <a:pt x="0" y="3"/>
                      </a:lnTo>
                      <a:lnTo>
                        <a:pt x="4" y="0"/>
                      </a:lnTo>
                      <a:lnTo>
                        <a:pt x="5" y="0"/>
                      </a:lnTo>
                      <a:lnTo>
                        <a:pt x="9" y="0"/>
                      </a:lnTo>
                      <a:lnTo>
                        <a:pt x="12" y="0"/>
                      </a:lnTo>
                      <a:lnTo>
                        <a:pt x="14" y="0"/>
                      </a:lnTo>
                      <a:lnTo>
                        <a:pt x="17" y="0"/>
                      </a:lnTo>
                      <a:lnTo>
                        <a:pt x="20" y="0"/>
                      </a:lnTo>
                      <a:lnTo>
                        <a:pt x="20" y="5"/>
                      </a:lnTo>
                      <a:lnTo>
                        <a:pt x="19" y="5"/>
                      </a:lnTo>
                      <a:lnTo>
                        <a:pt x="19" y="7"/>
                      </a:lnTo>
                      <a:lnTo>
                        <a:pt x="17" y="10"/>
                      </a:lnTo>
                      <a:lnTo>
                        <a:pt x="12" y="12"/>
                      </a:lnTo>
                      <a:lnTo>
                        <a:pt x="10" y="15"/>
                      </a:lnTo>
                      <a:lnTo>
                        <a:pt x="9" y="19"/>
                      </a:lnTo>
                      <a:lnTo>
                        <a:pt x="5" y="22"/>
                      </a:lnTo>
                      <a:lnTo>
                        <a:pt x="4" y="22"/>
                      </a:lnTo>
                      <a:lnTo>
                        <a:pt x="2" y="22"/>
                      </a:lnTo>
                      <a:close/>
                    </a:path>
                  </a:pathLst>
                </a:custGeom>
                <a:solidFill>
                  <a:srgbClr val="F09BBE"/>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199" name="Freeform 520">
                  <a:extLst>
                    <a:ext uri="{FF2B5EF4-FFF2-40B4-BE49-F238E27FC236}">
                      <a16:creationId xmlns:a16="http://schemas.microsoft.com/office/drawing/2014/main" id="{9107F756-99EA-4382-8C14-B7D6C2B8E0A0}"/>
                    </a:ext>
                  </a:extLst>
                </p:cNvPr>
                <p:cNvSpPr>
                  <a:spLocks/>
                </p:cNvSpPr>
                <p:nvPr/>
              </p:nvSpPr>
              <p:spPr bwMode="auto">
                <a:xfrm>
                  <a:off x="2731" y="2855"/>
                  <a:ext cx="20" cy="22"/>
                </a:xfrm>
                <a:custGeom>
                  <a:avLst/>
                  <a:gdLst>
                    <a:gd name="T0" fmla="*/ 2 w 20"/>
                    <a:gd name="T1" fmla="*/ 22 h 22"/>
                    <a:gd name="T2" fmla="*/ 2 w 20"/>
                    <a:gd name="T3" fmla="*/ 22 h 22"/>
                    <a:gd name="T4" fmla="*/ 0 w 20"/>
                    <a:gd name="T5" fmla="*/ 22 h 22"/>
                    <a:gd name="T6" fmla="*/ 0 w 20"/>
                    <a:gd name="T7" fmla="*/ 19 h 22"/>
                    <a:gd name="T8" fmla="*/ 0 w 20"/>
                    <a:gd name="T9" fmla="*/ 12 h 22"/>
                    <a:gd name="T10" fmla="*/ 0 w 20"/>
                    <a:gd name="T11" fmla="*/ 7 h 22"/>
                    <a:gd name="T12" fmla="*/ 0 w 20"/>
                    <a:gd name="T13" fmla="*/ 3 h 22"/>
                    <a:gd name="T14" fmla="*/ 4 w 20"/>
                    <a:gd name="T15" fmla="*/ 0 h 22"/>
                    <a:gd name="T16" fmla="*/ 5 w 20"/>
                    <a:gd name="T17" fmla="*/ 0 h 22"/>
                    <a:gd name="T18" fmla="*/ 9 w 20"/>
                    <a:gd name="T19" fmla="*/ 0 h 22"/>
                    <a:gd name="T20" fmla="*/ 12 w 20"/>
                    <a:gd name="T21" fmla="*/ 0 h 22"/>
                    <a:gd name="T22" fmla="*/ 14 w 20"/>
                    <a:gd name="T23" fmla="*/ 0 h 22"/>
                    <a:gd name="T24" fmla="*/ 17 w 20"/>
                    <a:gd name="T25" fmla="*/ 0 h 22"/>
                    <a:gd name="T26" fmla="*/ 20 w 20"/>
                    <a:gd name="T27" fmla="*/ 0 h 22"/>
                    <a:gd name="T28" fmla="*/ 20 w 20"/>
                    <a:gd name="T29" fmla="*/ 5 h 22"/>
                    <a:gd name="T30" fmla="*/ 19 w 20"/>
                    <a:gd name="T31" fmla="*/ 5 h 22"/>
                    <a:gd name="T32" fmla="*/ 19 w 20"/>
                    <a:gd name="T33" fmla="*/ 7 h 22"/>
                    <a:gd name="T34" fmla="*/ 17 w 20"/>
                    <a:gd name="T35" fmla="*/ 10 h 22"/>
                    <a:gd name="T36" fmla="*/ 12 w 20"/>
                    <a:gd name="T37" fmla="*/ 12 h 22"/>
                    <a:gd name="T38" fmla="*/ 10 w 20"/>
                    <a:gd name="T39" fmla="*/ 15 h 22"/>
                    <a:gd name="T40" fmla="*/ 9 w 20"/>
                    <a:gd name="T41" fmla="*/ 19 h 22"/>
                    <a:gd name="T42" fmla="*/ 5 w 20"/>
                    <a:gd name="T43" fmla="*/ 22 h 22"/>
                    <a:gd name="T44" fmla="*/ 4 w 20"/>
                    <a:gd name="T45" fmla="*/ 22 h 22"/>
                    <a:gd name="T46" fmla="*/ 2 w 20"/>
                    <a:gd name="T47" fmla="*/ 22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2"/>
                    <a:gd name="T74" fmla="*/ 20 w 20"/>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2">
                      <a:moveTo>
                        <a:pt x="2" y="22"/>
                      </a:moveTo>
                      <a:lnTo>
                        <a:pt x="2" y="22"/>
                      </a:lnTo>
                      <a:lnTo>
                        <a:pt x="0" y="22"/>
                      </a:lnTo>
                      <a:lnTo>
                        <a:pt x="0" y="19"/>
                      </a:lnTo>
                      <a:lnTo>
                        <a:pt x="0" y="12"/>
                      </a:lnTo>
                      <a:lnTo>
                        <a:pt x="0" y="7"/>
                      </a:lnTo>
                      <a:lnTo>
                        <a:pt x="0" y="3"/>
                      </a:lnTo>
                      <a:lnTo>
                        <a:pt x="4" y="0"/>
                      </a:lnTo>
                      <a:lnTo>
                        <a:pt x="5" y="0"/>
                      </a:lnTo>
                      <a:lnTo>
                        <a:pt x="9" y="0"/>
                      </a:lnTo>
                      <a:lnTo>
                        <a:pt x="12" y="0"/>
                      </a:lnTo>
                      <a:lnTo>
                        <a:pt x="14" y="0"/>
                      </a:lnTo>
                      <a:lnTo>
                        <a:pt x="17" y="0"/>
                      </a:lnTo>
                      <a:lnTo>
                        <a:pt x="20" y="0"/>
                      </a:lnTo>
                      <a:lnTo>
                        <a:pt x="20" y="5"/>
                      </a:lnTo>
                      <a:lnTo>
                        <a:pt x="19" y="5"/>
                      </a:lnTo>
                      <a:lnTo>
                        <a:pt x="19" y="7"/>
                      </a:lnTo>
                      <a:lnTo>
                        <a:pt x="17" y="10"/>
                      </a:lnTo>
                      <a:lnTo>
                        <a:pt x="12" y="12"/>
                      </a:lnTo>
                      <a:lnTo>
                        <a:pt x="10" y="15"/>
                      </a:lnTo>
                      <a:lnTo>
                        <a:pt x="9" y="19"/>
                      </a:lnTo>
                      <a:lnTo>
                        <a:pt x="5" y="22"/>
                      </a:lnTo>
                      <a:lnTo>
                        <a:pt x="4" y="22"/>
                      </a:lnTo>
                      <a:lnTo>
                        <a:pt x="2" y="2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00" name="Freeform 521">
                  <a:extLst>
                    <a:ext uri="{FF2B5EF4-FFF2-40B4-BE49-F238E27FC236}">
                      <a16:creationId xmlns:a16="http://schemas.microsoft.com/office/drawing/2014/main" id="{99C718CA-0BE0-4737-8155-7011CFF632CA}"/>
                    </a:ext>
                  </a:extLst>
                </p:cNvPr>
                <p:cNvSpPr>
                  <a:spLocks/>
                </p:cNvSpPr>
                <p:nvPr/>
              </p:nvSpPr>
              <p:spPr bwMode="auto">
                <a:xfrm>
                  <a:off x="4997" y="2858"/>
                  <a:ext cx="33" cy="23"/>
                </a:xfrm>
                <a:custGeom>
                  <a:avLst/>
                  <a:gdLst>
                    <a:gd name="T0" fmla="*/ 1 w 33"/>
                    <a:gd name="T1" fmla="*/ 23 h 23"/>
                    <a:gd name="T2" fmla="*/ 0 w 33"/>
                    <a:gd name="T3" fmla="*/ 23 h 23"/>
                    <a:gd name="T4" fmla="*/ 0 w 33"/>
                    <a:gd name="T5" fmla="*/ 19 h 23"/>
                    <a:gd name="T6" fmla="*/ 5 w 33"/>
                    <a:gd name="T7" fmla="*/ 14 h 23"/>
                    <a:gd name="T8" fmla="*/ 10 w 33"/>
                    <a:gd name="T9" fmla="*/ 9 h 23"/>
                    <a:gd name="T10" fmla="*/ 13 w 33"/>
                    <a:gd name="T11" fmla="*/ 4 h 23"/>
                    <a:gd name="T12" fmla="*/ 18 w 33"/>
                    <a:gd name="T13" fmla="*/ 0 h 23"/>
                    <a:gd name="T14" fmla="*/ 23 w 33"/>
                    <a:gd name="T15" fmla="*/ 0 h 23"/>
                    <a:gd name="T16" fmla="*/ 26 w 33"/>
                    <a:gd name="T17" fmla="*/ 5 h 23"/>
                    <a:gd name="T18" fmla="*/ 26 w 33"/>
                    <a:gd name="T19" fmla="*/ 11 h 23"/>
                    <a:gd name="T20" fmla="*/ 30 w 33"/>
                    <a:gd name="T21" fmla="*/ 14 h 23"/>
                    <a:gd name="T22" fmla="*/ 33 w 33"/>
                    <a:gd name="T23" fmla="*/ 18 h 23"/>
                    <a:gd name="T24" fmla="*/ 30 w 33"/>
                    <a:gd name="T25" fmla="*/ 21 h 23"/>
                    <a:gd name="T26" fmla="*/ 25 w 33"/>
                    <a:gd name="T27" fmla="*/ 23 h 23"/>
                    <a:gd name="T28" fmla="*/ 20 w 33"/>
                    <a:gd name="T29" fmla="*/ 21 h 23"/>
                    <a:gd name="T30" fmla="*/ 11 w 33"/>
                    <a:gd name="T31" fmla="*/ 21 h 23"/>
                    <a:gd name="T32" fmla="*/ 6 w 33"/>
                    <a:gd name="T33" fmla="*/ 21 h 23"/>
                    <a:gd name="T34" fmla="*/ 1 w 33"/>
                    <a:gd name="T35" fmla="*/ 23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
                    <a:gd name="T55" fmla="*/ 0 h 23"/>
                    <a:gd name="T56" fmla="*/ 33 w 33"/>
                    <a:gd name="T57" fmla="*/ 23 h 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 h="23">
                      <a:moveTo>
                        <a:pt x="1" y="23"/>
                      </a:moveTo>
                      <a:lnTo>
                        <a:pt x="0" y="23"/>
                      </a:lnTo>
                      <a:lnTo>
                        <a:pt x="0" y="19"/>
                      </a:lnTo>
                      <a:lnTo>
                        <a:pt x="5" y="14"/>
                      </a:lnTo>
                      <a:lnTo>
                        <a:pt x="10" y="9"/>
                      </a:lnTo>
                      <a:lnTo>
                        <a:pt x="13" y="4"/>
                      </a:lnTo>
                      <a:lnTo>
                        <a:pt x="18" y="0"/>
                      </a:lnTo>
                      <a:lnTo>
                        <a:pt x="23" y="0"/>
                      </a:lnTo>
                      <a:lnTo>
                        <a:pt x="26" y="5"/>
                      </a:lnTo>
                      <a:lnTo>
                        <a:pt x="26" y="11"/>
                      </a:lnTo>
                      <a:lnTo>
                        <a:pt x="30" y="14"/>
                      </a:lnTo>
                      <a:lnTo>
                        <a:pt x="33" y="18"/>
                      </a:lnTo>
                      <a:lnTo>
                        <a:pt x="30" y="21"/>
                      </a:lnTo>
                      <a:lnTo>
                        <a:pt x="25" y="23"/>
                      </a:lnTo>
                      <a:lnTo>
                        <a:pt x="20" y="21"/>
                      </a:lnTo>
                      <a:lnTo>
                        <a:pt x="11" y="21"/>
                      </a:lnTo>
                      <a:lnTo>
                        <a:pt x="6" y="21"/>
                      </a:lnTo>
                      <a:lnTo>
                        <a:pt x="1" y="23"/>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01" name="Freeform 522">
                  <a:extLst>
                    <a:ext uri="{FF2B5EF4-FFF2-40B4-BE49-F238E27FC236}">
                      <a16:creationId xmlns:a16="http://schemas.microsoft.com/office/drawing/2014/main" id="{C5EECD78-6B18-487C-A36D-910CB25D321F}"/>
                    </a:ext>
                  </a:extLst>
                </p:cNvPr>
                <p:cNvSpPr>
                  <a:spLocks/>
                </p:cNvSpPr>
                <p:nvPr/>
              </p:nvSpPr>
              <p:spPr bwMode="auto">
                <a:xfrm>
                  <a:off x="4997" y="2858"/>
                  <a:ext cx="33" cy="23"/>
                </a:xfrm>
                <a:custGeom>
                  <a:avLst/>
                  <a:gdLst>
                    <a:gd name="T0" fmla="*/ 1 w 33"/>
                    <a:gd name="T1" fmla="*/ 23 h 23"/>
                    <a:gd name="T2" fmla="*/ 1 w 33"/>
                    <a:gd name="T3" fmla="*/ 23 h 23"/>
                    <a:gd name="T4" fmla="*/ 0 w 33"/>
                    <a:gd name="T5" fmla="*/ 23 h 23"/>
                    <a:gd name="T6" fmla="*/ 0 w 33"/>
                    <a:gd name="T7" fmla="*/ 19 h 23"/>
                    <a:gd name="T8" fmla="*/ 5 w 33"/>
                    <a:gd name="T9" fmla="*/ 14 h 23"/>
                    <a:gd name="T10" fmla="*/ 10 w 33"/>
                    <a:gd name="T11" fmla="*/ 9 h 23"/>
                    <a:gd name="T12" fmla="*/ 13 w 33"/>
                    <a:gd name="T13" fmla="*/ 4 h 23"/>
                    <a:gd name="T14" fmla="*/ 18 w 33"/>
                    <a:gd name="T15" fmla="*/ 0 h 23"/>
                    <a:gd name="T16" fmla="*/ 23 w 33"/>
                    <a:gd name="T17" fmla="*/ 0 h 23"/>
                    <a:gd name="T18" fmla="*/ 26 w 33"/>
                    <a:gd name="T19" fmla="*/ 5 h 23"/>
                    <a:gd name="T20" fmla="*/ 26 w 33"/>
                    <a:gd name="T21" fmla="*/ 11 h 23"/>
                    <a:gd name="T22" fmla="*/ 30 w 33"/>
                    <a:gd name="T23" fmla="*/ 14 h 23"/>
                    <a:gd name="T24" fmla="*/ 33 w 33"/>
                    <a:gd name="T25" fmla="*/ 18 h 23"/>
                    <a:gd name="T26" fmla="*/ 30 w 33"/>
                    <a:gd name="T27" fmla="*/ 21 h 23"/>
                    <a:gd name="T28" fmla="*/ 25 w 33"/>
                    <a:gd name="T29" fmla="*/ 23 h 23"/>
                    <a:gd name="T30" fmla="*/ 20 w 33"/>
                    <a:gd name="T31" fmla="*/ 21 h 23"/>
                    <a:gd name="T32" fmla="*/ 11 w 33"/>
                    <a:gd name="T33" fmla="*/ 21 h 23"/>
                    <a:gd name="T34" fmla="*/ 6 w 33"/>
                    <a:gd name="T35" fmla="*/ 21 h 23"/>
                    <a:gd name="T36" fmla="*/ 1 w 33"/>
                    <a:gd name="T37" fmla="*/ 23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
                    <a:gd name="T58" fmla="*/ 0 h 23"/>
                    <a:gd name="T59" fmla="*/ 33 w 33"/>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 h="23">
                      <a:moveTo>
                        <a:pt x="1" y="23"/>
                      </a:moveTo>
                      <a:lnTo>
                        <a:pt x="1" y="23"/>
                      </a:lnTo>
                      <a:lnTo>
                        <a:pt x="0" y="23"/>
                      </a:lnTo>
                      <a:lnTo>
                        <a:pt x="0" y="19"/>
                      </a:lnTo>
                      <a:lnTo>
                        <a:pt x="5" y="14"/>
                      </a:lnTo>
                      <a:lnTo>
                        <a:pt x="10" y="9"/>
                      </a:lnTo>
                      <a:lnTo>
                        <a:pt x="13" y="4"/>
                      </a:lnTo>
                      <a:lnTo>
                        <a:pt x="18" y="0"/>
                      </a:lnTo>
                      <a:lnTo>
                        <a:pt x="23" y="0"/>
                      </a:lnTo>
                      <a:lnTo>
                        <a:pt x="26" y="5"/>
                      </a:lnTo>
                      <a:lnTo>
                        <a:pt x="26" y="11"/>
                      </a:lnTo>
                      <a:lnTo>
                        <a:pt x="30" y="14"/>
                      </a:lnTo>
                      <a:lnTo>
                        <a:pt x="33" y="18"/>
                      </a:lnTo>
                      <a:lnTo>
                        <a:pt x="30" y="21"/>
                      </a:lnTo>
                      <a:lnTo>
                        <a:pt x="25" y="23"/>
                      </a:lnTo>
                      <a:lnTo>
                        <a:pt x="20" y="21"/>
                      </a:lnTo>
                      <a:lnTo>
                        <a:pt x="11" y="21"/>
                      </a:lnTo>
                      <a:lnTo>
                        <a:pt x="6" y="21"/>
                      </a:lnTo>
                      <a:lnTo>
                        <a:pt x="1" y="2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02" name="Freeform 523">
                  <a:extLst>
                    <a:ext uri="{FF2B5EF4-FFF2-40B4-BE49-F238E27FC236}">
                      <a16:creationId xmlns:a16="http://schemas.microsoft.com/office/drawing/2014/main" id="{0418CADB-1EEF-4592-AEC9-CFE0CADED4AD}"/>
                    </a:ext>
                  </a:extLst>
                </p:cNvPr>
                <p:cNvSpPr>
                  <a:spLocks/>
                </p:cNvSpPr>
                <p:nvPr/>
              </p:nvSpPr>
              <p:spPr bwMode="auto">
                <a:xfrm>
                  <a:off x="3326" y="2863"/>
                  <a:ext cx="33" cy="21"/>
                </a:xfrm>
                <a:custGeom>
                  <a:avLst/>
                  <a:gdLst>
                    <a:gd name="T0" fmla="*/ 5 w 33"/>
                    <a:gd name="T1" fmla="*/ 21 h 21"/>
                    <a:gd name="T2" fmla="*/ 1 w 33"/>
                    <a:gd name="T3" fmla="*/ 21 h 21"/>
                    <a:gd name="T4" fmla="*/ 0 w 33"/>
                    <a:gd name="T5" fmla="*/ 19 h 21"/>
                    <a:gd name="T6" fmla="*/ 1 w 33"/>
                    <a:gd name="T7" fmla="*/ 16 h 21"/>
                    <a:gd name="T8" fmla="*/ 3 w 33"/>
                    <a:gd name="T9" fmla="*/ 11 h 21"/>
                    <a:gd name="T10" fmla="*/ 5 w 33"/>
                    <a:gd name="T11" fmla="*/ 9 h 21"/>
                    <a:gd name="T12" fmla="*/ 8 w 33"/>
                    <a:gd name="T13" fmla="*/ 6 h 21"/>
                    <a:gd name="T14" fmla="*/ 13 w 33"/>
                    <a:gd name="T15" fmla="*/ 4 h 21"/>
                    <a:gd name="T16" fmla="*/ 16 w 33"/>
                    <a:gd name="T17" fmla="*/ 4 h 21"/>
                    <a:gd name="T18" fmla="*/ 20 w 33"/>
                    <a:gd name="T19" fmla="*/ 4 h 21"/>
                    <a:gd name="T20" fmla="*/ 23 w 33"/>
                    <a:gd name="T21" fmla="*/ 2 h 21"/>
                    <a:gd name="T22" fmla="*/ 25 w 33"/>
                    <a:gd name="T23" fmla="*/ 2 h 21"/>
                    <a:gd name="T24" fmla="*/ 28 w 33"/>
                    <a:gd name="T25" fmla="*/ 0 h 21"/>
                    <a:gd name="T26" fmla="*/ 31 w 33"/>
                    <a:gd name="T27" fmla="*/ 0 h 21"/>
                    <a:gd name="T28" fmla="*/ 33 w 33"/>
                    <a:gd name="T29" fmla="*/ 0 h 21"/>
                    <a:gd name="T30" fmla="*/ 31 w 33"/>
                    <a:gd name="T31" fmla="*/ 6 h 21"/>
                    <a:gd name="T32" fmla="*/ 31 w 33"/>
                    <a:gd name="T33" fmla="*/ 9 h 21"/>
                    <a:gd name="T34" fmla="*/ 33 w 33"/>
                    <a:gd name="T35" fmla="*/ 11 h 21"/>
                    <a:gd name="T36" fmla="*/ 33 w 33"/>
                    <a:gd name="T37" fmla="*/ 14 h 21"/>
                    <a:gd name="T38" fmla="*/ 31 w 33"/>
                    <a:gd name="T39" fmla="*/ 16 h 21"/>
                    <a:gd name="T40" fmla="*/ 28 w 33"/>
                    <a:gd name="T41" fmla="*/ 18 h 21"/>
                    <a:gd name="T42" fmla="*/ 25 w 33"/>
                    <a:gd name="T43" fmla="*/ 18 h 21"/>
                    <a:gd name="T44" fmla="*/ 21 w 33"/>
                    <a:gd name="T45" fmla="*/ 18 h 21"/>
                    <a:gd name="T46" fmla="*/ 16 w 33"/>
                    <a:gd name="T47" fmla="*/ 19 h 21"/>
                    <a:gd name="T48" fmla="*/ 10 w 33"/>
                    <a:gd name="T49" fmla="*/ 19 h 21"/>
                    <a:gd name="T50" fmla="*/ 5 w 33"/>
                    <a:gd name="T51" fmla="*/ 21 h 2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
                    <a:gd name="T79" fmla="*/ 0 h 21"/>
                    <a:gd name="T80" fmla="*/ 33 w 33"/>
                    <a:gd name="T81" fmla="*/ 21 h 2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 h="21">
                      <a:moveTo>
                        <a:pt x="5" y="21"/>
                      </a:moveTo>
                      <a:lnTo>
                        <a:pt x="1" y="21"/>
                      </a:lnTo>
                      <a:lnTo>
                        <a:pt x="0" y="19"/>
                      </a:lnTo>
                      <a:lnTo>
                        <a:pt x="1" y="16"/>
                      </a:lnTo>
                      <a:lnTo>
                        <a:pt x="3" y="11"/>
                      </a:lnTo>
                      <a:lnTo>
                        <a:pt x="5" y="9"/>
                      </a:lnTo>
                      <a:lnTo>
                        <a:pt x="8" y="6"/>
                      </a:lnTo>
                      <a:lnTo>
                        <a:pt x="13" y="4"/>
                      </a:lnTo>
                      <a:lnTo>
                        <a:pt x="16" y="4"/>
                      </a:lnTo>
                      <a:lnTo>
                        <a:pt x="20" y="4"/>
                      </a:lnTo>
                      <a:lnTo>
                        <a:pt x="23" y="2"/>
                      </a:lnTo>
                      <a:lnTo>
                        <a:pt x="25" y="2"/>
                      </a:lnTo>
                      <a:lnTo>
                        <a:pt x="28" y="0"/>
                      </a:lnTo>
                      <a:lnTo>
                        <a:pt x="31" y="0"/>
                      </a:lnTo>
                      <a:lnTo>
                        <a:pt x="33" y="0"/>
                      </a:lnTo>
                      <a:lnTo>
                        <a:pt x="31" y="6"/>
                      </a:lnTo>
                      <a:lnTo>
                        <a:pt x="31" y="9"/>
                      </a:lnTo>
                      <a:lnTo>
                        <a:pt x="33" y="11"/>
                      </a:lnTo>
                      <a:lnTo>
                        <a:pt x="33" y="14"/>
                      </a:lnTo>
                      <a:lnTo>
                        <a:pt x="31" y="16"/>
                      </a:lnTo>
                      <a:lnTo>
                        <a:pt x="28" y="18"/>
                      </a:lnTo>
                      <a:lnTo>
                        <a:pt x="25" y="18"/>
                      </a:lnTo>
                      <a:lnTo>
                        <a:pt x="21" y="18"/>
                      </a:lnTo>
                      <a:lnTo>
                        <a:pt x="16" y="19"/>
                      </a:lnTo>
                      <a:lnTo>
                        <a:pt x="10" y="19"/>
                      </a:lnTo>
                      <a:lnTo>
                        <a:pt x="5" y="21"/>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03" name="Freeform 524">
                  <a:extLst>
                    <a:ext uri="{FF2B5EF4-FFF2-40B4-BE49-F238E27FC236}">
                      <a16:creationId xmlns:a16="http://schemas.microsoft.com/office/drawing/2014/main" id="{421D74B6-CF07-46CB-AF36-AA2DE044811C}"/>
                    </a:ext>
                  </a:extLst>
                </p:cNvPr>
                <p:cNvSpPr>
                  <a:spLocks/>
                </p:cNvSpPr>
                <p:nvPr/>
              </p:nvSpPr>
              <p:spPr bwMode="auto">
                <a:xfrm>
                  <a:off x="3326" y="2863"/>
                  <a:ext cx="33" cy="21"/>
                </a:xfrm>
                <a:custGeom>
                  <a:avLst/>
                  <a:gdLst>
                    <a:gd name="T0" fmla="*/ 5 w 33"/>
                    <a:gd name="T1" fmla="*/ 21 h 21"/>
                    <a:gd name="T2" fmla="*/ 5 w 33"/>
                    <a:gd name="T3" fmla="*/ 21 h 21"/>
                    <a:gd name="T4" fmla="*/ 1 w 33"/>
                    <a:gd name="T5" fmla="*/ 21 h 21"/>
                    <a:gd name="T6" fmla="*/ 0 w 33"/>
                    <a:gd name="T7" fmla="*/ 19 h 21"/>
                    <a:gd name="T8" fmla="*/ 1 w 33"/>
                    <a:gd name="T9" fmla="*/ 16 h 21"/>
                    <a:gd name="T10" fmla="*/ 3 w 33"/>
                    <a:gd name="T11" fmla="*/ 11 h 21"/>
                    <a:gd name="T12" fmla="*/ 5 w 33"/>
                    <a:gd name="T13" fmla="*/ 9 h 21"/>
                    <a:gd name="T14" fmla="*/ 8 w 33"/>
                    <a:gd name="T15" fmla="*/ 6 h 21"/>
                    <a:gd name="T16" fmla="*/ 13 w 33"/>
                    <a:gd name="T17" fmla="*/ 4 h 21"/>
                    <a:gd name="T18" fmla="*/ 16 w 33"/>
                    <a:gd name="T19" fmla="*/ 4 h 21"/>
                    <a:gd name="T20" fmla="*/ 20 w 33"/>
                    <a:gd name="T21" fmla="*/ 4 h 21"/>
                    <a:gd name="T22" fmla="*/ 23 w 33"/>
                    <a:gd name="T23" fmla="*/ 2 h 21"/>
                    <a:gd name="T24" fmla="*/ 25 w 33"/>
                    <a:gd name="T25" fmla="*/ 2 h 21"/>
                    <a:gd name="T26" fmla="*/ 28 w 33"/>
                    <a:gd name="T27" fmla="*/ 0 h 21"/>
                    <a:gd name="T28" fmla="*/ 31 w 33"/>
                    <a:gd name="T29" fmla="*/ 0 h 21"/>
                    <a:gd name="T30" fmla="*/ 33 w 33"/>
                    <a:gd name="T31" fmla="*/ 0 h 21"/>
                    <a:gd name="T32" fmla="*/ 31 w 33"/>
                    <a:gd name="T33" fmla="*/ 6 h 21"/>
                    <a:gd name="T34" fmla="*/ 31 w 33"/>
                    <a:gd name="T35" fmla="*/ 9 h 21"/>
                    <a:gd name="T36" fmla="*/ 33 w 33"/>
                    <a:gd name="T37" fmla="*/ 11 h 21"/>
                    <a:gd name="T38" fmla="*/ 33 w 33"/>
                    <a:gd name="T39" fmla="*/ 14 h 21"/>
                    <a:gd name="T40" fmla="*/ 31 w 33"/>
                    <a:gd name="T41" fmla="*/ 16 h 21"/>
                    <a:gd name="T42" fmla="*/ 28 w 33"/>
                    <a:gd name="T43" fmla="*/ 18 h 21"/>
                    <a:gd name="T44" fmla="*/ 25 w 33"/>
                    <a:gd name="T45" fmla="*/ 18 h 21"/>
                    <a:gd name="T46" fmla="*/ 21 w 33"/>
                    <a:gd name="T47" fmla="*/ 18 h 21"/>
                    <a:gd name="T48" fmla="*/ 16 w 33"/>
                    <a:gd name="T49" fmla="*/ 19 h 21"/>
                    <a:gd name="T50" fmla="*/ 10 w 33"/>
                    <a:gd name="T51" fmla="*/ 19 h 21"/>
                    <a:gd name="T52" fmla="*/ 5 w 33"/>
                    <a:gd name="T53" fmla="*/ 21 h 2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3"/>
                    <a:gd name="T82" fmla="*/ 0 h 21"/>
                    <a:gd name="T83" fmla="*/ 33 w 33"/>
                    <a:gd name="T84" fmla="*/ 21 h 2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3" h="21">
                      <a:moveTo>
                        <a:pt x="5" y="21"/>
                      </a:moveTo>
                      <a:lnTo>
                        <a:pt x="5" y="21"/>
                      </a:lnTo>
                      <a:lnTo>
                        <a:pt x="1" y="21"/>
                      </a:lnTo>
                      <a:lnTo>
                        <a:pt x="0" y="19"/>
                      </a:lnTo>
                      <a:lnTo>
                        <a:pt x="1" y="16"/>
                      </a:lnTo>
                      <a:lnTo>
                        <a:pt x="3" y="11"/>
                      </a:lnTo>
                      <a:lnTo>
                        <a:pt x="5" y="9"/>
                      </a:lnTo>
                      <a:lnTo>
                        <a:pt x="8" y="6"/>
                      </a:lnTo>
                      <a:lnTo>
                        <a:pt x="13" y="4"/>
                      </a:lnTo>
                      <a:lnTo>
                        <a:pt x="16" y="4"/>
                      </a:lnTo>
                      <a:lnTo>
                        <a:pt x="20" y="4"/>
                      </a:lnTo>
                      <a:lnTo>
                        <a:pt x="23" y="2"/>
                      </a:lnTo>
                      <a:lnTo>
                        <a:pt x="25" y="2"/>
                      </a:lnTo>
                      <a:lnTo>
                        <a:pt x="28" y="0"/>
                      </a:lnTo>
                      <a:lnTo>
                        <a:pt x="31" y="0"/>
                      </a:lnTo>
                      <a:lnTo>
                        <a:pt x="33" y="0"/>
                      </a:lnTo>
                      <a:lnTo>
                        <a:pt x="31" y="6"/>
                      </a:lnTo>
                      <a:lnTo>
                        <a:pt x="31" y="9"/>
                      </a:lnTo>
                      <a:lnTo>
                        <a:pt x="33" y="11"/>
                      </a:lnTo>
                      <a:lnTo>
                        <a:pt x="33" y="14"/>
                      </a:lnTo>
                      <a:lnTo>
                        <a:pt x="31" y="16"/>
                      </a:lnTo>
                      <a:lnTo>
                        <a:pt x="28" y="18"/>
                      </a:lnTo>
                      <a:lnTo>
                        <a:pt x="25" y="18"/>
                      </a:lnTo>
                      <a:lnTo>
                        <a:pt x="21" y="18"/>
                      </a:lnTo>
                      <a:lnTo>
                        <a:pt x="16" y="19"/>
                      </a:lnTo>
                      <a:lnTo>
                        <a:pt x="10" y="19"/>
                      </a:lnTo>
                      <a:lnTo>
                        <a:pt x="5" y="2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04" name="Freeform 525">
                  <a:extLst>
                    <a:ext uri="{FF2B5EF4-FFF2-40B4-BE49-F238E27FC236}">
                      <a16:creationId xmlns:a16="http://schemas.microsoft.com/office/drawing/2014/main" id="{514A6ACC-49EA-46AD-9589-6FFD237176CD}"/>
                    </a:ext>
                  </a:extLst>
                </p:cNvPr>
                <p:cNvSpPr>
                  <a:spLocks/>
                </p:cNvSpPr>
                <p:nvPr/>
              </p:nvSpPr>
              <p:spPr bwMode="auto">
                <a:xfrm>
                  <a:off x="3469" y="2850"/>
                  <a:ext cx="85" cy="36"/>
                </a:xfrm>
                <a:custGeom>
                  <a:avLst/>
                  <a:gdLst>
                    <a:gd name="T0" fmla="*/ 2 w 85"/>
                    <a:gd name="T1" fmla="*/ 36 h 36"/>
                    <a:gd name="T2" fmla="*/ 0 w 85"/>
                    <a:gd name="T3" fmla="*/ 32 h 36"/>
                    <a:gd name="T4" fmla="*/ 2 w 85"/>
                    <a:gd name="T5" fmla="*/ 29 h 36"/>
                    <a:gd name="T6" fmla="*/ 3 w 85"/>
                    <a:gd name="T7" fmla="*/ 26 h 36"/>
                    <a:gd name="T8" fmla="*/ 7 w 85"/>
                    <a:gd name="T9" fmla="*/ 20 h 36"/>
                    <a:gd name="T10" fmla="*/ 9 w 85"/>
                    <a:gd name="T11" fmla="*/ 19 h 36"/>
                    <a:gd name="T12" fmla="*/ 12 w 85"/>
                    <a:gd name="T13" fmla="*/ 17 h 36"/>
                    <a:gd name="T14" fmla="*/ 15 w 85"/>
                    <a:gd name="T15" fmla="*/ 13 h 36"/>
                    <a:gd name="T16" fmla="*/ 12 w 85"/>
                    <a:gd name="T17" fmla="*/ 12 h 36"/>
                    <a:gd name="T18" fmla="*/ 9 w 85"/>
                    <a:gd name="T19" fmla="*/ 12 h 36"/>
                    <a:gd name="T20" fmla="*/ 3 w 85"/>
                    <a:gd name="T21" fmla="*/ 12 h 36"/>
                    <a:gd name="T22" fmla="*/ 3 w 85"/>
                    <a:gd name="T23" fmla="*/ 10 h 36"/>
                    <a:gd name="T24" fmla="*/ 5 w 85"/>
                    <a:gd name="T25" fmla="*/ 7 h 36"/>
                    <a:gd name="T26" fmla="*/ 7 w 85"/>
                    <a:gd name="T27" fmla="*/ 5 h 36"/>
                    <a:gd name="T28" fmla="*/ 10 w 85"/>
                    <a:gd name="T29" fmla="*/ 3 h 36"/>
                    <a:gd name="T30" fmla="*/ 17 w 85"/>
                    <a:gd name="T31" fmla="*/ 0 h 36"/>
                    <a:gd name="T32" fmla="*/ 22 w 85"/>
                    <a:gd name="T33" fmla="*/ 0 h 36"/>
                    <a:gd name="T34" fmla="*/ 25 w 85"/>
                    <a:gd name="T35" fmla="*/ 1 h 36"/>
                    <a:gd name="T36" fmla="*/ 27 w 85"/>
                    <a:gd name="T37" fmla="*/ 5 h 36"/>
                    <a:gd name="T38" fmla="*/ 35 w 85"/>
                    <a:gd name="T39" fmla="*/ 7 h 36"/>
                    <a:gd name="T40" fmla="*/ 40 w 85"/>
                    <a:gd name="T41" fmla="*/ 7 h 36"/>
                    <a:gd name="T42" fmla="*/ 45 w 85"/>
                    <a:gd name="T43" fmla="*/ 7 h 36"/>
                    <a:gd name="T44" fmla="*/ 57 w 85"/>
                    <a:gd name="T45" fmla="*/ 5 h 36"/>
                    <a:gd name="T46" fmla="*/ 64 w 85"/>
                    <a:gd name="T47" fmla="*/ 3 h 36"/>
                    <a:gd name="T48" fmla="*/ 67 w 85"/>
                    <a:gd name="T49" fmla="*/ 3 h 36"/>
                    <a:gd name="T50" fmla="*/ 77 w 85"/>
                    <a:gd name="T51" fmla="*/ 1 h 36"/>
                    <a:gd name="T52" fmla="*/ 82 w 85"/>
                    <a:gd name="T53" fmla="*/ 1 h 36"/>
                    <a:gd name="T54" fmla="*/ 85 w 85"/>
                    <a:gd name="T55" fmla="*/ 8 h 36"/>
                    <a:gd name="T56" fmla="*/ 85 w 85"/>
                    <a:gd name="T57" fmla="*/ 13 h 36"/>
                    <a:gd name="T58" fmla="*/ 85 w 85"/>
                    <a:gd name="T59" fmla="*/ 19 h 36"/>
                    <a:gd name="T60" fmla="*/ 84 w 85"/>
                    <a:gd name="T61" fmla="*/ 22 h 36"/>
                    <a:gd name="T62" fmla="*/ 79 w 85"/>
                    <a:gd name="T63" fmla="*/ 26 h 36"/>
                    <a:gd name="T64" fmla="*/ 74 w 85"/>
                    <a:gd name="T65" fmla="*/ 29 h 36"/>
                    <a:gd name="T66" fmla="*/ 70 w 85"/>
                    <a:gd name="T67" fmla="*/ 31 h 36"/>
                    <a:gd name="T68" fmla="*/ 67 w 85"/>
                    <a:gd name="T69" fmla="*/ 29 h 36"/>
                    <a:gd name="T70" fmla="*/ 64 w 85"/>
                    <a:gd name="T71" fmla="*/ 27 h 36"/>
                    <a:gd name="T72" fmla="*/ 57 w 85"/>
                    <a:gd name="T73" fmla="*/ 29 h 36"/>
                    <a:gd name="T74" fmla="*/ 54 w 85"/>
                    <a:gd name="T75" fmla="*/ 31 h 36"/>
                    <a:gd name="T76" fmla="*/ 49 w 85"/>
                    <a:gd name="T77" fmla="*/ 32 h 36"/>
                    <a:gd name="T78" fmla="*/ 44 w 85"/>
                    <a:gd name="T79" fmla="*/ 32 h 36"/>
                    <a:gd name="T80" fmla="*/ 34 w 85"/>
                    <a:gd name="T81" fmla="*/ 32 h 36"/>
                    <a:gd name="T82" fmla="*/ 29 w 85"/>
                    <a:gd name="T83" fmla="*/ 34 h 36"/>
                    <a:gd name="T84" fmla="*/ 24 w 85"/>
                    <a:gd name="T85" fmla="*/ 36 h 36"/>
                    <a:gd name="T86" fmla="*/ 12 w 85"/>
                    <a:gd name="T87" fmla="*/ 36 h 36"/>
                    <a:gd name="T88" fmla="*/ 9 w 85"/>
                    <a:gd name="T89" fmla="*/ 36 h 36"/>
                    <a:gd name="T90" fmla="*/ 2 w 85"/>
                    <a:gd name="T91" fmla="*/ 36 h 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5"/>
                    <a:gd name="T139" fmla="*/ 0 h 36"/>
                    <a:gd name="T140" fmla="*/ 85 w 85"/>
                    <a:gd name="T141" fmla="*/ 36 h 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5" h="36">
                      <a:moveTo>
                        <a:pt x="2" y="36"/>
                      </a:moveTo>
                      <a:lnTo>
                        <a:pt x="0" y="32"/>
                      </a:lnTo>
                      <a:lnTo>
                        <a:pt x="2" y="29"/>
                      </a:lnTo>
                      <a:lnTo>
                        <a:pt x="3" y="26"/>
                      </a:lnTo>
                      <a:lnTo>
                        <a:pt x="7" y="20"/>
                      </a:lnTo>
                      <a:lnTo>
                        <a:pt x="9" y="19"/>
                      </a:lnTo>
                      <a:lnTo>
                        <a:pt x="12" y="17"/>
                      </a:lnTo>
                      <a:lnTo>
                        <a:pt x="15" y="13"/>
                      </a:lnTo>
                      <a:lnTo>
                        <a:pt x="12" y="12"/>
                      </a:lnTo>
                      <a:lnTo>
                        <a:pt x="9" y="12"/>
                      </a:lnTo>
                      <a:lnTo>
                        <a:pt x="3" y="12"/>
                      </a:lnTo>
                      <a:lnTo>
                        <a:pt x="3" y="10"/>
                      </a:lnTo>
                      <a:lnTo>
                        <a:pt x="5" y="7"/>
                      </a:lnTo>
                      <a:lnTo>
                        <a:pt x="7" y="5"/>
                      </a:lnTo>
                      <a:lnTo>
                        <a:pt x="10" y="3"/>
                      </a:lnTo>
                      <a:lnTo>
                        <a:pt x="17" y="0"/>
                      </a:lnTo>
                      <a:lnTo>
                        <a:pt x="22" y="0"/>
                      </a:lnTo>
                      <a:lnTo>
                        <a:pt x="25" y="1"/>
                      </a:lnTo>
                      <a:lnTo>
                        <a:pt x="27" y="5"/>
                      </a:lnTo>
                      <a:lnTo>
                        <a:pt x="35" y="7"/>
                      </a:lnTo>
                      <a:lnTo>
                        <a:pt x="40" y="7"/>
                      </a:lnTo>
                      <a:lnTo>
                        <a:pt x="45" y="7"/>
                      </a:lnTo>
                      <a:lnTo>
                        <a:pt x="57" y="5"/>
                      </a:lnTo>
                      <a:lnTo>
                        <a:pt x="64" y="3"/>
                      </a:lnTo>
                      <a:lnTo>
                        <a:pt x="67" y="3"/>
                      </a:lnTo>
                      <a:lnTo>
                        <a:pt x="77" y="1"/>
                      </a:lnTo>
                      <a:lnTo>
                        <a:pt x="82" y="1"/>
                      </a:lnTo>
                      <a:lnTo>
                        <a:pt x="85" y="8"/>
                      </a:lnTo>
                      <a:lnTo>
                        <a:pt x="85" y="13"/>
                      </a:lnTo>
                      <a:lnTo>
                        <a:pt x="85" y="19"/>
                      </a:lnTo>
                      <a:lnTo>
                        <a:pt x="84" y="22"/>
                      </a:lnTo>
                      <a:lnTo>
                        <a:pt x="79" y="26"/>
                      </a:lnTo>
                      <a:lnTo>
                        <a:pt x="74" y="29"/>
                      </a:lnTo>
                      <a:lnTo>
                        <a:pt x="70" y="31"/>
                      </a:lnTo>
                      <a:lnTo>
                        <a:pt x="67" y="29"/>
                      </a:lnTo>
                      <a:lnTo>
                        <a:pt x="64" y="27"/>
                      </a:lnTo>
                      <a:lnTo>
                        <a:pt x="57" y="29"/>
                      </a:lnTo>
                      <a:lnTo>
                        <a:pt x="54" y="31"/>
                      </a:lnTo>
                      <a:lnTo>
                        <a:pt x="49" y="32"/>
                      </a:lnTo>
                      <a:lnTo>
                        <a:pt x="44" y="32"/>
                      </a:lnTo>
                      <a:lnTo>
                        <a:pt x="34" y="32"/>
                      </a:lnTo>
                      <a:lnTo>
                        <a:pt x="29" y="34"/>
                      </a:lnTo>
                      <a:lnTo>
                        <a:pt x="24" y="36"/>
                      </a:lnTo>
                      <a:lnTo>
                        <a:pt x="12" y="36"/>
                      </a:lnTo>
                      <a:lnTo>
                        <a:pt x="9" y="36"/>
                      </a:lnTo>
                      <a:lnTo>
                        <a:pt x="2" y="36"/>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05" name="Freeform 526">
                  <a:extLst>
                    <a:ext uri="{FF2B5EF4-FFF2-40B4-BE49-F238E27FC236}">
                      <a16:creationId xmlns:a16="http://schemas.microsoft.com/office/drawing/2014/main" id="{136A0326-2434-4C7C-8B48-60C8574B4111}"/>
                    </a:ext>
                  </a:extLst>
                </p:cNvPr>
                <p:cNvSpPr>
                  <a:spLocks/>
                </p:cNvSpPr>
                <p:nvPr/>
              </p:nvSpPr>
              <p:spPr bwMode="auto">
                <a:xfrm>
                  <a:off x="3469" y="2850"/>
                  <a:ext cx="85" cy="36"/>
                </a:xfrm>
                <a:custGeom>
                  <a:avLst/>
                  <a:gdLst>
                    <a:gd name="T0" fmla="*/ 2 w 85"/>
                    <a:gd name="T1" fmla="*/ 36 h 36"/>
                    <a:gd name="T2" fmla="*/ 2 w 85"/>
                    <a:gd name="T3" fmla="*/ 36 h 36"/>
                    <a:gd name="T4" fmla="*/ 0 w 85"/>
                    <a:gd name="T5" fmla="*/ 32 h 36"/>
                    <a:gd name="T6" fmla="*/ 2 w 85"/>
                    <a:gd name="T7" fmla="*/ 29 h 36"/>
                    <a:gd name="T8" fmla="*/ 3 w 85"/>
                    <a:gd name="T9" fmla="*/ 26 h 36"/>
                    <a:gd name="T10" fmla="*/ 7 w 85"/>
                    <a:gd name="T11" fmla="*/ 20 h 36"/>
                    <a:gd name="T12" fmla="*/ 9 w 85"/>
                    <a:gd name="T13" fmla="*/ 19 h 36"/>
                    <a:gd name="T14" fmla="*/ 12 w 85"/>
                    <a:gd name="T15" fmla="*/ 17 h 36"/>
                    <a:gd name="T16" fmla="*/ 15 w 85"/>
                    <a:gd name="T17" fmla="*/ 13 h 36"/>
                    <a:gd name="T18" fmla="*/ 12 w 85"/>
                    <a:gd name="T19" fmla="*/ 12 h 36"/>
                    <a:gd name="T20" fmla="*/ 9 w 85"/>
                    <a:gd name="T21" fmla="*/ 12 h 36"/>
                    <a:gd name="T22" fmla="*/ 3 w 85"/>
                    <a:gd name="T23" fmla="*/ 12 h 36"/>
                    <a:gd name="T24" fmla="*/ 3 w 85"/>
                    <a:gd name="T25" fmla="*/ 10 h 36"/>
                    <a:gd name="T26" fmla="*/ 5 w 85"/>
                    <a:gd name="T27" fmla="*/ 7 h 36"/>
                    <a:gd name="T28" fmla="*/ 7 w 85"/>
                    <a:gd name="T29" fmla="*/ 5 h 36"/>
                    <a:gd name="T30" fmla="*/ 10 w 85"/>
                    <a:gd name="T31" fmla="*/ 3 h 36"/>
                    <a:gd name="T32" fmla="*/ 17 w 85"/>
                    <a:gd name="T33" fmla="*/ 0 h 36"/>
                    <a:gd name="T34" fmla="*/ 22 w 85"/>
                    <a:gd name="T35" fmla="*/ 0 h 36"/>
                    <a:gd name="T36" fmla="*/ 25 w 85"/>
                    <a:gd name="T37" fmla="*/ 1 h 36"/>
                    <a:gd name="T38" fmla="*/ 27 w 85"/>
                    <a:gd name="T39" fmla="*/ 5 h 36"/>
                    <a:gd name="T40" fmla="*/ 35 w 85"/>
                    <a:gd name="T41" fmla="*/ 7 h 36"/>
                    <a:gd name="T42" fmla="*/ 40 w 85"/>
                    <a:gd name="T43" fmla="*/ 7 h 36"/>
                    <a:gd name="T44" fmla="*/ 45 w 85"/>
                    <a:gd name="T45" fmla="*/ 7 h 36"/>
                    <a:gd name="T46" fmla="*/ 57 w 85"/>
                    <a:gd name="T47" fmla="*/ 5 h 36"/>
                    <a:gd name="T48" fmla="*/ 64 w 85"/>
                    <a:gd name="T49" fmla="*/ 3 h 36"/>
                    <a:gd name="T50" fmla="*/ 67 w 85"/>
                    <a:gd name="T51" fmla="*/ 3 h 36"/>
                    <a:gd name="T52" fmla="*/ 77 w 85"/>
                    <a:gd name="T53" fmla="*/ 1 h 36"/>
                    <a:gd name="T54" fmla="*/ 82 w 85"/>
                    <a:gd name="T55" fmla="*/ 1 h 36"/>
                    <a:gd name="T56" fmla="*/ 85 w 85"/>
                    <a:gd name="T57" fmla="*/ 8 h 36"/>
                    <a:gd name="T58" fmla="*/ 85 w 85"/>
                    <a:gd name="T59" fmla="*/ 13 h 36"/>
                    <a:gd name="T60" fmla="*/ 85 w 85"/>
                    <a:gd name="T61" fmla="*/ 19 h 36"/>
                    <a:gd name="T62" fmla="*/ 84 w 85"/>
                    <a:gd name="T63" fmla="*/ 22 h 36"/>
                    <a:gd name="T64" fmla="*/ 79 w 85"/>
                    <a:gd name="T65" fmla="*/ 26 h 36"/>
                    <a:gd name="T66" fmla="*/ 74 w 85"/>
                    <a:gd name="T67" fmla="*/ 29 h 36"/>
                    <a:gd name="T68" fmla="*/ 70 w 85"/>
                    <a:gd name="T69" fmla="*/ 31 h 36"/>
                    <a:gd name="T70" fmla="*/ 67 w 85"/>
                    <a:gd name="T71" fmla="*/ 29 h 36"/>
                    <a:gd name="T72" fmla="*/ 64 w 85"/>
                    <a:gd name="T73" fmla="*/ 27 h 36"/>
                    <a:gd name="T74" fmla="*/ 57 w 85"/>
                    <a:gd name="T75" fmla="*/ 29 h 36"/>
                    <a:gd name="T76" fmla="*/ 54 w 85"/>
                    <a:gd name="T77" fmla="*/ 31 h 36"/>
                    <a:gd name="T78" fmla="*/ 49 w 85"/>
                    <a:gd name="T79" fmla="*/ 32 h 36"/>
                    <a:gd name="T80" fmla="*/ 44 w 85"/>
                    <a:gd name="T81" fmla="*/ 32 h 36"/>
                    <a:gd name="T82" fmla="*/ 34 w 85"/>
                    <a:gd name="T83" fmla="*/ 32 h 36"/>
                    <a:gd name="T84" fmla="*/ 29 w 85"/>
                    <a:gd name="T85" fmla="*/ 34 h 36"/>
                    <a:gd name="T86" fmla="*/ 24 w 85"/>
                    <a:gd name="T87" fmla="*/ 36 h 36"/>
                    <a:gd name="T88" fmla="*/ 12 w 85"/>
                    <a:gd name="T89" fmla="*/ 36 h 36"/>
                    <a:gd name="T90" fmla="*/ 9 w 85"/>
                    <a:gd name="T91" fmla="*/ 36 h 36"/>
                    <a:gd name="T92" fmla="*/ 2 w 85"/>
                    <a:gd name="T93" fmla="*/ 36 h 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5"/>
                    <a:gd name="T142" fmla="*/ 0 h 36"/>
                    <a:gd name="T143" fmla="*/ 85 w 85"/>
                    <a:gd name="T144" fmla="*/ 36 h 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5" h="36">
                      <a:moveTo>
                        <a:pt x="2" y="36"/>
                      </a:moveTo>
                      <a:lnTo>
                        <a:pt x="2" y="36"/>
                      </a:lnTo>
                      <a:lnTo>
                        <a:pt x="0" y="32"/>
                      </a:lnTo>
                      <a:lnTo>
                        <a:pt x="2" y="29"/>
                      </a:lnTo>
                      <a:lnTo>
                        <a:pt x="3" y="26"/>
                      </a:lnTo>
                      <a:lnTo>
                        <a:pt x="7" y="20"/>
                      </a:lnTo>
                      <a:lnTo>
                        <a:pt x="9" y="19"/>
                      </a:lnTo>
                      <a:lnTo>
                        <a:pt x="12" y="17"/>
                      </a:lnTo>
                      <a:lnTo>
                        <a:pt x="15" y="13"/>
                      </a:lnTo>
                      <a:lnTo>
                        <a:pt x="12" y="12"/>
                      </a:lnTo>
                      <a:lnTo>
                        <a:pt x="9" y="12"/>
                      </a:lnTo>
                      <a:lnTo>
                        <a:pt x="3" y="12"/>
                      </a:lnTo>
                      <a:lnTo>
                        <a:pt x="3" y="10"/>
                      </a:lnTo>
                      <a:lnTo>
                        <a:pt x="5" y="7"/>
                      </a:lnTo>
                      <a:lnTo>
                        <a:pt x="7" y="5"/>
                      </a:lnTo>
                      <a:lnTo>
                        <a:pt x="10" y="3"/>
                      </a:lnTo>
                      <a:lnTo>
                        <a:pt x="17" y="0"/>
                      </a:lnTo>
                      <a:lnTo>
                        <a:pt x="22" y="0"/>
                      </a:lnTo>
                      <a:lnTo>
                        <a:pt x="25" y="1"/>
                      </a:lnTo>
                      <a:lnTo>
                        <a:pt x="27" y="5"/>
                      </a:lnTo>
                      <a:lnTo>
                        <a:pt x="35" y="7"/>
                      </a:lnTo>
                      <a:lnTo>
                        <a:pt x="40" y="7"/>
                      </a:lnTo>
                      <a:lnTo>
                        <a:pt x="45" y="7"/>
                      </a:lnTo>
                      <a:lnTo>
                        <a:pt x="57" y="5"/>
                      </a:lnTo>
                      <a:lnTo>
                        <a:pt x="64" y="3"/>
                      </a:lnTo>
                      <a:lnTo>
                        <a:pt x="67" y="3"/>
                      </a:lnTo>
                      <a:lnTo>
                        <a:pt x="77" y="1"/>
                      </a:lnTo>
                      <a:lnTo>
                        <a:pt x="82" y="1"/>
                      </a:lnTo>
                      <a:lnTo>
                        <a:pt x="85" y="8"/>
                      </a:lnTo>
                      <a:lnTo>
                        <a:pt x="85" y="13"/>
                      </a:lnTo>
                      <a:lnTo>
                        <a:pt x="85" y="19"/>
                      </a:lnTo>
                      <a:lnTo>
                        <a:pt x="84" y="22"/>
                      </a:lnTo>
                      <a:lnTo>
                        <a:pt x="79" y="26"/>
                      </a:lnTo>
                      <a:lnTo>
                        <a:pt x="74" y="29"/>
                      </a:lnTo>
                      <a:lnTo>
                        <a:pt x="70" y="31"/>
                      </a:lnTo>
                      <a:lnTo>
                        <a:pt x="67" y="29"/>
                      </a:lnTo>
                      <a:lnTo>
                        <a:pt x="64" y="27"/>
                      </a:lnTo>
                      <a:lnTo>
                        <a:pt x="57" y="29"/>
                      </a:lnTo>
                      <a:lnTo>
                        <a:pt x="54" y="31"/>
                      </a:lnTo>
                      <a:lnTo>
                        <a:pt x="49" y="32"/>
                      </a:lnTo>
                      <a:lnTo>
                        <a:pt x="44" y="32"/>
                      </a:lnTo>
                      <a:lnTo>
                        <a:pt x="34" y="32"/>
                      </a:lnTo>
                      <a:lnTo>
                        <a:pt x="29" y="34"/>
                      </a:lnTo>
                      <a:lnTo>
                        <a:pt x="24" y="36"/>
                      </a:lnTo>
                      <a:lnTo>
                        <a:pt x="12" y="36"/>
                      </a:lnTo>
                      <a:lnTo>
                        <a:pt x="9" y="36"/>
                      </a:lnTo>
                      <a:lnTo>
                        <a:pt x="2" y="3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06" name="Freeform 527">
                  <a:extLst>
                    <a:ext uri="{FF2B5EF4-FFF2-40B4-BE49-F238E27FC236}">
                      <a16:creationId xmlns:a16="http://schemas.microsoft.com/office/drawing/2014/main" id="{3ED605CA-1DDF-4602-93D0-2816C66377A4}"/>
                    </a:ext>
                  </a:extLst>
                </p:cNvPr>
                <p:cNvSpPr>
                  <a:spLocks/>
                </p:cNvSpPr>
                <p:nvPr/>
              </p:nvSpPr>
              <p:spPr bwMode="auto">
                <a:xfrm>
                  <a:off x="4895" y="2767"/>
                  <a:ext cx="147" cy="122"/>
                </a:xfrm>
                <a:custGeom>
                  <a:avLst/>
                  <a:gdLst>
                    <a:gd name="T0" fmla="*/ 45 w 147"/>
                    <a:gd name="T1" fmla="*/ 122 h 122"/>
                    <a:gd name="T2" fmla="*/ 35 w 147"/>
                    <a:gd name="T3" fmla="*/ 121 h 122"/>
                    <a:gd name="T4" fmla="*/ 28 w 147"/>
                    <a:gd name="T5" fmla="*/ 117 h 122"/>
                    <a:gd name="T6" fmla="*/ 20 w 147"/>
                    <a:gd name="T7" fmla="*/ 117 h 122"/>
                    <a:gd name="T8" fmla="*/ 10 w 147"/>
                    <a:gd name="T9" fmla="*/ 121 h 122"/>
                    <a:gd name="T10" fmla="*/ 5 w 147"/>
                    <a:gd name="T11" fmla="*/ 121 h 122"/>
                    <a:gd name="T12" fmla="*/ 0 w 147"/>
                    <a:gd name="T13" fmla="*/ 119 h 122"/>
                    <a:gd name="T14" fmla="*/ 1 w 147"/>
                    <a:gd name="T15" fmla="*/ 114 h 122"/>
                    <a:gd name="T16" fmla="*/ 11 w 147"/>
                    <a:gd name="T17" fmla="*/ 105 h 122"/>
                    <a:gd name="T18" fmla="*/ 26 w 147"/>
                    <a:gd name="T19" fmla="*/ 90 h 122"/>
                    <a:gd name="T20" fmla="*/ 33 w 147"/>
                    <a:gd name="T21" fmla="*/ 79 h 122"/>
                    <a:gd name="T22" fmla="*/ 36 w 147"/>
                    <a:gd name="T23" fmla="*/ 65 h 122"/>
                    <a:gd name="T24" fmla="*/ 43 w 147"/>
                    <a:gd name="T25" fmla="*/ 52 h 122"/>
                    <a:gd name="T26" fmla="*/ 51 w 147"/>
                    <a:gd name="T27" fmla="*/ 34 h 122"/>
                    <a:gd name="T28" fmla="*/ 62 w 147"/>
                    <a:gd name="T29" fmla="*/ 21 h 122"/>
                    <a:gd name="T30" fmla="*/ 72 w 147"/>
                    <a:gd name="T31" fmla="*/ 10 h 122"/>
                    <a:gd name="T32" fmla="*/ 90 w 147"/>
                    <a:gd name="T33" fmla="*/ 2 h 122"/>
                    <a:gd name="T34" fmla="*/ 102 w 147"/>
                    <a:gd name="T35" fmla="*/ 0 h 122"/>
                    <a:gd name="T36" fmla="*/ 112 w 147"/>
                    <a:gd name="T37" fmla="*/ 0 h 122"/>
                    <a:gd name="T38" fmla="*/ 127 w 147"/>
                    <a:gd name="T39" fmla="*/ 5 h 122"/>
                    <a:gd name="T40" fmla="*/ 130 w 147"/>
                    <a:gd name="T41" fmla="*/ 7 h 122"/>
                    <a:gd name="T42" fmla="*/ 138 w 147"/>
                    <a:gd name="T43" fmla="*/ 12 h 122"/>
                    <a:gd name="T44" fmla="*/ 145 w 147"/>
                    <a:gd name="T45" fmla="*/ 19 h 122"/>
                    <a:gd name="T46" fmla="*/ 147 w 147"/>
                    <a:gd name="T47" fmla="*/ 28 h 122"/>
                    <a:gd name="T48" fmla="*/ 143 w 147"/>
                    <a:gd name="T49" fmla="*/ 34 h 122"/>
                    <a:gd name="T50" fmla="*/ 142 w 147"/>
                    <a:gd name="T51" fmla="*/ 41 h 122"/>
                    <a:gd name="T52" fmla="*/ 140 w 147"/>
                    <a:gd name="T53" fmla="*/ 50 h 122"/>
                    <a:gd name="T54" fmla="*/ 132 w 147"/>
                    <a:gd name="T55" fmla="*/ 57 h 122"/>
                    <a:gd name="T56" fmla="*/ 127 w 147"/>
                    <a:gd name="T57" fmla="*/ 65 h 122"/>
                    <a:gd name="T58" fmla="*/ 122 w 147"/>
                    <a:gd name="T59" fmla="*/ 72 h 122"/>
                    <a:gd name="T60" fmla="*/ 115 w 147"/>
                    <a:gd name="T61" fmla="*/ 78 h 122"/>
                    <a:gd name="T62" fmla="*/ 110 w 147"/>
                    <a:gd name="T63" fmla="*/ 83 h 122"/>
                    <a:gd name="T64" fmla="*/ 102 w 147"/>
                    <a:gd name="T65" fmla="*/ 90 h 122"/>
                    <a:gd name="T66" fmla="*/ 97 w 147"/>
                    <a:gd name="T67" fmla="*/ 98 h 122"/>
                    <a:gd name="T68" fmla="*/ 83 w 147"/>
                    <a:gd name="T69" fmla="*/ 107 h 122"/>
                    <a:gd name="T70" fmla="*/ 78 w 147"/>
                    <a:gd name="T71" fmla="*/ 109 h 122"/>
                    <a:gd name="T72" fmla="*/ 72 w 147"/>
                    <a:gd name="T73" fmla="*/ 109 h 122"/>
                    <a:gd name="T74" fmla="*/ 65 w 147"/>
                    <a:gd name="T75" fmla="*/ 112 h 122"/>
                    <a:gd name="T76" fmla="*/ 55 w 147"/>
                    <a:gd name="T77" fmla="*/ 119 h 122"/>
                    <a:gd name="T78" fmla="*/ 45 w 147"/>
                    <a:gd name="T79" fmla="*/ 122 h 1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7"/>
                    <a:gd name="T121" fmla="*/ 0 h 122"/>
                    <a:gd name="T122" fmla="*/ 147 w 147"/>
                    <a:gd name="T123" fmla="*/ 122 h 1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7" h="122">
                      <a:moveTo>
                        <a:pt x="45" y="122"/>
                      </a:moveTo>
                      <a:lnTo>
                        <a:pt x="35" y="121"/>
                      </a:lnTo>
                      <a:lnTo>
                        <a:pt x="28" y="117"/>
                      </a:lnTo>
                      <a:lnTo>
                        <a:pt x="20" y="117"/>
                      </a:lnTo>
                      <a:lnTo>
                        <a:pt x="10" y="121"/>
                      </a:lnTo>
                      <a:lnTo>
                        <a:pt x="5" y="121"/>
                      </a:lnTo>
                      <a:lnTo>
                        <a:pt x="0" y="119"/>
                      </a:lnTo>
                      <a:lnTo>
                        <a:pt x="1" y="114"/>
                      </a:lnTo>
                      <a:lnTo>
                        <a:pt x="11" y="105"/>
                      </a:lnTo>
                      <a:lnTo>
                        <a:pt x="26" y="90"/>
                      </a:lnTo>
                      <a:lnTo>
                        <a:pt x="33" y="79"/>
                      </a:lnTo>
                      <a:lnTo>
                        <a:pt x="36" y="65"/>
                      </a:lnTo>
                      <a:lnTo>
                        <a:pt x="43" y="52"/>
                      </a:lnTo>
                      <a:lnTo>
                        <a:pt x="51" y="34"/>
                      </a:lnTo>
                      <a:lnTo>
                        <a:pt x="62" y="21"/>
                      </a:lnTo>
                      <a:lnTo>
                        <a:pt x="72" y="10"/>
                      </a:lnTo>
                      <a:lnTo>
                        <a:pt x="90" y="2"/>
                      </a:lnTo>
                      <a:lnTo>
                        <a:pt x="102" y="0"/>
                      </a:lnTo>
                      <a:lnTo>
                        <a:pt x="112" y="0"/>
                      </a:lnTo>
                      <a:lnTo>
                        <a:pt x="127" y="5"/>
                      </a:lnTo>
                      <a:lnTo>
                        <a:pt x="130" y="7"/>
                      </a:lnTo>
                      <a:lnTo>
                        <a:pt x="138" y="12"/>
                      </a:lnTo>
                      <a:lnTo>
                        <a:pt x="145" y="19"/>
                      </a:lnTo>
                      <a:lnTo>
                        <a:pt x="147" y="28"/>
                      </a:lnTo>
                      <a:lnTo>
                        <a:pt x="143" y="34"/>
                      </a:lnTo>
                      <a:lnTo>
                        <a:pt x="142" y="41"/>
                      </a:lnTo>
                      <a:lnTo>
                        <a:pt x="140" y="50"/>
                      </a:lnTo>
                      <a:lnTo>
                        <a:pt x="132" y="57"/>
                      </a:lnTo>
                      <a:lnTo>
                        <a:pt x="127" y="65"/>
                      </a:lnTo>
                      <a:lnTo>
                        <a:pt x="122" y="72"/>
                      </a:lnTo>
                      <a:lnTo>
                        <a:pt x="115" y="78"/>
                      </a:lnTo>
                      <a:lnTo>
                        <a:pt x="110" y="83"/>
                      </a:lnTo>
                      <a:lnTo>
                        <a:pt x="102" y="90"/>
                      </a:lnTo>
                      <a:lnTo>
                        <a:pt x="97" y="98"/>
                      </a:lnTo>
                      <a:lnTo>
                        <a:pt x="83" y="107"/>
                      </a:lnTo>
                      <a:lnTo>
                        <a:pt x="78" y="109"/>
                      </a:lnTo>
                      <a:lnTo>
                        <a:pt x="72" y="109"/>
                      </a:lnTo>
                      <a:lnTo>
                        <a:pt x="65" y="112"/>
                      </a:lnTo>
                      <a:lnTo>
                        <a:pt x="55" y="119"/>
                      </a:lnTo>
                      <a:lnTo>
                        <a:pt x="45" y="122"/>
                      </a:lnTo>
                      <a:close/>
                    </a:path>
                  </a:pathLst>
                </a:custGeom>
                <a:solidFill>
                  <a:srgbClr val="00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07" name="Freeform 528">
                  <a:extLst>
                    <a:ext uri="{FF2B5EF4-FFF2-40B4-BE49-F238E27FC236}">
                      <a16:creationId xmlns:a16="http://schemas.microsoft.com/office/drawing/2014/main" id="{1DACB3E5-52D2-4361-85FF-106BD4F857A7}"/>
                    </a:ext>
                  </a:extLst>
                </p:cNvPr>
                <p:cNvSpPr>
                  <a:spLocks/>
                </p:cNvSpPr>
                <p:nvPr/>
              </p:nvSpPr>
              <p:spPr bwMode="auto">
                <a:xfrm>
                  <a:off x="4895" y="2767"/>
                  <a:ext cx="147" cy="122"/>
                </a:xfrm>
                <a:custGeom>
                  <a:avLst/>
                  <a:gdLst>
                    <a:gd name="T0" fmla="*/ 45 w 147"/>
                    <a:gd name="T1" fmla="*/ 122 h 122"/>
                    <a:gd name="T2" fmla="*/ 45 w 147"/>
                    <a:gd name="T3" fmla="*/ 122 h 122"/>
                    <a:gd name="T4" fmla="*/ 35 w 147"/>
                    <a:gd name="T5" fmla="*/ 121 h 122"/>
                    <a:gd name="T6" fmla="*/ 28 w 147"/>
                    <a:gd name="T7" fmla="*/ 117 h 122"/>
                    <a:gd name="T8" fmla="*/ 20 w 147"/>
                    <a:gd name="T9" fmla="*/ 117 h 122"/>
                    <a:gd name="T10" fmla="*/ 10 w 147"/>
                    <a:gd name="T11" fmla="*/ 121 h 122"/>
                    <a:gd name="T12" fmla="*/ 5 w 147"/>
                    <a:gd name="T13" fmla="*/ 121 h 122"/>
                    <a:gd name="T14" fmla="*/ 0 w 147"/>
                    <a:gd name="T15" fmla="*/ 119 h 122"/>
                    <a:gd name="T16" fmla="*/ 1 w 147"/>
                    <a:gd name="T17" fmla="*/ 114 h 122"/>
                    <a:gd name="T18" fmla="*/ 11 w 147"/>
                    <a:gd name="T19" fmla="*/ 105 h 122"/>
                    <a:gd name="T20" fmla="*/ 26 w 147"/>
                    <a:gd name="T21" fmla="*/ 90 h 122"/>
                    <a:gd name="T22" fmla="*/ 33 w 147"/>
                    <a:gd name="T23" fmla="*/ 79 h 122"/>
                    <a:gd name="T24" fmla="*/ 36 w 147"/>
                    <a:gd name="T25" fmla="*/ 65 h 122"/>
                    <a:gd name="T26" fmla="*/ 43 w 147"/>
                    <a:gd name="T27" fmla="*/ 52 h 122"/>
                    <a:gd name="T28" fmla="*/ 51 w 147"/>
                    <a:gd name="T29" fmla="*/ 34 h 122"/>
                    <a:gd name="T30" fmla="*/ 62 w 147"/>
                    <a:gd name="T31" fmla="*/ 21 h 122"/>
                    <a:gd name="T32" fmla="*/ 72 w 147"/>
                    <a:gd name="T33" fmla="*/ 10 h 122"/>
                    <a:gd name="T34" fmla="*/ 90 w 147"/>
                    <a:gd name="T35" fmla="*/ 2 h 122"/>
                    <a:gd name="T36" fmla="*/ 102 w 147"/>
                    <a:gd name="T37" fmla="*/ 0 h 122"/>
                    <a:gd name="T38" fmla="*/ 112 w 147"/>
                    <a:gd name="T39" fmla="*/ 0 h 122"/>
                    <a:gd name="T40" fmla="*/ 127 w 147"/>
                    <a:gd name="T41" fmla="*/ 5 h 122"/>
                    <a:gd name="T42" fmla="*/ 130 w 147"/>
                    <a:gd name="T43" fmla="*/ 7 h 122"/>
                    <a:gd name="T44" fmla="*/ 138 w 147"/>
                    <a:gd name="T45" fmla="*/ 12 h 122"/>
                    <a:gd name="T46" fmla="*/ 145 w 147"/>
                    <a:gd name="T47" fmla="*/ 19 h 122"/>
                    <a:gd name="T48" fmla="*/ 147 w 147"/>
                    <a:gd name="T49" fmla="*/ 28 h 122"/>
                    <a:gd name="T50" fmla="*/ 143 w 147"/>
                    <a:gd name="T51" fmla="*/ 34 h 122"/>
                    <a:gd name="T52" fmla="*/ 142 w 147"/>
                    <a:gd name="T53" fmla="*/ 41 h 122"/>
                    <a:gd name="T54" fmla="*/ 140 w 147"/>
                    <a:gd name="T55" fmla="*/ 50 h 122"/>
                    <a:gd name="T56" fmla="*/ 132 w 147"/>
                    <a:gd name="T57" fmla="*/ 57 h 122"/>
                    <a:gd name="T58" fmla="*/ 127 w 147"/>
                    <a:gd name="T59" fmla="*/ 65 h 122"/>
                    <a:gd name="T60" fmla="*/ 122 w 147"/>
                    <a:gd name="T61" fmla="*/ 72 h 122"/>
                    <a:gd name="T62" fmla="*/ 115 w 147"/>
                    <a:gd name="T63" fmla="*/ 78 h 122"/>
                    <a:gd name="T64" fmla="*/ 110 w 147"/>
                    <a:gd name="T65" fmla="*/ 83 h 122"/>
                    <a:gd name="T66" fmla="*/ 102 w 147"/>
                    <a:gd name="T67" fmla="*/ 90 h 122"/>
                    <a:gd name="T68" fmla="*/ 97 w 147"/>
                    <a:gd name="T69" fmla="*/ 98 h 122"/>
                    <a:gd name="T70" fmla="*/ 83 w 147"/>
                    <a:gd name="T71" fmla="*/ 107 h 122"/>
                    <a:gd name="T72" fmla="*/ 78 w 147"/>
                    <a:gd name="T73" fmla="*/ 109 h 122"/>
                    <a:gd name="T74" fmla="*/ 72 w 147"/>
                    <a:gd name="T75" fmla="*/ 109 h 122"/>
                    <a:gd name="T76" fmla="*/ 65 w 147"/>
                    <a:gd name="T77" fmla="*/ 112 h 122"/>
                    <a:gd name="T78" fmla="*/ 55 w 147"/>
                    <a:gd name="T79" fmla="*/ 119 h 122"/>
                    <a:gd name="T80" fmla="*/ 45 w 147"/>
                    <a:gd name="T81" fmla="*/ 122 h 1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7"/>
                    <a:gd name="T124" fmla="*/ 0 h 122"/>
                    <a:gd name="T125" fmla="*/ 147 w 147"/>
                    <a:gd name="T126" fmla="*/ 122 h 1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7" h="122">
                      <a:moveTo>
                        <a:pt x="45" y="122"/>
                      </a:moveTo>
                      <a:lnTo>
                        <a:pt x="45" y="122"/>
                      </a:lnTo>
                      <a:lnTo>
                        <a:pt x="35" y="121"/>
                      </a:lnTo>
                      <a:lnTo>
                        <a:pt x="28" y="117"/>
                      </a:lnTo>
                      <a:lnTo>
                        <a:pt x="20" y="117"/>
                      </a:lnTo>
                      <a:lnTo>
                        <a:pt x="10" y="121"/>
                      </a:lnTo>
                      <a:lnTo>
                        <a:pt x="5" y="121"/>
                      </a:lnTo>
                      <a:lnTo>
                        <a:pt x="0" y="119"/>
                      </a:lnTo>
                      <a:lnTo>
                        <a:pt x="1" y="114"/>
                      </a:lnTo>
                      <a:lnTo>
                        <a:pt x="11" y="105"/>
                      </a:lnTo>
                      <a:lnTo>
                        <a:pt x="26" y="90"/>
                      </a:lnTo>
                      <a:lnTo>
                        <a:pt x="33" y="79"/>
                      </a:lnTo>
                      <a:lnTo>
                        <a:pt x="36" y="65"/>
                      </a:lnTo>
                      <a:lnTo>
                        <a:pt x="43" y="52"/>
                      </a:lnTo>
                      <a:lnTo>
                        <a:pt x="51" y="34"/>
                      </a:lnTo>
                      <a:lnTo>
                        <a:pt x="62" y="21"/>
                      </a:lnTo>
                      <a:lnTo>
                        <a:pt x="72" y="10"/>
                      </a:lnTo>
                      <a:lnTo>
                        <a:pt x="90" y="2"/>
                      </a:lnTo>
                      <a:lnTo>
                        <a:pt x="102" y="0"/>
                      </a:lnTo>
                      <a:lnTo>
                        <a:pt x="112" y="0"/>
                      </a:lnTo>
                      <a:lnTo>
                        <a:pt x="127" y="5"/>
                      </a:lnTo>
                      <a:lnTo>
                        <a:pt x="130" y="7"/>
                      </a:lnTo>
                      <a:lnTo>
                        <a:pt x="138" y="12"/>
                      </a:lnTo>
                      <a:lnTo>
                        <a:pt x="145" y="19"/>
                      </a:lnTo>
                      <a:lnTo>
                        <a:pt x="147" y="28"/>
                      </a:lnTo>
                      <a:lnTo>
                        <a:pt x="143" y="34"/>
                      </a:lnTo>
                      <a:lnTo>
                        <a:pt x="142" y="41"/>
                      </a:lnTo>
                      <a:lnTo>
                        <a:pt x="140" y="50"/>
                      </a:lnTo>
                      <a:lnTo>
                        <a:pt x="132" y="57"/>
                      </a:lnTo>
                      <a:lnTo>
                        <a:pt x="127" y="65"/>
                      </a:lnTo>
                      <a:lnTo>
                        <a:pt x="122" y="72"/>
                      </a:lnTo>
                      <a:lnTo>
                        <a:pt x="115" y="78"/>
                      </a:lnTo>
                      <a:lnTo>
                        <a:pt x="110" y="83"/>
                      </a:lnTo>
                      <a:lnTo>
                        <a:pt x="102" y="90"/>
                      </a:lnTo>
                      <a:lnTo>
                        <a:pt x="97" y="98"/>
                      </a:lnTo>
                      <a:lnTo>
                        <a:pt x="83" y="107"/>
                      </a:lnTo>
                      <a:lnTo>
                        <a:pt x="78" y="109"/>
                      </a:lnTo>
                      <a:lnTo>
                        <a:pt x="72" y="109"/>
                      </a:lnTo>
                      <a:lnTo>
                        <a:pt x="65" y="112"/>
                      </a:lnTo>
                      <a:lnTo>
                        <a:pt x="55" y="119"/>
                      </a:lnTo>
                      <a:lnTo>
                        <a:pt x="45" y="122"/>
                      </a:lnTo>
                      <a:close/>
                    </a:path>
                  </a:pathLst>
                </a:custGeom>
                <a:noFill/>
                <a:ln w="3175">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08" name="Freeform 529">
                  <a:extLst>
                    <a:ext uri="{FF2B5EF4-FFF2-40B4-BE49-F238E27FC236}">
                      <a16:creationId xmlns:a16="http://schemas.microsoft.com/office/drawing/2014/main" id="{5AB882B4-985A-4D58-8ACB-25B09C5DDC0E}"/>
                    </a:ext>
                  </a:extLst>
                </p:cNvPr>
                <p:cNvSpPr>
                  <a:spLocks/>
                </p:cNvSpPr>
                <p:nvPr/>
              </p:nvSpPr>
              <p:spPr bwMode="auto">
                <a:xfrm>
                  <a:off x="3419" y="2855"/>
                  <a:ext cx="50" cy="45"/>
                </a:xfrm>
                <a:custGeom>
                  <a:avLst/>
                  <a:gdLst>
                    <a:gd name="T0" fmla="*/ 23 w 50"/>
                    <a:gd name="T1" fmla="*/ 45 h 45"/>
                    <a:gd name="T2" fmla="*/ 20 w 50"/>
                    <a:gd name="T3" fmla="*/ 45 h 45"/>
                    <a:gd name="T4" fmla="*/ 18 w 50"/>
                    <a:gd name="T5" fmla="*/ 40 h 45"/>
                    <a:gd name="T6" fmla="*/ 17 w 50"/>
                    <a:gd name="T7" fmla="*/ 36 h 45"/>
                    <a:gd name="T8" fmla="*/ 13 w 50"/>
                    <a:gd name="T9" fmla="*/ 34 h 45"/>
                    <a:gd name="T10" fmla="*/ 10 w 50"/>
                    <a:gd name="T11" fmla="*/ 31 h 45"/>
                    <a:gd name="T12" fmla="*/ 5 w 50"/>
                    <a:gd name="T13" fmla="*/ 26 h 45"/>
                    <a:gd name="T14" fmla="*/ 0 w 50"/>
                    <a:gd name="T15" fmla="*/ 24 h 45"/>
                    <a:gd name="T16" fmla="*/ 2 w 50"/>
                    <a:gd name="T17" fmla="*/ 21 h 45"/>
                    <a:gd name="T18" fmla="*/ 7 w 50"/>
                    <a:gd name="T19" fmla="*/ 21 h 45"/>
                    <a:gd name="T20" fmla="*/ 10 w 50"/>
                    <a:gd name="T21" fmla="*/ 21 h 45"/>
                    <a:gd name="T22" fmla="*/ 13 w 50"/>
                    <a:gd name="T23" fmla="*/ 17 h 45"/>
                    <a:gd name="T24" fmla="*/ 17 w 50"/>
                    <a:gd name="T25" fmla="*/ 14 h 45"/>
                    <a:gd name="T26" fmla="*/ 18 w 50"/>
                    <a:gd name="T27" fmla="*/ 15 h 45"/>
                    <a:gd name="T28" fmla="*/ 18 w 50"/>
                    <a:gd name="T29" fmla="*/ 19 h 45"/>
                    <a:gd name="T30" fmla="*/ 23 w 50"/>
                    <a:gd name="T31" fmla="*/ 19 h 45"/>
                    <a:gd name="T32" fmla="*/ 28 w 50"/>
                    <a:gd name="T33" fmla="*/ 14 h 45"/>
                    <a:gd name="T34" fmla="*/ 33 w 50"/>
                    <a:gd name="T35" fmla="*/ 12 h 45"/>
                    <a:gd name="T36" fmla="*/ 37 w 50"/>
                    <a:gd name="T37" fmla="*/ 8 h 45"/>
                    <a:gd name="T38" fmla="*/ 37 w 50"/>
                    <a:gd name="T39" fmla="*/ 7 h 45"/>
                    <a:gd name="T40" fmla="*/ 40 w 50"/>
                    <a:gd name="T41" fmla="*/ 5 h 45"/>
                    <a:gd name="T42" fmla="*/ 45 w 50"/>
                    <a:gd name="T43" fmla="*/ 0 h 45"/>
                    <a:gd name="T44" fmla="*/ 48 w 50"/>
                    <a:gd name="T45" fmla="*/ 0 h 45"/>
                    <a:gd name="T46" fmla="*/ 48 w 50"/>
                    <a:gd name="T47" fmla="*/ 5 h 45"/>
                    <a:gd name="T48" fmla="*/ 47 w 50"/>
                    <a:gd name="T49" fmla="*/ 7 h 45"/>
                    <a:gd name="T50" fmla="*/ 45 w 50"/>
                    <a:gd name="T51" fmla="*/ 10 h 45"/>
                    <a:gd name="T52" fmla="*/ 45 w 50"/>
                    <a:gd name="T53" fmla="*/ 14 h 45"/>
                    <a:gd name="T54" fmla="*/ 48 w 50"/>
                    <a:gd name="T55" fmla="*/ 14 h 45"/>
                    <a:gd name="T56" fmla="*/ 50 w 50"/>
                    <a:gd name="T57" fmla="*/ 15 h 45"/>
                    <a:gd name="T58" fmla="*/ 50 w 50"/>
                    <a:gd name="T59" fmla="*/ 19 h 45"/>
                    <a:gd name="T60" fmla="*/ 45 w 50"/>
                    <a:gd name="T61" fmla="*/ 21 h 45"/>
                    <a:gd name="T62" fmla="*/ 40 w 50"/>
                    <a:gd name="T63" fmla="*/ 22 h 45"/>
                    <a:gd name="T64" fmla="*/ 37 w 50"/>
                    <a:gd name="T65" fmla="*/ 26 h 45"/>
                    <a:gd name="T66" fmla="*/ 33 w 50"/>
                    <a:gd name="T67" fmla="*/ 33 h 45"/>
                    <a:gd name="T68" fmla="*/ 32 w 50"/>
                    <a:gd name="T69" fmla="*/ 38 h 45"/>
                    <a:gd name="T70" fmla="*/ 28 w 50"/>
                    <a:gd name="T71" fmla="*/ 41 h 45"/>
                    <a:gd name="T72" fmla="*/ 25 w 50"/>
                    <a:gd name="T73" fmla="*/ 45 h 45"/>
                    <a:gd name="T74" fmla="*/ 23 w 50"/>
                    <a:gd name="T75" fmla="*/ 45 h 4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
                    <a:gd name="T115" fmla="*/ 0 h 45"/>
                    <a:gd name="T116" fmla="*/ 50 w 50"/>
                    <a:gd name="T117" fmla="*/ 45 h 4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 h="45">
                      <a:moveTo>
                        <a:pt x="23" y="45"/>
                      </a:moveTo>
                      <a:lnTo>
                        <a:pt x="20" y="45"/>
                      </a:lnTo>
                      <a:lnTo>
                        <a:pt x="18" y="40"/>
                      </a:lnTo>
                      <a:lnTo>
                        <a:pt x="17" y="36"/>
                      </a:lnTo>
                      <a:lnTo>
                        <a:pt x="13" y="34"/>
                      </a:lnTo>
                      <a:lnTo>
                        <a:pt x="10" y="31"/>
                      </a:lnTo>
                      <a:lnTo>
                        <a:pt x="5" y="26"/>
                      </a:lnTo>
                      <a:lnTo>
                        <a:pt x="0" y="24"/>
                      </a:lnTo>
                      <a:lnTo>
                        <a:pt x="2" y="21"/>
                      </a:lnTo>
                      <a:lnTo>
                        <a:pt x="7" y="21"/>
                      </a:lnTo>
                      <a:lnTo>
                        <a:pt x="10" y="21"/>
                      </a:lnTo>
                      <a:lnTo>
                        <a:pt x="13" y="17"/>
                      </a:lnTo>
                      <a:lnTo>
                        <a:pt x="17" y="14"/>
                      </a:lnTo>
                      <a:lnTo>
                        <a:pt x="18" y="15"/>
                      </a:lnTo>
                      <a:lnTo>
                        <a:pt x="18" y="19"/>
                      </a:lnTo>
                      <a:lnTo>
                        <a:pt x="23" y="19"/>
                      </a:lnTo>
                      <a:lnTo>
                        <a:pt x="28" y="14"/>
                      </a:lnTo>
                      <a:lnTo>
                        <a:pt x="33" y="12"/>
                      </a:lnTo>
                      <a:lnTo>
                        <a:pt x="37" y="8"/>
                      </a:lnTo>
                      <a:lnTo>
                        <a:pt x="37" y="7"/>
                      </a:lnTo>
                      <a:lnTo>
                        <a:pt x="40" y="5"/>
                      </a:lnTo>
                      <a:lnTo>
                        <a:pt x="45" y="0"/>
                      </a:lnTo>
                      <a:lnTo>
                        <a:pt x="48" y="0"/>
                      </a:lnTo>
                      <a:lnTo>
                        <a:pt x="48" y="5"/>
                      </a:lnTo>
                      <a:lnTo>
                        <a:pt x="47" y="7"/>
                      </a:lnTo>
                      <a:lnTo>
                        <a:pt x="45" y="10"/>
                      </a:lnTo>
                      <a:lnTo>
                        <a:pt x="45" y="14"/>
                      </a:lnTo>
                      <a:lnTo>
                        <a:pt x="48" y="14"/>
                      </a:lnTo>
                      <a:lnTo>
                        <a:pt x="50" y="15"/>
                      </a:lnTo>
                      <a:lnTo>
                        <a:pt x="50" y="19"/>
                      </a:lnTo>
                      <a:lnTo>
                        <a:pt x="45" y="21"/>
                      </a:lnTo>
                      <a:lnTo>
                        <a:pt x="40" y="22"/>
                      </a:lnTo>
                      <a:lnTo>
                        <a:pt x="37" y="26"/>
                      </a:lnTo>
                      <a:lnTo>
                        <a:pt x="33" y="33"/>
                      </a:lnTo>
                      <a:lnTo>
                        <a:pt x="32" y="38"/>
                      </a:lnTo>
                      <a:lnTo>
                        <a:pt x="28" y="41"/>
                      </a:lnTo>
                      <a:lnTo>
                        <a:pt x="25" y="45"/>
                      </a:lnTo>
                      <a:lnTo>
                        <a:pt x="23" y="45"/>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09" name="Freeform 530">
                  <a:extLst>
                    <a:ext uri="{FF2B5EF4-FFF2-40B4-BE49-F238E27FC236}">
                      <a16:creationId xmlns:a16="http://schemas.microsoft.com/office/drawing/2014/main" id="{172AC169-5518-4E01-8794-0A9B63984BAE}"/>
                    </a:ext>
                  </a:extLst>
                </p:cNvPr>
                <p:cNvSpPr>
                  <a:spLocks/>
                </p:cNvSpPr>
                <p:nvPr/>
              </p:nvSpPr>
              <p:spPr bwMode="auto">
                <a:xfrm>
                  <a:off x="3419" y="2855"/>
                  <a:ext cx="50" cy="45"/>
                </a:xfrm>
                <a:custGeom>
                  <a:avLst/>
                  <a:gdLst>
                    <a:gd name="T0" fmla="*/ 23 w 50"/>
                    <a:gd name="T1" fmla="*/ 45 h 45"/>
                    <a:gd name="T2" fmla="*/ 23 w 50"/>
                    <a:gd name="T3" fmla="*/ 45 h 45"/>
                    <a:gd name="T4" fmla="*/ 20 w 50"/>
                    <a:gd name="T5" fmla="*/ 45 h 45"/>
                    <a:gd name="T6" fmla="*/ 18 w 50"/>
                    <a:gd name="T7" fmla="*/ 40 h 45"/>
                    <a:gd name="T8" fmla="*/ 17 w 50"/>
                    <a:gd name="T9" fmla="*/ 36 h 45"/>
                    <a:gd name="T10" fmla="*/ 13 w 50"/>
                    <a:gd name="T11" fmla="*/ 34 h 45"/>
                    <a:gd name="T12" fmla="*/ 10 w 50"/>
                    <a:gd name="T13" fmla="*/ 31 h 45"/>
                    <a:gd name="T14" fmla="*/ 5 w 50"/>
                    <a:gd name="T15" fmla="*/ 26 h 45"/>
                    <a:gd name="T16" fmla="*/ 0 w 50"/>
                    <a:gd name="T17" fmla="*/ 24 h 45"/>
                    <a:gd name="T18" fmla="*/ 2 w 50"/>
                    <a:gd name="T19" fmla="*/ 21 h 45"/>
                    <a:gd name="T20" fmla="*/ 7 w 50"/>
                    <a:gd name="T21" fmla="*/ 21 h 45"/>
                    <a:gd name="T22" fmla="*/ 10 w 50"/>
                    <a:gd name="T23" fmla="*/ 21 h 45"/>
                    <a:gd name="T24" fmla="*/ 13 w 50"/>
                    <a:gd name="T25" fmla="*/ 17 h 45"/>
                    <a:gd name="T26" fmla="*/ 17 w 50"/>
                    <a:gd name="T27" fmla="*/ 14 h 45"/>
                    <a:gd name="T28" fmla="*/ 18 w 50"/>
                    <a:gd name="T29" fmla="*/ 15 h 45"/>
                    <a:gd name="T30" fmla="*/ 18 w 50"/>
                    <a:gd name="T31" fmla="*/ 19 h 45"/>
                    <a:gd name="T32" fmla="*/ 23 w 50"/>
                    <a:gd name="T33" fmla="*/ 19 h 45"/>
                    <a:gd name="T34" fmla="*/ 28 w 50"/>
                    <a:gd name="T35" fmla="*/ 14 h 45"/>
                    <a:gd name="T36" fmla="*/ 33 w 50"/>
                    <a:gd name="T37" fmla="*/ 12 h 45"/>
                    <a:gd name="T38" fmla="*/ 37 w 50"/>
                    <a:gd name="T39" fmla="*/ 8 h 45"/>
                    <a:gd name="T40" fmla="*/ 37 w 50"/>
                    <a:gd name="T41" fmla="*/ 7 h 45"/>
                    <a:gd name="T42" fmla="*/ 40 w 50"/>
                    <a:gd name="T43" fmla="*/ 5 h 45"/>
                    <a:gd name="T44" fmla="*/ 45 w 50"/>
                    <a:gd name="T45" fmla="*/ 0 h 45"/>
                    <a:gd name="T46" fmla="*/ 48 w 50"/>
                    <a:gd name="T47" fmla="*/ 0 h 45"/>
                    <a:gd name="T48" fmla="*/ 48 w 50"/>
                    <a:gd name="T49" fmla="*/ 5 h 45"/>
                    <a:gd name="T50" fmla="*/ 47 w 50"/>
                    <a:gd name="T51" fmla="*/ 7 h 45"/>
                    <a:gd name="T52" fmla="*/ 45 w 50"/>
                    <a:gd name="T53" fmla="*/ 10 h 45"/>
                    <a:gd name="T54" fmla="*/ 45 w 50"/>
                    <a:gd name="T55" fmla="*/ 14 h 45"/>
                    <a:gd name="T56" fmla="*/ 48 w 50"/>
                    <a:gd name="T57" fmla="*/ 14 h 45"/>
                    <a:gd name="T58" fmla="*/ 50 w 50"/>
                    <a:gd name="T59" fmla="*/ 15 h 45"/>
                    <a:gd name="T60" fmla="*/ 50 w 50"/>
                    <a:gd name="T61" fmla="*/ 19 h 45"/>
                    <a:gd name="T62" fmla="*/ 45 w 50"/>
                    <a:gd name="T63" fmla="*/ 21 h 45"/>
                    <a:gd name="T64" fmla="*/ 40 w 50"/>
                    <a:gd name="T65" fmla="*/ 22 h 45"/>
                    <a:gd name="T66" fmla="*/ 37 w 50"/>
                    <a:gd name="T67" fmla="*/ 26 h 45"/>
                    <a:gd name="T68" fmla="*/ 33 w 50"/>
                    <a:gd name="T69" fmla="*/ 33 h 45"/>
                    <a:gd name="T70" fmla="*/ 32 w 50"/>
                    <a:gd name="T71" fmla="*/ 38 h 45"/>
                    <a:gd name="T72" fmla="*/ 28 w 50"/>
                    <a:gd name="T73" fmla="*/ 41 h 45"/>
                    <a:gd name="T74" fmla="*/ 25 w 50"/>
                    <a:gd name="T75" fmla="*/ 45 h 45"/>
                    <a:gd name="T76" fmla="*/ 23 w 50"/>
                    <a:gd name="T77" fmla="*/ 45 h 4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0"/>
                    <a:gd name="T118" fmla="*/ 0 h 45"/>
                    <a:gd name="T119" fmla="*/ 50 w 50"/>
                    <a:gd name="T120" fmla="*/ 45 h 4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0" h="45">
                      <a:moveTo>
                        <a:pt x="23" y="45"/>
                      </a:moveTo>
                      <a:lnTo>
                        <a:pt x="23" y="45"/>
                      </a:lnTo>
                      <a:lnTo>
                        <a:pt x="20" y="45"/>
                      </a:lnTo>
                      <a:lnTo>
                        <a:pt x="18" y="40"/>
                      </a:lnTo>
                      <a:lnTo>
                        <a:pt x="17" y="36"/>
                      </a:lnTo>
                      <a:lnTo>
                        <a:pt x="13" y="34"/>
                      </a:lnTo>
                      <a:lnTo>
                        <a:pt x="10" y="31"/>
                      </a:lnTo>
                      <a:lnTo>
                        <a:pt x="5" y="26"/>
                      </a:lnTo>
                      <a:lnTo>
                        <a:pt x="0" y="24"/>
                      </a:lnTo>
                      <a:lnTo>
                        <a:pt x="2" y="21"/>
                      </a:lnTo>
                      <a:lnTo>
                        <a:pt x="7" y="21"/>
                      </a:lnTo>
                      <a:lnTo>
                        <a:pt x="10" y="21"/>
                      </a:lnTo>
                      <a:lnTo>
                        <a:pt x="13" y="17"/>
                      </a:lnTo>
                      <a:lnTo>
                        <a:pt x="17" y="14"/>
                      </a:lnTo>
                      <a:lnTo>
                        <a:pt x="18" y="15"/>
                      </a:lnTo>
                      <a:lnTo>
                        <a:pt x="18" y="19"/>
                      </a:lnTo>
                      <a:lnTo>
                        <a:pt x="23" y="19"/>
                      </a:lnTo>
                      <a:lnTo>
                        <a:pt x="28" y="14"/>
                      </a:lnTo>
                      <a:lnTo>
                        <a:pt x="33" y="12"/>
                      </a:lnTo>
                      <a:lnTo>
                        <a:pt x="37" y="8"/>
                      </a:lnTo>
                      <a:lnTo>
                        <a:pt x="37" y="7"/>
                      </a:lnTo>
                      <a:lnTo>
                        <a:pt x="40" y="5"/>
                      </a:lnTo>
                      <a:lnTo>
                        <a:pt x="45" y="0"/>
                      </a:lnTo>
                      <a:lnTo>
                        <a:pt x="48" y="0"/>
                      </a:lnTo>
                      <a:lnTo>
                        <a:pt x="48" y="5"/>
                      </a:lnTo>
                      <a:lnTo>
                        <a:pt x="47" y="7"/>
                      </a:lnTo>
                      <a:lnTo>
                        <a:pt x="45" y="10"/>
                      </a:lnTo>
                      <a:lnTo>
                        <a:pt x="45" y="14"/>
                      </a:lnTo>
                      <a:lnTo>
                        <a:pt x="48" y="14"/>
                      </a:lnTo>
                      <a:lnTo>
                        <a:pt x="50" y="15"/>
                      </a:lnTo>
                      <a:lnTo>
                        <a:pt x="50" y="19"/>
                      </a:lnTo>
                      <a:lnTo>
                        <a:pt x="45" y="21"/>
                      </a:lnTo>
                      <a:lnTo>
                        <a:pt x="40" y="22"/>
                      </a:lnTo>
                      <a:lnTo>
                        <a:pt x="37" y="26"/>
                      </a:lnTo>
                      <a:lnTo>
                        <a:pt x="33" y="33"/>
                      </a:lnTo>
                      <a:lnTo>
                        <a:pt x="32" y="38"/>
                      </a:lnTo>
                      <a:lnTo>
                        <a:pt x="28" y="41"/>
                      </a:lnTo>
                      <a:lnTo>
                        <a:pt x="25" y="45"/>
                      </a:lnTo>
                      <a:lnTo>
                        <a:pt x="23" y="4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10" name="Freeform 531">
                  <a:extLst>
                    <a:ext uri="{FF2B5EF4-FFF2-40B4-BE49-F238E27FC236}">
                      <a16:creationId xmlns:a16="http://schemas.microsoft.com/office/drawing/2014/main" id="{9FE7520B-BD77-48D4-9676-7D638803AB6B}"/>
                    </a:ext>
                  </a:extLst>
                </p:cNvPr>
                <p:cNvSpPr>
                  <a:spLocks/>
                </p:cNvSpPr>
                <p:nvPr/>
              </p:nvSpPr>
              <p:spPr bwMode="auto">
                <a:xfrm>
                  <a:off x="3312" y="2888"/>
                  <a:ext cx="32" cy="15"/>
                </a:xfrm>
                <a:custGeom>
                  <a:avLst/>
                  <a:gdLst>
                    <a:gd name="T0" fmla="*/ 2 w 32"/>
                    <a:gd name="T1" fmla="*/ 15 h 15"/>
                    <a:gd name="T2" fmla="*/ 0 w 32"/>
                    <a:gd name="T3" fmla="*/ 15 h 15"/>
                    <a:gd name="T4" fmla="*/ 0 w 32"/>
                    <a:gd name="T5" fmla="*/ 13 h 15"/>
                    <a:gd name="T6" fmla="*/ 2 w 32"/>
                    <a:gd name="T7" fmla="*/ 10 h 15"/>
                    <a:gd name="T8" fmla="*/ 4 w 32"/>
                    <a:gd name="T9" fmla="*/ 7 h 15"/>
                    <a:gd name="T10" fmla="*/ 5 w 32"/>
                    <a:gd name="T11" fmla="*/ 7 h 15"/>
                    <a:gd name="T12" fmla="*/ 7 w 32"/>
                    <a:gd name="T13" fmla="*/ 5 h 15"/>
                    <a:gd name="T14" fmla="*/ 9 w 32"/>
                    <a:gd name="T15" fmla="*/ 1 h 15"/>
                    <a:gd name="T16" fmla="*/ 9 w 32"/>
                    <a:gd name="T17" fmla="*/ 0 h 15"/>
                    <a:gd name="T18" fmla="*/ 12 w 32"/>
                    <a:gd name="T19" fmla="*/ 0 h 15"/>
                    <a:gd name="T20" fmla="*/ 17 w 32"/>
                    <a:gd name="T21" fmla="*/ 0 h 15"/>
                    <a:gd name="T22" fmla="*/ 22 w 32"/>
                    <a:gd name="T23" fmla="*/ 0 h 15"/>
                    <a:gd name="T24" fmla="*/ 27 w 32"/>
                    <a:gd name="T25" fmla="*/ 0 h 15"/>
                    <a:gd name="T26" fmla="*/ 32 w 32"/>
                    <a:gd name="T27" fmla="*/ 0 h 15"/>
                    <a:gd name="T28" fmla="*/ 30 w 32"/>
                    <a:gd name="T29" fmla="*/ 3 h 15"/>
                    <a:gd name="T30" fmla="*/ 25 w 32"/>
                    <a:gd name="T31" fmla="*/ 5 h 15"/>
                    <a:gd name="T32" fmla="*/ 22 w 32"/>
                    <a:gd name="T33" fmla="*/ 7 h 15"/>
                    <a:gd name="T34" fmla="*/ 19 w 32"/>
                    <a:gd name="T35" fmla="*/ 7 h 15"/>
                    <a:gd name="T36" fmla="*/ 17 w 32"/>
                    <a:gd name="T37" fmla="*/ 8 h 15"/>
                    <a:gd name="T38" fmla="*/ 15 w 32"/>
                    <a:gd name="T39" fmla="*/ 8 h 15"/>
                    <a:gd name="T40" fmla="*/ 12 w 32"/>
                    <a:gd name="T41" fmla="*/ 10 h 15"/>
                    <a:gd name="T42" fmla="*/ 9 w 32"/>
                    <a:gd name="T43" fmla="*/ 13 h 15"/>
                    <a:gd name="T44" fmla="*/ 5 w 32"/>
                    <a:gd name="T45" fmla="*/ 15 h 15"/>
                    <a:gd name="T46" fmla="*/ 2 w 32"/>
                    <a:gd name="T47" fmla="*/ 15 h 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2"/>
                    <a:gd name="T73" fmla="*/ 0 h 15"/>
                    <a:gd name="T74" fmla="*/ 32 w 32"/>
                    <a:gd name="T75" fmla="*/ 15 h 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2" h="15">
                      <a:moveTo>
                        <a:pt x="2" y="15"/>
                      </a:moveTo>
                      <a:lnTo>
                        <a:pt x="0" y="15"/>
                      </a:lnTo>
                      <a:lnTo>
                        <a:pt x="0" y="13"/>
                      </a:lnTo>
                      <a:lnTo>
                        <a:pt x="2" y="10"/>
                      </a:lnTo>
                      <a:lnTo>
                        <a:pt x="4" y="7"/>
                      </a:lnTo>
                      <a:lnTo>
                        <a:pt x="5" y="7"/>
                      </a:lnTo>
                      <a:lnTo>
                        <a:pt x="7" y="5"/>
                      </a:lnTo>
                      <a:lnTo>
                        <a:pt x="9" y="1"/>
                      </a:lnTo>
                      <a:lnTo>
                        <a:pt x="9" y="0"/>
                      </a:lnTo>
                      <a:lnTo>
                        <a:pt x="12" y="0"/>
                      </a:lnTo>
                      <a:lnTo>
                        <a:pt x="17" y="0"/>
                      </a:lnTo>
                      <a:lnTo>
                        <a:pt x="22" y="0"/>
                      </a:lnTo>
                      <a:lnTo>
                        <a:pt x="27" y="0"/>
                      </a:lnTo>
                      <a:lnTo>
                        <a:pt x="32" y="0"/>
                      </a:lnTo>
                      <a:lnTo>
                        <a:pt x="30" y="3"/>
                      </a:lnTo>
                      <a:lnTo>
                        <a:pt x="25" y="5"/>
                      </a:lnTo>
                      <a:lnTo>
                        <a:pt x="22" y="7"/>
                      </a:lnTo>
                      <a:lnTo>
                        <a:pt x="19" y="7"/>
                      </a:lnTo>
                      <a:lnTo>
                        <a:pt x="17" y="8"/>
                      </a:lnTo>
                      <a:lnTo>
                        <a:pt x="15" y="8"/>
                      </a:lnTo>
                      <a:lnTo>
                        <a:pt x="12" y="10"/>
                      </a:lnTo>
                      <a:lnTo>
                        <a:pt x="9" y="13"/>
                      </a:lnTo>
                      <a:lnTo>
                        <a:pt x="5" y="15"/>
                      </a:lnTo>
                      <a:lnTo>
                        <a:pt x="2" y="15"/>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11" name="Freeform 532">
                  <a:extLst>
                    <a:ext uri="{FF2B5EF4-FFF2-40B4-BE49-F238E27FC236}">
                      <a16:creationId xmlns:a16="http://schemas.microsoft.com/office/drawing/2014/main" id="{78A8A08A-882C-4B01-975D-FDEDC7FA206F}"/>
                    </a:ext>
                  </a:extLst>
                </p:cNvPr>
                <p:cNvSpPr>
                  <a:spLocks/>
                </p:cNvSpPr>
                <p:nvPr/>
              </p:nvSpPr>
              <p:spPr bwMode="auto">
                <a:xfrm>
                  <a:off x="3312" y="2888"/>
                  <a:ext cx="32" cy="15"/>
                </a:xfrm>
                <a:custGeom>
                  <a:avLst/>
                  <a:gdLst>
                    <a:gd name="T0" fmla="*/ 2 w 32"/>
                    <a:gd name="T1" fmla="*/ 15 h 15"/>
                    <a:gd name="T2" fmla="*/ 2 w 32"/>
                    <a:gd name="T3" fmla="*/ 15 h 15"/>
                    <a:gd name="T4" fmla="*/ 0 w 32"/>
                    <a:gd name="T5" fmla="*/ 15 h 15"/>
                    <a:gd name="T6" fmla="*/ 0 w 32"/>
                    <a:gd name="T7" fmla="*/ 13 h 15"/>
                    <a:gd name="T8" fmla="*/ 2 w 32"/>
                    <a:gd name="T9" fmla="*/ 10 h 15"/>
                    <a:gd name="T10" fmla="*/ 4 w 32"/>
                    <a:gd name="T11" fmla="*/ 7 h 15"/>
                    <a:gd name="T12" fmla="*/ 5 w 32"/>
                    <a:gd name="T13" fmla="*/ 7 h 15"/>
                    <a:gd name="T14" fmla="*/ 7 w 32"/>
                    <a:gd name="T15" fmla="*/ 5 h 15"/>
                    <a:gd name="T16" fmla="*/ 9 w 32"/>
                    <a:gd name="T17" fmla="*/ 1 h 15"/>
                    <a:gd name="T18" fmla="*/ 9 w 32"/>
                    <a:gd name="T19" fmla="*/ 0 h 15"/>
                    <a:gd name="T20" fmla="*/ 12 w 32"/>
                    <a:gd name="T21" fmla="*/ 0 h 15"/>
                    <a:gd name="T22" fmla="*/ 17 w 32"/>
                    <a:gd name="T23" fmla="*/ 0 h 15"/>
                    <a:gd name="T24" fmla="*/ 22 w 32"/>
                    <a:gd name="T25" fmla="*/ 0 h 15"/>
                    <a:gd name="T26" fmla="*/ 27 w 32"/>
                    <a:gd name="T27" fmla="*/ 0 h 15"/>
                    <a:gd name="T28" fmla="*/ 32 w 32"/>
                    <a:gd name="T29" fmla="*/ 0 h 15"/>
                    <a:gd name="T30" fmla="*/ 30 w 32"/>
                    <a:gd name="T31" fmla="*/ 3 h 15"/>
                    <a:gd name="T32" fmla="*/ 25 w 32"/>
                    <a:gd name="T33" fmla="*/ 5 h 15"/>
                    <a:gd name="T34" fmla="*/ 22 w 32"/>
                    <a:gd name="T35" fmla="*/ 7 h 15"/>
                    <a:gd name="T36" fmla="*/ 19 w 32"/>
                    <a:gd name="T37" fmla="*/ 7 h 15"/>
                    <a:gd name="T38" fmla="*/ 17 w 32"/>
                    <a:gd name="T39" fmla="*/ 8 h 15"/>
                    <a:gd name="T40" fmla="*/ 15 w 32"/>
                    <a:gd name="T41" fmla="*/ 8 h 15"/>
                    <a:gd name="T42" fmla="*/ 12 w 32"/>
                    <a:gd name="T43" fmla="*/ 10 h 15"/>
                    <a:gd name="T44" fmla="*/ 9 w 32"/>
                    <a:gd name="T45" fmla="*/ 13 h 15"/>
                    <a:gd name="T46" fmla="*/ 5 w 32"/>
                    <a:gd name="T47" fmla="*/ 15 h 15"/>
                    <a:gd name="T48" fmla="*/ 2 w 32"/>
                    <a:gd name="T49" fmla="*/ 15 h 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15"/>
                    <a:gd name="T77" fmla="*/ 32 w 32"/>
                    <a:gd name="T78" fmla="*/ 15 h 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15">
                      <a:moveTo>
                        <a:pt x="2" y="15"/>
                      </a:moveTo>
                      <a:lnTo>
                        <a:pt x="2" y="15"/>
                      </a:lnTo>
                      <a:lnTo>
                        <a:pt x="0" y="15"/>
                      </a:lnTo>
                      <a:lnTo>
                        <a:pt x="0" y="13"/>
                      </a:lnTo>
                      <a:lnTo>
                        <a:pt x="2" y="10"/>
                      </a:lnTo>
                      <a:lnTo>
                        <a:pt x="4" y="7"/>
                      </a:lnTo>
                      <a:lnTo>
                        <a:pt x="5" y="7"/>
                      </a:lnTo>
                      <a:lnTo>
                        <a:pt x="7" y="5"/>
                      </a:lnTo>
                      <a:lnTo>
                        <a:pt x="9" y="1"/>
                      </a:lnTo>
                      <a:lnTo>
                        <a:pt x="9" y="0"/>
                      </a:lnTo>
                      <a:lnTo>
                        <a:pt x="12" y="0"/>
                      </a:lnTo>
                      <a:lnTo>
                        <a:pt x="17" y="0"/>
                      </a:lnTo>
                      <a:lnTo>
                        <a:pt x="22" y="0"/>
                      </a:lnTo>
                      <a:lnTo>
                        <a:pt x="27" y="0"/>
                      </a:lnTo>
                      <a:lnTo>
                        <a:pt x="32" y="0"/>
                      </a:lnTo>
                      <a:lnTo>
                        <a:pt x="30" y="3"/>
                      </a:lnTo>
                      <a:lnTo>
                        <a:pt x="25" y="5"/>
                      </a:lnTo>
                      <a:lnTo>
                        <a:pt x="22" y="7"/>
                      </a:lnTo>
                      <a:lnTo>
                        <a:pt x="19" y="7"/>
                      </a:lnTo>
                      <a:lnTo>
                        <a:pt x="17" y="8"/>
                      </a:lnTo>
                      <a:lnTo>
                        <a:pt x="15" y="8"/>
                      </a:lnTo>
                      <a:lnTo>
                        <a:pt x="12" y="10"/>
                      </a:lnTo>
                      <a:lnTo>
                        <a:pt x="9" y="13"/>
                      </a:lnTo>
                      <a:lnTo>
                        <a:pt x="5" y="15"/>
                      </a:lnTo>
                      <a:lnTo>
                        <a:pt x="2" y="1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12" name="Freeform 533">
                  <a:extLst>
                    <a:ext uri="{FF2B5EF4-FFF2-40B4-BE49-F238E27FC236}">
                      <a16:creationId xmlns:a16="http://schemas.microsoft.com/office/drawing/2014/main" id="{6C501FBB-C66F-4E03-8C96-1DF951F21850}"/>
                    </a:ext>
                  </a:extLst>
                </p:cNvPr>
                <p:cNvSpPr>
                  <a:spLocks/>
                </p:cNvSpPr>
                <p:nvPr/>
              </p:nvSpPr>
              <p:spPr bwMode="auto">
                <a:xfrm>
                  <a:off x="3351" y="2858"/>
                  <a:ext cx="73" cy="47"/>
                </a:xfrm>
                <a:custGeom>
                  <a:avLst/>
                  <a:gdLst>
                    <a:gd name="T0" fmla="*/ 13 w 73"/>
                    <a:gd name="T1" fmla="*/ 47 h 47"/>
                    <a:gd name="T2" fmla="*/ 11 w 73"/>
                    <a:gd name="T3" fmla="*/ 45 h 47"/>
                    <a:gd name="T4" fmla="*/ 8 w 73"/>
                    <a:gd name="T5" fmla="*/ 40 h 47"/>
                    <a:gd name="T6" fmla="*/ 5 w 73"/>
                    <a:gd name="T7" fmla="*/ 40 h 47"/>
                    <a:gd name="T8" fmla="*/ 0 w 73"/>
                    <a:gd name="T9" fmla="*/ 38 h 47"/>
                    <a:gd name="T10" fmla="*/ 0 w 73"/>
                    <a:gd name="T11" fmla="*/ 35 h 47"/>
                    <a:gd name="T12" fmla="*/ 3 w 73"/>
                    <a:gd name="T13" fmla="*/ 31 h 47"/>
                    <a:gd name="T14" fmla="*/ 8 w 73"/>
                    <a:gd name="T15" fmla="*/ 26 h 47"/>
                    <a:gd name="T16" fmla="*/ 13 w 73"/>
                    <a:gd name="T17" fmla="*/ 23 h 47"/>
                    <a:gd name="T18" fmla="*/ 16 w 73"/>
                    <a:gd name="T19" fmla="*/ 21 h 47"/>
                    <a:gd name="T20" fmla="*/ 15 w 73"/>
                    <a:gd name="T21" fmla="*/ 16 h 47"/>
                    <a:gd name="T22" fmla="*/ 13 w 73"/>
                    <a:gd name="T23" fmla="*/ 12 h 47"/>
                    <a:gd name="T24" fmla="*/ 15 w 73"/>
                    <a:gd name="T25" fmla="*/ 11 h 47"/>
                    <a:gd name="T26" fmla="*/ 20 w 73"/>
                    <a:gd name="T27" fmla="*/ 9 h 47"/>
                    <a:gd name="T28" fmla="*/ 25 w 73"/>
                    <a:gd name="T29" fmla="*/ 7 h 47"/>
                    <a:gd name="T30" fmla="*/ 30 w 73"/>
                    <a:gd name="T31" fmla="*/ 4 h 47"/>
                    <a:gd name="T32" fmla="*/ 33 w 73"/>
                    <a:gd name="T33" fmla="*/ 4 h 47"/>
                    <a:gd name="T34" fmla="*/ 30 w 73"/>
                    <a:gd name="T35" fmla="*/ 9 h 47"/>
                    <a:gd name="T36" fmla="*/ 30 w 73"/>
                    <a:gd name="T37" fmla="*/ 14 h 47"/>
                    <a:gd name="T38" fmla="*/ 30 w 73"/>
                    <a:gd name="T39" fmla="*/ 18 h 47"/>
                    <a:gd name="T40" fmla="*/ 33 w 73"/>
                    <a:gd name="T41" fmla="*/ 18 h 47"/>
                    <a:gd name="T42" fmla="*/ 35 w 73"/>
                    <a:gd name="T43" fmla="*/ 14 h 47"/>
                    <a:gd name="T44" fmla="*/ 38 w 73"/>
                    <a:gd name="T45" fmla="*/ 12 h 47"/>
                    <a:gd name="T46" fmla="*/ 40 w 73"/>
                    <a:gd name="T47" fmla="*/ 11 h 47"/>
                    <a:gd name="T48" fmla="*/ 40 w 73"/>
                    <a:gd name="T49" fmla="*/ 5 h 47"/>
                    <a:gd name="T50" fmla="*/ 41 w 73"/>
                    <a:gd name="T51" fmla="*/ 2 h 47"/>
                    <a:gd name="T52" fmla="*/ 46 w 73"/>
                    <a:gd name="T53" fmla="*/ 2 h 47"/>
                    <a:gd name="T54" fmla="*/ 50 w 73"/>
                    <a:gd name="T55" fmla="*/ 4 h 47"/>
                    <a:gd name="T56" fmla="*/ 55 w 73"/>
                    <a:gd name="T57" fmla="*/ 2 h 47"/>
                    <a:gd name="T58" fmla="*/ 61 w 73"/>
                    <a:gd name="T59" fmla="*/ 0 h 47"/>
                    <a:gd name="T60" fmla="*/ 66 w 73"/>
                    <a:gd name="T61" fmla="*/ 2 h 47"/>
                    <a:gd name="T62" fmla="*/ 73 w 73"/>
                    <a:gd name="T63" fmla="*/ 4 h 47"/>
                    <a:gd name="T64" fmla="*/ 73 w 73"/>
                    <a:gd name="T65" fmla="*/ 9 h 47"/>
                    <a:gd name="T66" fmla="*/ 68 w 73"/>
                    <a:gd name="T67" fmla="*/ 9 h 47"/>
                    <a:gd name="T68" fmla="*/ 65 w 73"/>
                    <a:gd name="T69" fmla="*/ 11 h 47"/>
                    <a:gd name="T70" fmla="*/ 60 w 73"/>
                    <a:gd name="T71" fmla="*/ 12 h 47"/>
                    <a:gd name="T72" fmla="*/ 55 w 73"/>
                    <a:gd name="T73" fmla="*/ 14 h 47"/>
                    <a:gd name="T74" fmla="*/ 51 w 73"/>
                    <a:gd name="T75" fmla="*/ 18 h 47"/>
                    <a:gd name="T76" fmla="*/ 50 w 73"/>
                    <a:gd name="T77" fmla="*/ 24 h 47"/>
                    <a:gd name="T78" fmla="*/ 48 w 73"/>
                    <a:gd name="T79" fmla="*/ 26 h 47"/>
                    <a:gd name="T80" fmla="*/ 41 w 73"/>
                    <a:gd name="T81" fmla="*/ 26 h 47"/>
                    <a:gd name="T82" fmla="*/ 36 w 73"/>
                    <a:gd name="T83" fmla="*/ 28 h 47"/>
                    <a:gd name="T84" fmla="*/ 35 w 73"/>
                    <a:gd name="T85" fmla="*/ 33 h 47"/>
                    <a:gd name="T86" fmla="*/ 35 w 73"/>
                    <a:gd name="T87" fmla="*/ 40 h 47"/>
                    <a:gd name="T88" fmla="*/ 30 w 73"/>
                    <a:gd name="T89" fmla="*/ 42 h 47"/>
                    <a:gd name="T90" fmla="*/ 25 w 73"/>
                    <a:gd name="T91" fmla="*/ 40 h 47"/>
                    <a:gd name="T92" fmla="*/ 21 w 73"/>
                    <a:gd name="T93" fmla="*/ 40 h 47"/>
                    <a:gd name="T94" fmla="*/ 16 w 73"/>
                    <a:gd name="T95" fmla="*/ 45 h 47"/>
                    <a:gd name="T96" fmla="*/ 13 w 73"/>
                    <a:gd name="T97" fmla="*/ 45 h 47"/>
                    <a:gd name="T98" fmla="*/ 13 w 73"/>
                    <a:gd name="T99" fmla="*/ 47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3"/>
                    <a:gd name="T151" fmla="*/ 0 h 47"/>
                    <a:gd name="T152" fmla="*/ 73 w 73"/>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3" h="47">
                      <a:moveTo>
                        <a:pt x="13" y="47"/>
                      </a:moveTo>
                      <a:lnTo>
                        <a:pt x="11" y="45"/>
                      </a:lnTo>
                      <a:lnTo>
                        <a:pt x="8" y="40"/>
                      </a:lnTo>
                      <a:lnTo>
                        <a:pt x="5" y="40"/>
                      </a:lnTo>
                      <a:lnTo>
                        <a:pt x="0" y="38"/>
                      </a:lnTo>
                      <a:lnTo>
                        <a:pt x="0" y="35"/>
                      </a:lnTo>
                      <a:lnTo>
                        <a:pt x="3" y="31"/>
                      </a:lnTo>
                      <a:lnTo>
                        <a:pt x="8" y="26"/>
                      </a:lnTo>
                      <a:lnTo>
                        <a:pt x="13" y="23"/>
                      </a:lnTo>
                      <a:lnTo>
                        <a:pt x="16" y="21"/>
                      </a:lnTo>
                      <a:lnTo>
                        <a:pt x="15" y="16"/>
                      </a:lnTo>
                      <a:lnTo>
                        <a:pt x="13" y="12"/>
                      </a:lnTo>
                      <a:lnTo>
                        <a:pt x="15" y="11"/>
                      </a:lnTo>
                      <a:lnTo>
                        <a:pt x="20" y="9"/>
                      </a:lnTo>
                      <a:lnTo>
                        <a:pt x="25" y="7"/>
                      </a:lnTo>
                      <a:lnTo>
                        <a:pt x="30" y="4"/>
                      </a:lnTo>
                      <a:lnTo>
                        <a:pt x="33" y="4"/>
                      </a:lnTo>
                      <a:lnTo>
                        <a:pt x="30" y="9"/>
                      </a:lnTo>
                      <a:lnTo>
                        <a:pt x="30" y="14"/>
                      </a:lnTo>
                      <a:lnTo>
                        <a:pt x="30" y="18"/>
                      </a:lnTo>
                      <a:lnTo>
                        <a:pt x="33" y="18"/>
                      </a:lnTo>
                      <a:lnTo>
                        <a:pt x="35" y="14"/>
                      </a:lnTo>
                      <a:lnTo>
                        <a:pt x="38" y="12"/>
                      </a:lnTo>
                      <a:lnTo>
                        <a:pt x="40" y="11"/>
                      </a:lnTo>
                      <a:lnTo>
                        <a:pt x="40" y="5"/>
                      </a:lnTo>
                      <a:lnTo>
                        <a:pt x="41" y="2"/>
                      </a:lnTo>
                      <a:lnTo>
                        <a:pt x="46" y="2"/>
                      </a:lnTo>
                      <a:lnTo>
                        <a:pt x="50" y="4"/>
                      </a:lnTo>
                      <a:lnTo>
                        <a:pt x="55" y="2"/>
                      </a:lnTo>
                      <a:lnTo>
                        <a:pt x="61" y="0"/>
                      </a:lnTo>
                      <a:lnTo>
                        <a:pt x="66" y="2"/>
                      </a:lnTo>
                      <a:lnTo>
                        <a:pt x="73" y="4"/>
                      </a:lnTo>
                      <a:lnTo>
                        <a:pt x="73" y="9"/>
                      </a:lnTo>
                      <a:lnTo>
                        <a:pt x="68" y="9"/>
                      </a:lnTo>
                      <a:lnTo>
                        <a:pt x="65" y="11"/>
                      </a:lnTo>
                      <a:lnTo>
                        <a:pt x="60" y="12"/>
                      </a:lnTo>
                      <a:lnTo>
                        <a:pt x="55" y="14"/>
                      </a:lnTo>
                      <a:lnTo>
                        <a:pt x="51" y="18"/>
                      </a:lnTo>
                      <a:lnTo>
                        <a:pt x="50" y="24"/>
                      </a:lnTo>
                      <a:lnTo>
                        <a:pt x="48" y="26"/>
                      </a:lnTo>
                      <a:lnTo>
                        <a:pt x="41" y="26"/>
                      </a:lnTo>
                      <a:lnTo>
                        <a:pt x="36" y="28"/>
                      </a:lnTo>
                      <a:lnTo>
                        <a:pt x="35" y="33"/>
                      </a:lnTo>
                      <a:lnTo>
                        <a:pt x="35" y="40"/>
                      </a:lnTo>
                      <a:lnTo>
                        <a:pt x="30" y="42"/>
                      </a:lnTo>
                      <a:lnTo>
                        <a:pt x="25" y="40"/>
                      </a:lnTo>
                      <a:lnTo>
                        <a:pt x="21" y="40"/>
                      </a:lnTo>
                      <a:lnTo>
                        <a:pt x="16" y="45"/>
                      </a:lnTo>
                      <a:lnTo>
                        <a:pt x="13" y="45"/>
                      </a:lnTo>
                      <a:lnTo>
                        <a:pt x="13" y="47"/>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13" name="Freeform 534">
                  <a:extLst>
                    <a:ext uri="{FF2B5EF4-FFF2-40B4-BE49-F238E27FC236}">
                      <a16:creationId xmlns:a16="http://schemas.microsoft.com/office/drawing/2014/main" id="{596A2BE2-E022-4A1A-9AEC-2D7F6D7F190D}"/>
                    </a:ext>
                  </a:extLst>
                </p:cNvPr>
                <p:cNvSpPr>
                  <a:spLocks/>
                </p:cNvSpPr>
                <p:nvPr/>
              </p:nvSpPr>
              <p:spPr bwMode="auto">
                <a:xfrm>
                  <a:off x="3351" y="2858"/>
                  <a:ext cx="73" cy="47"/>
                </a:xfrm>
                <a:custGeom>
                  <a:avLst/>
                  <a:gdLst>
                    <a:gd name="T0" fmla="*/ 13 w 73"/>
                    <a:gd name="T1" fmla="*/ 47 h 47"/>
                    <a:gd name="T2" fmla="*/ 13 w 73"/>
                    <a:gd name="T3" fmla="*/ 47 h 47"/>
                    <a:gd name="T4" fmla="*/ 11 w 73"/>
                    <a:gd name="T5" fmla="*/ 45 h 47"/>
                    <a:gd name="T6" fmla="*/ 8 w 73"/>
                    <a:gd name="T7" fmla="*/ 40 h 47"/>
                    <a:gd name="T8" fmla="*/ 5 w 73"/>
                    <a:gd name="T9" fmla="*/ 40 h 47"/>
                    <a:gd name="T10" fmla="*/ 0 w 73"/>
                    <a:gd name="T11" fmla="*/ 38 h 47"/>
                    <a:gd name="T12" fmla="*/ 0 w 73"/>
                    <a:gd name="T13" fmla="*/ 35 h 47"/>
                    <a:gd name="T14" fmla="*/ 3 w 73"/>
                    <a:gd name="T15" fmla="*/ 31 h 47"/>
                    <a:gd name="T16" fmla="*/ 8 w 73"/>
                    <a:gd name="T17" fmla="*/ 26 h 47"/>
                    <a:gd name="T18" fmla="*/ 13 w 73"/>
                    <a:gd name="T19" fmla="*/ 23 h 47"/>
                    <a:gd name="T20" fmla="*/ 16 w 73"/>
                    <a:gd name="T21" fmla="*/ 21 h 47"/>
                    <a:gd name="T22" fmla="*/ 15 w 73"/>
                    <a:gd name="T23" fmla="*/ 16 h 47"/>
                    <a:gd name="T24" fmla="*/ 13 w 73"/>
                    <a:gd name="T25" fmla="*/ 12 h 47"/>
                    <a:gd name="T26" fmla="*/ 15 w 73"/>
                    <a:gd name="T27" fmla="*/ 11 h 47"/>
                    <a:gd name="T28" fmla="*/ 20 w 73"/>
                    <a:gd name="T29" fmla="*/ 9 h 47"/>
                    <a:gd name="T30" fmla="*/ 25 w 73"/>
                    <a:gd name="T31" fmla="*/ 7 h 47"/>
                    <a:gd name="T32" fmla="*/ 30 w 73"/>
                    <a:gd name="T33" fmla="*/ 4 h 47"/>
                    <a:gd name="T34" fmla="*/ 33 w 73"/>
                    <a:gd name="T35" fmla="*/ 4 h 47"/>
                    <a:gd name="T36" fmla="*/ 30 w 73"/>
                    <a:gd name="T37" fmla="*/ 9 h 47"/>
                    <a:gd name="T38" fmla="*/ 30 w 73"/>
                    <a:gd name="T39" fmla="*/ 14 h 47"/>
                    <a:gd name="T40" fmla="*/ 30 w 73"/>
                    <a:gd name="T41" fmla="*/ 18 h 47"/>
                    <a:gd name="T42" fmla="*/ 33 w 73"/>
                    <a:gd name="T43" fmla="*/ 18 h 47"/>
                    <a:gd name="T44" fmla="*/ 35 w 73"/>
                    <a:gd name="T45" fmla="*/ 14 h 47"/>
                    <a:gd name="T46" fmla="*/ 38 w 73"/>
                    <a:gd name="T47" fmla="*/ 12 h 47"/>
                    <a:gd name="T48" fmla="*/ 40 w 73"/>
                    <a:gd name="T49" fmla="*/ 11 h 47"/>
                    <a:gd name="T50" fmla="*/ 40 w 73"/>
                    <a:gd name="T51" fmla="*/ 5 h 47"/>
                    <a:gd name="T52" fmla="*/ 41 w 73"/>
                    <a:gd name="T53" fmla="*/ 2 h 47"/>
                    <a:gd name="T54" fmla="*/ 46 w 73"/>
                    <a:gd name="T55" fmla="*/ 2 h 47"/>
                    <a:gd name="T56" fmla="*/ 50 w 73"/>
                    <a:gd name="T57" fmla="*/ 4 h 47"/>
                    <a:gd name="T58" fmla="*/ 55 w 73"/>
                    <a:gd name="T59" fmla="*/ 2 h 47"/>
                    <a:gd name="T60" fmla="*/ 61 w 73"/>
                    <a:gd name="T61" fmla="*/ 0 h 47"/>
                    <a:gd name="T62" fmla="*/ 66 w 73"/>
                    <a:gd name="T63" fmla="*/ 2 h 47"/>
                    <a:gd name="T64" fmla="*/ 73 w 73"/>
                    <a:gd name="T65" fmla="*/ 4 h 47"/>
                    <a:gd name="T66" fmla="*/ 73 w 73"/>
                    <a:gd name="T67" fmla="*/ 9 h 47"/>
                    <a:gd name="T68" fmla="*/ 68 w 73"/>
                    <a:gd name="T69" fmla="*/ 9 h 47"/>
                    <a:gd name="T70" fmla="*/ 65 w 73"/>
                    <a:gd name="T71" fmla="*/ 11 h 47"/>
                    <a:gd name="T72" fmla="*/ 60 w 73"/>
                    <a:gd name="T73" fmla="*/ 12 h 47"/>
                    <a:gd name="T74" fmla="*/ 55 w 73"/>
                    <a:gd name="T75" fmla="*/ 14 h 47"/>
                    <a:gd name="T76" fmla="*/ 51 w 73"/>
                    <a:gd name="T77" fmla="*/ 18 h 47"/>
                    <a:gd name="T78" fmla="*/ 50 w 73"/>
                    <a:gd name="T79" fmla="*/ 24 h 47"/>
                    <a:gd name="T80" fmla="*/ 48 w 73"/>
                    <a:gd name="T81" fmla="*/ 26 h 47"/>
                    <a:gd name="T82" fmla="*/ 41 w 73"/>
                    <a:gd name="T83" fmla="*/ 26 h 47"/>
                    <a:gd name="T84" fmla="*/ 36 w 73"/>
                    <a:gd name="T85" fmla="*/ 28 h 47"/>
                    <a:gd name="T86" fmla="*/ 35 w 73"/>
                    <a:gd name="T87" fmla="*/ 33 h 47"/>
                    <a:gd name="T88" fmla="*/ 35 w 73"/>
                    <a:gd name="T89" fmla="*/ 40 h 47"/>
                    <a:gd name="T90" fmla="*/ 30 w 73"/>
                    <a:gd name="T91" fmla="*/ 42 h 47"/>
                    <a:gd name="T92" fmla="*/ 25 w 73"/>
                    <a:gd name="T93" fmla="*/ 40 h 47"/>
                    <a:gd name="T94" fmla="*/ 21 w 73"/>
                    <a:gd name="T95" fmla="*/ 40 h 47"/>
                    <a:gd name="T96" fmla="*/ 16 w 73"/>
                    <a:gd name="T97" fmla="*/ 45 h 47"/>
                    <a:gd name="T98" fmla="*/ 13 w 73"/>
                    <a:gd name="T99" fmla="*/ 45 h 47"/>
                    <a:gd name="T100" fmla="*/ 13 w 73"/>
                    <a:gd name="T101" fmla="*/ 47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3"/>
                    <a:gd name="T154" fmla="*/ 0 h 47"/>
                    <a:gd name="T155" fmla="*/ 73 w 73"/>
                    <a:gd name="T156" fmla="*/ 47 h 4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3" h="47">
                      <a:moveTo>
                        <a:pt x="13" y="47"/>
                      </a:moveTo>
                      <a:lnTo>
                        <a:pt x="13" y="47"/>
                      </a:lnTo>
                      <a:lnTo>
                        <a:pt x="11" y="45"/>
                      </a:lnTo>
                      <a:lnTo>
                        <a:pt x="8" y="40"/>
                      </a:lnTo>
                      <a:lnTo>
                        <a:pt x="5" y="40"/>
                      </a:lnTo>
                      <a:lnTo>
                        <a:pt x="0" y="38"/>
                      </a:lnTo>
                      <a:lnTo>
                        <a:pt x="0" y="35"/>
                      </a:lnTo>
                      <a:lnTo>
                        <a:pt x="3" y="31"/>
                      </a:lnTo>
                      <a:lnTo>
                        <a:pt x="8" y="26"/>
                      </a:lnTo>
                      <a:lnTo>
                        <a:pt x="13" y="23"/>
                      </a:lnTo>
                      <a:lnTo>
                        <a:pt x="16" y="21"/>
                      </a:lnTo>
                      <a:lnTo>
                        <a:pt x="15" y="16"/>
                      </a:lnTo>
                      <a:lnTo>
                        <a:pt x="13" y="12"/>
                      </a:lnTo>
                      <a:lnTo>
                        <a:pt x="15" y="11"/>
                      </a:lnTo>
                      <a:lnTo>
                        <a:pt x="20" y="9"/>
                      </a:lnTo>
                      <a:lnTo>
                        <a:pt x="25" y="7"/>
                      </a:lnTo>
                      <a:lnTo>
                        <a:pt x="30" y="4"/>
                      </a:lnTo>
                      <a:lnTo>
                        <a:pt x="33" y="4"/>
                      </a:lnTo>
                      <a:lnTo>
                        <a:pt x="30" y="9"/>
                      </a:lnTo>
                      <a:lnTo>
                        <a:pt x="30" y="14"/>
                      </a:lnTo>
                      <a:lnTo>
                        <a:pt x="30" y="18"/>
                      </a:lnTo>
                      <a:lnTo>
                        <a:pt x="33" y="18"/>
                      </a:lnTo>
                      <a:lnTo>
                        <a:pt x="35" y="14"/>
                      </a:lnTo>
                      <a:lnTo>
                        <a:pt x="38" y="12"/>
                      </a:lnTo>
                      <a:lnTo>
                        <a:pt x="40" y="11"/>
                      </a:lnTo>
                      <a:lnTo>
                        <a:pt x="40" y="5"/>
                      </a:lnTo>
                      <a:lnTo>
                        <a:pt x="41" y="2"/>
                      </a:lnTo>
                      <a:lnTo>
                        <a:pt x="46" y="2"/>
                      </a:lnTo>
                      <a:lnTo>
                        <a:pt x="50" y="4"/>
                      </a:lnTo>
                      <a:lnTo>
                        <a:pt x="55" y="2"/>
                      </a:lnTo>
                      <a:lnTo>
                        <a:pt x="61" y="0"/>
                      </a:lnTo>
                      <a:lnTo>
                        <a:pt x="66" y="2"/>
                      </a:lnTo>
                      <a:lnTo>
                        <a:pt x="73" y="4"/>
                      </a:lnTo>
                      <a:lnTo>
                        <a:pt x="73" y="9"/>
                      </a:lnTo>
                      <a:lnTo>
                        <a:pt x="68" y="9"/>
                      </a:lnTo>
                      <a:lnTo>
                        <a:pt x="65" y="11"/>
                      </a:lnTo>
                      <a:lnTo>
                        <a:pt x="60" y="12"/>
                      </a:lnTo>
                      <a:lnTo>
                        <a:pt x="55" y="14"/>
                      </a:lnTo>
                      <a:lnTo>
                        <a:pt x="51" y="18"/>
                      </a:lnTo>
                      <a:lnTo>
                        <a:pt x="50" y="24"/>
                      </a:lnTo>
                      <a:lnTo>
                        <a:pt x="48" y="26"/>
                      </a:lnTo>
                      <a:lnTo>
                        <a:pt x="41" y="26"/>
                      </a:lnTo>
                      <a:lnTo>
                        <a:pt x="36" y="28"/>
                      </a:lnTo>
                      <a:lnTo>
                        <a:pt x="35" y="33"/>
                      </a:lnTo>
                      <a:lnTo>
                        <a:pt x="35" y="40"/>
                      </a:lnTo>
                      <a:lnTo>
                        <a:pt x="30" y="42"/>
                      </a:lnTo>
                      <a:lnTo>
                        <a:pt x="25" y="40"/>
                      </a:lnTo>
                      <a:lnTo>
                        <a:pt x="21" y="40"/>
                      </a:lnTo>
                      <a:lnTo>
                        <a:pt x="16" y="45"/>
                      </a:lnTo>
                      <a:lnTo>
                        <a:pt x="13" y="45"/>
                      </a:lnTo>
                      <a:lnTo>
                        <a:pt x="13" y="4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14" name="Freeform 535">
                  <a:extLst>
                    <a:ext uri="{FF2B5EF4-FFF2-40B4-BE49-F238E27FC236}">
                      <a16:creationId xmlns:a16="http://schemas.microsoft.com/office/drawing/2014/main" id="{943E951A-53E8-442B-90FE-CAA9DA8B14FC}"/>
                    </a:ext>
                  </a:extLst>
                </p:cNvPr>
                <p:cNvSpPr>
                  <a:spLocks/>
                </p:cNvSpPr>
                <p:nvPr/>
              </p:nvSpPr>
              <p:spPr bwMode="auto">
                <a:xfrm>
                  <a:off x="2940" y="2886"/>
                  <a:ext cx="7" cy="27"/>
                </a:xfrm>
                <a:custGeom>
                  <a:avLst/>
                  <a:gdLst>
                    <a:gd name="T0" fmla="*/ 0 w 7"/>
                    <a:gd name="T1" fmla="*/ 27 h 27"/>
                    <a:gd name="T2" fmla="*/ 2 w 7"/>
                    <a:gd name="T3" fmla="*/ 22 h 27"/>
                    <a:gd name="T4" fmla="*/ 2 w 7"/>
                    <a:gd name="T5" fmla="*/ 17 h 27"/>
                    <a:gd name="T6" fmla="*/ 3 w 7"/>
                    <a:gd name="T7" fmla="*/ 14 h 27"/>
                    <a:gd name="T8" fmla="*/ 5 w 7"/>
                    <a:gd name="T9" fmla="*/ 10 h 27"/>
                    <a:gd name="T10" fmla="*/ 5 w 7"/>
                    <a:gd name="T11" fmla="*/ 7 h 27"/>
                    <a:gd name="T12" fmla="*/ 5 w 7"/>
                    <a:gd name="T13" fmla="*/ 5 h 27"/>
                    <a:gd name="T14" fmla="*/ 7 w 7"/>
                    <a:gd name="T15" fmla="*/ 3 h 27"/>
                    <a:gd name="T16" fmla="*/ 7 w 7"/>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7"/>
                    <a:gd name="T29" fmla="*/ 7 w 7"/>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7">
                      <a:moveTo>
                        <a:pt x="0" y="27"/>
                      </a:moveTo>
                      <a:lnTo>
                        <a:pt x="2" y="22"/>
                      </a:lnTo>
                      <a:lnTo>
                        <a:pt x="2" y="17"/>
                      </a:lnTo>
                      <a:lnTo>
                        <a:pt x="3" y="14"/>
                      </a:lnTo>
                      <a:lnTo>
                        <a:pt x="5" y="10"/>
                      </a:lnTo>
                      <a:lnTo>
                        <a:pt x="5" y="7"/>
                      </a:lnTo>
                      <a:lnTo>
                        <a:pt x="5" y="5"/>
                      </a:lnTo>
                      <a:lnTo>
                        <a:pt x="7" y="3"/>
                      </a:lnTo>
                      <a:lnTo>
                        <a:pt x="7"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15" name="Freeform 536">
                  <a:extLst>
                    <a:ext uri="{FF2B5EF4-FFF2-40B4-BE49-F238E27FC236}">
                      <a16:creationId xmlns:a16="http://schemas.microsoft.com/office/drawing/2014/main" id="{A9143010-FD3F-426E-B101-FBE4F3FB53F6}"/>
                    </a:ext>
                  </a:extLst>
                </p:cNvPr>
                <p:cNvSpPr>
                  <a:spLocks/>
                </p:cNvSpPr>
                <p:nvPr/>
              </p:nvSpPr>
              <p:spPr bwMode="auto">
                <a:xfrm>
                  <a:off x="2938" y="2913"/>
                  <a:ext cx="2" cy="6"/>
                </a:xfrm>
                <a:custGeom>
                  <a:avLst/>
                  <a:gdLst>
                    <a:gd name="T0" fmla="*/ 0 w 2"/>
                    <a:gd name="T1" fmla="*/ 6 h 6"/>
                    <a:gd name="T2" fmla="*/ 0 w 2"/>
                    <a:gd name="T3" fmla="*/ 4 h 6"/>
                    <a:gd name="T4" fmla="*/ 0 w 2"/>
                    <a:gd name="T5" fmla="*/ 2 h 6"/>
                    <a:gd name="T6" fmla="*/ 2 w 2"/>
                    <a:gd name="T7" fmla="*/ 0 h 6"/>
                    <a:gd name="T8" fmla="*/ 0 60000 65536"/>
                    <a:gd name="T9" fmla="*/ 0 60000 65536"/>
                    <a:gd name="T10" fmla="*/ 0 60000 65536"/>
                    <a:gd name="T11" fmla="*/ 0 60000 65536"/>
                    <a:gd name="T12" fmla="*/ 0 w 2"/>
                    <a:gd name="T13" fmla="*/ 0 h 6"/>
                    <a:gd name="T14" fmla="*/ 2 w 2"/>
                    <a:gd name="T15" fmla="*/ 6 h 6"/>
                  </a:gdLst>
                  <a:ahLst/>
                  <a:cxnLst>
                    <a:cxn ang="T8">
                      <a:pos x="T0" y="T1"/>
                    </a:cxn>
                    <a:cxn ang="T9">
                      <a:pos x="T2" y="T3"/>
                    </a:cxn>
                    <a:cxn ang="T10">
                      <a:pos x="T4" y="T5"/>
                    </a:cxn>
                    <a:cxn ang="T11">
                      <a:pos x="T6" y="T7"/>
                    </a:cxn>
                  </a:cxnLst>
                  <a:rect l="T12" t="T13" r="T14" b="T15"/>
                  <a:pathLst>
                    <a:path w="2" h="6">
                      <a:moveTo>
                        <a:pt x="0" y="6"/>
                      </a:moveTo>
                      <a:lnTo>
                        <a:pt x="0" y="4"/>
                      </a:lnTo>
                      <a:lnTo>
                        <a:pt x="0" y="2"/>
                      </a:lnTo>
                      <a:lnTo>
                        <a:pt x="2"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16" name="Freeform 537">
                  <a:extLst>
                    <a:ext uri="{FF2B5EF4-FFF2-40B4-BE49-F238E27FC236}">
                      <a16:creationId xmlns:a16="http://schemas.microsoft.com/office/drawing/2014/main" id="{BF3097D0-1A53-4D72-AE89-B28B1AC95594}"/>
                    </a:ext>
                  </a:extLst>
                </p:cNvPr>
                <p:cNvSpPr>
                  <a:spLocks/>
                </p:cNvSpPr>
                <p:nvPr/>
              </p:nvSpPr>
              <p:spPr bwMode="auto">
                <a:xfrm>
                  <a:off x="2938" y="2886"/>
                  <a:ext cx="20" cy="34"/>
                </a:xfrm>
                <a:custGeom>
                  <a:avLst/>
                  <a:gdLst>
                    <a:gd name="T0" fmla="*/ 0 w 20"/>
                    <a:gd name="T1" fmla="*/ 33 h 34"/>
                    <a:gd name="T2" fmla="*/ 9 w 20"/>
                    <a:gd name="T3" fmla="*/ 0 h 34"/>
                    <a:gd name="T4" fmla="*/ 10 w 20"/>
                    <a:gd name="T5" fmla="*/ 2 h 34"/>
                    <a:gd name="T6" fmla="*/ 12 w 20"/>
                    <a:gd name="T7" fmla="*/ 3 h 34"/>
                    <a:gd name="T8" fmla="*/ 15 w 20"/>
                    <a:gd name="T9" fmla="*/ 5 h 34"/>
                    <a:gd name="T10" fmla="*/ 20 w 20"/>
                    <a:gd name="T11" fmla="*/ 5 h 34"/>
                    <a:gd name="T12" fmla="*/ 20 w 20"/>
                    <a:gd name="T13" fmla="*/ 12 h 34"/>
                    <a:gd name="T14" fmla="*/ 20 w 20"/>
                    <a:gd name="T15" fmla="*/ 15 h 34"/>
                    <a:gd name="T16" fmla="*/ 17 w 20"/>
                    <a:gd name="T17" fmla="*/ 19 h 34"/>
                    <a:gd name="T18" fmla="*/ 15 w 20"/>
                    <a:gd name="T19" fmla="*/ 15 h 34"/>
                    <a:gd name="T20" fmla="*/ 14 w 20"/>
                    <a:gd name="T21" fmla="*/ 15 h 34"/>
                    <a:gd name="T22" fmla="*/ 10 w 20"/>
                    <a:gd name="T23" fmla="*/ 17 h 34"/>
                    <a:gd name="T24" fmla="*/ 10 w 20"/>
                    <a:gd name="T25" fmla="*/ 21 h 34"/>
                    <a:gd name="T26" fmla="*/ 10 w 20"/>
                    <a:gd name="T27" fmla="*/ 22 h 34"/>
                    <a:gd name="T28" fmla="*/ 10 w 20"/>
                    <a:gd name="T29" fmla="*/ 24 h 34"/>
                    <a:gd name="T30" fmla="*/ 9 w 20"/>
                    <a:gd name="T31" fmla="*/ 26 h 34"/>
                    <a:gd name="T32" fmla="*/ 7 w 20"/>
                    <a:gd name="T33" fmla="*/ 26 h 34"/>
                    <a:gd name="T34" fmla="*/ 7 w 20"/>
                    <a:gd name="T35" fmla="*/ 27 h 34"/>
                    <a:gd name="T36" fmla="*/ 9 w 20"/>
                    <a:gd name="T37" fmla="*/ 29 h 34"/>
                    <a:gd name="T38" fmla="*/ 9 w 20"/>
                    <a:gd name="T39" fmla="*/ 33 h 34"/>
                    <a:gd name="T40" fmla="*/ 9 w 20"/>
                    <a:gd name="T41" fmla="*/ 34 h 34"/>
                    <a:gd name="T42" fmla="*/ 5 w 20"/>
                    <a:gd name="T43" fmla="*/ 34 h 34"/>
                    <a:gd name="T44" fmla="*/ 2 w 20"/>
                    <a:gd name="T45" fmla="*/ 34 h 34"/>
                    <a:gd name="T46" fmla="*/ 0 w 20"/>
                    <a:gd name="T47" fmla="*/ 33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34"/>
                    <a:gd name="T74" fmla="*/ 20 w 20"/>
                    <a:gd name="T75" fmla="*/ 34 h 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34">
                      <a:moveTo>
                        <a:pt x="0" y="33"/>
                      </a:moveTo>
                      <a:lnTo>
                        <a:pt x="9" y="0"/>
                      </a:lnTo>
                      <a:lnTo>
                        <a:pt x="10" y="2"/>
                      </a:lnTo>
                      <a:lnTo>
                        <a:pt x="12" y="3"/>
                      </a:lnTo>
                      <a:lnTo>
                        <a:pt x="15" y="5"/>
                      </a:lnTo>
                      <a:lnTo>
                        <a:pt x="20" y="5"/>
                      </a:lnTo>
                      <a:lnTo>
                        <a:pt x="20" y="12"/>
                      </a:lnTo>
                      <a:lnTo>
                        <a:pt x="20" y="15"/>
                      </a:lnTo>
                      <a:lnTo>
                        <a:pt x="17" y="19"/>
                      </a:lnTo>
                      <a:lnTo>
                        <a:pt x="15" y="15"/>
                      </a:lnTo>
                      <a:lnTo>
                        <a:pt x="14" y="15"/>
                      </a:lnTo>
                      <a:lnTo>
                        <a:pt x="10" y="17"/>
                      </a:lnTo>
                      <a:lnTo>
                        <a:pt x="10" y="21"/>
                      </a:lnTo>
                      <a:lnTo>
                        <a:pt x="10" y="22"/>
                      </a:lnTo>
                      <a:lnTo>
                        <a:pt x="10" y="24"/>
                      </a:lnTo>
                      <a:lnTo>
                        <a:pt x="9" y="26"/>
                      </a:lnTo>
                      <a:lnTo>
                        <a:pt x="7" y="26"/>
                      </a:lnTo>
                      <a:lnTo>
                        <a:pt x="7" y="27"/>
                      </a:lnTo>
                      <a:lnTo>
                        <a:pt x="9" y="29"/>
                      </a:lnTo>
                      <a:lnTo>
                        <a:pt x="9" y="33"/>
                      </a:lnTo>
                      <a:lnTo>
                        <a:pt x="9" y="34"/>
                      </a:lnTo>
                      <a:lnTo>
                        <a:pt x="5" y="34"/>
                      </a:lnTo>
                      <a:lnTo>
                        <a:pt x="2" y="34"/>
                      </a:lnTo>
                      <a:lnTo>
                        <a:pt x="0" y="33"/>
                      </a:lnTo>
                      <a:close/>
                    </a:path>
                  </a:pathLst>
                </a:custGeom>
                <a:solidFill>
                  <a:srgbClr val="F09BBE"/>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17" name="Freeform 538">
                  <a:extLst>
                    <a:ext uri="{FF2B5EF4-FFF2-40B4-BE49-F238E27FC236}">
                      <a16:creationId xmlns:a16="http://schemas.microsoft.com/office/drawing/2014/main" id="{34ED70FF-B700-4D61-B768-3F9ACA2AF839}"/>
                    </a:ext>
                  </a:extLst>
                </p:cNvPr>
                <p:cNvSpPr>
                  <a:spLocks/>
                </p:cNvSpPr>
                <p:nvPr/>
              </p:nvSpPr>
              <p:spPr bwMode="auto">
                <a:xfrm>
                  <a:off x="2938" y="2886"/>
                  <a:ext cx="20" cy="34"/>
                </a:xfrm>
                <a:custGeom>
                  <a:avLst/>
                  <a:gdLst>
                    <a:gd name="T0" fmla="*/ 0 w 20"/>
                    <a:gd name="T1" fmla="*/ 33 h 34"/>
                    <a:gd name="T2" fmla="*/ 9 w 20"/>
                    <a:gd name="T3" fmla="*/ 0 h 34"/>
                    <a:gd name="T4" fmla="*/ 10 w 20"/>
                    <a:gd name="T5" fmla="*/ 2 h 34"/>
                    <a:gd name="T6" fmla="*/ 12 w 20"/>
                    <a:gd name="T7" fmla="*/ 3 h 34"/>
                    <a:gd name="T8" fmla="*/ 15 w 20"/>
                    <a:gd name="T9" fmla="*/ 5 h 34"/>
                    <a:gd name="T10" fmla="*/ 20 w 20"/>
                    <a:gd name="T11" fmla="*/ 5 h 34"/>
                    <a:gd name="T12" fmla="*/ 20 w 20"/>
                    <a:gd name="T13" fmla="*/ 12 h 34"/>
                    <a:gd name="T14" fmla="*/ 20 w 20"/>
                    <a:gd name="T15" fmla="*/ 15 h 34"/>
                    <a:gd name="T16" fmla="*/ 17 w 20"/>
                    <a:gd name="T17" fmla="*/ 19 h 34"/>
                    <a:gd name="T18" fmla="*/ 15 w 20"/>
                    <a:gd name="T19" fmla="*/ 15 h 34"/>
                    <a:gd name="T20" fmla="*/ 14 w 20"/>
                    <a:gd name="T21" fmla="*/ 15 h 34"/>
                    <a:gd name="T22" fmla="*/ 10 w 20"/>
                    <a:gd name="T23" fmla="*/ 17 h 34"/>
                    <a:gd name="T24" fmla="*/ 10 w 20"/>
                    <a:gd name="T25" fmla="*/ 21 h 34"/>
                    <a:gd name="T26" fmla="*/ 10 w 20"/>
                    <a:gd name="T27" fmla="*/ 22 h 34"/>
                    <a:gd name="T28" fmla="*/ 10 w 20"/>
                    <a:gd name="T29" fmla="*/ 24 h 34"/>
                    <a:gd name="T30" fmla="*/ 9 w 20"/>
                    <a:gd name="T31" fmla="*/ 26 h 34"/>
                    <a:gd name="T32" fmla="*/ 7 w 20"/>
                    <a:gd name="T33" fmla="*/ 26 h 34"/>
                    <a:gd name="T34" fmla="*/ 7 w 20"/>
                    <a:gd name="T35" fmla="*/ 27 h 34"/>
                    <a:gd name="T36" fmla="*/ 9 w 20"/>
                    <a:gd name="T37" fmla="*/ 29 h 34"/>
                    <a:gd name="T38" fmla="*/ 9 w 20"/>
                    <a:gd name="T39" fmla="*/ 33 h 34"/>
                    <a:gd name="T40" fmla="*/ 9 w 20"/>
                    <a:gd name="T41" fmla="*/ 34 h 34"/>
                    <a:gd name="T42" fmla="*/ 5 w 20"/>
                    <a:gd name="T43" fmla="*/ 34 h 34"/>
                    <a:gd name="T44" fmla="*/ 2 w 20"/>
                    <a:gd name="T45" fmla="*/ 34 h 34"/>
                    <a:gd name="T46" fmla="*/ 0 w 20"/>
                    <a:gd name="T47" fmla="*/ 33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34"/>
                    <a:gd name="T74" fmla="*/ 20 w 20"/>
                    <a:gd name="T75" fmla="*/ 34 h 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34">
                      <a:moveTo>
                        <a:pt x="0" y="33"/>
                      </a:moveTo>
                      <a:lnTo>
                        <a:pt x="9" y="0"/>
                      </a:lnTo>
                      <a:lnTo>
                        <a:pt x="10" y="2"/>
                      </a:lnTo>
                      <a:lnTo>
                        <a:pt x="12" y="3"/>
                      </a:lnTo>
                      <a:lnTo>
                        <a:pt x="15" y="5"/>
                      </a:lnTo>
                      <a:lnTo>
                        <a:pt x="20" y="5"/>
                      </a:lnTo>
                      <a:lnTo>
                        <a:pt x="20" y="12"/>
                      </a:lnTo>
                      <a:lnTo>
                        <a:pt x="20" y="15"/>
                      </a:lnTo>
                      <a:lnTo>
                        <a:pt x="17" y="19"/>
                      </a:lnTo>
                      <a:lnTo>
                        <a:pt x="15" y="15"/>
                      </a:lnTo>
                      <a:lnTo>
                        <a:pt x="14" y="15"/>
                      </a:lnTo>
                      <a:lnTo>
                        <a:pt x="10" y="17"/>
                      </a:lnTo>
                      <a:lnTo>
                        <a:pt x="10" y="21"/>
                      </a:lnTo>
                      <a:lnTo>
                        <a:pt x="10" y="22"/>
                      </a:lnTo>
                      <a:lnTo>
                        <a:pt x="10" y="24"/>
                      </a:lnTo>
                      <a:lnTo>
                        <a:pt x="9" y="26"/>
                      </a:lnTo>
                      <a:lnTo>
                        <a:pt x="7" y="26"/>
                      </a:lnTo>
                      <a:lnTo>
                        <a:pt x="7" y="27"/>
                      </a:lnTo>
                      <a:lnTo>
                        <a:pt x="9" y="29"/>
                      </a:lnTo>
                      <a:lnTo>
                        <a:pt x="9" y="33"/>
                      </a:lnTo>
                      <a:lnTo>
                        <a:pt x="9" y="34"/>
                      </a:lnTo>
                      <a:lnTo>
                        <a:pt x="5" y="34"/>
                      </a:lnTo>
                      <a:lnTo>
                        <a:pt x="2" y="34"/>
                      </a:lnTo>
                      <a:lnTo>
                        <a:pt x="0" y="3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18" name="Freeform 539">
                  <a:extLst>
                    <a:ext uri="{FF2B5EF4-FFF2-40B4-BE49-F238E27FC236}">
                      <a16:creationId xmlns:a16="http://schemas.microsoft.com/office/drawing/2014/main" id="{A83290DD-E263-49E7-9872-8300E573D36C}"/>
                    </a:ext>
                  </a:extLst>
                </p:cNvPr>
                <p:cNvSpPr>
                  <a:spLocks/>
                </p:cNvSpPr>
                <p:nvPr/>
              </p:nvSpPr>
              <p:spPr bwMode="auto">
                <a:xfrm>
                  <a:off x="2032" y="2698"/>
                  <a:ext cx="394" cy="222"/>
                </a:xfrm>
                <a:custGeom>
                  <a:avLst/>
                  <a:gdLst>
                    <a:gd name="T0" fmla="*/ 13 w 394"/>
                    <a:gd name="T1" fmla="*/ 162 h 222"/>
                    <a:gd name="T2" fmla="*/ 23 w 394"/>
                    <a:gd name="T3" fmla="*/ 165 h 222"/>
                    <a:gd name="T4" fmla="*/ 35 w 394"/>
                    <a:gd name="T5" fmla="*/ 164 h 222"/>
                    <a:gd name="T6" fmla="*/ 47 w 394"/>
                    <a:gd name="T7" fmla="*/ 162 h 222"/>
                    <a:gd name="T8" fmla="*/ 57 w 394"/>
                    <a:gd name="T9" fmla="*/ 162 h 222"/>
                    <a:gd name="T10" fmla="*/ 57 w 394"/>
                    <a:gd name="T11" fmla="*/ 171 h 222"/>
                    <a:gd name="T12" fmla="*/ 70 w 394"/>
                    <a:gd name="T13" fmla="*/ 171 h 222"/>
                    <a:gd name="T14" fmla="*/ 77 w 394"/>
                    <a:gd name="T15" fmla="*/ 178 h 222"/>
                    <a:gd name="T16" fmla="*/ 82 w 394"/>
                    <a:gd name="T17" fmla="*/ 174 h 222"/>
                    <a:gd name="T18" fmla="*/ 85 w 394"/>
                    <a:gd name="T19" fmla="*/ 171 h 222"/>
                    <a:gd name="T20" fmla="*/ 95 w 394"/>
                    <a:gd name="T21" fmla="*/ 165 h 222"/>
                    <a:gd name="T22" fmla="*/ 107 w 394"/>
                    <a:gd name="T23" fmla="*/ 164 h 222"/>
                    <a:gd name="T24" fmla="*/ 118 w 394"/>
                    <a:gd name="T25" fmla="*/ 171 h 222"/>
                    <a:gd name="T26" fmla="*/ 128 w 394"/>
                    <a:gd name="T27" fmla="*/ 171 h 222"/>
                    <a:gd name="T28" fmla="*/ 142 w 394"/>
                    <a:gd name="T29" fmla="*/ 174 h 222"/>
                    <a:gd name="T30" fmla="*/ 153 w 394"/>
                    <a:gd name="T31" fmla="*/ 174 h 222"/>
                    <a:gd name="T32" fmla="*/ 162 w 394"/>
                    <a:gd name="T33" fmla="*/ 183 h 222"/>
                    <a:gd name="T34" fmla="*/ 177 w 394"/>
                    <a:gd name="T35" fmla="*/ 181 h 222"/>
                    <a:gd name="T36" fmla="*/ 187 w 394"/>
                    <a:gd name="T37" fmla="*/ 183 h 222"/>
                    <a:gd name="T38" fmla="*/ 197 w 394"/>
                    <a:gd name="T39" fmla="*/ 181 h 222"/>
                    <a:gd name="T40" fmla="*/ 212 w 394"/>
                    <a:gd name="T41" fmla="*/ 181 h 222"/>
                    <a:gd name="T42" fmla="*/ 220 w 394"/>
                    <a:gd name="T43" fmla="*/ 179 h 222"/>
                    <a:gd name="T44" fmla="*/ 227 w 394"/>
                    <a:gd name="T45" fmla="*/ 176 h 222"/>
                    <a:gd name="T46" fmla="*/ 237 w 394"/>
                    <a:gd name="T47" fmla="*/ 169 h 222"/>
                    <a:gd name="T48" fmla="*/ 254 w 394"/>
                    <a:gd name="T49" fmla="*/ 171 h 222"/>
                    <a:gd name="T50" fmla="*/ 260 w 394"/>
                    <a:gd name="T51" fmla="*/ 176 h 222"/>
                    <a:gd name="T52" fmla="*/ 270 w 394"/>
                    <a:gd name="T53" fmla="*/ 183 h 222"/>
                    <a:gd name="T54" fmla="*/ 282 w 394"/>
                    <a:gd name="T55" fmla="*/ 184 h 222"/>
                    <a:gd name="T56" fmla="*/ 294 w 394"/>
                    <a:gd name="T57" fmla="*/ 193 h 222"/>
                    <a:gd name="T58" fmla="*/ 309 w 394"/>
                    <a:gd name="T59" fmla="*/ 195 h 222"/>
                    <a:gd name="T60" fmla="*/ 320 w 394"/>
                    <a:gd name="T61" fmla="*/ 197 h 222"/>
                    <a:gd name="T62" fmla="*/ 337 w 394"/>
                    <a:gd name="T63" fmla="*/ 203 h 222"/>
                    <a:gd name="T64" fmla="*/ 365 w 394"/>
                    <a:gd name="T65" fmla="*/ 221 h 222"/>
                    <a:gd name="T66" fmla="*/ 385 w 394"/>
                    <a:gd name="T67" fmla="*/ 209 h 222"/>
                    <a:gd name="T68" fmla="*/ 364 w 394"/>
                    <a:gd name="T69" fmla="*/ 176 h 222"/>
                    <a:gd name="T70" fmla="*/ 344 w 394"/>
                    <a:gd name="T71" fmla="*/ 103 h 222"/>
                    <a:gd name="T72" fmla="*/ 325 w 394"/>
                    <a:gd name="T73" fmla="*/ 100 h 222"/>
                    <a:gd name="T74" fmla="*/ 309 w 394"/>
                    <a:gd name="T75" fmla="*/ 102 h 222"/>
                    <a:gd name="T76" fmla="*/ 270 w 394"/>
                    <a:gd name="T77" fmla="*/ 105 h 222"/>
                    <a:gd name="T78" fmla="*/ 249 w 394"/>
                    <a:gd name="T79" fmla="*/ 105 h 222"/>
                    <a:gd name="T80" fmla="*/ 239 w 394"/>
                    <a:gd name="T81" fmla="*/ 103 h 222"/>
                    <a:gd name="T82" fmla="*/ 224 w 394"/>
                    <a:gd name="T83" fmla="*/ 100 h 222"/>
                    <a:gd name="T84" fmla="*/ 212 w 394"/>
                    <a:gd name="T85" fmla="*/ 91 h 222"/>
                    <a:gd name="T86" fmla="*/ 204 w 394"/>
                    <a:gd name="T87" fmla="*/ 83 h 222"/>
                    <a:gd name="T88" fmla="*/ 205 w 394"/>
                    <a:gd name="T89" fmla="*/ 72 h 222"/>
                    <a:gd name="T90" fmla="*/ 200 w 394"/>
                    <a:gd name="T91" fmla="*/ 57 h 222"/>
                    <a:gd name="T92" fmla="*/ 184 w 394"/>
                    <a:gd name="T93" fmla="*/ 29 h 222"/>
                    <a:gd name="T94" fmla="*/ 179 w 394"/>
                    <a:gd name="T95" fmla="*/ 17 h 222"/>
                    <a:gd name="T96" fmla="*/ 143 w 394"/>
                    <a:gd name="T97" fmla="*/ 12 h 222"/>
                    <a:gd name="T98" fmla="*/ 128 w 394"/>
                    <a:gd name="T99" fmla="*/ 14 h 222"/>
                    <a:gd name="T100" fmla="*/ 112 w 394"/>
                    <a:gd name="T101" fmla="*/ 5 h 222"/>
                    <a:gd name="T102" fmla="*/ 100 w 394"/>
                    <a:gd name="T103" fmla="*/ 2 h 222"/>
                    <a:gd name="T104" fmla="*/ 92 w 394"/>
                    <a:gd name="T105" fmla="*/ 3 h 222"/>
                    <a:gd name="T106" fmla="*/ 82 w 394"/>
                    <a:gd name="T107" fmla="*/ 43 h 222"/>
                    <a:gd name="T108" fmla="*/ 50 w 394"/>
                    <a:gd name="T109" fmla="*/ 64 h 222"/>
                    <a:gd name="T110" fmla="*/ 35 w 394"/>
                    <a:gd name="T111" fmla="*/ 90 h 222"/>
                    <a:gd name="T112" fmla="*/ 27 w 394"/>
                    <a:gd name="T113" fmla="*/ 138 h 22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4"/>
                    <a:gd name="T172" fmla="*/ 0 h 222"/>
                    <a:gd name="T173" fmla="*/ 394 w 394"/>
                    <a:gd name="T174" fmla="*/ 222 h 22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4" h="222">
                      <a:moveTo>
                        <a:pt x="0" y="162"/>
                      </a:moveTo>
                      <a:lnTo>
                        <a:pt x="3" y="162"/>
                      </a:lnTo>
                      <a:lnTo>
                        <a:pt x="7" y="164"/>
                      </a:lnTo>
                      <a:lnTo>
                        <a:pt x="8" y="164"/>
                      </a:lnTo>
                      <a:lnTo>
                        <a:pt x="10" y="164"/>
                      </a:lnTo>
                      <a:lnTo>
                        <a:pt x="13" y="162"/>
                      </a:lnTo>
                      <a:lnTo>
                        <a:pt x="15" y="162"/>
                      </a:lnTo>
                      <a:lnTo>
                        <a:pt x="17" y="162"/>
                      </a:lnTo>
                      <a:lnTo>
                        <a:pt x="18" y="162"/>
                      </a:lnTo>
                      <a:lnTo>
                        <a:pt x="20" y="162"/>
                      </a:lnTo>
                      <a:lnTo>
                        <a:pt x="22" y="164"/>
                      </a:lnTo>
                      <a:lnTo>
                        <a:pt x="23" y="165"/>
                      </a:lnTo>
                      <a:lnTo>
                        <a:pt x="25" y="165"/>
                      </a:lnTo>
                      <a:lnTo>
                        <a:pt x="27" y="165"/>
                      </a:lnTo>
                      <a:lnTo>
                        <a:pt x="28" y="165"/>
                      </a:lnTo>
                      <a:lnTo>
                        <a:pt x="30" y="165"/>
                      </a:lnTo>
                      <a:lnTo>
                        <a:pt x="32" y="165"/>
                      </a:lnTo>
                      <a:lnTo>
                        <a:pt x="35" y="164"/>
                      </a:lnTo>
                      <a:lnTo>
                        <a:pt x="37" y="164"/>
                      </a:lnTo>
                      <a:lnTo>
                        <a:pt x="38" y="164"/>
                      </a:lnTo>
                      <a:lnTo>
                        <a:pt x="40" y="164"/>
                      </a:lnTo>
                      <a:lnTo>
                        <a:pt x="43" y="162"/>
                      </a:lnTo>
                      <a:lnTo>
                        <a:pt x="45" y="162"/>
                      </a:lnTo>
                      <a:lnTo>
                        <a:pt x="47" y="162"/>
                      </a:lnTo>
                      <a:lnTo>
                        <a:pt x="48" y="162"/>
                      </a:lnTo>
                      <a:lnTo>
                        <a:pt x="50" y="162"/>
                      </a:lnTo>
                      <a:lnTo>
                        <a:pt x="52" y="162"/>
                      </a:lnTo>
                      <a:lnTo>
                        <a:pt x="53" y="162"/>
                      </a:lnTo>
                      <a:lnTo>
                        <a:pt x="55" y="162"/>
                      </a:lnTo>
                      <a:lnTo>
                        <a:pt x="57" y="162"/>
                      </a:lnTo>
                      <a:lnTo>
                        <a:pt x="57" y="164"/>
                      </a:lnTo>
                      <a:lnTo>
                        <a:pt x="55" y="165"/>
                      </a:lnTo>
                      <a:lnTo>
                        <a:pt x="53" y="167"/>
                      </a:lnTo>
                      <a:lnTo>
                        <a:pt x="55" y="169"/>
                      </a:lnTo>
                      <a:lnTo>
                        <a:pt x="55" y="171"/>
                      </a:lnTo>
                      <a:lnTo>
                        <a:pt x="57" y="171"/>
                      </a:lnTo>
                      <a:lnTo>
                        <a:pt x="58" y="171"/>
                      </a:lnTo>
                      <a:lnTo>
                        <a:pt x="62" y="171"/>
                      </a:lnTo>
                      <a:lnTo>
                        <a:pt x="65" y="171"/>
                      </a:lnTo>
                      <a:lnTo>
                        <a:pt x="67" y="171"/>
                      </a:lnTo>
                      <a:lnTo>
                        <a:pt x="68" y="171"/>
                      </a:lnTo>
                      <a:lnTo>
                        <a:pt x="70" y="171"/>
                      </a:lnTo>
                      <a:lnTo>
                        <a:pt x="72" y="171"/>
                      </a:lnTo>
                      <a:lnTo>
                        <a:pt x="72" y="172"/>
                      </a:lnTo>
                      <a:lnTo>
                        <a:pt x="73" y="174"/>
                      </a:lnTo>
                      <a:lnTo>
                        <a:pt x="75" y="174"/>
                      </a:lnTo>
                      <a:lnTo>
                        <a:pt x="75" y="176"/>
                      </a:lnTo>
                      <a:lnTo>
                        <a:pt x="77" y="178"/>
                      </a:lnTo>
                      <a:lnTo>
                        <a:pt x="78" y="178"/>
                      </a:lnTo>
                      <a:lnTo>
                        <a:pt x="80" y="179"/>
                      </a:lnTo>
                      <a:lnTo>
                        <a:pt x="80" y="178"/>
                      </a:lnTo>
                      <a:lnTo>
                        <a:pt x="82" y="178"/>
                      </a:lnTo>
                      <a:lnTo>
                        <a:pt x="82" y="176"/>
                      </a:lnTo>
                      <a:lnTo>
                        <a:pt x="82" y="174"/>
                      </a:lnTo>
                      <a:lnTo>
                        <a:pt x="80" y="172"/>
                      </a:lnTo>
                      <a:lnTo>
                        <a:pt x="80" y="171"/>
                      </a:lnTo>
                      <a:lnTo>
                        <a:pt x="80" y="169"/>
                      </a:lnTo>
                      <a:lnTo>
                        <a:pt x="82" y="167"/>
                      </a:lnTo>
                      <a:lnTo>
                        <a:pt x="83" y="169"/>
                      </a:lnTo>
                      <a:lnTo>
                        <a:pt x="85" y="171"/>
                      </a:lnTo>
                      <a:lnTo>
                        <a:pt x="87" y="171"/>
                      </a:lnTo>
                      <a:lnTo>
                        <a:pt x="87" y="169"/>
                      </a:lnTo>
                      <a:lnTo>
                        <a:pt x="88" y="167"/>
                      </a:lnTo>
                      <a:lnTo>
                        <a:pt x="90" y="165"/>
                      </a:lnTo>
                      <a:lnTo>
                        <a:pt x="93" y="165"/>
                      </a:lnTo>
                      <a:lnTo>
                        <a:pt x="95" y="165"/>
                      </a:lnTo>
                      <a:lnTo>
                        <a:pt x="97" y="165"/>
                      </a:lnTo>
                      <a:lnTo>
                        <a:pt x="98" y="165"/>
                      </a:lnTo>
                      <a:lnTo>
                        <a:pt x="100" y="164"/>
                      </a:lnTo>
                      <a:lnTo>
                        <a:pt x="102" y="164"/>
                      </a:lnTo>
                      <a:lnTo>
                        <a:pt x="105" y="164"/>
                      </a:lnTo>
                      <a:lnTo>
                        <a:pt x="107" y="164"/>
                      </a:lnTo>
                      <a:lnTo>
                        <a:pt x="107" y="165"/>
                      </a:lnTo>
                      <a:lnTo>
                        <a:pt x="108" y="165"/>
                      </a:lnTo>
                      <a:lnTo>
                        <a:pt x="112" y="169"/>
                      </a:lnTo>
                      <a:lnTo>
                        <a:pt x="115" y="171"/>
                      </a:lnTo>
                      <a:lnTo>
                        <a:pt x="117" y="171"/>
                      </a:lnTo>
                      <a:lnTo>
                        <a:pt x="118" y="171"/>
                      </a:lnTo>
                      <a:lnTo>
                        <a:pt x="120" y="171"/>
                      </a:lnTo>
                      <a:lnTo>
                        <a:pt x="122" y="171"/>
                      </a:lnTo>
                      <a:lnTo>
                        <a:pt x="123" y="171"/>
                      </a:lnTo>
                      <a:lnTo>
                        <a:pt x="125" y="171"/>
                      </a:lnTo>
                      <a:lnTo>
                        <a:pt x="127" y="171"/>
                      </a:lnTo>
                      <a:lnTo>
                        <a:pt x="128" y="171"/>
                      </a:lnTo>
                      <a:lnTo>
                        <a:pt x="133" y="171"/>
                      </a:lnTo>
                      <a:lnTo>
                        <a:pt x="135" y="171"/>
                      </a:lnTo>
                      <a:lnTo>
                        <a:pt x="135" y="172"/>
                      </a:lnTo>
                      <a:lnTo>
                        <a:pt x="138" y="174"/>
                      </a:lnTo>
                      <a:lnTo>
                        <a:pt x="140" y="174"/>
                      </a:lnTo>
                      <a:lnTo>
                        <a:pt x="142" y="174"/>
                      </a:lnTo>
                      <a:lnTo>
                        <a:pt x="143" y="174"/>
                      </a:lnTo>
                      <a:lnTo>
                        <a:pt x="145" y="174"/>
                      </a:lnTo>
                      <a:lnTo>
                        <a:pt x="147" y="174"/>
                      </a:lnTo>
                      <a:lnTo>
                        <a:pt x="148" y="174"/>
                      </a:lnTo>
                      <a:lnTo>
                        <a:pt x="150" y="174"/>
                      </a:lnTo>
                      <a:lnTo>
                        <a:pt x="153" y="174"/>
                      </a:lnTo>
                      <a:lnTo>
                        <a:pt x="155" y="174"/>
                      </a:lnTo>
                      <a:lnTo>
                        <a:pt x="157" y="174"/>
                      </a:lnTo>
                      <a:lnTo>
                        <a:pt x="157" y="176"/>
                      </a:lnTo>
                      <a:lnTo>
                        <a:pt x="158" y="178"/>
                      </a:lnTo>
                      <a:lnTo>
                        <a:pt x="160" y="181"/>
                      </a:lnTo>
                      <a:lnTo>
                        <a:pt x="162" y="183"/>
                      </a:lnTo>
                      <a:lnTo>
                        <a:pt x="163" y="183"/>
                      </a:lnTo>
                      <a:lnTo>
                        <a:pt x="165" y="183"/>
                      </a:lnTo>
                      <a:lnTo>
                        <a:pt x="167" y="183"/>
                      </a:lnTo>
                      <a:lnTo>
                        <a:pt x="168" y="183"/>
                      </a:lnTo>
                      <a:lnTo>
                        <a:pt x="170" y="181"/>
                      </a:lnTo>
                      <a:lnTo>
                        <a:pt x="177" y="181"/>
                      </a:lnTo>
                      <a:lnTo>
                        <a:pt x="179" y="181"/>
                      </a:lnTo>
                      <a:lnTo>
                        <a:pt x="180" y="183"/>
                      </a:lnTo>
                      <a:lnTo>
                        <a:pt x="182" y="183"/>
                      </a:lnTo>
                      <a:lnTo>
                        <a:pt x="184" y="183"/>
                      </a:lnTo>
                      <a:lnTo>
                        <a:pt x="185" y="183"/>
                      </a:lnTo>
                      <a:lnTo>
                        <a:pt x="187" y="183"/>
                      </a:lnTo>
                      <a:lnTo>
                        <a:pt x="189" y="183"/>
                      </a:lnTo>
                      <a:lnTo>
                        <a:pt x="190" y="183"/>
                      </a:lnTo>
                      <a:lnTo>
                        <a:pt x="192" y="183"/>
                      </a:lnTo>
                      <a:lnTo>
                        <a:pt x="194" y="183"/>
                      </a:lnTo>
                      <a:lnTo>
                        <a:pt x="195" y="183"/>
                      </a:lnTo>
                      <a:lnTo>
                        <a:pt x="197" y="181"/>
                      </a:lnTo>
                      <a:lnTo>
                        <a:pt x="199" y="181"/>
                      </a:lnTo>
                      <a:lnTo>
                        <a:pt x="200" y="181"/>
                      </a:lnTo>
                      <a:lnTo>
                        <a:pt x="202" y="181"/>
                      </a:lnTo>
                      <a:lnTo>
                        <a:pt x="202" y="179"/>
                      </a:lnTo>
                      <a:lnTo>
                        <a:pt x="209" y="181"/>
                      </a:lnTo>
                      <a:lnTo>
                        <a:pt x="212" y="181"/>
                      </a:lnTo>
                      <a:lnTo>
                        <a:pt x="214" y="181"/>
                      </a:lnTo>
                      <a:lnTo>
                        <a:pt x="215" y="181"/>
                      </a:lnTo>
                      <a:lnTo>
                        <a:pt x="217" y="181"/>
                      </a:lnTo>
                      <a:lnTo>
                        <a:pt x="219" y="181"/>
                      </a:lnTo>
                      <a:lnTo>
                        <a:pt x="219" y="179"/>
                      </a:lnTo>
                      <a:lnTo>
                        <a:pt x="220" y="179"/>
                      </a:lnTo>
                      <a:lnTo>
                        <a:pt x="222" y="179"/>
                      </a:lnTo>
                      <a:lnTo>
                        <a:pt x="224" y="179"/>
                      </a:lnTo>
                      <a:lnTo>
                        <a:pt x="224" y="178"/>
                      </a:lnTo>
                      <a:lnTo>
                        <a:pt x="225" y="178"/>
                      </a:lnTo>
                      <a:lnTo>
                        <a:pt x="225" y="176"/>
                      </a:lnTo>
                      <a:lnTo>
                        <a:pt x="227" y="176"/>
                      </a:lnTo>
                      <a:lnTo>
                        <a:pt x="229" y="171"/>
                      </a:lnTo>
                      <a:lnTo>
                        <a:pt x="230" y="171"/>
                      </a:lnTo>
                      <a:lnTo>
                        <a:pt x="234" y="171"/>
                      </a:lnTo>
                      <a:lnTo>
                        <a:pt x="234" y="169"/>
                      </a:lnTo>
                      <a:lnTo>
                        <a:pt x="235" y="169"/>
                      </a:lnTo>
                      <a:lnTo>
                        <a:pt x="237" y="169"/>
                      </a:lnTo>
                      <a:lnTo>
                        <a:pt x="244" y="169"/>
                      </a:lnTo>
                      <a:lnTo>
                        <a:pt x="247" y="169"/>
                      </a:lnTo>
                      <a:lnTo>
                        <a:pt x="249" y="169"/>
                      </a:lnTo>
                      <a:lnTo>
                        <a:pt x="250" y="169"/>
                      </a:lnTo>
                      <a:lnTo>
                        <a:pt x="252" y="171"/>
                      </a:lnTo>
                      <a:lnTo>
                        <a:pt x="254" y="171"/>
                      </a:lnTo>
                      <a:lnTo>
                        <a:pt x="254" y="172"/>
                      </a:lnTo>
                      <a:lnTo>
                        <a:pt x="255" y="172"/>
                      </a:lnTo>
                      <a:lnTo>
                        <a:pt x="257" y="172"/>
                      </a:lnTo>
                      <a:lnTo>
                        <a:pt x="257" y="174"/>
                      </a:lnTo>
                      <a:lnTo>
                        <a:pt x="259" y="174"/>
                      </a:lnTo>
                      <a:lnTo>
                        <a:pt x="260" y="176"/>
                      </a:lnTo>
                      <a:lnTo>
                        <a:pt x="262" y="176"/>
                      </a:lnTo>
                      <a:lnTo>
                        <a:pt x="264" y="178"/>
                      </a:lnTo>
                      <a:lnTo>
                        <a:pt x="264" y="179"/>
                      </a:lnTo>
                      <a:lnTo>
                        <a:pt x="265" y="181"/>
                      </a:lnTo>
                      <a:lnTo>
                        <a:pt x="267" y="181"/>
                      </a:lnTo>
                      <a:lnTo>
                        <a:pt x="270" y="183"/>
                      </a:lnTo>
                      <a:lnTo>
                        <a:pt x="272" y="183"/>
                      </a:lnTo>
                      <a:lnTo>
                        <a:pt x="274" y="183"/>
                      </a:lnTo>
                      <a:lnTo>
                        <a:pt x="275" y="183"/>
                      </a:lnTo>
                      <a:lnTo>
                        <a:pt x="277" y="183"/>
                      </a:lnTo>
                      <a:lnTo>
                        <a:pt x="279" y="183"/>
                      </a:lnTo>
                      <a:lnTo>
                        <a:pt x="282" y="184"/>
                      </a:lnTo>
                      <a:lnTo>
                        <a:pt x="284" y="184"/>
                      </a:lnTo>
                      <a:lnTo>
                        <a:pt x="285" y="188"/>
                      </a:lnTo>
                      <a:lnTo>
                        <a:pt x="285" y="190"/>
                      </a:lnTo>
                      <a:lnTo>
                        <a:pt x="289" y="191"/>
                      </a:lnTo>
                      <a:lnTo>
                        <a:pt x="290" y="191"/>
                      </a:lnTo>
                      <a:lnTo>
                        <a:pt x="294" y="193"/>
                      </a:lnTo>
                      <a:lnTo>
                        <a:pt x="295" y="193"/>
                      </a:lnTo>
                      <a:lnTo>
                        <a:pt x="302" y="193"/>
                      </a:lnTo>
                      <a:lnTo>
                        <a:pt x="304" y="193"/>
                      </a:lnTo>
                      <a:lnTo>
                        <a:pt x="305" y="193"/>
                      </a:lnTo>
                      <a:lnTo>
                        <a:pt x="307" y="193"/>
                      </a:lnTo>
                      <a:lnTo>
                        <a:pt x="309" y="195"/>
                      </a:lnTo>
                      <a:lnTo>
                        <a:pt x="310" y="195"/>
                      </a:lnTo>
                      <a:lnTo>
                        <a:pt x="314" y="197"/>
                      </a:lnTo>
                      <a:lnTo>
                        <a:pt x="315" y="197"/>
                      </a:lnTo>
                      <a:lnTo>
                        <a:pt x="317" y="197"/>
                      </a:lnTo>
                      <a:lnTo>
                        <a:pt x="319" y="197"/>
                      </a:lnTo>
                      <a:lnTo>
                        <a:pt x="320" y="197"/>
                      </a:lnTo>
                      <a:lnTo>
                        <a:pt x="320" y="198"/>
                      </a:lnTo>
                      <a:lnTo>
                        <a:pt x="322" y="198"/>
                      </a:lnTo>
                      <a:lnTo>
                        <a:pt x="324" y="203"/>
                      </a:lnTo>
                      <a:lnTo>
                        <a:pt x="325" y="205"/>
                      </a:lnTo>
                      <a:lnTo>
                        <a:pt x="330" y="205"/>
                      </a:lnTo>
                      <a:lnTo>
                        <a:pt x="337" y="203"/>
                      </a:lnTo>
                      <a:lnTo>
                        <a:pt x="344" y="205"/>
                      </a:lnTo>
                      <a:lnTo>
                        <a:pt x="349" y="207"/>
                      </a:lnTo>
                      <a:lnTo>
                        <a:pt x="352" y="205"/>
                      </a:lnTo>
                      <a:lnTo>
                        <a:pt x="360" y="205"/>
                      </a:lnTo>
                      <a:lnTo>
                        <a:pt x="365" y="215"/>
                      </a:lnTo>
                      <a:lnTo>
                        <a:pt x="365" y="221"/>
                      </a:lnTo>
                      <a:lnTo>
                        <a:pt x="372" y="219"/>
                      </a:lnTo>
                      <a:lnTo>
                        <a:pt x="379" y="221"/>
                      </a:lnTo>
                      <a:lnTo>
                        <a:pt x="385" y="222"/>
                      </a:lnTo>
                      <a:lnTo>
                        <a:pt x="391" y="221"/>
                      </a:lnTo>
                      <a:lnTo>
                        <a:pt x="394" y="215"/>
                      </a:lnTo>
                      <a:lnTo>
                        <a:pt x="385" y="209"/>
                      </a:lnTo>
                      <a:lnTo>
                        <a:pt x="379" y="209"/>
                      </a:lnTo>
                      <a:lnTo>
                        <a:pt x="372" y="203"/>
                      </a:lnTo>
                      <a:lnTo>
                        <a:pt x="370" y="193"/>
                      </a:lnTo>
                      <a:lnTo>
                        <a:pt x="367" y="191"/>
                      </a:lnTo>
                      <a:lnTo>
                        <a:pt x="362" y="181"/>
                      </a:lnTo>
                      <a:lnTo>
                        <a:pt x="364" y="176"/>
                      </a:lnTo>
                      <a:lnTo>
                        <a:pt x="369" y="164"/>
                      </a:lnTo>
                      <a:lnTo>
                        <a:pt x="370" y="153"/>
                      </a:lnTo>
                      <a:lnTo>
                        <a:pt x="374" y="145"/>
                      </a:lnTo>
                      <a:lnTo>
                        <a:pt x="375" y="134"/>
                      </a:lnTo>
                      <a:lnTo>
                        <a:pt x="357" y="110"/>
                      </a:lnTo>
                      <a:lnTo>
                        <a:pt x="344" y="103"/>
                      </a:lnTo>
                      <a:lnTo>
                        <a:pt x="335" y="98"/>
                      </a:lnTo>
                      <a:lnTo>
                        <a:pt x="330" y="98"/>
                      </a:lnTo>
                      <a:lnTo>
                        <a:pt x="329" y="98"/>
                      </a:lnTo>
                      <a:lnTo>
                        <a:pt x="329" y="100"/>
                      </a:lnTo>
                      <a:lnTo>
                        <a:pt x="327" y="100"/>
                      </a:lnTo>
                      <a:lnTo>
                        <a:pt x="325" y="100"/>
                      </a:lnTo>
                      <a:lnTo>
                        <a:pt x="324" y="100"/>
                      </a:lnTo>
                      <a:lnTo>
                        <a:pt x="322" y="100"/>
                      </a:lnTo>
                      <a:lnTo>
                        <a:pt x="319" y="100"/>
                      </a:lnTo>
                      <a:lnTo>
                        <a:pt x="317" y="100"/>
                      </a:lnTo>
                      <a:lnTo>
                        <a:pt x="310" y="102"/>
                      </a:lnTo>
                      <a:lnTo>
                        <a:pt x="309" y="102"/>
                      </a:lnTo>
                      <a:lnTo>
                        <a:pt x="307" y="102"/>
                      </a:lnTo>
                      <a:lnTo>
                        <a:pt x="299" y="107"/>
                      </a:lnTo>
                      <a:lnTo>
                        <a:pt x="297" y="107"/>
                      </a:lnTo>
                      <a:lnTo>
                        <a:pt x="284" y="107"/>
                      </a:lnTo>
                      <a:lnTo>
                        <a:pt x="275" y="105"/>
                      </a:lnTo>
                      <a:lnTo>
                        <a:pt x="270" y="105"/>
                      </a:lnTo>
                      <a:lnTo>
                        <a:pt x="265" y="107"/>
                      </a:lnTo>
                      <a:lnTo>
                        <a:pt x="262" y="109"/>
                      </a:lnTo>
                      <a:lnTo>
                        <a:pt x="260" y="107"/>
                      </a:lnTo>
                      <a:lnTo>
                        <a:pt x="255" y="107"/>
                      </a:lnTo>
                      <a:lnTo>
                        <a:pt x="252" y="107"/>
                      </a:lnTo>
                      <a:lnTo>
                        <a:pt x="249" y="105"/>
                      </a:lnTo>
                      <a:lnTo>
                        <a:pt x="247" y="105"/>
                      </a:lnTo>
                      <a:lnTo>
                        <a:pt x="245" y="105"/>
                      </a:lnTo>
                      <a:lnTo>
                        <a:pt x="244" y="105"/>
                      </a:lnTo>
                      <a:lnTo>
                        <a:pt x="242" y="105"/>
                      </a:lnTo>
                      <a:lnTo>
                        <a:pt x="239" y="105"/>
                      </a:lnTo>
                      <a:lnTo>
                        <a:pt x="239" y="103"/>
                      </a:lnTo>
                      <a:lnTo>
                        <a:pt x="237" y="103"/>
                      </a:lnTo>
                      <a:lnTo>
                        <a:pt x="232" y="103"/>
                      </a:lnTo>
                      <a:lnTo>
                        <a:pt x="230" y="103"/>
                      </a:lnTo>
                      <a:lnTo>
                        <a:pt x="229" y="102"/>
                      </a:lnTo>
                      <a:lnTo>
                        <a:pt x="227" y="102"/>
                      </a:lnTo>
                      <a:lnTo>
                        <a:pt x="224" y="100"/>
                      </a:lnTo>
                      <a:lnTo>
                        <a:pt x="222" y="100"/>
                      </a:lnTo>
                      <a:lnTo>
                        <a:pt x="220" y="98"/>
                      </a:lnTo>
                      <a:lnTo>
                        <a:pt x="219" y="97"/>
                      </a:lnTo>
                      <a:lnTo>
                        <a:pt x="217" y="97"/>
                      </a:lnTo>
                      <a:lnTo>
                        <a:pt x="214" y="93"/>
                      </a:lnTo>
                      <a:lnTo>
                        <a:pt x="212" y="91"/>
                      </a:lnTo>
                      <a:lnTo>
                        <a:pt x="210" y="91"/>
                      </a:lnTo>
                      <a:lnTo>
                        <a:pt x="209" y="90"/>
                      </a:lnTo>
                      <a:lnTo>
                        <a:pt x="207" y="90"/>
                      </a:lnTo>
                      <a:lnTo>
                        <a:pt x="207" y="88"/>
                      </a:lnTo>
                      <a:lnTo>
                        <a:pt x="205" y="86"/>
                      </a:lnTo>
                      <a:lnTo>
                        <a:pt x="204" y="83"/>
                      </a:lnTo>
                      <a:lnTo>
                        <a:pt x="204" y="81"/>
                      </a:lnTo>
                      <a:lnTo>
                        <a:pt x="204" y="79"/>
                      </a:lnTo>
                      <a:lnTo>
                        <a:pt x="204" y="78"/>
                      </a:lnTo>
                      <a:lnTo>
                        <a:pt x="204" y="76"/>
                      </a:lnTo>
                      <a:lnTo>
                        <a:pt x="204" y="74"/>
                      </a:lnTo>
                      <a:lnTo>
                        <a:pt x="205" y="72"/>
                      </a:lnTo>
                      <a:lnTo>
                        <a:pt x="205" y="71"/>
                      </a:lnTo>
                      <a:lnTo>
                        <a:pt x="205" y="69"/>
                      </a:lnTo>
                      <a:lnTo>
                        <a:pt x="205" y="67"/>
                      </a:lnTo>
                      <a:lnTo>
                        <a:pt x="204" y="60"/>
                      </a:lnTo>
                      <a:lnTo>
                        <a:pt x="202" y="57"/>
                      </a:lnTo>
                      <a:lnTo>
                        <a:pt x="200" y="57"/>
                      </a:lnTo>
                      <a:lnTo>
                        <a:pt x="197" y="53"/>
                      </a:lnTo>
                      <a:lnTo>
                        <a:pt x="195" y="52"/>
                      </a:lnTo>
                      <a:lnTo>
                        <a:pt x="189" y="48"/>
                      </a:lnTo>
                      <a:lnTo>
                        <a:pt x="187" y="48"/>
                      </a:lnTo>
                      <a:lnTo>
                        <a:pt x="184" y="33"/>
                      </a:lnTo>
                      <a:lnTo>
                        <a:pt x="184" y="29"/>
                      </a:lnTo>
                      <a:lnTo>
                        <a:pt x="182" y="29"/>
                      </a:lnTo>
                      <a:lnTo>
                        <a:pt x="182" y="26"/>
                      </a:lnTo>
                      <a:lnTo>
                        <a:pt x="182" y="24"/>
                      </a:lnTo>
                      <a:lnTo>
                        <a:pt x="180" y="21"/>
                      </a:lnTo>
                      <a:lnTo>
                        <a:pt x="180" y="19"/>
                      </a:lnTo>
                      <a:lnTo>
                        <a:pt x="179" y="17"/>
                      </a:lnTo>
                      <a:lnTo>
                        <a:pt x="172" y="12"/>
                      </a:lnTo>
                      <a:lnTo>
                        <a:pt x="165" y="10"/>
                      </a:lnTo>
                      <a:lnTo>
                        <a:pt x="160" y="9"/>
                      </a:lnTo>
                      <a:lnTo>
                        <a:pt x="155" y="10"/>
                      </a:lnTo>
                      <a:lnTo>
                        <a:pt x="147" y="12"/>
                      </a:lnTo>
                      <a:lnTo>
                        <a:pt x="143" y="12"/>
                      </a:lnTo>
                      <a:lnTo>
                        <a:pt x="142" y="12"/>
                      </a:lnTo>
                      <a:lnTo>
                        <a:pt x="140" y="12"/>
                      </a:lnTo>
                      <a:lnTo>
                        <a:pt x="138" y="12"/>
                      </a:lnTo>
                      <a:lnTo>
                        <a:pt x="137" y="12"/>
                      </a:lnTo>
                      <a:lnTo>
                        <a:pt x="135" y="12"/>
                      </a:lnTo>
                      <a:lnTo>
                        <a:pt x="128" y="14"/>
                      </a:lnTo>
                      <a:lnTo>
                        <a:pt x="127" y="14"/>
                      </a:lnTo>
                      <a:lnTo>
                        <a:pt x="125" y="14"/>
                      </a:lnTo>
                      <a:lnTo>
                        <a:pt x="115" y="12"/>
                      </a:lnTo>
                      <a:lnTo>
                        <a:pt x="113" y="10"/>
                      </a:lnTo>
                      <a:lnTo>
                        <a:pt x="113" y="7"/>
                      </a:lnTo>
                      <a:lnTo>
                        <a:pt x="112" y="5"/>
                      </a:lnTo>
                      <a:lnTo>
                        <a:pt x="108" y="0"/>
                      </a:lnTo>
                      <a:lnTo>
                        <a:pt x="107" y="0"/>
                      </a:lnTo>
                      <a:lnTo>
                        <a:pt x="105" y="0"/>
                      </a:lnTo>
                      <a:lnTo>
                        <a:pt x="103" y="0"/>
                      </a:lnTo>
                      <a:lnTo>
                        <a:pt x="102" y="2"/>
                      </a:lnTo>
                      <a:lnTo>
                        <a:pt x="100" y="2"/>
                      </a:lnTo>
                      <a:lnTo>
                        <a:pt x="100" y="3"/>
                      </a:lnTo>
                      <a:lnTo>
                        <a:pt x="98" y="3"/>
                      </a:lnTo>
                      <a:lnTo>
                        <a:pt x="95" y="3"/>
                      </a:lnTo>
                      <a:lnTo>
                        <a:pt x="95" y="5"/>
                      </a:lnTo>
                      <a:lnTo>
                        <a:pt x="93" y="3"/>
                      </a:lnTo>
                      <a:lnTo>
                        <a:pt x="92" y="3"/>
                      </a:lnTo>
                      <a:lnTo>
                        <a:pt x="92" y="7"/>
                      </a:lnTo>
                      <a:lnTo>
                        <a:pt x="88" y="14"/>
                      </a:lnTo>
                      <a:lnTo>
                        <a:pt x="82" y="19"/>
                      </a:lnTo>
                      <a:lnTo>
                        <a:pt x="80" y="24"/>
                      </a:lnTo>
                      <a:lnTo>
                        <a:pt x="78" y="31"/>
                      </a:lnTo>
                      <a:lnTo>
                        <a:pt x="82" y="43"/>
                      </a:lnTo>
                      <a:lnTo>
                        <a:pt x="82" y="48"/>
                      </a:lnTo>
                      <a:lnTo>
                        <a:pt x="78" y="55"/>
                      </a:lnTo>
                      <a:lnTo>
                        <a:pt x="72" y="59"/>
                      </a:lnTo>
                      <a:lnTo>
                        <a:pt x="63" y="64"/>
                      </a:lnTo>
                      <a:lnTo>
                        <a:pt x="58" y="65"/>
                      </a:lnTo>
                      <a:lnTo>
                        <a:pt x="50" y="64"/>
                      </a:lnTo>
                      <a:lnTo>
                        <a:pt x="43" y="59"/>
                      </a:lnTo>
                      <a:lnTo>
                        <a:pt x="37" y="59"/>
                      </a:lnTo>
                      <a:lnTo>
                        <a:pt x="32" y="59"/>
                      </a:lnTo>
                      <a:lnTo>
                        <a:pt x="28" y="64"/>
                      </a:lnTo>
                      <a:lnTo>
                        <a:pt x="28" y="72"/>
                      </a:lnTo>
                      <a:lnTo>
                        <a:pt x="35" y="90"/>
                      </a:lnTo>
                      <a:lnTo>
                        <a:pt x="38" y="109"/>
                      </a:lnTo>
                      <a:lnTo>
                        <a:pt x="42" y="119"/>
                      </a:lnTo>
                      <a:lnTo>
                        <a:pt x="42" y="131"/>
                      </a:lnTo>
                      <a:lnTo>
                        <a:pt x="37" y="134"/>
                      </a:lnTo>
                      <a:lnTo>
                        <a:pt x="32" y="136"/>
                      </a:lnTo>
                      <a:lnTo>
                        <a:pt x="27" y="138"/>
                      </a:lnTo>
                      <a:lnTo>
                        <a:pt x="22" y="143"/>
                      </a:lnTo>
                      <a:lnTo>
                        <a:pt x="17" y="148"/>
                      </a:lnTo>
                      <a:lnTo>
                        <a:pt x="10" y="150"/>
                      </a:lnTo>
                      <a:lnTo>
                        <a:pt x="3" y="157"/>
                      </a:lnTo>
                      <a:lnTo>
                        <a:pt x="0" y="162"/>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19" name="Freeform 540">
                  <a:extLst>
                    <a:ext uri="{FF2B5EF4-FFF2-40B4-BE49-F238E27FC236}">
                      <a16:creationId xmlns:a16="http://schemas.microsoft.com/office/drawing/2014/main" id="{0009F4A3-A4F9-425D-9E63-D0E8F2399B8C}"/>
                    </a:ext>
                  </a:extLst>
                </p:cNvPr>
                <p:cNvSpPr>
                  <a:spLocks/>
                </p:cNvSpPr>
                <p:nvPr/>
              </p:nvSpPr>
              <p:spPr bwMode="auto">
                <a:xfrm>
                  <a:off x="2032" y="2698"/>
                  <a:ext cx="394" cy="222"/>
                </a:xfrm>
                <a:custGeom>
                  <a:avLst/>
                  <a:gdLst>
                    <a:gd name="T0" fmla="*/ 13 w 394"/>
                    <a:gd name="T1" fmla="*/ 162 h 222"/>
                    <a:gd name="T2" fmla="*/ 23 w 394"/>
                    <a:gd name="T3" fmla="*/ 165 h 222"/>
                    <a:gd name="T4" fmla="*/ 35 w 394"/>
                    <a:gd name="T5" fmla="*/ 164 h 222"/>
                    <a:gd name="T6" fmla="*/ 47 w 394"/>
                    <a:gd name="T7" fmla="*/ 162 h 222"/>
                    <a:gd name="T8" fmla="*/ 57 w 394"/>
                    <a:gd name="T9" fmla="*/ 162 h 222"/>
                    <a:gd name="T10" fmla="*/ 57 w 394"/>
                    <a:gd name="T11" fmla="*/ 171 h 222"/>
                    <a:gd name="T12" fmla="*/ 70 w 394"/>
                    <a:gd name="T13" fmla="*/ 171 h 222"/>
                    <a:gd name="T14" fmla="*/ 77 w 394"/>
                    <a:gd name="T15" fmla="*/ 178 h 222"/>
                    <a:gd name="T16" fmla="*/ 82 w 394"/>
                    <a:gd name="T17" fmla="*/ 174 h 222"/>
                    <a:gd name="T18" fmla="*/ 85 w 394"/>
                    <a:gd name="T19" fmla="*/ 171 h 222"/>
                    <a:gd name="T20" fmla="*/ 95 w 394"/>
                    <a:gd name="T21" fmla="*/ 165 h 222"/>
                    <a:gd name="T22" fmla="*/ 107 w 394"/>
                    <a:gd name="T23" fmla="*/ 164 h 222"/>
                    <a:gd name="T24" fmla="*/ 118 w 394"/>
                    <a:gd name="T25" fmla="*/ 171 h 222"/>
                    <a:gd name="T26" fmla="*/ 128 w 394"/>
                    <a:gd name="T27" fmla="*/ 171 h 222"/>
                    <a:gd name="T28" fmla="*/ 142 w 394"/>
                    <a:gd name="T29" fmla="*/ 174 h 222"/>
                    <a:gd name="T30" fmla="*/ 153 w 394"/>
                    <a:gd name="T31" fmla="*/ 174 h 222"/>
                    <a:gd name="T32" fmla="*/ 162 w 394"/>
                    <a:gd name="T33" fmla="*/ 183 h 222"/>
                    <a:gd name="T34" fmla="*/ 177 w 394"/>
                    <a:gd name="T35" fmla="*/ 181 h 222"/>
                    <a:gd name="T36" fmla="*/ 187 w 394"/>
                    <a:gd name="T37" fmla="*/ 183 h 222"/>
                    <a:gd name="T38" fmla="*/ 197 w 394"/>
                    <a:gd name="T39" fmla="*/ 181 h 222"/>
                    <a:gd name="T40" fmla="*/ 212 w 394"/>
                    <a:gd name="T41" fmla="*/ 181 h 222"/>
                    <a:gd name="T42" fmla="*/ 220 w 394"/>
                    <a:gd name="T43" fmla="*/ 179 h 222"/>
                    <a:gd name="T44" fmla="*/ 227 w 394"/>
                    <a:gd name="T45" fmla="*/ 176 h 222"/>
                    <a:gd name="T46" fmla="*/ 237 w 394"/>
                    <a:gd name="T47" fmla="*/ 169 h 222"/>
                    <a:gd name="T48" fmla="*/ 254 w 394"/>
                    <a:gd name="T49" fmla="*/ 171 h 222"/>
                    <a:gd name="T50" fmla="*/ 260 w 394"/>
                    <a:gd name="T51" fmla="*/ 176 h 222"/>
                    <a:gd name="T52" fmla="*/ 270 w 394"/>
                    <a:gd name="T53" fmla="*/ 183 h 222"/>
                    <a:gd name="T54" fmla="*/ 282 w 394"/>
                    <a:gd name="T55" fmla="*/ 184 h 222"/>
                    <a:gd name="T56" fmla="*/ 294 w 394"/>
                    <a:gd name="T57" fmla="*/ 193 h 222"/>
                    <a:gd name="T58" fmla="*/ 309 w 394"/>
                    <a:gd name="T59" fmla="*/ 195 h 222"/>
                    <a:gd name="T60" fmla="*/ 320 w 394"/>
                    <a:gd name="T61" fmla="*/ 197 h 222"/>
                    <a:gd name="T62" fmla="*/ 337 w 394"/>
                    <a:gd name="T63" fmla="*/ 203 h 222"/>
                    <a:gd name="T64" fmla="*/ 365 w 394"/>
                    <a:gd name="T65" fmla="*/ 221 h 222"/>
                    <a:gd name="T66" fmla="*/ 385 w 394"/>
                    <a:gd name="T67" fmla="*/ 209 h 222"/>
                    <a:gd name="T68" fmla="*/ 364 w 394"/>
                    <a:gd name="T69" fmla="*/ 176 h 222"/>
                    <a:gd name="T70" fmla="*/ 344 w 394"/>
                    <a:gd name="T71" fmla="*/ 103 h 222"/>
                    <a:gd name="T72" fmla="*/ 325 w 394"/>
                    <a:gd name="T73" fmla="*/ 100 h 222"/>
                    <a:gd name="T74" fmla="*/ 309 w 394"/>
                    <a:gd name="T75" fmla="*/ 102 h 222"/>
                    <a:gd name="T76" fmla="*/ 270 w 394"/>
                    <a:gd name="T77" fmla="*/ 105 h 222"/>
                    <a:gd name="T78" fmla="*/ 249 w 394"/>
                    <a:gd name="T79" fmla="*/ 105 h 222"/>
                    <a:gd name="T80" fmla="*/ 239 w 394"/>
                    <a:gd name="T81" fmla="*/ 103 h 222"/>
                    <a:gd name="T82" fmla="*/ 224 w 394"/>
                    <a:gd name="T83" fmla="*/ 100 h 222"/>
                    <a:gd name="T84" fmla="*/ 212 w 394"/>
                    <a:gd name="T85" fmla="*/ 91 h 222"/>
                    <a:gd name="T86" fmla="*/ 204 w 394"/>
                    <a:gd name="T87" fmla="*/ 83 h 222"/>
                    <a:gd name="T88" fmla="*/ 205 w 394"/>
                    <a:gd name="T89" fmla="*/ 72 h 222"/>
                    <a:gd name="T90" fmla="*/ 200 w 394"/>
                    <a:gd name="T91" fmla="*/ 57 h 222"/>
                    <a:gd name="T92" fmla="*/ 184 w 394"/>
                    <a:gd name="T93" fmla="*/ 29 h 222"/>
                    <a:gd name="T94" fmla="*/ 179 w 394"/>
                    <a:gd name="T95" fmla="*/ 17 h 222"/>
                    <a:gd name="T96" fmla="*/ 143 w 394"/>
                    <a:gd name="T97" fmla="*/ 12 h 222"/>
                    <a:gd name="T98" fmla="*/ 128 w 394"/>
                    <a:gd name="T99" fmla="*/ 14 h 222"/>
                    <a:gd name="T100" fmla="*/ 112 w 394"/>
                    <a:gd name="T101" fmla="*/ 5 h 222"/>
                    <a:gd name="T102" fmla="*/ 100 w 394"/>
                    <a:gd name="T103" fmla="*/ 2 h 222"/>
                    <a:gd name="T104" fmla="*/ 92 w 394"/>
                    <a:gd name="T105" fmla="*/ 3 h 222"/>
                    <a:gd name="T106" fmla="*/ 82 w 394"/>
                    <a:gd name="T107" fmla="*/ 43 h 222"/>
                    <a:gd name="T108" fmla="*/ 50 w 394"/>
                    <a:gd name="T109" fmla="*/ 64 h 222"/>
                    <a:gd name="T110" fmla="*/ 35 w 394"/>
                    <a:gd name="T111" fmla="*/ 90 h 222"/>
                    <a:gd name="T112" fmla="*/ 27 w 394"/>
                    <a:gd name="T113" fmla="*/ 138 h 22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4"/>
                    <a:gd name="T172" fmla="*/ 0 h 222"/>
                    <a:gd name="T173" fmla="*/ 394 w 394"/>
                    <a:gd name="T174" fmla="*/ 222 h 22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4" h="222">
                      <a:moveTo>
                        <a:pt x="0" y="162"/>
                      </a:moveTo>
                      <a:lnTo>
                        <a:pt x="3" y="162"/>
                      </a:lnTo>
                      <a:lnTo>
                        <a:pt x="7" y="164"/>
                      </a:lnTo>
                      <a:lnTo>
                        <a:pt x="8" y="164"/>
                      </a:lnTo>
                      <a:lnTo>
                        <a:pt x="10" y="164"/>
                      </a:lnTo>
                      <a:lnTo>
                        <a:pt x="13" y="162"/>
                      </a:lnTo>
                      <a:lnTo>
                        <a:pt x="15" y="162"/>
                      </a:lnTo>
                      <a:lnTo>
                        <a:pt x="17" y="162"/>
                      </a:lnTo>
                      <a:lnTo>
                        <a:pt x="18" y="162"/>
                      </a:lnTo>
                      <a:lnTo>
                        <a:pt x="20" y="162"/>
                      </a:lnTo>
                      <a:lnTo>
                        <a:pt x="22" y="164"/>
                      </a:lnTo>
                      <a:lnTo>
                        <a:pt x="23" y="165"/>
                      </a:lnTo>
                      <a:lnTo>
                        <a:pt x="25" y="165"/>
                      </a:lnTo>
                      <a:lnTo>
                        <a:pt x="27" y="165"/>
                      </a:lnTo>
                      <a:lnTo>
                        <a:pt x="28" y="165"/>
                      </a:lnTo>
                      <a:lnTo>
                        <a:pt x="30" y="165"/>
                      </a:lnTo>
                      <a:lnTo>
                        <a:pt x="32" y="165"/>
                      </a:lnTo>
                      <a:lnTo>
                        <a:pt x="35" y="164"/>
                      </a:lnTo>
                      <a:lnTo>
                        <a:pt x="37" y="164"/>
                      </a:lnTo>
                      <a:lnTo>
                        <a:pt x="38" y="164"/>
                      </a:lnTo>
                      <a:lnTo>
                        <a:pt x="40" y="164"/>
                      </a:lnTo>
                      <a:lnTo>
                        <a:pt x="43" y="162"/>
                      </a:lnTo>
                      <a:lnTo>
                        <a:pt x="45" y="162"/>
                      </a:lnTo>
                      <a:lnTo>
                        <a:pt x="47" y="162"/>
                      </a:lnTo>
                      <a:lnTo>
                        <a:pt x="48" y="162"/>
                      </a:lnTo>
                      <a:lnTo>
                        <a:pt x="50" y="162"/>
                      </a:lnTo>
                      <a:lnTo>
                        <a:pt x="52" y="162"/>
                      </a:lnTo>
                      <a:lnTo>
                        <a:pt x="53" y="162"/>
                      </a:lnTo>
                      <a:lnTo>
                        <a:pt x="55" y="162"/>
                      </a:lnTo>
                      <a:lnTo>
                        <a:pt x="57" y="162"/>
                      </a:lnTo>
                      <a:lnTo>
                        <a:pt x="57" y="164"/>
                      </a:lnTo>
                      <a:lnTo>
                        <a:pt x="55" y="165"/>
                      </a:lnTo>
                      <a:lnTo>
                        <a:pt x="53" y="167"/>
                      </a:lnTo>
                      <a:lnTo>
                        <a:pt x="55" y="169"/>
                      </a:lnTo>
                      <a:lnTo>
                        <a:pt x="55" y="171"/>
                      </a:lnTo>
                      <a:lnTo>
                        <a:pt x="57" y="171"/>
                      </a:lnTo>
                      <a:lnTo>
                        <a:pt x="58" y="171"/>
                      </a:lnTo>
                      <a:lnTo>
                        <a:pt x="62" y="171"/>
                      </a:lnTo>
                      <a:lnTo>
                        <a:pt x="65" y="171"/>
                      </a:lnTo>
                      <a:lnTo>
                        <a:pt x="67" y="171"/>
                      </a:lnTo>
                      <a:lnTo>
                        <a:pt x="68" y="171"/>
                      </a:lnTo>
                      <a:lnTo>
                        <a:pt x="70" y="171"/>
                      </a:lnTo>
                      <a:lnTo>
                        <a:pt x="72" y="171"/>
                      </a:lnTo>
                      <a:lnTo>
                        <a:pt x="72" y="172"/>
                      </a:lnTo>
                      <a:lnTo>
                        <a:pt x="73" y="174"/>
                      </a:lnTo>
                      <a:lnTo>
                        <a:pt x="75" y="174"/>
                      </a:lnTo>
                      <a:lnTo>
                        <a:pt x="75" y="176"/>
                      </a:lnTo>
                      <a:lnTo>
                        <a:pt x="77" y="178"/>
                      </a:lnTo>
                      <a:lnTo>
                        <a:pt x="78" y="178"/>
                      </a:lnTo>
                      <a:lnTo>
                        <a:pt x="80" y="179"/>
                      </a:lnTo>
                      <a:lnTo>
                        <a:pt x="80" y="178"/>
                      </a:lnTo>
                      <a:lnTo>
                        <a:pt x="82" y="178"/>
                      </a:lnTo>
                      <a:lnTo>
                        <a:pt x="82" y="176"/>
                      </a:lnTo>
                      <a:lnTo>
                        <a:pt x="82" y="174"/>
                      </a:lnTo>
                      <a:lnTo>
                        <a:pt x="80" y="172"/>
                      </a:lnTo>
                      <a:lnTo>
                        <a:pt x="80" y="171"/>
                      </a:lnTo>
                      <a:lnTo>
                        <a:pt x="80" y="169"/>
                      </a:lnTo>
                      <a:lnTo>
                        <a:pt x="82" y="167"/>
                      </a:lnTo>
                      <a:lnTo>
                        <a:pt x="83" y="169"/>
                      </a:lnTo>
                      <a:lnTo>
                        <a:pt x="85" y="171"/>
                      </a:lnTo>
                      <a:lnTo>
                        <a:pt x="87" y="171"/>
                      </a:lnTo>
                      <a:lnTo>
                        <a:pt x="87" y="169"/>
                      </a:lnTo>
                      <a:lnTo>
                        <a:pt x="88" y="167"/>
                      </a:lnTo>
                      <a:lnTo>
                        <a:pt x="90" y="165"/>
                      </a:lnTo>
                      <a:lnTo>
                        <a:pt x="93" y="165"/>
                      </a:lnTo>
                      <a:lnTo>
                        <a:pt x="95" y="165"/>
                      </a:lnTo>
                      <a:lnTo>
                        <a:pt x="97" y="165"/>
                      </a:lnTo>
                      <a:lnTo>
                        <a:pt x="98" y="165"/>
                      </a:lnTo>
                      <a:lnTo>
                        <a:pt x="100" y="164"/>
                      </a:lnTo>
                      <a:lnTo>
                        <a:pt x="102" y="164"/>
                      </a:lnTo>
                      <a:lnTo>
                        <a:pt x="105" y="164"/>
                      </a:lnTo>
                      <a:lnTo>
                        <a:pt x="107" y="164"/>
                      </a:lnTo>
                      <a:lnTo>
                        <a:pt x="107" y="165"/>
                      </a:lnTo>
                      <a:lnTo>
                        <a:pt x="108" y="165"/>
                      </a:lnTo>
                      <a:lnTo>
                        <a:pt x="112" y="169"/>
                      </a:lnTo>
                      <a:lnTo>
                        <a:pt x="115" y="171"/>
                      </a:lnTo>
                      <a:lnTo>
                        <a:pt x="117" y="171"/>
                      </a:lnTo>
                      <a:lnTo>
                        <a:pt x="118" y="171"/>
                      </a:lnTo>
                      <a:lnTo>
                        <a:pt x="120" y="171"/>
                      </a:lnTo>
                      <a:lnTo>
                        <a:pt x="122" y="171"/>
                      </a:lnTo>
                      <a:lnTo>
                        <a:pt x="123" y="171"/>
                      </a:lnTo>
                      <a:lnTo>
                        <a:pt x="125" y="171"/>
                      </a:lnTo>
                      <a:lnTo>
                        <a:pt x="127" y="171"/>
                      </a:lnTo>
                      <a:lnTo>
                        <a:pt x="128" y="171"/>
                      </a:lnTo>
                      <a:lnTo>
                        <a:pt x="133" y="171"/>
                      </a:lnTo>
                      <a:lnTo>
                        <a:pt x="135" y="171"/>
                      </a:lnTo>
                      <a:lnTo>
                        <a:pt x="135" y="172"/>
                      </a:lnTo>
                      <a:lnTo>
                        <a:pt x="138" y="174"/>
                      </a:lnTo>
                      <a:lnTo>
                        <a:pt x="140" y="174"/>
                      </a:lnTo>
                      <a:lnTo>
                        <a:pt x="142" y="174"/>
                      </a:lnTo>
                      <a:lnTo>
                        <a:pt x="143" y="174"/>
                      </a:lnTo>
                      <a:lnTo>
                        <a:pt x="145" y="174"/>
                      </a:lnTo>
                      <a:lnTo>
                        <a:pt x="147" y="174"/>
                      </a:lnTo>
                      <a:lnTo>
                        <a:pt x="148" y="174"/>
                      </a:lnTo>
                      <a:lnTo>
                        <a:pt x="150" y="174"/>
                      </a:lnTo>
                      <a:lnTo>
                        <a:pt x="153" y="174"/>
                      </a:lnTo>
                      <a:lnTo>
                        <a:pt x="155" y="174"/>
                      </a:lnTo>
                      <a:lnTo>
                        <a:pt x="157" y="174"/>
                      </a:lnTo>
                      <a:lnTo>
                        <a:pt x="157" y="176"/>
                      </a:lnTo>
                      <a:lnTo>
                        <a:pt x="158" y="178"/>
                      </a:lnTo>
                      <a:lnTo>
                        <a:pt x="160" y="181"/>
                      </a:lnTo>
                      <a:lnTo>
                        <a:pt x="162" y="183"/>
                      </a:lnTo>
                      <a:lnTo>
                        <a:pt x="163" y="183"/>
                      </a:lnTo>
                      <a:lnTo>
                        <a:pt x="165" y="183"/>
                      </a:lnTo>
                      <a:lnTo>
                        <a:pt x="167" y="183"/>
                      </a:lnTo>
                      <a:lnTo>
                        <a:pt x="168" y="183"/>
                      </a:lnTo>
                      <a:lnTo>
                        <a:pt x="170" y="181"/>
                      </a:lnTo>
                      <a:lnTo>
                        <a:pt x="177" y="181"/>
                      </a:lnTo>
                      <a:lnTo>
                        <a:pt x="179" y="181"/>
                      </a:lnTo>
                      <a:lnTo>
                        <a:pt x="180" y="183"/>
                      </a:lnTo>
                      <a:lnTo>
                        <a:pt x="182" y="183"/>
                      </a:lnTo>
                      <a:lnTo>
                        <a:pt x="184" y="183"/>
                      </a:lnTo>
                      <a:lnTo>
                        <a:pt x="185" y="183"/>
                      </a:lnTo>
                      <a:lnTo>
                        <a:pt x="187" y="183"/>
                      </a:lnTo>
                      <a:lnTo>
                        <a:pt x="189" y="183"/>
                      </a:lnTo>
                      <a:lnTo>
                        <a:pt x="190" y="183"/>
                      </a:lnTo>
                      <a:lnTo>
                        <a:pt x="192" y="183"/>
                      </a:lnTo>
                      <a:lnTo>
                        <a:pt x="194" y="183"/>
                      </a:lnTo>
                      <a:lnTo>
                        <a:pt x="195" y="183"/>
                      </a:lnTo>
                      <a:lnTo>
                        <a:pt x="197" y="181"/>
                      </a:lnTo>
                      <a:lnTo>
                        <a:pt x="199" y="181"/>
                      </a:lnTo>
                      <a:lnTo>
                        <a:pt x="200" y="181"/>
                      </a:lnTo>
                      <a:lnTo>
                        <a:pt x="202" y="181"/>
                      </a:lnTo>
                      <a:lnTo>
                        <a:pt x="202" y="179"/>
                      </a:lnTo>
                      <a:lnTo>
                        <a:pt x="209" y="181"/>
                      </a:lnTo>
                      <a:lnTo>
                        <a:pt x="212" y="181"/>
                      </a:lnTo>
                      <a:lnTo>
                        <a:pt x="214" y="181"/>
                      </a:lnTo>
                      <a:lnTo>
                        <a:pt x="215" y="181"/>
                      </a:lnTo>
                      <a:lnTo>
                        <a:pt x="217" y="181"/>
                      </a:lnTo>
                      <a:lnTo>
                        <a:pt x="219" y="181"/>
                      </a:lnTo>
                      <a:lnTo>
                        <a:pt x="219" y="179"/>
                      </a:lnTo>
                      <a:lnTo>
                        <a:pt x="220" y="179"/>
                      </a:lnTo>
                      <a:lnTo>
                        <a:pt x="222" y="179"/>
                      </a:lnTo>
                      <a:lnTo>
                        <a:pt x="224" y="179"/>
                      </a:lnTo>
                      <a:lnTo>
                        <a:pt x="224" y="178"/>
                      </a:lnTo>
                      <a:lnTo>
                        <a:pt x="225" y="178"/>
                      </a:lnTo>
                      <a:lnTo>
                        <a:pt x="225" y="176"/>
                      </a:lnTo>
                      <a:lnTo>
                        <a:pt x="227" y="176"/>
                      </a:lnTo>
                      <a:lnTo>
                        <a:pt x="229" y="171"/>
                      </a:lnTo>
                      <a:lnTo>
                        <a:pt x="230" y="171"/>
                      </a:lnTo>
                      <a:lnTo>
                        <a:pt x="234" y="171"/>
                      </a:lnTo>
                      <a:lnTo>
                        <a:pt x="234" y="169"/>
                      </a:lnTo>
                      <a:lnTo>
                        <a:pt x="235" y="169"/>
                      </a:lnTo>
                      <a:lnTo>
                        <a:pt x="237" y="169"/>
                      </a:lnTo>
                      <a:lnTo>
                        <a:pt x="244" y="169"/>
                      </a:lnTo>
                      <a:lnTo>
                        <a:pt x="247" y="169"/>
                      </a:lnTo>
                      <a:lnTo>
                        <a:pt x="249" y="169"/>
                      </a:lnTo>
                      <a:lnTo>
                        <a:pt x="250" y="169"/>
                      </a:lnTo>
                      <a:lnTo>
                        <a:pt x="252" y="171"/>
                      </a:lnTo>
                      <a:lnTo>
                        <a:pt x="254" y="171"/>
                      </a:lnTo>
                      <a:lnTo>
                        <a:pt x="254" y="172"/>
                      </a:lnTo>
                      <a:lnTo>
                        <a:pt x="255" y="172"/>
                      </a:lnTo>
                      <a:lnTo>
                        <a:pt x="257" y="172"/>
                      </a:lnTo>
                      <a:lnTo>
                        <a:pt x="257" y="174"/>
                      </a:lnTo>
                      <a:lnTo>
                        <a:pt x="259" y="174"/>
                      </a:lnTo>
                      <a:lnTo>
                        <a:pt x="260" y="176"/>
                      </a:lnTo>
                      <a:lnTo>
                        <a:pt x="262" y="176"/>
                      </a:lnTo>
                      <a:lnTo>
                        <a:pt x="264" y="178"/>
                      </a:lnTo>
                      <a:lnTo>
                        <a:pt x="264" y="179"/>
                      </a:lnTo>
                      <a:lnTo>
                        <a:pt x="265" y="181"/>
                      </a:lnTo>
                      <a:lnTo>
                        <a:pt x="267" y="181"/>
                      </a:lnTo>
                      <a:lnTo>
                        <a:pt x="270" y="183"/>
                      </a:lnTo>
                      <a:lnTo>
                        <a:pt x="272" y="183"/>
                      </a:lnTo>
                      <a:lnTo>
                        <a:pt x="274" y="183"/>
                      </a:lnTo>
                      <a:lnTo>
                        <a:pt x="275" y="183"/>
                      </a:lnTo>
                      <a:lnTo>
                        <a:pt x="277" y="183"/>
                      </a:lnTo>
                      <a:lnTo>
                        <a:pt x="279" y="183"/>
                      </a:lnTo>
                      <a:lnTo>
                        <a:pt x="282" y="184"/>
                      </a:lnTo>
                      <a:lnTo>
                        <a:pt x="284" y="184"/>
                      </a:lnTo>
                      <a:lnTo>
                        <a:pt x="285" y="188"/>
                      </a:lnTo>
                      <a:lnTo>
                        <a:pt x="285" y="190"/>
                      </a:lnTo>
                      <a:lnTo>
                        <a:pt x="289" y="191"/>
                      </a:lnTo>
                      <a:lnTo>
                        <a:pt x="290" y="191"/>
                      </a:lnTo>
                      <a:lnTo>
                        <a:pt x="294" y="193"/>
                      </a:lnTo>
                      <a:lnTo>
                        <a:pt x="295" y="193"/>
                      </a:lnTo>
                      <a:lnTo>
                        <a:pt x="302" y="193"/>
                      </a:lnTo>
                      <a:lnTo>
                        <a:pt x="304" y="193"/>
                      </a:lnTo>
                      <a:lnTo>
                        <a:pt x="305" y="193"/>
                      </a:lnTo>
                      <a:lnTo>
                        <a:pt x="307" y="193"/>
                      </a:lnTo>
                      <a:lnTo>
                        <a:pt x="309" y="195"/>
                      </a:lnTo>
                      <a:lnTo>
                        <a:pt x="310" y="195"/>
                      </a:lnTo>
                      <a:lnTo>
                        <a:pt x="314" y="197"/>
                      </a:lnTo>
                      <a:lnTo>
                        <a:pt x="315" y="197"/>
                      </a:lnTo>
                      <a:lnTo>
                        <a:pt x="317" y="197"/>
                      </a:lnTo>
                      <a:lnTo>
                        <a:pt x="319" y="197"/>
                      </a:lnTo>
                      <a:lnTo>
                        <a:pt x="320" y="197"/>
                      </a:lnTo>
                      <a:lnTo>
                        <a:pt x="320" y="198"/>
                      </a:lnTo>
                      <a:lnTo>
                        <a:pt x="322" y="198"/>
                      </a:lnTo>
                      <a:lnTo>
                        <a:pt x="324" y="203"/>
                      </a:lnTo>
                      <a:lnTo>
                        <a:pt x="325" y="205"/>
                      </a:lnTo>
                      <a:lnTo>
                        <a:pt x="330" y="205"/>
                      </a:lnTo>
                      <a:lnTo>
                        <a:pt x="337" y="203"/>
                      </a:lnTo>
                      <a:lnTo>
                        <a:pt x="344" y="205"/>
                      </a:lnTo>
                      <a:lnTo>
                        <a:pt x="349" y="207"/>
                      </a:lnTo>
                      <a:lnTo>
                        <a:pt x="352" y="205"/>
                      </a:lnTo>
                      <a:lnTo>
                        <a:pt x="360" y="205"/>
                      </a:lnTo>
                      <a:lnTo>
                        <a:pt x="365" y="215"/>
                      </a:lnTo>
                      <a:lnTo>
                        <a:pt x="365" y="221"/>
                      </a:lnTo>
                      <a:lnTo>
                        <a:pt x="372" y="219"/>
                      </a:lnTo>
                      <a:lnTo>
                        <a:pt x="379" y="221"/>
                      </a:lnTo>
                      <a:lnTo>
                        <a:pt x="385" y="222"/>
                      </a:lnTo>
                      <a:lnTo>
                        <a:pt x="391" y="221"/>
                      </a:lnTo>
                      <a:lnTo>
                        <a:pt x="394" y="215"/>
                      </a:lnTo>
                      <a:lnTo>
                        <a:pt x="385" y="209"/>
                      </a:lnTo>
                      <a:lnTo>
                        <a:pt x="379" y="209"/>
                      </a:lnTo>
                      <a:lnTo>
                        <a:pt x="372" y="203"/>
                      </a:lnTo>
                      <a:lnTo>
                        <a:pt x="370" y="193"/>
                      </a:lnTo>
                      <a:lnTo>
                        <a:pt x="367" y="191"/>
                      </a:lnTo>
                      <a:lnTo>
                        <a:pt x="362" y="181"/>
                      </a:lnTo>
                      <a:lnTo>
                        <a:pt x="364" y="176"/>
                      </a:lnTo>
                      <a:lnTo>
                        <a:pt x="369" y="164"/>
                      </a:lnTo>
                      <a:lnTo>
                        <a:pt x="370" y="153"/>
                      </a:lnTo>
                      <a:lnTo>
                        <a:pt x="374" y="145"/>
                      </a:lnTo>
                      <a:lnTo>
                        <a:pt x="375" y="134"/>
                      </a:lnTo>
                      <a:lnTo>
                        <a:pt x="357" y="110"/>
                      </a:lnTo>
                      <a:lnTo>
                        <a:pt x="344" y="103"/>
                      </a:lnTo>
                      <a:lnTo>
                        <a:pt x="335" y="98"/>
                      </a:lnTo>
                      <a:lnTo>
                        <a:pt x="330" y="98"/>
                      </a:lnTo>
                      <a:lnTo>
                        <a:pt x="329" y="98"/>
                      </a:lnTo>
                      <a:lnTo>
                        <a:pt x="329" y="100"/>
                      </a:lnTo>
                      <a:lnTo>
                        <a:pt x="327" y="100"/>
                      </a:lnTo>
                      <a:lnTo>
                        <a:pt x="325" y="100"/>
                      </a:lnTo>
                      <a:lnTo>
                        <a:pt x="324" y="100"/>
                      </a:lnTo>
                      <a:lnTo>
                        <a:pt x="322" y="100"/>
                      </a:lnTo>
                      <a:lnTo>
                        <a:pt x="319" y="100"/>
                      </a:lnTo>
                      <a:lnTo>
                        <a:pt x="317" y="100"/>
                      </a:lnTo>
                      <a:lnTo>
                        <a:pt x="310" y="102"/>
                      </a:lnTo>
                      <a:lnTo>
                        <a:pt x="309" y="102"/>
                      </a:lnTo>
                      <a:lnTo>
                        <a:pt x="307" y="102"/>
                      </a:lnTo>
                      <a:lnTo>
                        <a:pt x="299" y="107"/>
                      </a:lnTo>
                      <a:lnTo>
                        <a:pt x="297" y="107"/>
                      </a:lnTo>
                      <a:lnTo>
                        <a:pt x="284" y="107"/>
                      </a:lnTo>
                      <a:lnTo>
                        <a:pt x="275" y="105"/>
                      </a:lnTo>
                      <a:lnTo>
                        <a:pt x="270" y="105"/>
                      </a:lnTo>
                      <a:lnTo>
                        <a:pt x="265" y="107"/>
                      </a:lnTo>
                      <a:lnTo>
                        <a:pt x="262" y="109"/>
                      </a:lnTo>
                      <a:lnTo>
                        <a:pt x="260" y="107"/>
                      </a:lnTo>
                      <a:lnTo>
                        <a:pt x="255" y="107"/>
                      </a:lnTo>
                      <a:lnTo>
                        <a:pt x="252" y="107"/>
                      </a:lnTo>
                      <a:lnTo>
                        <a:pt x="249" y="105"/>
                      </a:lnTo>
                      <a:lnTo>
                        <a:pt x="247" y="105"/>
                      </a:lnTo>
                      <a:lnTo>
                        <a:pt x="245" y="105"/>
                      </a:lnTo>
                      <a:lnTo>
                        <a:pt x="244" y="105"/>
                      </a:lnTo>
                      <a:lnTo>
                        <a:pt x="242" y="105"/>
                      </a:lnTo>
                      <a:lnTo>
                        <a:pt x="239" y="105"/>
                      </a:lnTo>
                      <a:lnTo>
                        <a:pt x="239" y="103"/>
                      </a:lnTo>
                      <a:lnTo>
                        <a:pt x="237" y="103"/>
                      </a:lnTo>
                      <a:lnTo>
                        <a:pt x="232" y="103"/>
                      </a:lnTo>
                      <a:lnTo>
                        <a:pt x="230" y="103"/>
                      </a:lnTo>
                      <a:lnTo>
                        <a:pt x="229" y="102"/>
                      </a:lnTo>
                      <a:lnTo>
                        <a:pt x="227" y="102"/>
                      </a:lnTo>
                      <a:lnTo>
                        <a:pt x="224" y="100"/>
                      </a:lnTo>
                      <a:lnTo>
                        <a:pt x="222" y="100"/>
                      </a:lnTo>
                      <a:lnTo>
                        <a:pt x="220" y="98"/>
                      </a:lnTo>
                      <a:lnTo>
                        <a:pt x="219" y="97"/>
                      </a:lnTo>
                      <a:lnTo>
                        <a:pt x="217" y="97"/>
                      </a:lnTo>
                      <a:lnTo>
                        <a:pt x="214" y="93"/>
                      </a:lnTo>
                      <a:lnTo>
                        <a:pt x="212" y="91"/>
                      </a:lnTo>
                      <a:lnTo>
                        <a:pt x="210" y="91"/>
                      </a:lnTo>
                      <a:lnTo>
                        <a:pt x="209" y="90"/>
                      </a:lnTo>
                      <a:lnTo>
                        <a:pt x="207" y="90"/>
                      </a:lnTo>
                      <a:lnTo>
                        <a:pt x="207" y="88"/>
                      </a:lnTo>
                      <a:lnTo>
                        <a:pt x="205" y="86"/>
                      </a:lnTo>
                      <a:lnTo>
                        <a:pt x="204" y="83"/>
                      </a:lnTo>
                      <a:lnTo>
                        <a:pt x="204" y="81"/>
                      </a:lnTo>
                      <a:lnTo>
                        <a:pt x="204" y="79"/>
                      </a:lnTo>
                      <a:lnTo>
                        <a:pt x="204" y="78"/>
                      </a:lnTo>
                      <a:lnTo>
                        <a:pt x="204" y="76"/>
                      </a:lnTo>
                      <a:lnTo>
                        <a:pt x="204" y="74"/>
                      </a:lnTo>
                      <a:lnTo>
                        <a:pt x="205" y="72"/>
                      </a:lnTo>
                      <a:lnTo>
                        <a:pt x="205" y="71"/>
                      </a:lnTo>
                      <a:lnTo>
                        <a:pt x="205" y="69"/>
                      </a:lnTo>
                      <a:lnTo>
                        <a:pt x="205" y="67"/>
                      </a:lnTo>
                      <a:lnTo>
                        <a:pt x="204" y="60"/>
                      </a:lnTo>
                      <a:lnTo>
                        <a:pt x="202" y="57"/>
                      </a:lnTo>
                      <a:lnTo>
                        <a:pt x="200" y="57"/>
                      </a:lnTo>
                      <a:lnTo>
                        <a:pt x="197" y="53"/>
                      </a:lnTo>
                      <a:lnTo>
                        <a:pt x="195" y="52"/>
                      </a:lnTo>
                      <a:lnTo>
                        <a:pt x="189" y="48"/>
                      </a:lnTo>
                      <a:lnTo>
                        <a:pt x="187" y="48"/>
                      </a:lnTo>
                      <a:lnTo>
                        <a:pt x="184" y="33"/>
                      </a:lnTo>
                      <a:lnTo>
                        <a:pt x="184" y="29"/>
                      </a:lnTo>
                      <a:lnTo>
                        <a:pt x="182" y="29"/>
                      </a:lnTo>
                      <a:lnTo>
                        <a:pt x="182" y="26"/>
                      </a:lnTo>
                      <a:lnTo>
                        <a:pt x="182" y="24"/>
                      </a:lnTo>
                      <a:lnTo>
                        <a:pt x="180" y="21"/>
                      </a:lnTo>
                      <a:lnTo>
                        <a:pt x="180" y="19"/>
                      </a:lnTo>
                      <a:lnTo>
                        <a:pt x="179" y="17"/>
                      </a:lnTo>
                      <a:lnTo>
                        <a:pt x="172" y="12"/>
                      </a:lnTo>
                      <a:lnTo>
                        <a:pt x="165" y="10"/>
                      </a:lnTo>
                      <a:lnTo>
                        <a:pt x="160" y="9"/>
                      </a:lnTo>
                      <a:lnTo>
                        <a:pt x="155" y="10"/>
                      </a:lnTo>
                      <a:lnTo>
                        <a:pt x="147" y="12"/>
                      </a:lnTo>
                      <a:lnTo>
                        <a:pt x="143" y="12"/>
                      </a:lnTo>
                      <a:lnTo>
                        <a:pt x="142" y="12"/>
                      </a:lnTo>
                      <a:lnTo>
                        <a:pt x="140" y="12"/>
                      </a:lnTo>
                      <a:lnTo>
                        <a:pt x="138" y="12"/>
                      </a:lnTo>
                      <a:lnTo>
                        <a:pt x="137" y="12"/>
                      </a:lnTo>
                      <a:lnTo>
                        <a:pt x="135" y="12"/>
                      </a:lnTo>
                      <a:lnTo>
                        <a:pt x="128" y="14"/>
                      </a:lnTo>
                      <a:lnTo>
                        <a:pt x="127" y="14"/>
                      </a:lnTo>
                      <a:lnTo>
                        <a:pt x="125" y="14"/>
                      </a:lnTo>
                      <a:lnTo>
                        <a:pt x="115" y="12"/>
                      </a:lnTo>
                      <a:lnTo>
                        <a:pt x="113" y="10"/>
                      </a:lnTo>
                      <a:lnTo>
                        <a:pt x="113" y="7"/>
                      </a:lnTo>
                      <a:lnTo>
                        <a:pt x="112" y="5"/>
                      </a:lnTo>
                      <a:lnTo>
                        <a:pt x="108" y="0"/>
                      </a:lnTo>
                      <a:lnTo>
                        <a:pt x="107" y="0"/>
                      </a:lnTo>
                      <a:lnTo>
                        <a:pt x="105" y="0"/>
                      </a:lnTo>
                      <a:lnTo>
                        <a:pt x="103" y="0"/>
                      </a:lnTo>
                      <a:lnTo>
                        <a:pt x="102" y="2"/>
                      </a:lnTo>
                      <a:lnTo>
                        <a:pt x="100" y="2"/>
                      </a:lnTo>
                      <a:lnTo>
                        <a:pt x="100" y="3"/>
                      </a:lnTo>
                      <a:lnTo>
                        <a:pt x="98" y="3"/>
                      </a:lnTo>
                      <a:lnTo>
                        <a:pt x="95" y="3"/>
                      </a:lnTo>
                      <a:lnTo>
                        <a:pt x="95" y="5"/>
                      </a:lnTo>
                      <a:lnTo>
                        <a:pt x="93" y="3"/>
                      </a:lnTo>
                      <a:lnTo>
                        <a:pt x="92" y="3"/>
                      </a:lnTo>
                      <a:lnTo>
                        <a:pt x="92" y="7"/>
                      </a:lnTo>
                      <a:lnTo>
                        <a:pt x="88" y="14"/>
                      </a:lnTo>
                      <a:lnTo>
                        <a:pt x="82" y="19"/>
                      </a:lnTo>
                      <a:lnTo>
                        <a:pt x="80" y="24"/>
                      </a:lnTo>
                      <a:lnTo>
                        <a:pt x="78" y="31"/>
                      </a:lnTo>
                      <a:lnTo>
                        <a:pt x="82" y="43"/>
                      </a:lnTo>
                      <a:lnTo>
                        <a:pt x="82" y="48"/>
                      </a:lnTo>
                      <a:lnTo>
                        <a:pt x="78" y="55"/>
                      </a:lnTo>
                      <a:lnTo>
                        <a:pt x="72" y="59"/>
                      </a:lnTo>
                      <a:lnTo>
                        <a:pt x="63" y="64"/>
                      </a:lnTo>
                      <a:lnTo>
                        <a:pt x="58" y="65"/>
                      </a:lnTo>
                      <a:lnTo>
                        <a:pt x="50" y="64"/>
                      </a:lnTo>
                      <a:lnTo>
                        <a:pt x="43" y="59"/>
                      </a:lnTo>
                      <a:lnTo>
                        <a:pt x="37" y="59"/>
                      </a:lnTo>
                      <a:lnTo>
                        <a:pt x="32" y="59"/>
                      </a:lnTo>
                      <a:lnTo>
                        <a:pt x="28" y="64"/>
                      </a:lnTo>
                      <a:lnTo>
                        <a:pt x="28" y="72"/>
                      </a:lnTo>
                      <a:lnTo>
                        <a:pt x="35" y="90"/>
                      </a:lnTo>
                      <a:lnTo>
                        <a:pt x="38" y="109"/>
                      </a:lnTo>
                      <a:lnTo>
                        <a:pt x="42" y="119"/>
                      </a:lnTo>
                      <a:lnTo>
                        <a:pt x="42" y="131"/>
                      </a:lnTo>
                      <a:lnTo>
                        <a:pt x="37" y="134"/>
                      </a:lnTo>
                      <a:lnTo>
                        <a:pt x="32" y="136"/>
                      </a:lnTo>
                      <a:lnTo>
                        <a:pt x="27" y="138"/>
                      </a:lnTo>
                      <a:lnTo>
                        <a:pt x="22" y="143"/>
                      </a:lnTo>
                      <a:lnTo>
                        <a:pt x="17" y="148"/>
                      </a:lnTo>
                      <a:lnTo>
                        <a:pt x="10" y="150"/>
                      </a:lnTo>
                      <a:lnTo>
                        <a:pt x="3" y="157"/>
                      </a:lnTo>
                      <a:lnTo>
                        <a:pt x="0" y="16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20" name="Freeform 541">
                  <a:extLst>
                    <a:ext uri="{FF2B5EF4-FFF2-40B4-BE49-F238E27FC236}">
                      <a16:creationId xmlns:a16="http://schemas.microsoft.com/office/drawing/2014/main" id="{3966121C-1DE2-4562-8BFB-78923897B9EA}"/>
                    </a:ext>
                  </a:extLst>
                </p:cNvPr>
                <p:cNvSpPr>
                  <a:spLocks/>
                </p:cNvSpPr>
                <p:nvPr/>
              </p:nvSpPr>
              <p:spPr bwMode="auto">
                <a:xfrm>
                  <a:off x="2513" y="2908"/>
                  <a:ext cx="16" cy="21"/>
                </a:xfrm>
                <a:custGeom>
                  <a:avLst/>
                  <a:gdLst>
                    <a:gd name="T0" fmla="*/ 11 w 16"/>
                    <a:gd name="T1" fmla="*/ 21 h 21"/>
                    <a:gd name="T2" fmla="*/ 8 w 16"/>
                    <a:gd name="T3" fmla="*/ 21 h 21"/>
                    <a:gd name="T4" fmla="*/ 6 w 16"/>
                    <a:gd name="T5" fmla="*/ 19 h 21"/>
                    <a:gd name="T6" fmla="*/ 3 w 16"/>
                    <a:gd name="T7" fmla="*/ 14 h 21"/>
                    <a:gd name="T8" fmla="*/ 0 w 16"/>
                    <a:gd name="T9" fmla="*/ 11 h 21"/>
                    <a:gd name="T10" fmla="*/ 1 w 16"/>
                    <a:gd name="T11" fmla="*/ 9 h 21"/>
                    <a:gd name="T12" fmla="*/ 1 w 16"/>
                    <a:gd name="T13" fmla="*/ 7 h 21"/>
                    <a:gd name="T14" fmla="*/ 5 w 16"/>
                    <a:gd name="T15" fmla="*/ 4 h 21"/>
                    <a:gd name="T16" fmla="*/ 8 w 16"/>
                    <a:gd name="T17" fmla="*/ 4 h 21"/>
                    <a:gd name="T18" fmla="*/ 13 w 16"/>
                    <a:gd name="T19" fmla="*/ 0 h 21"/>
                    <a:gd name="T20" fmla="*/ 15 w 16"/>
                    <a:gd name="T21" fmla="*/ 0 h 21"/>
                    <a:gd name="T22" fmla="*/ 13 w 16"/>
                    <a:gd name="T23" fmla="*/ 5 h 21"/>
                    <a:gd name="T24" fmla="*/ 15 w 16"/>
                    <a:gd name="T25" fmla="*/ 11 h 21"/>
                    <a:gd name="T26" fmla="*/ 16 w 16"/>
                    <a:gd name="T27" fmla="*/ 18 h 21"/>
                    <a:gd name="T28" fmla="*/ 16 w 16"/>
                    <a:gd name="T29" fmla="*/ 19 h 21"/>
                    <a:gd name="T30" fmla="*/ 11 w 16"/>
                    <a:gd name="T31" fmla="*/ 21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
                    <a:gd name="T49" fmla="*/ 0 h 21"/>
                    <a:gd name="T50" fmla="*/ 16 w 16"/>
                    <a:gd name="T51" fmla="*/ 21 h 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 h="21">
                      <a:moveTo>
                        <a:pt x="11" y="21"/>
                      </a:moveTo>
                      <a:lnTo>
                        <a:pt x="8" y="21"/>
                      </a:lnTo>
                      <a:lnTo>
                        <a:pt x="6" y="19"/>
                      </a:lnTo>
                      <a:lnTo>
                        <a:pt x="3" y="14"/>
                      </a:lnTo>
                      <a:lnTo>
                        <a:pt x="0" y="11"/>
                      </a:lnTo>
                      <a:lnTo>
                        <a:pt x="1" y="9"/>
                      </a:lnTo>
                      <a:lnTo>
                        <a:pt x="1" y="7"/>
                      </a:lnTo>
                      <a:lnTo>
                        <a:pt x="5" y="4"/>
                      </a:lnTo>
                      <a:lnTo>
                        <a:pt x="8" y="4"/>
                      </a:lnTo>
                      <a:lnTo>
                        <a:pt x="13" y="0"/>
                      </a:lnTo>
                      <a:lnTo>
                        <a:pt x="15" y="0"/>
                      </a:lnTo>
                      <a:lnTo>
                        <a:pt x="13" y="5"/>
                      </a:lnTo>
                      <a:lnTo>
                        <a:pt x="15" y="11"/>
                      </a:lnTo>
                      <a:lnTo>
                        <a:pt x="16" y="18"/>
                      </a:lnTo>
                      <a:lnTo>
                        <a:pt x="16" y="19"/>
                      </a:lnTo>
                      <a:lnTo>
                        <a:pt x="11" y="21"/>
                      </a:lnTo>
                      <a:close/>
                    </a:path>
                  </a:pathLst>
                </a:custGeom>
                <a:solidFill>
                  <a:srgbClr val="B9DB7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21" name="Freeform 542">
                  <a:extLst>
                    <a:ext uri="{FF2B5EF4-FFF2-40B4-BE49-F238E27FC236}">
                      <a16:creationId xmlns:a16="http://schemas.microsoft.com/office/drawing/2014/main" id="{CABE54C4-EBCB-4AC5-B047-908D7AD1C72D}"/>
                    </a:ext>
                  </a:extLst>
                </p:cNvPr>
                <p:cNvSpPr>
                  <a:spLocks/>
                </p:cNvSpPr>
                <p:nvPr/>
              </p:nvSpPr>
              <p:spPr bwMode="auto">
                <a:xfrm>
                  <a:off x="2513" y="2908"/>
                  <a:ext cx="16" cy="21"/>
                </a:xfrm>
                <a:custGeom>
                  <a:avLst/>
                  <a:gdLst>
                    <a:gd name="T0" fmla="*/ 11 w 16"/>
                    <a:gd name="T1" fmla="*/ 21 h 21"/>
                    <a:gd name="T2" fmla="*/ 11 w 16"/>
                    <a:gd name="T3" fmla="*/ 21 h 21"/>
                    <a:gd name="T4" fmla="*/ 8 w 16"/>
                    <a:gd name="T5" fmla="*/ 21 h 21"/>
                    <a:gd name="T6" fmla="*/ 6 w 16"/>
                    <a:gd name="T7" fmla="*/ 19 h 21"/>
                    <a:gd name="T8" fmla="*/ 3 w 16"/>
                    <a:gd name="T9" fmla="*/ 14 h 21"/>
                    <a:gd name="T10" fmla="*/ 0 w 16"/>
                    <a:gd name="T11" fmla="*/ 11 h 21"/>
                    <a:gd name="T12" fmla="*/ 1 w 16"/>
                    <a:gd name="T13" fmla="*/ 9 h 21"/>
                    <a:gd name="T14" fmla="*/ 1 w 16"/>
                    <a:gd name="T15" fmla="*/ 7 h 21"/>
                    <a:gd name="T16" fmla="*/ 5 w 16"/>
                    <a:gd name="T17" fmla="*/ 4 h 21"/>
                    <a:gd name="T18" fmla="*/ 8 w 16"/>
                    <a:gd name="T19" fmla="*/ 4 h 21"/>
                    <a:gd name="T20" fmla="*/ 13 w 16"/>
                    <a:gd name="T21" fmla="*/ 0 h 21"/>
                    <a:gd name="T22" fmla="*/ 15 w 16"/>
                    <a:gd name="T23" fmla="*/ 0 h 21"/>
                    <a:gd name="T24" fmla="*/ 13 w 16"/>
                    <a:gd name="T25" fmla="*/ 5 h 21"/>
                    <a:gd name="T26" fmla="*/ 15 w 16"/>
                    <a:gd name="T27" fmla="*/ 11 h 21"/>
                    <a:gd name="T28" fmla="*/ 16 w 16"/>
                    <a:gd name="T29" fmla="*/ 18 h 21"/>
                    <a:gd name="T30" fmla="*/ 16 w 16"/>
                    <a:gd name="T31" fmla="*/ 19 h 21"/>
                    <a:gd name="T32" fmla="*/ 11 w 16"/>
                    <a:gd name="T33" fmla="*/ 21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
                    <a:gd name="T52" fmla="*/ 0 h 21"/>
                    <a:gd name="T53" fmla="*/ 16 w 16"/>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 h="21">
                      <a:moveTo>
                        <a:pt x="11" y="21"/>
                      </a:moveTo>
                      <a:lnTo>
                        <a:pt x="11" y="21"/>
                      </a:lnTo>
                      <a:lnTo>
                        <a:pt x="8" y="21"/>
                      </a:lnTo>
                      <a:lnTo>
                        <a:pt x="6" y="19"/>
                      </a:lnTo>
                      <a:lnTo>
                        <a:pt x="3" y="14"/>
                      </a:lnTo>
                      <a:lnTo>
                        <a:pt x="0" y="11"/>
                      </a:lnTo>
                      <a:lnTo>
                        <a:pt x="1" y="9"/>
                      </a:lnTo>
                      <a:lnTo>
                        <a:pt x="1" y="7"/>
                      </a:lnTo>
                      <a:lnTo>
                        <a:pt x="5" y="4"/>
                      </a:lnTo>
                      <a:lnTo>
                        <a:pt x="8" y="4"/>
                      </a:lnTo>
                      <a:lnTo>
                        <a:pt x="13" y="0"/>
                      </a:lnTo>
                      <a:lnTo>
                        <a:pt x="15" y="0"/>
                      </a:lnTo>
                      <a:lnTo>
                        <a:pt x="13" y="5"/>
                      </a:lnTo>
                      <a:lnTo>
                        <a:pt x="15" y="11"/>
                      </a:lnTo>
                      <a:lnTo>
                        <a:pt x="16" y="18"/>
                      </a:lnTo>
                      <a:lnTo>
                        <a:pt x="16" y="19"/>
                      </a:lnTo>
                      <a:lnTo>
                        <a:pt x="11" y="2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22" name="Freeform 543">
                  <a:extLst>
                    <a:ext uri="{FF2B5EF4-FFF2-40B4-BE49-F238E27FC236}">
                      <a16:creationId xmlns:a16="http://schemas.microsoft.com/office/drawing/2014/main" id="{5A8C86E7-C38F-44B5-ABF7-FC951A51059B}"/>
                    </a:ext>
                  </a:extLst>
                </p:cNvPr>
                <p:cNvSpPr>
                  <a:spLocks/>
                </p:cNvSpPr>
                <p:nvPr/>
              </p:nvSpPr>
              <p:spPr bwMode="auto">
                <a:xfrm>
                  <a:off x="2409" y="2839"/>
                  <a:ext cx="134" cy="92"/>
                </a:xfrm>
                <a:custGeom>
                  <a:avLst/>
                  <a:gdLst>
                    <a:gd name="T0" fmla="*/ 80 w 134"/>
                    <a:gd name="T1" fmla="*/ 92 h 92"/>
                    <a:gd name="T2" fmla="*/ 77 w 134"/>
                    <a:gd name="T3" fmla="*/ 92 h 92"/>
                    <a:gd name="T4" fmla="*/ 72 w 134"/>
                    <a:gd name="T5" fmla="*/ 92 h 92"/>
                    <a:gd name="T6" fmla="*/ 67 w 134"/>
                    <a:gd name="T7" fmla="*/ 88 h 92"/>
                    <a:gd name="T8" fmla="*/ 70 w 134"/>
                    <a:gd name="T9" fmla="*/ 87 h 92"/>
                    <a:gd name="T10" fmla="*/ 74 w 134"/>
                    <a:gd name="T11" fmla="*/ 78 h 92"/>
                    <a:gd name="T12" fmla="*/ 72 w 134"/>
                    <a:gd name="T13" fmla="*/ 71 h 92"/>
                    <a:gd name="T14" fmla="*/ 67 w 134"/>
                    <a:gd name="T15" fmla="*/ 66 h 92"/>
                    <a:gd name="T16" fmla="*/ 65 w 134"/>
                    <a:gd name="T17" fmla="*/ 59 h 92"/>
                    <a:gd name="T18" fmla="*/ 60 w 134"/>
                    <a:gd name="T19" fmla="*/ 57 h 92"/>
                    <a:gd name="T20" fmla="*/ 54 w 134"/>
                    <a:gd name="T21" fmla="*/ 56 h 92"/>
                    <a:gd name="T22" fmla="*/ 50 w 134"/>
                    <a:gd name="T23" fmla="*/ 54 h 92"/>
                    <a:gd name="T24" fmla="*/ 50 w 134"/>
                    <a:gd name="T25" fmla="*/ 47 h 92"/>
                    <a:gd name="T26" fmla="*/ 45 w 134"/>
                    <a:gd name="T27" fmla="*/ 42 h 92"/>
                    <a:gd name="T28" fmla="*/ 32 w 134"/>
                    <a:gd name="T29" fmla="*/ 40 h 92"/>
                    <a:gd name="T30" fmla="*/ 25 w 134"/>
                    <a:gd name="T31" fmla="*/ 42 h 92"/>
                    <a:gd name="T32" fmla="*/ 20 w 134"/>
                    <a:gd name="T33" fmla="*/ 42 h 92"/>
                    <a:gd name="T34" fmla="*/ 15 w 134"/>
                    <a:gd name="T35" fmla="*/ 40 h 92"/>
                    <a:gd name="T36" fmla="*/ 12 w 134"/>
                    <a:gd name="T37" fmla="*/ 38 h 92"/>
                    <a:gd name="T38" fmla="*/ 8 w 134"/>
                    <a:gd name="T39" fmla="*/ 30 h 92"/>
                    <a:gd name="T40" fmla="*/ 3 w 134"/>
                    <a:gd name="T41" fmla="*/ 24 h 92"/>
                    <a:gd name="T42" fmla="*/ 0 w 134"/>
                    <a:gd name="T43" fmla="*/ 16 h 92"/>
                    <a:gd name="T44" fmla="*/ 0 w 134"/>
                    <a:gd name="T45" fmla="*/ 11 h 92"/>
                    <a:gd name="T46" fmla="*/ 7 w 134"/>
                    <a:gd name="T47" fmla="*/ 7 h 92"/>
                    <a:gd name="T48" fmla="*/ 15 w 134"/>
                    <a:gd name="T49" fmla="*/ 11 h 92"/>
                    <a:gd name="T50" fmla="*/ 25 w 134"/>
                    <a:gd name="T51" fmla="*/ 11 h 92"/>
                    <a:gd name="T52" fmla="*/ 34 w 134"/>
                    <a:gd name="T53" fmla="*/ 12 h 92"/>
                    <a:gd name="T54" fmla="*/ 52 w 134"/>
                    <a:gd name="T55" fmla="*/ 11 h 92"/>
                    <a:gd name="T56" fmla="*/ 60 w 134"/>
                    <a:gd name="T57" fmla="*/ 9 h 92"/>
                    <a:gd name="T58" fmla="*/ 72 w 134"/>
                    <a:gd name="T59" fmla="*/ 6 h 92"/>
                    <a:gd name="T60" fmla="*/ 77 w 134"/>
                    <a:gd name="T61" fmla="*/ 0 h 92"/>
                    <a:gd name="T62" fmla="*/ 90 w 134"/>
                    <a:gd name="T63" fmla="*/ 4 h 92"/>
                    <a:gd name="T64" fmla="*/ 104 w 134"/>
                    <a:gd name="T65" fmla="*/ 9 h 92"/>
                    <a:gd name="T66" fmla="*/ 112 w 134"/>
                    <a:gd name="T67" fmla="*/ 14 h 92"/>
                    <a:gd name="T68" fmla="*/ 120 w 134"/>
                    <a:gd name="T69" fmla="*/ 19 h 92"/>
                    <a:gd name="T70" fmla="*/ 129 w 134"/>
                    <a:gd name="T71" fmla="*/ 28 h 92"/>
                    <a:gd name="T72" fmla="*/ 132 w 134"/>
                    <a:gd name="T73" fmla="*/ 33 h 92"/>
                    <a:gd name="T74" fmla="*/ 134 w 134"/>
                    <a:gd name="T75" fmla="*/ 42 h 92"/>
                    <a:gd name="T76" fmla="*/ 125 w 134"/>
                    <a:gd name="T77" fmla="*/ 50 h 92"/>
                    <a:gd name="T78" fmla="*/ 117 w 134"/>
                    <a:gd name="T79" fmla="*/ 54 h 92"/>
                    <a:gd name="T80" fmla="*/ 112 w 134"/>
                    <a:gd name="T81" fmla="*/ 54 h 92"/>
                    <a:gd name="T82" fmla="*/ 107 w 134"/>
                    <a:gd name="T83" fmla="*/ 59 h 92"/>
                    <a:gd name="T84" fmla="*/ 99 w 134"/>
                    <a:gd name="T85" fmla="*/ 62 h 92"/>
                    <a:gd name="T86" fmla="*/ 90 w 134"/>
                    <a:gd name="T87" fmla="*/ 64 h 92"/>
                    <a:gd name="T88" fmla="*/ 87 w 134"/>
                    <a:gd name="T89" fmla="*/ 69 h 92"/>
                    <a:gd name="T90" fmla="*/ 82 w 134"/>
                    <a:gd name="T91" fmla="*/ 76 h 92"/>
                    <a:gd name="T92" fmla="*/ 80 w 134"/>
                    <a:gd name="T93" fmla="*/ 85 h 92"/>
                    <a:gd name="T94" fmla="*/ 82 w 134"/>
                    <a:gd name="T95" fmla="*/ 90 h 92"/>
                    <a:gd name="T96" fmla="*/ 80 w 134"/>
                    <a:gd name="T97" fmla="*/ 92 h 9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4"/>
                    <a:gd name="T148" fmla="*/ 0 h 92"/>
                    <a:gd name="T149" fmla="*/ 134 w 134"/>
                    <a:gd name="T150" fmla="*/ 92 h 9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4" h="92">
                      <a:moveTo>
                        <a:pt x="80" y="92"/>
                      </a:moveTo>
                      <a:lnTo>
                        <a:pt x="77" y="92"/>
                      </a:lnTo>
                      <a:lnTo>
                        <a:pt x="72" y="92"/>
                      </a:lnTo>
                      <a:lnTo>
                        <a:pt x="67" y="88"/>
                      </a:lnTo>
                      <a:lnTo>
                        <a:pt x="70" y="87"/>
                      </a:lnTo>
                      <a:lnTo>
                        <a:pt x="74" y="78"/>
                      </a:lnTo>
                      <a:lnTo>
                        <a:pt x="72" y="71"/>
                      </a:lnTo>
                      <a:lnTo>
                        <a:pt x="67" y="66"/>
                      </a:lnTo>
                      <a:lnTo>
                        <a:pt x="65" y="59"/>
                      </a:lnTo>
                      <a:lnTo>
                        <a:pt x="60" y="57"/>
                      </a:lnTo>
                      <a:lnTo>
                        <a:pt x="54" y="56"/>
                      </a:lnTo>
                      <a:lnTo>
                        <a:pt x="50" y="54"/>
                      </a:lnTo>
                      <a:lnTo>
                        <a:pt x="50" y="47"/>
                      </a:lnTo>
                      <a:lnTo>
                        <a:pt x="45" y="42"/>
                      </a:lnTo>
                      <a:lnTo>
                        <a:pt x="32" y="40"/>
                      </a:lnTo>
                      <a:lnTo>
                        <a:pt x="25" y="42"/>
                      </a:lnTo>
                      <a:lnTo>
                        <a:pt x="20" y="42"/>
                      </a:lnTo>
                      <a:lnTo>
                        <a:pt x="15" y="40"/>
                      </a:lnTo>
                      <a:lnTo>
                        <a:pt x="12" y="38"/>
                      </a:lnTo>
                      <a:lnTo>
                        <a:pt x="8" y="30"/>
                      </a:lnTo>
                      <a:lnTo>
                        <a:pt x="3" y="24"/>
                      </a:lnTo>
                      <a:lnTo>
                        <a:pt x="0" y="16"/>
                      </a:lnTo>
                      <a:lnTo>
                        <a:pt x="0" y="11"/>
                      </a:lnTo>
                      <a:lnTo>
                        <a:pt x="7" y="7"/>
                      </a:lnTo>
                      <a:lnTo>
                        <a:pt x="15" y="11"/>
                      </a:lnTo>
                      <a:lnTo>
                        <a:pt x="25" y="11"/>
                      </a:lnTo>
                      <a:lnTo>
                        <a:pt x="34" y="12"/>
                      </a:lnTo>
                      <a:lnTo>
                        <a:pt x="52" y="11"/>
                      </a:lnTo>
                      <a:lnTo>
                        <a:pt x="60" y="9"/>
                      </a:lnTo>
                      <a:lnTo>
                        <a:pt x="72" y="6"/>
                      </a:lnTo>
                      <a:lnTo>
                        <a:pt x="77" y="0"/>
                      </a:lnTo>
                      <a:lnTo>
                        <a:pt x="90" y="4"/>
                      </a:lnTo>
                      <a:lnTo>
                        <a:pt x="104" y="9"/>
                      </a:lnTo>
                      <a:lnTo>
                        <a:pt x="112" y="14"/>
                      </a:lnTo>
                      <a:lnTo>
                        <a:pt x="120" y="19"/>
                      </a:lnTo>
                      <a:lnTo>
                        <a:pt x="129" y="28"/>
                      </a:lnTo>
                      <a:lnTo>
                        <a:pt x="132" y="33"/>
                      </a:lnTo>
                      <a:lnTo>
                        <a:pt x="134" y="42"/>
                      </a:lnTo>
                      <a:lnTo>
                        <a:pt x="125" y="50"/>
                      </a:lnTo>
                      <a:lnTo>
                        <a:pt x="117" y="54"/>
                      </a:lnTo>
                      <a:lnTo>
                        <a:pt x="112" y="54"/>
                      </a:lnTo>
                      <a:lnTo>
                        <a:pt x="107" y="59"/>
                      </a:lnTo>
                      <a:lnTo>
                        <a:pt x="99" y="62"/>
                      </a:lnTo>
                      <a:lnTo>
                        <a:pt x="90" y="64"/>
                      </a:lnTo>
                      <a:lnTo>
                        <a:pt x="87" y="69"/>
                      </a:lnTo>
                      <a:lnTo>
                        <a:pt x="82" y="76"/>
                      </a:lnTo>
                      <a:lnTo>
                        <a:pt x="80" y="85"/>
                      </a:lnTo>
                      <a:lnTo>
                        <a:pt x="82" y="90"/>
                      </a:lnTo>
                      <a:lnTo>
                        <a:pt x="80" y="92"/>
                      </a:lnTo>
                      <a:close/>
                    </a:path>
                  </a:pathLst>
                </a:custGeom>
                <a:solidFill>
                  <a:srgbClr val="B9DB7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23" name="Freeform 544">
                  <a:extLst>
                    <a:ext uri="{FF2B5EF4-FFF2-40B4-BE49-F238E27FC236}">
                      <a16:creationId xmlns:a16="http://schemas.microsoft.com/office/drawing/2014/main" id="{05A6BE70-B225-4B26-A0FA-DAEE31826E5B}"/>
                    </a:ext>
                  </a:extLst>
                </p:cNvPr>
                <p:cNvSpPr>
                  <a:spLocks/>
                </p:cNvSpPr>
                <p:nvPr/>
              </p:nvSpPr>
              <p:spPr bwMode="auto">
                <a:xfrm>
                  <a:off x="2409" y="2839"/>
                  <a:ext cx="134" cy="92"/>
                </a:xfrm>
                <a:custGeom>
                  <a:avLst/>
                  <a:gdLst>
                    <a:gd name="T0" fmla="*/ 80 w 134"/>
                    <a:gd name="T1" fmla="*/ 92 h 92"/>
                    <a:gd name="T2" fmla="*/ 80 w 134"/>
                    <a:gd name="T3" fmla="*/ 92 h 92"/>
                    <a:gd name="T4" fmla="*/ 77 w 134"/>
                    <a:gd name="T5" fmla="*/ 92 h 92"/>
                    <a:gd name="T6" fmla="*/ 72 w 134"/>
                    <a:gd name="T7" fmla="*/ 92 h 92"/>
                    <a:gd name="T8" fmla="*/ 67 w 134"/>
                    <a:gd name="T9" fmla="*/ 88 h 92"/>
                    <a:gd name="T10" fmla="*/ 70 w 134"/>
                    <a:gd name="T11" fmla="*/ 87 h 92"/>
                    <a:gd name="T12" fmla="*/ 74 w 134"/>
                    <a:gd name="T13" fmla="*/ 78 h 92"/>
                    <a:gd name="T14" fmla="*/ 72 w 134"/>
                    <a:gd name="T15" fmla="*/ 71 h 92"/>
                    <a:gd name="T16" fmla="*/ 67 w 134"/>
                    <a:gd name="T17" fmla="*/ 66 h 92"/>
                    <a:gd name="T18" fmla="*/ 65 w 134"/>
                    <a:gd name="T19" fmla="*/ 59 h 92"/>
                    <a:gd name="T20" fmla="*/ 60 w 134"/>
                    <a:gd name="T21" fmla="*/ 57 h 92"/>
                    <a:gd name="T22" fmla="*/ 54 w 134"/>
                    <a:gd name="T23" fmla="*/ 56 h 92"/>
                    <a:gd name="T24" fmla="*/ 50 w 134"/>
                    <a:gd name="T25" fmla="*/ 54 h 92"/>
                    <a:gd name="T26" fmla="*/ 50 w 134"/>
                    <a:gd name="T27" fmla="*/ 47 h 92"/>
                    <a:gd name="T28" fmla="*/ 45 w 134"/>
                    <a:gd name="T29" fmla="*/ 42 h 92"/>
                    <a:gd name="T30" fmla="*/ 32 w 134"/>
                    <a:gd name="T31" fmla="*/ 40 h 92"/>
                    <a:gd name="T32" fmla="*/ 25 w 134"/>
                    <a:gd name="T33" fmla="*/ 42 h 92"/>
                    <a:gd name="T34" fmla="*/ 20 w 134"/>
                    <a:gd name="T35" fmla="*/ 42 h 92"/>
                    <a:gd name="T36" fmla="*/ 15 w 134"/>
                    <a:gd name="T37" fmla="*/ 40 h 92"/>
                    <a:gd name="T38" fmla="*/ 12 w 134"/>
                    <a:gd name="T39" fmla="*/ 38 h 92"/>
                    <a:gd name="T40" fmla="*/ 8 w 134"/>
                    <a:gd name="T41" fmla="*/ 30 h 92"/>
                    <a:gd name="T42" fmla="*/ 3 w 134"/>
                    <a:gd name="T43" fmla="*/ 24 h 92"/>
                    <a:gd name="T44" fmla="*/ 0 w 134"/>
                    <a:gd name="T45" fmla="*/ 16 h 92"/>
                    <a:gd name="T46" fmla="*/ 0 w 134"/>
                    <a:gd name="T47" fmla="*/ 11 h 92"/>
                    <a:gd name="T48" fmla="*/ 7 w 134"/>
                    <a:gd name="T49" fmla="*/ 7 h 92"/>
                    <a:gd name="T50" fmla="*/ 15 w 134"/>
                    <a:gd name="T51" fmla="*/ 11 h 92"/>
                    <a:gd name="T52" fmla="*/ 25 w 134"/>
                    <a:gd name="T53" fmla="*/ 11 h 92"/>
                    <a:gd name="T54" fmla="*/ 34 w 134"/>
                    <a:gd name="T55" fmla="*/ 12 h 92"/>
                    <a:gd name="T56" fmla="*/ 52 w 134"/>
                    <a:gd name="T57" fmla="*/ 11 h 92"/>
                    <a:gd name="T58" fmla="*/ 60 w 134"/>
                    <a:gd name="T59" fmla="*/ 9 h 92"/>
                    <a:gd name="T60" fmla="*/ 72 w 134"/>
                    <a:gd name="T61" fmla="*/ 6 h 92"/>
                    <a:gd name="T62" fmla="*/ 77 w 134"/>
                    <a:gd name="T63" fmla="*/ 0 h 92"/>
                    <a:gd name="T64" fmla="*/ 90 w 134"/>
                    <a:gd name="T65" fmla="*/ 4 h 92"/>
                    <a:gd name="T66" fmla="*/ 104 w 134"/>
                    <a:gd name="T67" fmla="*/ 9 h 92"/>
                    <a:gd name="T68" fmla="*/ 112 w 134"/>
                    <a:gd name="T69" fmla="*/ 14 h 92"/>
                    <a:gd name="T70" fmla="*/ 120 w 134"/>
                    <a:gd name="T71" fmla="*/ 19 h 92"/>
                    <a:gd name="T72" fmla="*/ 129 w 134"/>
                    <a:gd name="T73" fmla="*/ 28 h 92"/>
                    <a:gd name="T74" fmla="*/ 132 w 134"/>
                    <a:gd name="T75" fmla="*/ 33 h 92"/>
                    <a:gd name="T76" fmla="*/ 134 w 134"/>
                    <a:gd name="T77" fmla="*/ 42 h 92"/>
                    <a:gd name="T78" fmla="*/ 125 w 134"/>
                    <a:gd name="T79" fmla="*/ 50 h 92"/>
                    <a:gd name="T80" fmla="*/ 117 w 134"/>
                    <a:gd name="T81" fmla="*/ 54 h 92"/>
                    <a:gd name="T82" fmla="*/ 112 w 134"/>
                    <a:gd name="T83" fmla="*/ 54 h 92"/>
                    <a:gd name="T84" fmla="*/ 107 w 134"/>
                    <a:gd name="T85" fmla="*/ 59 h 92"/>
                    <a:gd name="T86" fmla="*/ 99 w 134"/>
                    <a:gd name="T87" fmla="*/ 62 h 92"/>
                    <a:gd name="T88" fmla="*/ 90 w 134"/>
                    <a:gd name="T89" fmla="*/ 64 h 92"/>
                    <a:gd name="T90" fmla="*/ 87 w 134"/>
                    <a:gd name="T91" fmla="*/ 69 h 92"/>
                    <a:gd name="T92" fmla="*/ 82 w 134"/>
                    <a:gd name="T93" fmla="*/ 76 h 92"/>
                    <a:gd name="T94" fmla="*/ 80 w 134"/>
                    <a:gd name="T95" fmla="*/ 85 h 92"/>
                    <a:gd name="T96" fmla="*/ 82 w 134"/>
                    <a:gd name="T97" fmla="*/ 90 h 92"/>
                    <a:gd name="T98" fmla="*/ 80 w 134"/>
                    <a:gd name="T99" fmla="*/ 92 h 9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
                    <a:gd name="T151" fmla="*/ 0 h 92"/>
                    <a:gd name="T152" fmla="*/ 134 w 134"/>
                    <a:gd name="T153" fmla="*/ 92 h 9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 h="92">
                      <a:moveTo>
                        <a:pt x="80" y="92"/>
                      </a:moveTo>
                      <a:lnTo>
                        <a:pt x="80" y="92"/>
                      </a:lnTo>
                      <a:lnTo>
                        <a:pt x="77" y="92"/>
                      </a:lnTo>
                      <a:lnTo>
                        <a:pt x="72" y="92"/>
                      </a:lnTo>
                      <a:lnTo>
                        <a:pt x="67" y="88"/>
                      </a:lnTo>
                      <a:lnTo>
                        <a:pt x="70" y="87"/>
                      </a:lnTo>
                      <a:lnTo>
                        <a:pt x="74" y="78"/>
                      </a:lnTo>
                      <a:lnTo>
                        <a:pt x="72" y="71"/>
                      </a:lnTo>
                      <a:lnTo>
                        <a:pt x="67" y="66"/>
                      </a:lnTo>
                      <a:lnTo>
                        <a:pt x="65" y="59"/>
                      </a:lnTo>
                      <a:lnTo>
                        <a:pt x="60" y="57"/>
                      </a:lnTo>
                      <a:lnTo>
                        <a:pt x="54" y="56"/>
                      </a:lnTo>
                      <a:lnTo>
                        <a:pt x="50" y="54"/>
                      </a:lnTo>
                      <a:lnTo>
                        <a:pt x="50" y="47"/>
                      </a:lnTo>
                      <a:lnTo>
                        <a:pt x="45" y="42"/>
                      </a:lnTo>
                      <a:lnTo>
                        <a:pt x="32" y="40"/>
                      </a:lnTo>
                      <a:lnTo>
                        <a:pt x="25" y="42"/>
                      </a:lnTo>
                      <a:lnTo>
                        <a:pt x="20" y="42"/>
                      </a:lnTo>
                      <a:lnTo>
                        <a:pt x="15" y="40"/>
                      </a:lnTo>
                      <a:lnTo>
                        <a:pt x="12" y="38"/>
                      </a:lnTo>
                      <a:lnTo>
                        <a:pt x="8" y="30"/>
                      </a:lnTo>
                      <a:lnTo>
                        <a:pt x="3" y="24"/>
                      </a:lnTo>
                      <a:lnTo>
                        <a:pt x="0" y="16"/>
                      </a:lnTo>
                      <a:lnTo>
                        <a:pt x="0" y="11"/>
                      </a:lnTo>
                      <a:lnTo>
                        <a:pt x="7" y="7"/>
                      </a:lnTo>
                      <a:lnTo>
                        <a:pt x="15" y="11"/>
                      </a:lnTo>
                      <a:lnTo>
                        <a:pt x="25" y="11"/>
                      </a:lnTo>
                      <a:lnTo>
                        <a:pt x="34" y="12"/>
                      </a:lnTo>
                      <a:lnTo>
                        <a:pt x="52" y="11"/>
                      </a:lnTo>
                      <a:lnTo>
                        <a:pt x="60" y="9"/>
                      </a:lnTo>
                      <a:lnTo>
                        <a:pt x="72" y="6"/>
                      </a:lnTo>
                      <a:lnTo>
                        <a:pt x="77" y="0"/>
                      </a:lnTo>
                      <a:lnTo>
                        <a:pt x="90" y="4"/>
                      </a:lnTo>
                      <a:lnTo>
                        <a:pt x="104" y="9"/>
                      </a:lnTo>
                      <a:lnTo>
                        <a:pt x="112" y="14"/>
                      </a:lnTo>
                      <a:lnTo>
                        <a:pt x="120" y="19"/>
                      </a:lnTo>
                      <a:lnTo>
                        <a:pt x="129" y="28"/>
                      </a:lnTo>
                      <a:lnTo>
                        <a:pt x="132" y="33"/>
                      </a:lnTo>
                      <a:lnTo>
                        <a:pt x="134" y="42"/>
                      </a:lnTo>
                      <a:lnTo>
                        <a:pt x="125" y="50"/>
                      </a:lnTo>
                      <a:lnTo>
                        <a:pt x="117" y="54"/>
                      </a:lnTo>
                      <a:lnTo>
                        <a:pt x="112" y="54"/>
                      </a:lnTo>
                      <a:lnTo>
                        <a:pt x="107" y="59"/>
                      </a:lnTo>
                      <a:lnTo>
                        <a:pt x="99" y="62"/>
                      </a:lnTo>
                      <a:lnTo>
                        <a:pt x="90" y="64"/>
                      </a:lnTo>
                      <a:lnTo>
                        <a:pt x="87" y="69"/>
                      </a:lnTo>
                      <a:lnTo>
                        <a:pt x="82" y="76"/>
                      </a:lnTo>
                      <a:lnTo>
                        <a:pt x="80" y="85"/>
                      </a:lnTo>
                      <a:lnTo>
                        <a:pt x="82" y="90"/>
                      </a:lnTo>
                      <a:lnTo>
                        <a:pt x="80" y="9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24" name="Freeform 545">
                  <a:extLst>
                    <a:ext uri="{FF2B5EF4-FFF2-40B4-BE49-F238E27FC236}">
                      <a16:creationId xmlns:a16="http://schemas.microsoft.com/office/drawing/2014/main" id="{FE2930F6-F320-4622-8881-2D02C5C7B194}"/>
                    </a:ext>
                  </a:extLst>
                </p:cNvPr>
                <p:cNvSpPr>
                  <a:spLocks/>
                </p:cNvSpPr>
                <p:nvPr/>
              </p:nvSpPr>
              <p:spPr bwMode="auto">
                <a:xfrm>
                  <a:off x="2980" y="2845"/>
                  <a:ext cx="346" cy="96"/>
                </a:xfrm>
                <a:custGeom>
                  <a:avLst/>
                  <a:gdLst>
                    <a:gd name="T0" fmla="*/ 120 w 346"/>
                    <a:gd name="T1" fmla="*/ 94 h 96"/>
                    <a:gd name="T2" fmla="*/ 112 w 346"/>
                    <a:gd name="T3" fmla="*/ 84 h 96"/>
                    <a:gd name="T4" fmla="*/ 99 w 346"/>
                    <a:gd name="T5" fmla="*/ 89 h 96"/>
                    <a:gd name="T6" fmla="*/ 75 w 346"/>
                    <a:gd name="T7" fmla="*/ 79 h 96"/>
                    <a:gd name="T8" fmla="*/ 57 w 346"/>
                    <a:gd name="T9" fmla="*/ 82 h 96"/>
                    <a:gd name="T10" fmla="*/ 33 w 346"/>
                    <a:gd name="T11" fmla="*/ 81 h 96"/>
                    <a:gd name="T12" fmla="*/ 18 w 346"/>
                    <a:gd name="T13" fmla="*/ 86 h 96"/>
                    <a:gd name="T14" fmla="*/ 7 w 346"/>
                    <a:gd name="T15" fmla="*/ 82 h 96"/>
                    <a:gd name="T16" fmla="*/ 3 w 346"/>
                    <a:gd name="T17" fmla="*/ 68 h 96"/>
                    <a:gd name="T18" fmla="*/ 3 w 346"/>
                    <a:gd name="T19" fmla="*/ 53 h 96"/>
                    <a:gd name="T20" fmla="*/ 5 w 346"/>
                    <a:gd name="T21" fmla="*/ 39 h 96"/>
                    <a:gd name="T22" fmla="*/ 15 w 346"/>
                    <a:gd name="T23" fmla="*/ 39 h 96"/>
                    <a:gd name="T24" fmla="*/ 30 w 346"/>
                    <a:gd name="T25" fmla="*/ 36 h 96"/>
                    <a:gd name="T26" fmla="*/ 42 w 346"/>
                    <a:gd name="T27" fmla="*/ 27 h 96"/>
                    <a:gd name="T28" fmla="*/ 62 w 346"/>
                    <a:gd name="T29" fmla="*/ 20 h 96"/>
                    <a:gd name="T30" fmla="*/ 79 w 346"/>
                    <a:gd name="T31" fmla="*/ 24 h 96"/>
                    <a:gd name="T32" fmla="*/ 90 w 346"/>
                    <a:gd name="T33" fmla="*/ 22 h 96"/>
                    <a:gd name="T34" fmla="*/ 107 w 346"/>
                    <a:gd name="T35" fmla="*/ 25 h 96"/>
                    <a:gd name="T36" fmla="*/ 127 w 346"/>
                    <a:gd name="T37" fmla="*/ 29 h 96"/>
                    <a:gd name="T38" fmla="*/ 149 w 346"/>
                    <a:gd name="T39" fmla="*/ 39 h 96"/>
                    <a:gd name="T40" fmla="*/ 170 w 346"/>
                    <a:gd name="T41" fmla="*/ 50 h 96"/>
                    <a:gd name="T42" fmla="*/ 192 w 346"/>
                    <a:gd name="T43" fmla="*/ 53 h 96"/>
                    <a:gd name="T44" fmla="*/ 209 w 346"/>
                    <a:gd name="T45" fmla="*/ 46 h 96"/>
                    <a:gd name="T46" fmla="*/ 230 w 346"/>
                    <a:gd name="T47" fmla="*/ 46 h 96"/>
                    <a:gd name="T48" fmla="*/ 249 w 346"/>
                    <a:gd name="T49" fmla="*/ 51 h 96"/>
                    <a:gd name="T50" fmla="*/ 270 w 346"/>
                    <a:gd name="T51" fmla="*/ 58 h 96"/>
                    <a:gd name="T52" fmla="*/ 289 w 346"/>
                    <a:gd name="T53" fmla="*/ 56 h 96"/>
                    <a:gd name="T54" fmla="*/ 297 w 346"/>
                    <a:gd name="T55" fmla="*/ 43 h 96"/>
                    <a:gd name="T56" fmla="*/ 309 w 346"/>
                    <a:gd name="T57" fmla="*/ 34 h 96"/>
                    <a:gd name="T58" fmla="*/ 327 w 346"/>
                    <a:gd name="T59" fmla="*/ 27 h 96"/>
                    <a:gd name="T60" fmla="*/ 331 w 346"/>
                    <a:gd name="T61" fmla="*/ 13 h 96"/>
                    <a:gd name="T62" fmla="*/ 317 w 346"/>
                    <a:gd name="T63" fmla="*/ 17 h 96"/>
                    <a:gd name="T64" fmla="*/ 322 w 346"/>
                    <a:gd name="T65" fmla="*/ 8 h 96"/>
                    <a:gd name="T66" fmla="*/ 331 w 346"/>
                    <a:gd name="T67" fmla="*/ 0 h 96"/>
                    <a:gd name="T68" fmla="*/ 342 w 346"/>
                    <a:gd name="T69" fmla="*/ 10 h 96"/>
                    <a:gd name="T70" fmla="*/ 346 w 346"/>
                    <a:gd name="T71" fmla="*/ 27 h 96"/>
                    <a:gd name="T72" fmla="*/ 337 w 346"/>
                    <a:gd name="T73" fmla="*/ 32 h 96"/>
                    <a:gd name="T74" fmla="*/ 336 w 346"/>
                    <a:gd name="T75" fmla="*/ 37 h 96"/>
                    <a:gd name="T76" fmla="*/ 324 w 346"/>
                    <a:gd name="T77" fmla="*/ 43 h 96"/>
                    <a:gd name="T78" fmla="*/ 327 w 346"/>
                    <a:gd name="T79" fmla="*/ 53 h 96"/>
                    <a:gd name="T80" fmla="*/ 306 w 346"/>
                    <a:gd name="T81" fmla="*/ 63 h 96"/>
                    <a:gd name="T82" fmla="*/ 282 w 346"/>
                    <a:gd name="T83" fmla="*/ 75 h 96"/>
                    <a:gd name="T84" fmla="*/ 260 w 346"/>
                    <a:gd name="T85" fmla="*/ 75 h 96"/>
                    <a:gd name="T86" fmla="*/ 242 w 346"/>
                    <a:gd name="T87" fmla="*/ 75 h 96"/>
                    <a:gd name="T88" fmla="*/ 217 w 346"/>
                    <a:gd name="T89" fmla="*/ 86 h 96"/>
                    <a:gd name="T90" fmla="*/ 197 w 346"/>
                    <a:gd name="T91" fmla="*/ 91 h 96"/>
                    <a:gd name="T92" fmla="*/ 184 w 346"/>
                    <a:gd name="T93" fmla="*/ 82 h 96"/>
                    <a:gd name="T94" fmla="*/ 170 w 346"/>
                    <a:gd name="T95" fmla="*/ 89 h 96"/>
                    <a:gd name="T96" fmla="*/ 152 w 346"/>
                    <a:gd name="T97" fmla="*/ 91 h 96"/>
                    <a:gd name="T98" fmla="*/ 132 w 346"/>
                    <a:gd name="T99" fmla="*/ 96 h 9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46"/>
                    <a:gd name="T151" fmla="*/ 0 h 96"/>
                    <a:gd name="T152" fmla="*/ 346 w 346"/>
                    <a:gd name="T153" fmla="*/ 96 h 9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46" h="96">
                      <a:moveTo>
                        <a:pt x="132" y="96"/>
                      </a:moveTo>
                      <a:lnTo>
                        <a:pt x="127" y="96"/>
                      </a:lnTo>
                      <a:lnTo>
                        <a:pt x="120" y="94"/>
                      </a:lnTo>
                      <a:lnTo>
                        <a:pt x="115" y="89"/>
                      </a:lnTo>
                      <a:lnTo>
                        <a:pt x="115" y="87"/>
                      </a:lnTo>
                      <a:lnTo>
                        <a:pt x="112" y="84"/>
                      </a:lnTo>
                      <a:lnTo>
                        <a:pt x="110" y="86"/>
                      </a:lnTo>
                      <a:lnTo>
                        <a:pt x="105" y="89"/>
                      </a:lnTo>
                      <a:lnTo>
                        <a:pt x="99" y="89"/>
                      </a:lnTo>
                      <a:lnTo>
                        <a:pt x="92" y="82"/>
                      </a:lnTo>
                      <a:lnTo>
                        <a:pt x="85" y="81"/>
                      </a:lnTo>
                      <a:lnTo>
                        <a:pt x="75" y="79"/>
                      </a:lnTo>
                      <a:lnTo>
                        <a:pt x="67" y="79"/>
                      </a:lnTo>
                      <a:lnTo>
                        <a:pt x="62" y="81"/>
                      </a:lnTo>
                      <a:lnTo>
                        <a:pt x="57" y="82"/>
                      </a:lnTo>
                      <a:lnTo>
                        <a:pt x="48" y="84"/>
                      </a:lnTo>
                      <a:lnTo>
                        <a:pt x="42" y="82"/>
                      </a:lnTo>
                      <a:lnTo>
                        <a:pt x="33" y="81"/>
                      </a:lnTo>
                      <a:lnTo>
                        <a:pt x="23" y="82"/>
                      </a:lnTo>
                      <a:lnTo>
                        <a:pt x="20" y="82"/>
                      </a:lnTo>
                      <a:lnTo>
                        <a:pt x="18" y="86"/>
                      </a:lnTo>
                      <a:lnTo>
                        <a:pt x="15" y="89"/>
                      </a:lnTo>
                      <a:lnTo>
                        <a:pt x="10" y="87"/>
                      </a:lnTo>
                      <a:lnTo>
                        <a:pt x="7" y="82"/>
                      </a:lnTo>
                      <a:lnTo>
                        <a:pt x="5" y="77"/>
                      </a:lnTo>
                      <a:lnTo>
                        <a:pt x="5" y="72"/>
                      </a:lnTo>
                      <a:lnTo>
                        <a:pt x="3" y="68"/>
                      </a:lnTo>
                      <a:lnTo>
                        <a:pt x="0" y="62"/>
                      </a:lnTo>
                      <a:lnTo>
                        <a:pt x="0" y="58"/>
                      </a:lnTo>
                      <a:lnTo>
                        <a:pt x="3" y="53"/>
                      </a:lnTo>
                      <a:lnTo>
                        <a:pt x="5" y="48"/>
                      </a:lnTo>
                      <a:lnTo>
                        <a:pt x="5" y="43"/>
                      </a:lnTo>
                      <a:lnTo>
                        <a:pt x="5" y="39"/>
                      </a:lnTo>
                      <a:lnTo>
                        <a:pt x="7" y="39"/>
                      </a:lnTo>
                      <a:lnTo>
                        <a:pt x="12" y="39"/>
                      </a:lnTo>
                      <a:lnTo>
                        <a:pt x="15" y="39"/>
                      </a:lnTo>
                      <a:lnTo>
                        <a:pt x="20" y="37"/>
                      </a:lnTo>
                      <a:lnTo>
                        <a:pt x="25" y="36"/>
                      </a:lnTo>
                      <a:lnTo>
                        <a:pt x="30" y="36"/>
                      </a:lnTo>
                      <a:lnTo>
                        <a:pt x="35" y="34"/>
                      </a:lnTo>
                      <a:lnTo>
                        <a:pt x="42" y="31"/>
                      </a:lnTo>
                      <a:lnTo>
                        <a:pt x="42" y="27"/>
                      </a:lnTo>
                      <a:lnTo>
                        <a:pt x="50" y="24"/>
                      </a:lnTo>
                      <a:lnTo>
                        <a:pt x="57" y="24"/>
                      </a:lnTo>
                      <a:lnTo>
                        <a:pt x="62" y="20"/>
                      </a:lnTo>
                      <a:lnTo>
                        <a:pt x="68" y="18"/>
                      </a:lnTo>
                      <a:lnTo>
                        <a:pt x="72" y="20"/>
                      </a:lnTo>
                      <a:lnTo>
                        <a:pt x="79" y="24"/>
                      </a:lnTo>
                      <a:lnTo>
                        <a:pt x="80" y="24"/>
                      </a:lnTo>
                      <a:lnTo>
                        <a:pt x="85" y="24"/>
                      </a:lnTo>
                      <a:lnTo>
                        <a:pt x="90" y="22"/>
                      </a:lnTo>
                      <a:lnTo>
                        <a:pt x="97" y="24"/>
                      </a:lnTo>
                      <a:lnTo>
                        <a:pt x="102" y="27"/>
                      </a:lnTo>
                      <a:lnTo>
                        <a:pt x="107" y="25"/>
                      </a:lnTo>
                      <a:lnTo>
                        <a:pt x="114" y="25"/>
                      </a:lnTo>
                      <a:lnTo>
                        <a:pt x="122" y="27"/>
                      </a:lnTo>
                      <a:lnTo>
                        <a:pt x="127" y="29"/>
                      </a:lnTo>
                      <a:lnTo>
                        <a:pt x="135" y="32"/>
                      </a:lnTo>
                      <a:lnTo>
                        <a:pt x="137" y="34"/>
                      </a:lnTo>
                      <a:lnTo>
                        <a:pt x="149" y="39"/>
                      </a:lnTo>
                      <a:lnTo>
                        <a:pt x="154" y="43"/>
                      </a:lnTo>
                      <a:lnTo>
                        <a:pt x="164" y="44"/>
                      </a:lnTo>
                      <a:lnTo>
                        <a:pt x="170" y="50"/>
                      </a:lnTo>
                      <a:lnTo>
                        <a:pt x="179" y="53"/>
                      </a:lnTo>
                      <a:lnTo>
                        <a:pt x="185" y="55"/>
                      </a:lnTo>
                      <a:lnTo>
                        <a:pt x="192" y="53"/>
                      </a:lnTo>
                      <a:lnTo>
                        <a:pt x="194" y="50"/>
                      </a:lnTo>
                      <a:lnTo>
                        <a:pt x="197" y="44"/>
                      </a:lnTo>
                      <a:lnTo>
                        <a:pt x="209" y="46"/>
                      </a:lnTo>
                      <a:lnTo>
                        <a:pt x="217" y="44"/>
                      </a:lnTo>
                      <a:lnTo>
                        <a:pt x="224" y="44"/>
                      </a:lnTo>
                      <a:lnTo>
                        <a:pt x="230" y="46"/>
                      </a:lnTo>
                      <a:lnTo>
                        <a:pt x="237" y="48"/>
                      </a:lnTo>
                      <a:lnTo>
                        <a:pt x="244" y="50"/>
                      </a:lnTo>
                      <a:lnTo>
                        <a:pt x="249" y="51"/>
                      </a:lnTo>
                      <a:lnTo>
                        <a:pt x="255" y="55"/>
                      </a:lnTo>
                      <a:lnTo>
                        <a:pt x="260" y="60"/>
                      </a:lnTo>
                      <a:lnTo>
                        <a:pt x="270" y="58"/>
                      </a:lnTo>
                      <a:lnTo>
                        <a:pt x="279" y="58"/>
                      </a:lnTo>
                      <a:lnTo>
                        <a:pt x="284" y="58"/>
                      </a:lnTo>
                      <a:lnTo>
                        <a:pt x="289" y="56"/>
                      </a:lnTo>
                      <a:lnTo>
                        <a:pt x="289" y="53"/>
                      </a:lnTo>
                      <a:lnTo>
                        <a:pt x="292" y="48"/>
                      </a:lnTo>
                      <a:lnTo>
                        <a:pt x="297" y="43"/>
                      </a:lnTo>
                      <a:lnTo>
                        <a:pt x="301" y="39"/>
                      </a:lnTo>
                      <a:lnTo>
                        <a:pt x="306" y="36"/>
                      </a:lnTo>
                      <a:lnTo>
                        <a:pt x="309" y="34"/>
                      </a:lnTo>
                      <a:lnTo>
                        <a:pt x="311" y="32"/>
                      </a:lnTo>
                      <a:lnTo>
                        <a:pt x="319" y="34"/>
                      </a:lnTo>
                      <a:lnTo>
                        <a:pt x="327" y="27"/>
                      </a:lnTo>
                      <a:lnTo>
                        <a:pt x="334" y="22"/>
                      </a:lnTo>
                      <a:lnTo>
                        <a:pt x="336" y="12"/>
                      </a:lnTo>
                      <a:lnTo>
                        <a:pt x="331" y="13"/>
                      </a:lnTo>
                      <a:lnTo>
                        <a:pt x="326" y="15"/>
                      </a:lnTo>
                      <a:lnTo>
                        <a:pt x="322" y="17"/>
                      </a:lnTo>
                      <a:lnTo>
                        <a:pt x="317" y="17"/>
                      </a:lnTo>
                      <a:lnTo>
                        <a:pt x="319" y="12"/>
                      </a:lnTo>
                      <a:lnTo>
                        <a:pt x="321" y="10"/>
                      </a:lnTo>
                      <a:lnTo>
                        <a:pt x="322" y="8"/>
                      </a:lnTo>
                      <a:lnTo>
                        <a:pt x="324" y="8"/>
                      </a:lnTo>
                      <a:lnTo>
                        <a:pt x="326" y="3"/>
                      </a:lnTo>
                      <a:lnTo>
                        <a:pt x="331" y="0"/>
                      </a:lnTo>
                      <a:lnTo>
                        <a:pt x="336" y="1"/>
                      </a:lnTo>
                      <a:lnTo>
                        <a:pt x="339" y="5"/>
                      </a:lnTo>
                      <a:lnTo>
                        <a:pt x="342" y="10"/>
                      </a:lnTo>
                      <a:lnTo>
                        <a:pt x="344" y="17"/>
                      </a:lnTo>
                      <a:lnTo>
                        <a:pt x="346" y="22"/>
                      </a:lnTo>
                      <a:lnTo>
                        <a:pt x="346" y="27"/>
                      </a:lnTo>
                      <a:lnTo>
                        <a:pt x="344" y="31"/>
                      </a:lnTo>
                      <a:lnTo>
                        <a:pt x="342" y="32"/>
                      </a:lnTo>
                      <a:lnTo>
                        <a:pt x="337" y="32"/>
                      </a:lnTo>
                      <a:lnTo>
                        <a:pt x="336" y="32"/>
                      </a:lnTo>
                      <a:lnTo>
                        <a:pt x="334" y="36"/>
                      </a:lnTo>
                      <a:lnTo>
                        <a:pt x="336" y="37"/>
                      </a:lnTo>
                      <a:lnTo>
                        <a:pt x="334" y="41"/>
                      </a:lnTo>
                      <a:lnTo>
                        <a:pt x="329" y="43"/>
                      </a:lnTo>
                      <a:lnTo>
                        <a:pt x="324" y="43"/>
                      </a:lnTo>
                      <a:lnTo>
                        <a:pt x="324" y="44"/>
                      </a:lnTo>
                      <a:lnTo>
                        <a:pt x="327" y="50"/>
                      </a:lnTo>
                      <a:lnTo>
                        <a:pt x="327" y="53"/>
                      </a:lnTo>
                      <a:lnTo>
                        <a:pt x="324" y="58"/>
                      </a:lnTo>
                      <a:lnTo>
                        <a:pt x="317" y="60"/>
                      </a:lnTo>
                      <a:lnTo>
                        <a:pt x="306" y="63"/>
                      </a:lnTo>
                      <a:lnTo>
                        <a:pt x="296" y="67"/>
                      </a:lnTo>
                      <a:lnTo>
                        <a:pt x="291" y="70"/>
                      </a:lnTo>
                      <a:lnTo>
                        <a:pt x="282" y="75"/>
                      </a:lnTo>
                      <a:lnTo>
                        <a:pt x="275" y="77"/>
                      </a:lnTo>
                      <a:lnTo>
                        <a:pt x="267" y="75"/>
                      </a:lnTo>
                      <a:lnTo>
                        <a:pt x="260" y="75"/>
                      </a:lnTo>
                      <a:lnTo>
                        <a:pt x="255" y="74"/>
                      </a:lnTo>
                      <a:lnTo>
                        <a:pt x="252" y="74"/>
                      </a:lnTo>
                      <a:lnTo>
                        <a:pt x="242" y="75"/>
                      </a:lnTo>
                      <a:lnTo>
                        <a:pt x="234" y="81"/>
                      </a:lnTo>
                      <a:lnTo>
                        <a:pt x="225" y="82"/>
                      </a:lnTo>
                      <a:lnTo>
                        <a:pt x="217" y="86"/>
                      </a:lnTo>
                      <a:lnTo>
                        <a:pt x="212" y="89"/>
                      </a:lnTo>
                      <a:lnTo>
                        <a:pt x="207" y="87"/>
                      </a:lnTo>
                      <a:lnTo>
                        <a:pt x="197" y="91"/>
                      </a:lnTo>
                      <a:lnTo>
                        <a:pt x="194" y="89"/>
                      </a:lnTo>
                      <a:lnTo>
                        <a:pt x="192" y="84"/>
                      </a:lnTo>
                      <a:lnTo>
                        <a:pt x="184" y="82"/>
                      </a:lnTo>
                      <a:lnTo>
                        <a:pt x="175" y="82"/>
                      </a:lnTo>
                      <a:lnTo>
                        <a:pt x="170" y="86"/>
                      </a:lnTo>
                      <a:lnTo>
                        <a:pt x="170" y="89"/>
                      </a:lnTo>
                      <a:lnTo>
                        <a:pt x="165" y="94"/>
                      </a:lnTo>
                      <a:lnTo>
                        <a:pt x="162" y="93"/>
                      </a:lnTo>
                      <a:lnTo>
                        <a:pt x="152" y="91"/>
                      </a:lnTo>
                      <a:lnTo>
                        <a:pt x="145" y="94"/>
                      </a:lnTo>
                      <a:lnTo>
                        <a:pt x="137" y="96"/>
                      </a:lnTo>
                      <a:lnTo>
                        <a:pt x="132" y="96"/>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25" name="Freeform 546">
                  <a:extLst>
                    <a:ext uri="{FF2B5EF4-FFF2-40B4-BE49-F238E27FC236}">
                      <a16:creationId xmlns:a16="http://schemas.microsoft.com/office/drawing/2014/main" id="{C94B0B76-F0D6-4DB0-ADFF-0032F9AEF182}"/>
                    </a:ext>
                  </a:extLst>
                </p:cNvPr>
                <p:cNvSpPr>
                  <a:spLocks/>
                </p:cNvSpPr>
                <p:nvPr/>
              </p:nvSpPr>
              <p:spPr bwMode="auto">
                <a:xfrm>
                  <a:off x="2980" y="2845"/>
                  <a:ext cx="346" cy="96"/>
                </a:xfrm>
                <a:custGeom>
                  <a:avLst/>
                  <a:gdLst>
                    <a:gd name="T0" fmla="*/ 127 w 346"/>
                    <a:gd name="T1" fmla="*/ 96 h 96"/>
                    <a:gd name="T2" fmla="*/ 115 w 346"/>
                    <a:gd name="T3" fmla="*/ 87 h 96"/>
                    <a:gd name="T4" fmla="*/ 105 w 346"/>
                    <a:gd name="T5" fmla="*/ 89 h 96"/>
                    <a:gd name="T6" fmla="*/ 85 w 346"/>
                    <a:gd name="T7" fmla="*/ 81 h 96"/>
                    <a:gd name="T8" fmla="*/ 62 w 346"/>
                    <a:gd name="T9" fmla="*/ 81 h 96"/>
                    <a:gd name="T10" fmla="*/ 42 w 346"/>
                    <a:gd name="T11" fmla="*/ 82 h 96"/>
                    <a:gd name="T12" fmla="*/ 20 w 346"/>
                    <a:gd name="T13" fmla="*/ 82 h 96"/>
                    <a:gd name="T14" fmla="*/ 10 w 346"/>
                    <a:gd name="T15" fmla="*/ 87 h 96"/>
                    <a:gd name="T16" fmla="*/ 5 w 346"/>
                    <a:gd name="T17" fmla="*/ 72 h 96"/>
                    <a:gd name="T18" fmla="*/ 0 w 346"/>
                    <a:gd name="T19" fmla="*/ 58 h 96"/>
                    <a:gd name="T20" fmla="*/ 5 w 346"/>
                    <a:gd name="T21" fmla="*/ 43 h 96"/>
                    <a:gd name="T22" fmla="*/ 12 w 346"/>
                    <a:gd name="T23" fmla="*/ 39 h 96"/>
                    <a:gd name="T24" fmla="*/ 25 w 346"/>
                    <a:gd name="T25" fmla="*/ 36 h 96"/>
                    <a:gd name="T26" fmla="*/ 42 w 346"/>
                    <a:gd name="T27" fmla="*/ 31 h 96"/>
                    <a:gd name="T28" fmla="*/ 57 w 346"/>
                    <a:gd name="T29" fmla="*/ 24 h 96"/>
                    <a:gd name="T30" fmla="*/ 72 w 346"/>
                    <a:gd name="T31" fmla="*/ 20 h 96"/>
                    <a:gd name="T32" fmla="*/ 85 w 346"/>
                    <a:gd name="T33" fmla="*/ 24 h 96"/>
                    <a:gd name="T34" fmla="*/ 102 w 346"/>
                    <a:gd name="T35" fmla="*/ 27 h 96"/>
                    <a:gd name="T36" fmla="*/ 122 w 346"/>
                    <a:gd name="T37" fmla="*/ 27 h 96"/>
                    <a:gd name="T38" fmla="*/ 137 w 346"/>
                    <a:gd name="T39" fmla="*/ 34 h 96"/>
                    <a:gd name="T40" fmla="*/ 164 w 346"/>
                    <a:gd name="T41" fmla="*/ 44 h 96"/>
                    <a:gd name="T42" fmla="*/ 185 w 346"/>
                    <a:gd name="T43" fmla="*/ 55 h 96"/>
                    <a:gd name="T44" fmla="*/ 197 w 346"/>
                    <a:gd name="T45" fmla="*/ 44 h 96"/>
                    <a:gd name="T46" fmla="*/ 224 w 346"/>
                    <a:gd name="T47" fmla="*/ 44 h 96"/>
                    <a:gd name="T48" fmla="*/ 244 w 346"/>
                    <a:gd name="T49" fmla="*/ 50 h 96"/>
                    <a:gd name="T50" fmla="*/ 260 w 346"/>
                    <a:gd name="T51" fmla="*/ 60 h 96"/>
                    <a:gd name="T52" fmla="*/ 284 w 346"/>
                    <a:gd name="T53" fmla="*/ 58 h 96"/>
                    <a:gd name="T54" fmla="*/ 292 w 346"/>
                    <a:gd name="T55" fmla="*/ 48 h 96"/>
                    <a:gd name="T56" fmla="*/ 306 w 346"/>
                    <a:gd name="T57" fmla="*/ 36 h 96"/>
                    <a:gd name="T58" fmla="*/ 319 w 346"/>
                    <a:gd name="T59" fmla="*/ 34 h 96"/>
                    <a:gd name="T60" fmla="*/ 336 w 346"/>
                    <a:gd name="T61" fmla="*/ 12 h 96"/>
                    <a:gd name="T62" fmla="*/ 322 w 346"/>
                    <a:gd name="T63" fmla="*/ 17 h 96"/>
                    <a:gd name="T64" fmla="*/ 321 w 346"/>
                    <a:gd name="T65" fmla="*/ 10 h 96"/>
                    <a:gd name="T66" fmla="*/ 326 w 346"/>
                    <a:gd name="T67" fmla="*/ 3 h 96"/>
                    <a:gd name="T68" fmla="*/ 339 w 346"/>
                    <a:gd name="T69" fmla="*/ 5 h 96"/>
                    <a:gd name="T70" fmla="*/ 346 w 346"/>
                    <a:gd name="T71" fmla="*/ 22 h 96"/>
                    <a:gd name="T72" fmla="*/ 342 w 346"/>
                    <a:gd name="T73" fmla="*/ 32 h 96"/>
                    <a:gd name="T74" fmla="*/ 334 w 346"/>
                    <a:gd name="T75" fmla="*/ 36 h 96"/>
                    <a:gd name="T76" fmla="*/ 329 w 346"/>
                    <a:gd name="T77" fmla="*/ 43 h 96"/>
                    <a:gd name="T78" fmla="*/ 327 w 346"/>
                    <a:gd name="T79" fmla="*/ 50 h 96"/>
                    <a:gd name="T80" fmla="*/ 317 w 346"/>
                    <a:gd name="T81" fmla="*/ 60 h 96"/>
                    <a:gd name="T82" fmla="*/ 291 w 346"/>
                    <a:gd name="T83" fmla="*/ 70 h 96"/>
                    <a:gd name="T84" fmla="*/ 267 w 346"/>
                    <a:gd name="T85" fmla="*/ 75 h 96"/>
                    <a:gd name="T86" fmla="*/ 252 w 346"/>
                    <a:gd name="T87" fmla="*/ 74 h 96"/>
                    <a:gd name="T88" fmla="*/ 225 w 346"/>
                    <a:gd name="T89" fmla="*/ 82 h 96"/>
                    <a:gd name="T90" fmla="*/ 207 w 346"/>
                    <a:gd name="T91" fmla="*/ 87 h 96"/>
                    <a:gd name="T92" fmla="*/ 192 w 346"/>
                    <a:gd name="T93" fmla="*/ 84 h 96"/>
                    <a:gd name="T94" fmla="*/ 170 w 346"/>
                    <a:gd name="T95" fmla="*/ 86 h 96"/>
                    <a:gd name="T96" fmla="*/ 162 w 346"/>
                    <a:gd name="T97" fmla="*/ 93 h 96"/>
                    <a:gd name="T98" fmla="*/ 137 w 346"/>
                    <a:gd name="T99" fmla="*/ 96 h 9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46"/>
                    <a:gd name="T151" fmla="*/ 0 h 96"/>
                    <a:gd name="T152" fmla="*/ 346 w 346"/>
                    <a:gd name="T153" fmla="*/ 96 h 9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46" h="96">
                      <a:moveTo>
                        <a:pt x="132" y="96"/>
                      </a:moveTo>
                      <a:lnTo>
                        <a:pt x="132" y="96"/>
                      </a:lnTo>
                      <a:lnTo>
                        <a:pt x="127" y="96"/>
                      </a:lnTo>
                      <a:lnTo>
                        <a:pt x="120" y="94"/>
                      </a:lnTo>
                      <a:lnTo>
                        <a:pt x="115" y="89"/>
                      </a:lnTo>
                      <a:lnTo>
                        <a:pt x="115" y="87"/>
                      </a:lnTo>
                      <a:lnTo>
                        <a:pt x="112" y="84"/>
                      </a:lnTo>
                      <a:lnTo>
                        <a:pt x="110" y="86"/>
                      </a:lnTo>
                      <a:lnTo>
                        <a:pt x="105" y="89"/>
                      </a:lnTo>
                      <a:lnTo>
                        <a:pt x="99" y="89"/>
                      </a:lnTo>
                      <a:lnTo>
                        <a:pt x="92" y="82"/>
                      </a:lnTo>
                      <a:lnTo>
                        <a:pt x="85" y="81"/>
                      </a:lnTo>
                      <a:lnTo>
                        <a:pt x="75" y="79"/>
                      </a:lnTo>
                      <a:lnTo>
                        <a:pt x="67" y="79"/>
                      </a:lnTo>
                      <a:lnTo>
                        <a:pt x="62" y="81"/>
                      </a:lnTo>
                      <a:lnTo>
                        <a:pt x="57" y="82"/>
                      </a:lnTo>
                      <a:lnTo>
                        <a:pt x="48" y="84"/>
                      </a:lnTo>
                      <a:lnTo>
                        <a:pt x="42" y="82"/>
                      </a:lnTo>
                      <a:lnTo>
                        <a:pt x="33" y="81"/>
                      </a:lnTo>
                      <a:lnTo>
                        <a:pt x="23" y="82"/>
                      </a:lnTo>
                      <a:lnTo>
                        <a:pt x="20" y="82"/>
                      </a:lnTo>
                      <a:lnTo>
                        <a:pt x="18" y="86"/>
                      </a:lnTo>
                      <a:lnTo>
                        <a:pt x="15" y="89"/>
                      </a:lnTo>
                      <a:lnTo>
                        <a:pt x="10" y="87"/>
                      </a:lnTo>
                      <a:lnTo>
                        <a:pt x="7" y="82"/>
                      </a:lnTo>
                      <a:lnTo>
                        <a:pt x="5" y="77"/>
                      </a:lnTo>
                      <a:lnTo>
                        <a:pt x="5" y="72"/>
                      </a:lnTo>
                      <a:lnTo>
                        <a:pt x="3" y="68"/>
                      </a:lnTo>
                      <a:lnTo>
                        <a:pt x="0" y="62"/>
                      </a:lnTo>
                      <a:lnTo>
                        <a:pt x="0" y="58"/>
                      </a:lnTo>
                      <a:lnTo>
                        <a:pt x="3" y="53"/>
                      </a:lnTo>
                      <a:lnTo>
                        <a:pt x="5" y="48"/>
                      </a:lnTo>
                      <a:lnTo>
                        <a:pt x="5" y="43"/>
                      </a:lnTo>
                      <a:lnTo>
                        <a:pt x="5" y="39"/>
                      </a:lnTo>
                      <a:lnTo>
                        <a:pt x="7" y="39"/>
                      </a:lnTo>
                      <a:lnTo>
                        <a:pt x="12" y="39"/>
                      </a:lnTo>
                      <a:lnTo>
                        <a:pt x="15" y="39"/>
                      </a:lnTo>
                      <a:lnTo>
                        <a:pt x="20" y="37"/>
                      </a:lnTo>
                      <a:lnTo>
                        <a:pt x="25" y="36"/>
                      </a:lnTo>
                      <a:lnTo>
                        <a:pt x="30" y="36"/>
                      </a:lnTo>
                      <a:lnTo>
                        <a:pt x="35" y="34"/>
                      </a:lnTo>
                      <a:lnTo>
                        <a:pt x="42" y="31"/>
                      </a:lnTo>
                      <a:lnTo>
                        <a:pt x="42" y="27"/>
                      </a:lnTo>
                      <a:lnTo>
                        <a:pt x="50" y="24"/>
                      </a:lnTo>
                      <a:lnTo>
                        <a:pt x="57" y="24"/>
                      </a:lnTo>
                      <a:lnTo>
                        <a:pt x="62" y="20"/>
                      </a:lnTo>
                      <a:lnTo>
                        <a:pt x="68" y="18"/>
                      </a:lnTo>
                      <a:lnTo>
                        <a:pt x="72" y="20"/>
                      </a:lnTo>
                      <a:lnTo>
                        <a:pt x="79" y="24"/>
                      </a:lnTo>
                      <a:lnTo>
                        <a:pt x="80" y="24"/>
                      </a:lnTo>
                      <a:lnTo>
                        <a:pt x="85" y="24"/>
                      </a:lnTo>
                      <a:lnTo>
                        <a:pt x="90" y="22"/>
                      </a:lnTo>
                      <a:lnTo>
                        <a:pt x="97" y="24"/>
                      </a:lnTo>
                      <a:lnTo>
                        <a:pt x="102" y="27"/>
                      </a:lnTo>
                      <a:lnTo>
                        <a:pt x="107" y="25"/>
                      </a:lnTo>
                      <a:lnTo>
                        <a:pt x="114" y="25"/>
                      </a:lnTo>
                      <a:lnTo>
                        <a:pt x="122" y="27"/>
                      </a:lnTo>
                      <a:lnTo>
                        <a:pt x="127" y="29"/>
                      </a:lnTo>
                      <a:lnTo>
                        <a:pt x="135" y="32"/>
                      </a:lnTo>
                      <a:lnTo>
                        <a:pt x="137" y="34"/>
                      </a:lnTo>
                      <a:lnTo>
                        <a:pt x="149" y="39"/>
                      </a:lnTo>
                      <a:lnTo>
                        <a:pt x="154" y="43"/>
                      </a:lnTo>
                      <a:lnTo>
                        <a:pt x="164" y="44"/>
                      </a:lnTo>
                      <a:lnTo>
                        <a:pt x="170" y="50"/>
                      </a:lnTo>
                      <a:lnTo>
                        <a:pt x="179" y="53"/>
                      </a:lnTo>
                      <a:lnTo>
                        <a:pt x="185" y="55"/>
                      </a:lnTo>
                      <a:lnTo>
                        <a:pt x="192" y="53"/>
                      </a:lnTo>
                      <a:lnTo>
                        <a:pt x="194" y="50"/>
                      </a:lnTo>
                      <a:lnTo>
                        <a:pt x="197" y="44"/>
                      </a:lnTo>
                      <a:lnTo>
                        <a:pt x="209" y="46"/>
                      </a:lnTo>
                      <a:lnTo>
                        <a:pt x="217" y="44"/>
                      </a:lnTo>
                      <a:lnTo>
                        <a:pt x="224" y="44"/>
                      </a:lnTo>
                      <a:lnTo>
                        <a:pt x="230" y="46"/>
                      </a:lnTo>
                      <a:lnTo>
                        <a:pt x="237" y="48"/>
                      </a:lnTo>
                      <a:lnTo>
                        <a:pt x="244" y="50"/>
                      </a:lnTo>
                      <a:lnTo>
                        <a:pt x="249" y="51"/>
                      </a:lnTo>
                      <a:lnTo>
                        <a:pt x="255" y="55"/>
                      </a:lnTo>
                      <a:lnTo>
                        <a:pt x="260" y="60"/>
                      </a:lnTo>
                      <a:lnTo>
                        <a:pt x="270" y="58"/>
                      </a:lnTo>
                      <a:lnTo>
                        <a:pt x="279" y="58"/>
                      </a:lnTo>
                      <a:lnTo>
                        <a:pt x="284" y="58"/>
                      </a:lnTo>
                      <a:lnTo>
                        <a:pt x="289" y="56"/>
                      </a:lnTo>
                      <a:lnTo>
                        <a:pt x="289" y="53"/>
                      </a:lnTo>
                      <a:lnTo>
                        <a:pt x="292" y="48"/>
                      </a:lnTo>
                      <a:lnTo>
                        <a:pt x="297" y="43"/>
                      </a:lnTo>
                      <a:lnTo>
                        <a:pt x="301" y="39"/>
                      </a:lnTo>
                      <a:lnTo>
                        <a:pt x="306" y="36"/>
                      </a:lnTo>
                      <a:lnTo>
                        <a:pt x="309" y="34"/>
                      </a:lnTo>
                      <a:lnTo>
                        <a:pt x="311" y="32"/>
                      </a:lnTo>
                      <a:lnTo>
                        <a:pt x="319" y="34"/>
                      </a:lnTo>
                      <a:lnTo>
                        <a:pt x="327" y="27"/>
                      </a:lnTo>
                      <a:lnTo>
                        <a:pt x="334" y="22"/>
                      </a:lnTo>
                      <a:lnTo>
                        <a:pt x="336" y="12"/>
                      </a:lnTo>
                      <a:lnTo>
                        <a:pt x="331" y="13"/>
                      </a:lnTo>
                      <a:lnTo>
                        <a:pt x="326" y="15"/>
                      </a:lnTo>
                      <a:lnTo>
                        <a:pt x="322" y="17"/>
                      </a:lnTo>
                      <a:lnTo>
                        <a:pt x="317" y="17"/>
                      </a:lnTo>
                      <a:lnTo>
                        <a:pt x="319" y="12"/>
                      </a:lnTo>
                      <a:lnTo>
                        <a:pt x="321" y="10"/>
                      </a:lnTo>
                      <a:lnTo>
                        <a:pt x="322" y="8"/>
                      </a:lnTo>
                      <a:lnTo>
                        <a:pt x="324" y="8"/>
                      </a:lnTo>
                      <a:lnTo>
                        <a:pt x="326" y="3"/>
                      </a:lnTo>
                      <a:lnTo>
                        <a:pt x="331" y="0"/>
                      </a:lnTo>
                      <a:lnTo>
                        <a:pt x="336" y="1"/>
                      </a:lnTo>
                      <a:lnTo>
                        <a:pt x="339" y="5"/>
                      </a:lnTo>
                      <a:lnTo>
                        <a:pt x="342" y="10"/>
                      </a:lnTo>
                      <a:lnTo>
                        <a:pt x="344" y="17"/>
                      </a:lnTo>
                      <a:lnTo>
                        <a:pt x="346" y="22"/>
                      </a:lnTo>
                      <a:lnTo>
                        <a:pt x="346" y="27"/>
                      </a:lnTo>
                      <a:lnTo>
                        <a:pt x="344" y="31"/>
                      </a:lnTo>
                      <a:lnTo>
                        <a:pt x="342" y="32"/>
                      </a:lnTo>
                      <a:lnTo>
                        <a:pt x="337" y="32"/>
                      </a:lnTo>
                      <a:lnTo>
                        <a:pt x="336" y="32"/>
                      </a:lnTo>
                      <a:lnTo>
                        <a:pt x="334" y="36"/>
                      </a:lnTo>
                      <a:lnTo>
                        <a:pt x="336" y="37"/>
                      </a:lnTo>
                      <a:lnTo>
                        <a:pt x="334" y="41"/>
                      </a:lnTo>
                      <a:lnTo>
                        <a:pt x="329" y="43"/>
                      </a:lnTo>
                      <a:lnTo>
                        <a:pt x="324" y="43"/>
                      </a:lnTo>
                      <a:lnTo>
                        <a:pt x="324" y="44"/>
                      </a:lnTo>
                      <a:lnTo>
                        <a:pt x="327" y="50"/>
                      </a:lnTo>
                      <a:lnTo>
                        <a:pt x="327" y="53"/>
                      </a:lnTo>
                      <a:lnTo>
                        <a:pt x="324" y="58"/>
                      </a:lnTo>
                      <a:lnTo>
                        <a:pt x="317" y="60"/>
                      </a:lnTo>
                      <a:lnTo>
                        <a:pt x="306" y="63"/>
                      </a:lnTo>
                      <a:lnTo>
                        <a:pt x="296" y="67"/>
                      </a:lnTo>
                      <a:lnTo>
                        <a:pt x="291" y="70"/>
                      </a:lnTo>
                      <a:lnTo>
                        <a:pt x="282" y="75"/>
                      </a:lnTo>
                      <a:lnTo>
                        <a:pt x="275" y="77"/>
                      </a:lnTo>
                      <a:lnTo>
                        <a:pt x="267" y="75"/>
                      </a:lnTo>
                      <a:lnTo>
                        <a:pt x="260" y="75"/>
                      </a:lnTo>
                      <a:lnTo>
                        <a:pt x="255" y="74"/>
                      </a:lnTo>
                      <a:lnTo>
                        <a:pt x="252" y="74"/>
                      </a:lnTo>
                      <a:lnTo>
                        <a:pt x="242" y="75"/>
                      </a:lnTo>
                      <a:lnTo>
                        <a:pt x="234" y="81"/>
                      </a:lnTo>
                      <a:lnTo>
                        <a:pt x="225" y="82"/>
                      </a:lnTo>
                      <a:lnTo>
                        <a:pt x="217" y="86"/>
                      </a:lnTo>
                      <a:lnTo>
                        <a:pt x="212" y="89"/>
                      </a:lnTo>
                      <a:lnTo>
                        <a:pt x="207" y="87"/>
                      </a:lnTo>
                      <a:lnTo>
                        <a:pt x="197" y="91"/>
                      </a:lnTo>
                      <a:lnTo>
                        <a:pt x="194" y="89"/>
                      </a:lnTo>
                      <a:lnTo>
                        <a:pt x="192" y="84"/>
                      </a:lnTo>
                      <a:lnTo>
                        <a:pt x="184" y="82"/>
                      </a:lnTo>
                      <a:lnTo>
                        <a:pt x="175" y="82"/>
                      </a:lnTo>
                      <a:lnTo>
                        <a:pt x="170" y="86"/>
                      </a:lnTo>
                      <a:lnTo>
                        <a:pt x="170" y="89"/>
                      </a:lnTo>
                      <a:lnTo>
                        <a:pt x="165" y="94"/>
                      </a:lnTo>
                      <a:lnTo>
                        <a:pt x="162" y="93"/>
                      </a:lnTo>
                      <a:lnTo>
                        <a:pt x="152" y="91"/>
                      </a:lnTo>
                      <a:lnTo>
                        <a:pt x="145" y="94"/>
                      </a:lnTo>
                      <a:lnTo>
                        <a:pt x="137" y="96"/>
                      </a:lnTo>
                      <a:lnTo>
                        <a:pt x="132" y="9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26" name="Freeform 547">
                  <a:extLst>
                    <a:ext uri="{FF2B5EF4-FFF2-40B4-BE49-F238E27FC236}">
                      <a16:creationId xmlns:a16="http://schemas.microsoft.com/office/drawing/2014/main" id="{06E03894-634F-40CE-A268-2EA4EA41F840}"/>
                    </a:ext>
                  </a:extLst>
                </p:cNvPr>
                <p:cNvSpPr>
                  <a:spLocks/>
                </p:cNvSpPr>
                <p:nvPr/>
              </p:nvSpPr>
              <p:spPr bwMode="auto">
                <a:xfrm>
                  <a:off x="2556" y="2860"/>
                  <a:ext cx="94" cy="81"/>
                </a:xfrm>
                <a:custGeom>
                  <a:avLst/>
                  <a:gdLst>
                    <a:gd name="T0" fmla="*/ 42 w 94"/>
                    <a:gd name="T1" fmla="*/ 81 h 81"/>
                    <a:gd name="T2" fmla="*/ 38 w 94"/>
                    <a:gd name="T3" fmla="*/ 78 h 81"/>
                    <a:gd name="T4" fmla="*/ 37 w 94"/>
                    <a:gd name="T5" fmla="*/ 74 h 81"/>
                    <a:gd name="T6" fmla="*/ 32 w 94"/>
                    <a:gd name="T7" fmla="*/ 74 h 81"/>
                    <a:gd name="T8" fmla="*/ 28 w 94"/>
                    <a:gd name="T9" fmla="*/ 74 h 81"/>
                    <a:gd name="T10" fmla="*/ 27 w 94"/>
                    <a:gd name="T11" fmla="*/ 71 h 81"/>
                    <a:gd name="T12" fmla="*/ 23 w 94"/>
                    <a:gd name="T13" fmla="*/ 74 h 81"/>
                    <a:gd name="T14" fmla="*/ 20 w 94"/>
                    <a:gd name="T15" fmla="*/ 78 h 81"/>
                    <a:gd name="T16" fmla="*/ 15 w 94"/>
                    <a:gd name="T17" fmla="*/ 79 h 81"/>
                    <a:gd name="T18" fmla="*/ 13 w 94"/>
                    <a:gd name="T19" fmla="*/ 78 h 81"/>
                    <a:gd name="T20" fmla="*/ 10 w 94"/>
                    <a:gd name="T21" fmla="*/ 71 h 81"/>
                    <a:gd name="T22" fmla="*/ 8 w 94"/>
                    <a:gd name="T23" fmla="*/ 67 h 81"/>
                    <a:gd name="T24" fmla="*/ 3 w 94"/>
                    <a:gd name="T25" fmla="*/ 67 h 81"/>
                    <a:gd name="T26" fmla="*/ 0 w 94"/>
                    <a:gd name="T27" fmla="*/ 66 h 81"/>
                    <a:gd name="T28" fmla="*/ 0 w 94"/>
                    <a:gd name="T29" fmla="*/ 60 h 81"/>
                    <a:gd name="T30" fmla="*/ 2 w 94"/>
                    <a:gd name="T31" fmla="*/ 59 h 81"/>
                    <a:gd name="T32" fmla="*/ 5 w 94"/>
                    <a:gd name="T33" fmla="*/ 57 h 81"/>
                    <a:gd name="T34" fmla="*/ 8 w 94"/>
                    <a:gd name="T35" fmla="*/ 59 h 81"/>
                    <a:gd name="T36" fmla="*/ 12 w 94"/>
                    <a:gd name="T37" fmla="*/ 60 h 81"/>
                    <a:gd name="T38" fmla="*/ 15 w 94"/>
                    <a:gd name="T39" fmla="*/ 59 h 81"/>
                    <a:gd name="T40" fmla="*/ 20 w 94"/>
                    <a:gd name="T41" fmla="*/ 57 h 81"/>
                    <a:gd name="T42" fmla="*/ 25 w 94"/>
                    <a:gd name="T43" fmla="*/ 57 h 81"/>
                    <a:gd name="T44" fmla="*/ 27 w 94"/>
                    <a:gd name="T45" fmla="*/ 48 h 81"/>
                    <a:gd name="T46" fmla="*/ 23 w 94"/>
                    <a:gd name="T47" fmla="*/ 40 h 81"/>
                    <a:gd name="T48" fmla="*/ 22 w 94"/>
                    <a:gd name="T49" fmla="*/ 29 h 81"/>
                    <a:gd name="T50" fmla="*/ 23 w 94"/>
                    <a:gd name="T51" fmla="*/ 22 h 81"/>
                    <a:gd name="T52" fmla="*/ 27 w 94"/>
                    <a:gd name="T53" fmla="*/ 17 h 81"/>
                    <a:gd name="T54" fmla="*/ 33 w 94"/>
                    <a:gd name="T55" fmla="*/ 14 h 81"/>
                    <a:gd name="T56" fmla="*/ 40 w 94"/>
                    <a:gd name="T57" fmla="*/ 12 h 81"/>
                    <a:gd name="T58" fmla="*/ 45 w 94"/>
                    <a:gd name="T59" fmla="*/ 7 h 81"/>
                    <a:gd name="T60" fmla="*/ 53 w 94"/>
                    <a:gd name="T61" fmla="*/ 2 h 81"/>
                    <a:gd name="T62" fmla="*/ 62 w 94"/>
                    <a:gd name="T63" fmla="*/ 0 h 81"/>
                    <a:gd name="T64" fmla="*/ 73 w 94"/>
                    <a:gd name="T65" fmla="*/ 2 h 81"/>
                    <a:gd name="T66" fmla="*/ 80 w 94"/>
                    <a:gd name="T67" fmla="*/ 3 h 81"/>
                    <a:gd name="T68" fmla="*/ 87 w 94"/>
                    <a:gd name="T69" fmla="*/ 7 h 81"/>
                    <a:gd name="T70" fmla="*/ 90 w 94"/>
                    <a:gd name="T71" fmla="*/ 12 h 81"/>
                    <a:gd name="T72" fmla="*/ 92 w 94"/>
                    <a:gd name="T73" fmla="*/ 19 h 81"/>
                    <a:gd name="T74" fmla="*/ 94 w 94"/>
                    <a:gd name="T75" fmla="*/ 24 h 81"/>
                    <a:gd name="T76" fmla="*/ 92 w 94"/>
                    <a:gd name="T77" fmla="*/ 31 h 81"/>
                    <a:gd name="T78" fmla="*/ 92 w 94"/>
                    <a:gd name="T79" fmla="*/ 38 h 81"/>
                    <a:gd name="T80" fmla="*/ 87 w 94"/>
                    <a:gd name="T81" fmla="*/ 47 h 81"/>
                    <a:gd name="T82" fmla="*/ 82 w 94"/>
                    <a:gd name="T83" fmla="*/ 53 h 81"/>
                    <a:gd name="T84" fmla="*/ 75 w 94"/>
                    <a:gd name="T85" fmla="*/ 60 h 81"/>
                    <a:gd name="T86" fmla="*/ 73 w 94"/>
                    <a:gd name="T87" fmla="*/ 64 h 81"/>
                    <a:gd name="T88" fmla="*/ 75 w 94"/>
                    <a:gd name="T89" fmla="*/ 67 h 81"/>
                    <a:gd name="T90" fmla="*/ 79 w 94"/>
                    <a:gd name="T91" fmla="*/ 71 h 81"/>
                    <a:gd name="T92" fmla="*/ 79 w 94"/>
                    <a:gd name="T93" fmla="*/ 74 h 81"/>
                    <a:gd name="T94" fmla="*/ 73 w 94"/>
                    <a:gd name="T95" fmla="*/ 79 h 81"/>
                    <a:gd name="T96" fmla="*/ 68 w 94"/>
                    <a:gd name="T97" fmla="*/ 79 h 81"/>
                    <a:gd name="T98" fmla="*/ 67 w 94"/>
                    <a:gd name="T99" fmla="*/ 76 h 81"/>
                    <a:gd name="T100" fmla="*/ 67 w 94"/>
                    <a:gd name="T101" fmla="*/ 72 h 81"/>
                    <a:gd name="T102" fmla="*/ 65 w 94"/>
                    <a:gd name="T103" fmla="*/ 71 h 81"/>
                    <a:gd name="T104" fmla="*/ 60 w 94"/>
                    <a:gd name="T105" fmla="*/ 71 h 81"/>
                    <a:gd name="T106" fmla="*/ 62 w 94"/>
                    <a:gd name="T107" fmla="*/ 76 h 81"/>
                    <a:gd name="T108" fmla="*/ 60 w 94"/>
                    <a:gd name="T109" fmla="*/ 79 h 81"/>
                    <a:gd name="T110" fmla="*/ 57 w 94"/>
                    <a:gd name="T111" fmla="*/ 81 h 81"/>
                    <a:gd name="T112" fmla="*/ 53 w 94"/>
                    <a:gd name="T113" fmla="*/ 79 h 81"/>
                    <a:gd name="T114" fmla="*/ 50 w 94"/>
                    <a:gd name="T115" fmla="*/ 78 h 81"/>
                    <a:gd name="T116" fmla="*/ 47 w 94"/>
                    <a:gd name="T117" fmla="*/ 79 h 81"/>
                    <a:gd name="T118" fmla="*/ 42 w 94"/>
                    <a:gd name="T119" fmla="*/ 81 h 8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81"/>
                    <a:gd name="T182" fmla="*/ 94 w 94"/>
                    <a:gd name="T183" fmla="*/ 81 h 8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81">
                      <a:moveTo>
                        <a:pt x="42" y="81"/>
                      </a:moveTo>
                      <a:lnTo>
                        <a:pt x="38" y="78"/>
                      </a:lnTo>
                      <a:lnTo>
                        <a:pt x="37" y="74"/>
                      </a:lnTo>
                      <a:lnTo>
                        <a:pt x="32" y="74"/>
                      </a:lnTo>
                      <a:lnTo>
                        <a:pt x="28" y="74"/>
                      </a:lnTo>
                      <a:lnTo>
                        <a:pt x="27" y="71"/>
                      </a:lnTo>
                      <a:lnTo>
                        <a:pt x="23" y="74"/>
                      </a:lnTo>
                      <a:lnTo>
                        <a:pt x="20" y="78"/>
                      </a:lnTo>
                      <a:lnTo>
                        <a:pt x="15" y="79"/>
                      </a:lnTo>
                      <a:lnTo>
                        <a:pt x="13" y="78"/>
                      </a:lnTo>
                      <a:lnTo>
                        <a:pt x="10" y="71"/>
                      </a:lnTo>
                      <a:lnTo>
                        <a:pt x="8" y="67"/>
                      </a:lnTo>
                      <a:lnTo>
                        <a:pt x="3" y="67"/>
                      </a:lnTo>
                      <a:lnTo>
                        <a:pt x="0" y="66"/>
                      </a:lnTo>
                      <a:lnTo>
                        <a:pt x="0" y="60"/>
                      </a:lnTo>
                      <a:lnTo>
                        <a:pt x="2" y="59"/>
                      </a:lnTo>
                      <a:lnTo>
                        <a:pt x="5" y="57"/>
                      </a:lnTo>
                      <a:lnTo>
                        <a:pt x="8" y="59"/>
                      </a:lnTo>
                      <a:lnTo>
                        <a:pt x="12" y="60"/>
                      </a:lnTo>
                      <a:lnTo>
                        <a:pt x="15" y="59"/>
                      </a:lnTo>
                      <a:lnTo>
                        <a:pt x="20" y="57"/>
                      </a:lnTo>
                      <a:lnTo>
                        <a:pt x="25" y="57"/>
                      </a:lnTo>
                      <a:lnTo>
                        <a:pt x="27" y="48"/>
                      </a:lnTo>
                      <a:lnTo>
                        <a:pt x="23" y="40"/>
                      </a:lnTo>
                      <a:lnTo>
                        <a:pt x="22" y="29"/>
                      </a:lnTo>
                      <a:lnTo>
                        <a:pt x="23" y="22"/>
                      </a:lnTo>
                      <a:lnTo>
                        <a:pt x="27" y="17"/>
                      </a:lnTo>
                      <a:lnTo>
                        <a:pt x="33" y="14"/>
                      </a:lnTo>
                      <a:lnTo>
                        <a:pt x="40" y="12"/>
                      </a:lnTo>
                      <a:lnTo>
                        <a:pt x="45" y="7"/>
                      </a:lnTo>
                      <a:lnTo>
                        <a:pt x="53" y="2"/>
                      </a:lnTo>
                      <a:lnTo>
                        <a:pt x="62" y="0"/>
                      </a:lnTo>
                      <a:lnTo>
                        <a:pt x="73" y="2"/>
                      </a:lnTo>
                      <a:lnTo>
                        <a:pt x="80" y="3"/>
                      </a:lnTo>
                      <a:lnTo>
                        <a:pt x="87" y="7"/>
                      </a:lnTo>
                      <a:lnTo>
                        <a:pt x="90" y="12"/>
                      </a:lnTo>
                      <a:lnTo>
                        <a:pt x="92" y="19"/>
                      </a:lnTo>
                      <a:lnTo>
                        <a:pt x="94" y="24"/>
                      </a:lnTo>
                      <a:lnTo>
                        <a:pt x="92" y="31"/>
                      </a:lnTo>
                      <a:lnTo>
                        <a:pt x="92" y="38"/>
                      </a:lnTo>
                      <a:lnTo>
                        <a:pt x="87" y="47"/>
                      </a:lnTo>
                      <a:lnTo>
                        <a:pt x="82" y="53"/>
                      </a:lnTo>
                      <a:lnTo>
                        <a:pt x="75" y="60"/>
                      </a:lnTo>
                      <a:lnTo>
                        <a:pt x="73" y="64"/>
                      </a:lnTo>
                      <a:lnTo>
                        <a:pt x="75" y="67"/>
                      </a:lnTo>
                      <a:lnTo>
                        <a:pt x="79" y="71"/>
                      </a:lnTo>
                      <a:lnTo>
                        <a:pt x="79" y="74"/>
                      </a:lnTo>
                      <a:lnTo>
                        <a:pt x="73" y="79"/>
                      </a:lnTo>
                      <a:lnTo>
                        <a:pt x="68" y="79"/>
                      </a:lnTo>
                      <a:lnTo>
                        <a:pt x="67" y="76"/>
                      </a:lnTo>
                      <a:lnTo>
                        <a:pt x="67" y="72"/>
                      </a:lnTo>
                      <a:lnTo>
                        <a:pt x="65" y="71"/>
                      </a:lnTo>
                      <a:lnTo>
                        <a:pt x="60" y="71"/>
                      </a:lnTo>
                      <a:lnTo>
                        <a:pt x="62" y="76"/>
                      </a:lnTo>
                      <a:lnTo>
                        <a:pt x="60" y="79"/>
                      </a:lnTo>
                      <a:lnTo>
                        <a:pt x="57" y="81"/>
                      </a:lnTo>
                      <a:lnTo>
                        <a:pt x="53" y="79"/>
                      </a:lnTo>
                      <a:lnTo>
                        <a:pt x="50" y="78"/>
                      </a:lnTo>
                      <a:lnTo>
                        <a:pt x="47" y="79"/>
                      </a:lnTo>
                      <a:lnTo>
                        <a:pt x="42" y="81"/>
                      </a:lnTo>
                      <a:close/>
                    </a:path>
                  </a:pathLst>
                </a:custGeom>
                <a:solidFill>
                  <a:srgbClr val="F09BBE"/>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27" name="Freeform 548">
                  <a:extLst>
                    <a:ext uri="{FF2B5EF4-FFF2-40B4-BE49-F238E27FC236}">
                      <a16:creationId xmlns:a16="http://schemas.microsoft.com/office/drawing/2014/main" id="{C871F6C5-381E-4AE5-9D2F-94A52D0599AC}"/>
                    </a:ext>
                  </a:extLst>
                </p:cNvPr>
                <p:cNvSpPr>
                  <a:spLocks/>
                </p:cNvSpPr>
                <p:nvPr/>
              </p:nvSpPr>
              <p:spPr bwMode="auto">
                <a:xfrm>
                  <a:off x="2556" y="2860"/>
                  <a:ext cx="94" cy="81"/>
                </a:xfrm>
                <a:custGeom>
                  <a:avLst/>
                  <a:gdLst>
                    <a:gd name="T0" fmla="*/ 42 w 94"/>
                    <a:gd name="T1" fmla="*/ 81 h 81"/>
                    <a:gd name="T2" fmla="*/ 42 w 94"/>
                    <a:gd name="T3" fmla="*/ 81 h 81"/>
                    <a:gd name="T4" fmla="*/ 38 w 94"/>
                    <a:gd name="T5" fmla="*/ 78 h 81"/>
                    <a:gd name="T6" fmla="*/ 37 w 94"/>
                    <a:gd name="T7" fmla="*/ 74 h 81"/>
                    <a:gd name="T8" fmla="*/ 32 w 94"/>
                    <a:gd name="T9" fmla="*/ 74 h 81"/>
                    <a:gd name="T10" fmla="*/ 28 w 94"/>
                    <a:gd name="T11" fmla="*/ 74 h 81"/>
                    <a:gd name="T12" fmla="*/ 27 w 94"/>
                    <a:gd name="T13" fmla="*/ 71 h 81"/>
                    <a:gd name="T14" fmla="*/ 23 w 94"/>
                    <a:gd name="T15" fmla="*/ 74 h 81"/>
                    <a:gd name="T16" fmla="*/ 20 w 94"/>
                    <a:gd name="T17" fmla="*/ 78 h 81"/>
                    <a:gd name="T18" fmla="*/ 15 w 94"/>
                    <a:gd name="T19" fmla="*/ 79 h 81"/>
                    <a:gd name="T20" fmla="*/ 13 w 94"/>
                    <a:gd name="T21" fmla="*/ 78 h 81"/>
                    <a:gd name="T22" fmla="*/ 10 w 94"/>
                    <a:gd name="T23" fmla="*/ 71 h 81"/>
                    <a:gd name="T24" fmla="*/ 8 w 94"/>
                    <a:gd name="T25" fmla="*/ 67 h 81"/>
                    <a:gd name="T26" fmla="*/ 3 w 94"/>
                    <a:gd name="T27" fmla="*/ 67 h 81"/>
                    <a:gd name="T28" fmla="*/ 0 w 94"/>
                    <a:gd name="T29" fmla="*/ 66 h 81"/>
                    <a:gd name="T30" fmla="*/ 0 w 94"/>
                    <a:gd name="T31" fmla="*/ 60 h 81"/>
                    <a:gd name="T32" fmla="*/ 2 w 94"/>
                    <a:gd name="T33" fmla="*/ 59 h 81"/>
                    <a:gd name="T34" fmla="*/ 5 w 94"/>
                    <a:gd name="T35" fmla="*/ 57 h 81"/>
                    <a:gd name="T36" fmla="*/ 8 w 94"/>
                    <a:gd name="T37" fmla="*/ 59 h 81"/>
                    <a:gd name="T38" fmla="*/ 12 w 94"/>
                    <a:gd name="T39" fmla="*/ 60 h 81"/>
                    <a:gd name="T40" fmla="*/ 15 w 94"/>
                    <a:gd name="T41" fmla="*/ 59 h 81"/>
                    <a:gd name="T42" fmla="*/ 20 w 94"/>
                    <a:gd name="T43" fmla="*/ 57 h 81"/>
                    <a:gd name="T44" fmla="*/ 25 w 94"/>
                    <a:gd name="T45" fmla="*/ 57 h 81"/>
                    <a:gd name="T46" fmla="*/ 27 w 94"/>
                    <a:gd name="T47" fmla="*/ 48 h 81"/>
                    <a:gd name="T48" fmla="*/ 23 w 94"/>
                    <a:gd name="T49" fmla="*/ 40 h 81"/>
                    <a:gd name="T50" fmla="*/ 22 w 94"/>
                    <a:gd name="T51" fmla="*/ 29 h 81"/>
                    <a:gd name="T52" fmla="*/ 23 w 94"/>
                    <a:gd name="T53" fmla="*/ 22 h 81"/>
                    <a:gd name="T54" fmla="*/ 27 w 94"/>
                    <a:gd name="T55" fmla="*/ 17 h 81"/>
                    <a:gd name="T56" fmla="*/ 33 w 94"/>
                    <a:gd name="T57" fmla="*/ 14 h 81"/>
                    <a:gd name="T58" fmla="*/ 40 w 94"/>
                    <a:gd name="T59" fmla="*/ 12 h 81"/>
                    <a:gd name="T60" fmla="*/ 45 w 94"/>
                    <a:gd name="T61" fmla="*/ 7 h 81"/>
                    <a:gd name="T62" fmla="*/ 53 w 94"/>
                    <a:gd name="T63" fmla="*/ 2 h 81"/>
                    <a:gd name="T64" fmla="*/ 62 w 94"/>
                    <a:gd name="T65" fmla="*/ 0 h 81"/>
                    <a:gd name="T66" fmla="*/ 73 w 94"/>
                    <a:gd name="T67" fmla="*/ 2 h 81"/>
                    <a:gd name="T68" fmla="*/ 80 w 94"/>
                    <a:gd name="T69" fmla="*/ 3 h 81"/>
                    <a:gd name="T70" fmla="*/ 87 w 94"/>
                    <a:gd name="T71" fmla="*/ 7 h 81"/>
                    <a:gd name="T72" fmla="*/ 90 w 94"/>
                    <a:gd name="T73" fmla="*/ 12 h 81"/>
                    <a:gd name="T74" fmla="*/ 92 w 94"/>
                    <a:gd name="T75" fmla="*/ 19 h 81"/>
                    <a:gd name="T76" fmla="*/ 94 w 94"/>
                    <a:gd name="T77" fmla="*/ 24 h 81"/>
                    <a:gd name="T78" fmla="*/ 92 w 94"/>
                    <a:gd name="T79" fmla="*/ 31 h 81"/>
                    <a:gd name="T80" fmla="*/ 92 w 94"/>
                    <a:gd name="T81" fmla="*/ 38 h 81"/>
                    <a:gd name="T82" fmla="*/ 87 w 94"/>
                    <a:gd name="T83" fmla="*/ 47 h 81"/>
                    <a:gd name="T84" fmla="*/ 82 w 94"/>
                    <a:gd name="T85" fmla="*/ 53 h 81"/>
                    <a:gd name="T86" fmla="*/ 75 w 94"/>
                    <a:gd name="T87" fmla="*/ 60 h 81"/>
                    <a:gd name="T88" fmla="*/ 73 w 94"/>
                    <a:gd name="T89" fmla="*/ 64 h 81"/>
                    <a:gd name="T90" fmla="*/ 75 w 94"/>
                    <a:gd name="T91" fmla="*/ 67 h 81"/>
                    <a:gd name="T92" fmla="*/ 79 w 94"/>
                    <a:gd name="T93" fmla="*/ 71 h 81"/>
                    <a:gd name="T94" fmla="*/ 79 w 94"/>
                    <a:gd name="T95" fmla="*/ 74 h 81"/>
                    <a:gd name="T96" fmla="*/ 73 w 94"/>
                    <a:gd name="T97" fmla="*/ 79 h 81"/>
                    <a:gd name="T98" fmla="*/ 68 w 94"/>
                    <a:gd name="T99" fmla="*/ 79 h 81"/>
                    <a:gd name="T100" fmla="*/ 67 w 94"/>
                    <a:gd name="T101" fmla="*/ 76 h 81"/>
                    <a:gd name="T102" fmla="*/ 67 w 94"/>
                    <a:gd name="T103" fmla="*/ 72 h 81"/>
                    <a:gd name="T104" fmla="*/ 65 w 94"/>
                    <a:gd name="T105" fmla="*/ 71 h 81"/>
                    <a:gd name="T106" fmla="*/ 60 w 94"/>
                    <a:gd name="T107" fmla="*/ 71 h 81"/>
                    <a:gd name="T108" fmla="*/ 62 w 94"/>
                    <a:gd name="T109" fmla="*/ 76 h 81"/>
                    <a:gd name="T110" fmla="*/ 60 w 94"/>
                    <a:gd name="T111" fmla="*/ 79 h 81"/>
                    <a:gd name="T112" fmla="*/ 57 w 94"/>
                    <a:gd name="T113" fmla="*/ 81 h 81"/>
                    <a:gd name="T114" fmla="*/ 53 w 94"/>
                    <a:gd name="T115" fmla="*/ 79 h 81"/>
                    <a:gd name="T116" fmla="*/ 50 w 94"/>
                    <a:gd name="T117" fmla="*/ 78 h 81"/>
                    <a:gd name="T118" fmla="*/ 47 w 94"/>
                    <a:gd name="T119" fmla="*/ 79 h 81"/>
                    <a:gd name="T120" fmla="*/ 42 w 94"/>
                    <a:gd name="T121" fmla="*/ 81 h 8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4"/>
                    <a:gd name="T184" fmla="*/ 0 h 81"/>
                    <a:gd name="T185" fmla="*/ 94 w 94"/>
                    <a:gd name="T186" fmla="*/ 81 h 8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4" h="81">
                      <a:moveTo>
                        <a:pt x="42" y="81"/>
                      </a:moveTo>
                      <a:lnTo>
                        <a:pt x="42" y="81"/>
                      </a:lnTo>
                      <a:lnTo>
                        <a:pt x="38" y="78"/>
                      </a:lnTo>
                      <a:lnTo>
                        <a:pt x="37" y="74"/>
                      </a:lnTo>
                      <a:lnTo>
                        <a:pt x="32" y="74"/>
                      </a:lnTo>
                      <a:lnTo>
                        <a:pt x="28" y="74"/>
                      </a:lnTo>
                      <a:lnTo>
                        <a:pt x="27" y="71"/>
                      </a:lnTo>
                      <a:lnTo>
                        <a:pt x="23" y="74"/>
                      </a:lnTo>
                      <a:lnTo>
                        <a:pt x="20" y="78"/>
                      </a:lnTo>
                      <a:lnTo>
                        <a:pt x="15" y="79"/>
                      </a:lnTo>
                      <a:lnTo>
                        <a:pt x="13" y="78"/>
                      </a:lnTo>
                      <a:lnTo>
                        <a:pt x="10" y="71"/>
                      </a:lnTo>
                      <a:lnTo>
                        <a:pt x="8" y="67"/>
                      </a:lnTo>
                      <a:lnTo>
                        <a:pt x="3" y="67"/>
                      </a:lnTo>
                      <a:lnTo>
                        <a:pt x="0" y="66"/>
                      </a:lnTo>
                      <a:lnTo>
                        <a:pt x="0" y="60"/>
                      </a:lnTo>
                      <a:lnTo>
                        <a:pt x="2" y="59"/>
                      </a:lnTo>
                      <a:lnTo>
                        <a:pt x="5" y="57"/>
                      </a:lnTo>
                      <a:lnTo>
                        <a:pt x="8" y="59"/>
                      </a:lnTo>
                      <a:lnTo>
                        <a:pt x="12" y="60"/>
                      </a:lnTo>
                      <a:lnTo>
                        <a:pt x="15" y="59"/>
                      </a:lnTo>
                      <a:lnTo>
                        <a:pt x="20" y="57"/>
                      </a:lnTo>
                      <a:lnTo>
                        <a:pt x="25" y="57"/>
                      </a:lnTo>
                      <a:lnTo>
                        <a:pt x="27" y="48"/>
                      </a:lnTo>
                      <a:lnTo>
                        <a:pt x="23" y="40"/>
                      </a:lnTo>
                      <a:lnTo>
                        <a:pt x="22" y="29"/>
                      </a:lnTo>
                      <a:lnTo>
                        <a:pt x="23" y="22"/>
                      </a:lnTo>
                      <a:lnTo>
                        <a:pt x="27" y="17"/>
                      </a:lnTo>
                      <a:lnTo>
                        <a:pt x="33" y="14"/>
                      </a:lnTo>
                      <a:lnTo>
                        <a:pt x="40" y="12"/>
                      </a:lnTo>
                      <a:lnTo>
                        <a:pt x="45" y="7"/>
                      </a:lnTo>
                      <a:lnTo>
                        <a:pt x="53" y="2"/>
                      </a:lnTo>
                      <a:lnTo>
                        <a:pt x="62" y="0"/>
                      </a:lnTo>
                      <a:lnTo>
                        <a:pt x="73" y="2"/>
                      </a:lnTo>
                      <a:lnTo>
                        <a:pt x="80" y="3"/>
                      </a:lnTo>
                      <a:lnTo>
                        <a:pt x="87" y="7"/>
                      </a:lnTo>
                      <a:lnTo>
                        <a:pt x="90" y="12"/>
                      </a:lnTo>
                      <a:lnTo>
                        <a:pt x="92" y="19"/>
                      </a:lnTo>
                      <a:lnTo>
                        <a:pt x="94" y="24"/>
                      </a:lnTo>
                      <a:lnTo>
                        <a:pt x="92" y="31"/>
                      </a:lnTo>
                      <a:lnTo>
                        <a:pt x="92" y="38"/>
                      </a:lnTo>
                      <a:lnTo>
                        <a:pt x="87" y="47"/>
                      </a:lnTo>
                      <a:lnTo>
                        <a:pt x="82" y="53"/>
                      </a:lnTo>
                      <a:lnTo>
                        <a:pt x="75" y="60"/>
                      </a:lnTo>
                      <a:lnTo>
                        <a:pt x="73" y="64"/>
                      </a:lnTo>
                      <a:lnTo>
                        <a:pt x="75" y="67"/>
                      </a:lnTo>
                      <a:lnTo>
                        <a:pt x="79" y="71"/>
                      </a:lnTo>
                      <a:lnTo>
                        <a:pt x="79" y="74"/>
                      </a:lnTo>
                      <a:lnTo>
                        <a:pt x="73" y="79"/>
                      </a:lnTo>
                      <a:lnTo>
                        <a:pt x="68" y="79"/>
                      </a:lnTo>
                      <a:lnTo>
                        <a:pt x="67" y="76"/>
                      </a:lnTo>
                      <a:lnTo>
                        <a:pt x="67" y="72"/>
                      </a:lnTo>
                      <a:lnTo>
                        <a:pt x="65" y="71"/>
                      </a:lnTo>
                      <a:lnTo>
                        <a:pt x="60" y="71"/>
                      </a:lnTo>
                      <a:lnTo>
                        <a:pt x="62" y="76"/>
                      </a:lnTo>
                      <a:lnTo>
                        <a:pt x="60" y="79"/>
                      </a:lnTo>
                      <a:lnTo>
                        <a:pt x="57" y="81"/>
                      </a:lnTo>
                      <a:lnTo>
                        <a:pt x="53" y="79"/>
                      </a:lnTo>
                      <a:lnTo>
                        <a:pt x="50" y="78"/>
                      </a:lnTo>
                      <a:lnTo>
                        <a:pt x="47" y="79"/>
                      </a:lnTo>
                      <a:lnTo>
                        <a:pt x="42" y="8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28" name="Freeform 549">
                  <a:extLst>
                    <a:ext uri="{FF2B5EF4-FFF2-40B4-BE49-F238E27FC236}">
                      <a16:creationId xmlns:a16="http://schemas.microsoft.com/office/drawing/2014/main" id="{67570822-D165-4A8E-A0E8-537909732AE7}"/>
                    </a:ext>
                  </a:extLst>
                </p:cNvPr>
                <p:cNvSpPr>
                  <a:spLocks/>
                </p:cNvSpPr>
                <p:nvPr/>
              </p:nvSpPr>
              <p:spPr bwMode="auto">
                <a:xfrm>
                  <a:off x="2655" y="2843"/>
                  <a:ext cx="258" cy="114"/>
                </a:xfrm>
                <a:custGeom>
                  <a:avLst/>
                  <a:gdLst>
                    <a:gd name="T0" fmla="*/ 25 w 258"/>
                    <a:gd name="T1" fmla="*/ 112 h 114"/>
                    <a:gd name="T2" fmla="*/ 15 w 258"/>
                    <a:gd name="T3" fmla="*/ 105 h 114"/>
                    <a:gd name="T4" fmla="*/ 3 w 258"/>
                    <a:gd name="T5" fmla="*/ 107 h 114"/>
                    <a:gd name="T6" fmla="*/ 0 w 258"/>
                    <a:gd name="T7" fmla="*/ 96 h 114"/>
                    <a:gd name="T8" fmla="*/ 1 w 258"/>
                    <a:gd name="T9" fmla="*/ 88 h 114"/>
                    <a:gd name="T10" fmla="*/ 6 w 258"/>
                    <a:gd name="T11" fmla="*/ 77 h 114"/>
                    <a:gd name="T12" fmla="*/ 3 w 258"/>
                    <a:gd name="T13" fmla="*/ 62 h 114"/>
                    <a:gd name="T14" fmla="*/ 10 w 258"/>
                    <a:gd name="T15" fmla="*/ 53 h 114"/>
                    <a:gd name="T16" fmla="*/ 25 w 258"/>
                    <a:gd name="T17" fmla="*/ 48 h 114"/>
                    <a:gd name="T18" fmla="*/ 36 w 258"/>
                    <a:gd name="T19" fmla="*/ 39 h 114"/>
                    <a:gd name="T20" fmla="*/ 45 w 258"/>
                    <a:gd name="T21" fmla="*/ 34 h 114"/>
                    <a:gd name="T22" fmla="*/ 61 w 258"/>
                    <a:gd name="T23" fmla="*/ 43 h 114"/>
                    <a:gd name="T24" fmla="*/ 75 w 258"/>
                    <a:gd name="T25" fmla="*/ 43 h 114"/>
                    <a:gd name="T26" fmla="*/ 85 w 258"/>
                    <a:gd name="T27" fmla="*/ 43 h 114"/>
                    <a:gd name="T28" fmla="*/ 98 w 258"/>
                    <a:gd name="T29" fmla="*/ 53 h 114"/>
                    <a:gd name="T30" fmla="*/ 106 w 258"/>
                    <a:gd name="T31" fmla="*/ 64 h 114"/>
                    <a:gd name="T32" fmla="*/ 116 w 258"/>
                    <a:gd name="T33" fmla="*/ 70 h 114"/>
                    <a:gd name="T34" fmla="*/ 131 w 258"/>
                    <a:gd name="T35" fmla="*/ 74 h 114"/>
                    <a:gd name="T36" fmla="*/ 148 w 258"/>
                    <a:gd name="T37" fmla="*/ 65 h 114"/>
                    <a:gd name="T38" fmla="*/ 158 w 258"/>
                    <a:gd name="T39" fmla="*/ 52 h 114"/>
                    <a:gd name="T40" fmla="*/ 135 w 258"/>
                    <a:gd name="T41" fmla="*/ 41 h 114"/>
                    <a:gd name="T42" fmla="*/ 120 w 258"/>
                    <a:gd name="T43" fmla="*/ 34 h 114"/>
                    <a:gd name="T44" fmla="*/ 106 w 258"/>
                    <a:gd name="T45" fmla="*/ 24 h 114"/>
                    <a:gd name="T46" fmla="*/ 101 w 258"/>
                    <a:gd name="T47" fmla="*/ 17 h 114"/>
                    <a:gd name="T48" fmla="*/ 106 w 258"/>
                    <a:gd name="T49" fmla="*/ 7 h 114"/>
                    <a:gd name="T50" fmla="*/ 121 w 258"/>
                    <a:gd name="T51" fmla="*/ 5 h 114"/>
                    <a:gd name="T52" fmla="*/ 136 w 258"/>
                    <a:gd name="T53" fmla="*/ 2 h 114"/>
                    <a:gd name="T54" fmla="*/ 150 w 258"/>
                    <a:gd name="T55" fmla="*/ 14 h 114"/>
                    <a:gd name="T56" fmla="*/ 158 w 258"/>
                    <a:gd name="T57" fmla="*/ 24 h 114"/>
                    <a:gd name="T58" fmla="*/ 178 w 258"/>
                    <a:gd name="T59" fmla="*/ 26 h 114"/>
                    <a:gd name="T60" fmla="*/ 195 w 258"/>
                    <a:gd name="T61" fmla="*/ 22 h 114"/>
                    <a:gd name="T62" fmla="*/ 202 w 258"/>
                    <a:gd name="T63" fmla="*/ 52 h 114"/>
                    <a:gd name="T64" fmla="*/ 212 w 258"/>
                    <a:gd name="T65" fmla="*/ 41 h 114"/>
                    <a:gd name="T66" fmla="*/ 223 w 258"/>
                    <a:gd name="T67" fmla="*/ 26 h 114"/>
                    <a:gd name="T68" fmla="*/ 242 w 258"/>
                    <a:gd name="T69" fmla="*/ 36 h 114"/>
                    <a:gd name="T70" fmla="*/ 243 w 258"/>
                    <a:gd name="T71" fmla="*/ 52 h 114"/>
                    <a:gd name="T72" fmla="*/ 258 w 258"/>
                    <a:gd name="T73" fmla="*/ 65 h 114"/>
                    <a:gd name="T74" fmla="*/ 232 w 258"/>
                    <a:gd name="T75" fmla="*/ 69 h 114"/>
                    <a:gd name="T76" fmla="*/ 215 w 258"/>
                    <a:gd name="T77" fmla="*/ 72 h 114"/>
                    <a:gd name="T78" fmla="*/ 233 w 258"/>
                    <a:gd name="T79" fmla="*/ 84 h 114"/>
                    <a:gd name="T80" fmla="*/ 207 w 258"/>
                    <a:gd name="T81" fmla="*/ 83 h 114"/>
                    <a:gd name="T82" fmla="*/ 198 w 258"/>
                    <a:gd name="T83" fmla="*/ 86 h 114"/>
                    <a:gd name="T84" fmla="*/ 185 w 258"/>
                    <a:gd name="T85" fmla="*/ 93 h 114"/>
                    <a:gd name="T86" fmla="*/ 178 w 258"/>
                    <a:gd name="T87" fmla="*/ 89 h 114"/>
                    <a:gd name="T88" fmla="*/ 176 w 258"/>
                    <a:gd name="T89" fmla="*/ 79 h 114"/>
                    <a:gd name="T90" fmla="*/ 186 w 258"/>
                    <a:gd name="T91" fmla="*/ 69 h 114"/>
                    <a:gd name="T92" fmla="*/ 180 w 258"/>
                    <a:gd name="T93" fmla="*/ 64 h 114"/>
                    <a:gd name="T94" fmla="*/ 166 w 258"/>
                    <a:gd name="T95" fmla="*/ 77 h 114"/>
                    <a:gd name="T96" fmla="*/ 153 w 258"/>
                    <a:gd name="T97" fmla="*/ 88 h 114"/>
                    <a:gd name="T98" fmla="*/ 141 w 258"/>
                    <a:gd name="T99" fmla="*/ 91 h 114"/>
                    <a:gd name="T100" fmla="*/ 121 w 258"/>
                    <a:gd name="T101" fmla="*/ 96 h 114"/>
                    <a:gd name="T102" fmla="*/ 98 w 258"/>
                    <a:gd name="T103" fmla="*/ 100 h 114"/>
                    <a:gd name="T104" fmla="*/ 78 w 258"/>
                    <a:gd name="T105" fmla="*/ 107 h 114"/>
                    <a:gd name="T106" fmla="*/ 63 w 258"/>
                    <a:gd name="T107" fmla="*/ 108 h 114"/>
                    <a:gd name="T108" fmla="*/ 48 w 258"/>
                    <a:gd name="T109" fmla="*/ 107 h 114"/>
                    <a:gd name="T110" fmla="*/ 35 w 258"/>
                    <a:gd name="T111" fmla="*/ 114 h 1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58"/>
                    <a:gd name="T169" fmla="*/ 0 h 114"/>
                    <a:gd name="T170" fmla="*/ 258 w 258"/>
                    <a:gd name="T171" fmla="*/ 114 h 11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58" h="114">
                      <a:moveTo>
                        <a:pt x="30" y="114"/>
                      </a:moveTo>
                      <a:lnTo>
                        <a:pt x="25" y="112"/>
                      </a:lnTo>
                      <a:lnTo>
                        <a:pt x="20" y="110"/>
                      </a:lnTo>
                      <a:lnTo>
                        <a:pt x="15" y="105"/>
                      </a:lnTo>
                      <a:lnTo>
                        <a:pt x="8" y="107"/>
                      </a:lnTo>
                      <a:lnTo>
                        <a:pt x="3" y="107"/>
                      </a:lnTo>
                      <a:lnTo>
                        <a:pt x="1" y="102"/>
                      </a:lnTo>
                      <a:lnTo>
                        <a:pt x="0" y="96"/>
                      </a:lnTo>
                      <a:lnTo>
                        <a:pt x="1" y="91"/>
                      </a:lnTo>
                      <a:lnTo>
                        <a:pt x="1" y="88"/>
                      </a:lnTo>
                      <a:lnTo>
                        <a:pt x="5" y="83"/>
                      </a:lnTo>
                      <a:lnTo>
                        <a:pt x="6" y="77"/>
                      </a:lnTo>
                      <a:lnTo>
                        <a:pt x="6" y="70"/>
                      </a:lnTo>
                      <a:lnTo>
                        <a:pt x="3" y="62"/>
                      </a:lnTo>
                      <a:lnTo>
                        <a:pt x="6" y="57"/>
                      </a:lnTo>
                      <a:lnTo>
                        <a:pt x="10" y="53"/>
                      </a:lnTo>
                      <a:lnTo>
                        <a:pt x="20" y="50"/>
                      </a:lnTo>
                      <a:lnTo>
                        <a:pt x="25" y="48"/>
                      </a:lnTo>
                      <a:lnTo>
                        <a:pt x="31" y="45"/>
                      </a:lnTo>
                      <a:lnTo>
                        <a:pt x="36" y="39"/>
                      </a:lnTo>
                      <a:lnTo>
                        <a:pt x="41" y="36"/>
                      </a:lnTo>
                      <a:lnTo>
                        <a:pt x="45" y="34"/>
                      </a:lnTo>
                      <a:lnTo>
                        <a:pt x="50" y="36"/>
                      </a:lnTo>
                      <a:lnTo>
                        <a:pt x="61" y="43"/>
                      </a:lnTo>
                      <a:lnTo>
                        <a:pt x="70" y="45"/>
                      </a:lnTo>
                      <a:lnTo>
                        <a:pt x="75" y="43"/>
                      </a:lnTo>
                      <a:lnTo>
                        <a:pt x="81" y="38"/>
                      </a:lnTo>
                      <a:lnTo>
                        <a:pt x="85" y="43"/>
                      </a:lnTo>
                      <a:lnTo>
                        <a:pt x="91" y="52"/>
                      </a:lnTo>
                      <a:lnTo>
                        <a:pt x="98" y="53"/>
                      </a:lnTo>
                      <a:lnTo>
                        <a:pt x="105" y="57"/>
                      </a:lnTo>
                      <a:lnTo>
                        <a:pt x="106" y="64"/>
                      </a:lnTo>
                      <a:lnTo>
                        <a:pt x="110" y="67"/>
                      </a:lnTo>
                      <a:lnTo>
                        <a:pt x="116" y="70"/>
                      </a:lnTo>
                      <a:lnTo>
                        <a:pt x="120" y="70"/>
                      </a:lnTo>
                      <a:lnTo>
                        <a:pt x="131" y="74"/>
                      </a:lnTo>
                      <a:lnTo>
                        <a:pt x="138" y="69"/>
                      </a:lnTo>
                      <a:lnTo>
                        <a:pt x="148" y="65"/>
                      </a:lnTo>
                      <a:lnTo>
                        <a:pt x="160" y="62"/>
                      </a:lnTo>
                      <a:lnTo>
                        <a:pt x="158" y="52"/>
                      </a:lnTo>
                      <a:lnTo>
                        <a:pt x="150" y="46"/>
                      </a:lnTo>
                      <a:lnTo>
                        <a:pt x="135" y="41"/>
                      </a:lnTo>
                      <a:lnTo>
                        <a:pt x="126" y="41"/>
                      </a:lnTo>
                      <a:lnTo>
                        <a:pt x="120" y="34"/>
                      </a:lnTo>
                      <a:lnTo>
                        <a:pt x="113" y="27"/>
                      </a:lnTo>
                      <a:lnTo>
                        <a:pt x="106" y="24"/>
                      </a:lnTo>
                      <a:lnTo>
                        <a:pt x="101" y="22"/>
                      </a:lnTo>
                      <a:lnTo>
                        <a:pt x="101" y="17"/>
                      </a:lnTo>
                      <a:lnTo>
                        <a:pt x="103" y="14"/>
                      </a:lnTo>
                      <a:lnTo>
                        <a:pt x="106" y="7"/>
                      </a:lnTo>
                      <a:lnTo>
                        <a:pt x="115" y="7"/>
                      </a:lnTo>
                      <a:lnTo>
                        <a:pt x="121" y="5"/>
                      </a:lnTo>
                      <a:lnTo>
                        <a:pt x="131" y="2"/>
                      </a:lnTo>
                      <a:lnTo>
                        <a:pt x="136" y="2"/>
                      </a:lnTo>
                      <a:lnTo>
                        <a:pt x="145" y="0"/>
                      </a:lnTo>
                      <a:lnTo>
                        <a:pt x="150" y="14"/>
                      </a:lnTo>
                      <a:lnTo>
                        <a:pt x="153" y="20"/>
                      </a:lnTo>
                      <a:lnTo>
                        <a:pt x="158" y="24"/>
                      </a:lnTo>
                      <a:lnTo>
                        <a:pt x="165" y="29"/>
                      </a:lnTo>
                      <a:lnTo>
                        <a:pt x="178" y="26"/>
                      </a:lnTo>
                      <a:lnTo>
                        <a:pt x="185" y="22"/>
                      </a:lnTo>
                      <a:lnTo>
                        <a:pt x="195" y="22"/>
                      </a:lnTo>
                      <a:lnTo>
                        <a:pt x="202" y="34"/>
                      </a:lnTo>
                      <a:lnTo>
                        <a:pt x="202" y="52"/>
                      </a:lnTo>
                      <a:lnTo>
                        <a:pt x="208" y="50"/>
                      </a:lnTo>
                      <a:lnTo>
                        <a:pt x="212" y="41"/>
                      </a:lnTo>
                      <a:lnTo>
                        <a:pt x="215" y="31"/>
                      </a:lnTo>
                      <a:lnTo>
                        <a:pt x="223" y="26"/>
                      </a:lnTo>
                      <a:lnTo>
                        <a:pt x="237" y="26"/>
                      </a:lnTo>
                      <a:lnTo>
                        <a:pt x="242" y="36"/>
                      </a:lnTo>
                      <a:lnTo>
                        <a:pt x="245" y="45"/>
                      </a:lnTo>
                      <a:lnTo>
                        <a:pt x="243" y="52"/>
                      </a:lnTo>
                      <a:lnTo>
                        <a:pt x="252" y="62"/>
                      </a:lnTo>
                      <a:lnTo>
                        <a:pt x="258" y="65"/>
                      </a:lnTo>
                      <a:lnTo>
                        <a:pt x="243" y="74"/>
                      </a:lnTo>
                      <a:lnTo>
                        <a:pt x="232" y="69"/>
                      </a:lnTo>
                      <a:lnTo>
                        <a:pt x="227" y="70"/>
                      </a:lnTo>
                      <a:lnTo>
                        <a:pt x="215" y="72"/>
                      </a:lnTo>
                      <a:lnTo>
                        <a:pt x="225" y="77"/>
                      </a:lnTo>
                      <a:lnTo>
                        <a:pt x="233" y="84"/>
                      </a:lnTo>
                      <a:lnTo>
                        <a:pt x="220" y="84"/>
                      </a:lnTo>
                      <a:lnTo>
                        <a:pt x="207" y="83"/>
                      </a:lnTo>
                      <a:lnTo>
                        <a:pt x="202" y="84"/>
                      </a:lnTo>
                      <a:lnTo>
                        <a:pt x="198" y="86"/>
                      </a:lnTo>
                      <a:lnTo>
                        <a:pt x="192" y="89"/>
                      </a:lnTo>
                      <a:lnTo>
                        <a:pt x="185" y="93"/>
                      </a:lnTo>
                      <a:lnTo>
                        <a:pt x="181" y="91"/>
                      </a:lnTo>
                      <a:lnTo>
                        <a:pt x="178" y="89"/>
                      </a:lnTo>
                      <a:lnTo>
                        <a:pt x="175" y="86"/>
                      </a:lnTo>
                      <a:lnTo>
                        <a:pt x="176" y="79"/>
                      </a:lnTo>
                      <a:lnTo>
                        <a:pt x="183" y="74"/>
                      </a:lnTo>
                      <a:lnTo>
                        <a:pt x="186" y="69"/>
                      </a:lnTo>
                      <a:lnTo>
                        <a:pt x="185" y="65"/>
                      </a:lnTo>
                      <a:lnTo>
                        <a:pt x="180" y="64"/>
                      </a:lnTo>
                      <a:lnTo>
                        <a:pt x="173" y="70"/>
                      </a:lnTo>
                      <a:lnTo>
                        <a:pt x="166" y="77"/>
                      </a:lnTo>
                      <a:lnTo>
                        <a:pt x="163" y="81"/>
                      </a:lnTo>
                      <a:lnTo>
                        <a:pt x="153" y="88"/>
                      </a:lnTo>
                      <a:lnTo>
                        <a:pt x="145" y="89"/>
                      </a:lnTo>
                      <a:lnTo>
                        <a:pt x="141" y="91"/>
                      </a:lnTo>
                      <a:lnTo>
                        <a:pt x="131" y="96"/>
                      </a:lnTo>
                      <a:lnTo>
                        <a:pt x="121" y="96"/>
                      </a:lnTo>
                      <a:lnTo>
                        <a:pt x="116" y="95"/>
                      </a:lnTo>
                      <a:lnTo>
                        <a:pt x="98" y="100"/>
                      </a:lnTo>
                      <a:lnTo>
                        <a:pt x="88" y="103"/>
                      </a:lnTo>
                      <a:lnTo>
                        <a:pt x="78" y="107"/>
                      </a:lnTo>
                      <a:lnTo>
                        <a:pt x="70" y="108"/>
                      </a:lnTo>
                      <a:lnTo>
                        <a:pt x="63" y="108"/>
                      </a:lnTo>
                      <a:lnTo>
                        <a:pt x="53" y="105"/>
                      </a:lnTo>
                      <a:lnTo>
                        <a:pt x="48" y="107"/>
                      </a:lnTo>
                      <a:lnTo>
                        <a:pt x="41" y="110"/>
                      </a:lnTo>
                      <a:lnTo>
                        <a:pt x="35" y="114"/>
                      </a:lnTo>
                      <a:lnTo>
                        <a:pt x="30" y="114"/>
                      </a:lnTo>
                      <a:close/>
                    </a:path>
                  </a:pathLst>
                </a:custGeom>
                <a:solidFill>
                  <a:srgbClr val="F09BBE"/>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29" name="Freeform 550">
                  <a:extLst>
                    <a:ext uri="{FF2B5EF4-FFF2-40B4-BE49-F238E27FC236}">
                      <a16:creationId xmlns:a16="http://schemas.microsoft.com/office/drawing/2014/main" id="{52ED0BED-3E53-418F-988E-6458FFE0CFE2}"/>
                    </a:ext>
                  </a:extLst>
                </p:cNvPr>
                <p:cNvSpPr>
                  <a:spLocks/>
                </p:cNvSpPr>
                <p:nvPr/>
              </p:nvSpPr>
              <p:spPr bwMode="auto">
                <a:xfrm>
                  <a:off x="2655" y="2843"/>
                  <a:ext cx="258" cy="114"/>
                </a:xfrm>
                <a:custGeom>
                  <a:avLst/>
                  <a:gdLst>
                    <a:gd name="T0" fmla="*/ 30 w 258"/>
                    <a:gd name="T1" fmla="*/ 114 h 114"/>
                    <a:gd name="T2" fmla="*/ 20 w 258"/>
                    <a:gd name="T3" fmla="*/ 110 h 114"/>
                    <a:gd name="T4" fmla="*/ 8 w 258"/>
                    <a:gd name="T5" fmla="*/ 107 h 114"/>
                    <a:gd name="T6" fmla="*/ 1 w 258"/>
                    <a:gd name="T7" fmla="*/ 102 h 114"/>
                    <a:gd name="T8" fmla="*/ 1 w 258"/>
                    <a:gd name="T9" fmla="*/ 91 h 114"/>
                    <a:gd name="T10" fmla="*/ 5 w 258"/>
                    <a:gd name="T11" fmla="*/ 83 h 114"/>
                    <a:gd name="T12" fmla="*/ 6 w 258"/>
                    <a:gd name="T13" fmla="*/ 70 h 114"/>
                    <a:gd name="T14" fmla="*/ 6 w 258"/>
                    <a:gd name="T15" fmla="*/ 57 h 114"/>
                    <a:gd name="T16" fmla="*/ 20 w 258"/>
                    <a:gd name="T17" fmla="*/ 50 h 114"/>
                    <a:gd name="T18" fmla="*/ 31 w 258"/>
                    <a:gd name="T19" fmla="*/ 45 h 114"/>
                    <a:gd name="T20" fmla="*/ 41 w 258"/>
                    <a:gd name="T21" fmla="*/ 36 h 114"/>
                    <a:gd name="T22" fmla="*/ 50 w 258"/>
                    <a:gd name="T23" fmla="*/ 36 h 114"/>
                    <a:gd name="T24" fmla="*/ 70 w 258"/>
                    <a:gd name="T25" fmla="*/ 45 h 114"/>
                    <a:gd name="T26" fmla="*/ 81 w 258"/>
                    <a:gd name="T27" fmla="*/ 38 h 114"/>
                    <a:gd name="T28" fmla="*/ 91 w 258"/>
                    <a:gd name="T29" fmla="*/ 52 h 114"/>
                    <a:gd name="T30" fmla="*/ 105 w 258"/>
                    <a:gd name="T31" fmla="*/ 57 h 114"/>
                    <a:gd name="T32" fmla="*/ 110 w 258"/>
                    <a:gd name="T33" fmla="*/ 67 h 114"/>
                    <a:gd name="T34" fmla="*/ 120 w 258"/>
                    <a:gd name="T35" fmla="*/ 70 h 114"/>
                    <a:gd name="T36" fmla="*/ 138 w 258"/>
                    <a:gd name="T37" fmla="*/ 69 h 114"/>
                    <a:gd name="T38" fmla="*/ 160 w 258"/>
                    <a:gd name="T39" fmla="*/ 62 h 114"/>
                    <a:gd name="T40" fmla="*/ 150 w 258"/>
                    <a:gd name="T41" fmla="*/ 46 h 114"/>
                    <a:gd name="T42" fmla="*/ 126 w 258"/>
                    <a:gd name="T43" fmla="*/ 41 h 114"/>
                    <a:gd name="T44" fmla="*/ 113 w 258"/>
                    <a:gd name="T45" fmla="*/ 27 h 114"/>
                    <a:gd name="T46" fmla="*/ 101 w 258"/>
                    <a:gd name="T47" fmla="*/ 22 h 114"/>
                    <a:gd name="T48" fmla="*/ 103 w 258"/>
                    <a:gd name="T49" fmla="*/ 14 h 114"/>
                    <a:gd name="T50" fmla="*/ 115 w 258"/>
                    <a:gd name="T51" fmla="*/ 7 h 114"/>
                    <a:gd name="T52" fmla="*/ 131 w 258"/>
                    <a:gd name="T53" fmla="*/ 2 h 114"/>
                    <a:gd name="T54" fmla="*/ 145 w 258"/>
                    <a:gd name="T55" fmla="*/ 0 h 114"/>
                    <a:gd name="T56" fmla="*/ 153 w 258"/>
                    <a:gd name="T57" fmla="*/ 20 h 114"/>
                    <a:gd name="T58" fmla="*/ 165 w 258"/>
                    <a:gd name="T59" fmla="*/ 29 h 114"/>
                    <a:gd name="T60" fmla="*/ 185 w 258"/>
                    <a:gd name="T61" fmla="*/ 22 h 114"/>
                    <a:gd name="T62" fmla="*/ 202 w 258"/>
                    <a:gd name="T63" fmla="*/ 34 h 114"/>
                    <a:gd name="T64" fmla="*/ 208 w 258"/>
                    <a:gd name="T65" fmla="*/ 50 h 114"/>
                    <a:gd name="T66" fmla="*/ 215 w 258"/>
                    <a:gd name="T67" fmla="*/ 31 h 114"/>
                    <a:gd name="T68" fmla="*/ 237 w 258"/>
                    <a:gd name="T69" fmla="*/ 26 h 114"/>
                    <a:gd name="T70" fmla="*/ 245 w 258"/>
                    <a:gd name="T71" fmla="*/ 45 h 114"/>
                    <a:gd name="T72" fmla="*/ 252 w 258"/>
                    <a:gd name="T73" fmla="*/ 62 h 114"/>
                    <a:gd name="T74" fmla="*/ 243 w 258"/>
                    <a:gd name="T75" fmla="*/ 74 h 114"/>
                    <a:gd name="T76" fmla="*/ 227 w 258"/>
                    <a:gd name="T77" fmla="*/ 70 h 114"/>
                    <a:gd name="T78" fmla="*/ 225 w 258"/>
                    <a:gd name="T79" fmla="*/ 77 h 114"/>
                    <a:gd name="T80" fmla="*/ 220 w 258"/>
                    <a:gd name="T81" fmla="*/ 84 h 114"/>
                    <a:gd name="T82" fmla="*/ 202 w 258"/>
                    <a:gd name="T83" fmla="*/ 84 h 114"/>
                    <a:gd name="T84" fmla="*/ 192 w 258"/>
                    <a:gd name="T85" fmla="*/ 89 h 114"/>
                    <a:gd name="T86" fmla="*/ 181 w 258"/>
                    <a:gd name="T87" fmla="*/ 91 h 114"/>
                    <a:gd name="T88" fmla="*/ 175 w 258"/>
                    <a:gd name="T89" fmla="*/ 86 h 114"/>
                    <a:gd name="T90" fmla="*/ 183 w 258"/>
                    <a:gd name="T91" fmla="*/ 74 h 114"/>
                    <a:gd name="T92" fmla="*/ 185 w 258"/>
                    <a:gd name="T93" fmla="*/ 65 h 114"/>
                    <a:gd name="T94" fmla="*/ 173 w 258"/>
                    <a:gd name="T95" fmla="*/ 70 h 114"/>
                    <a:gd name="T96" fmla="*/ 163 w 258"/>
                    <a:gd name="T97" fmla="*/ 81 h 114"/>
                    <a:gd name="T98" fmla="*/ 145 w 258"/>
                    <a:gd name="T99" fmla="*/ 89 h 114"/>
                    <a:gd name="T100" fmla="*/ 131 w 258"/>
                    <a:gd name="T101" fmla="*/ 96 h 114"/>
                    <a:gd name="T102" fmla="*/ 116 w 258"/>
                    <a:gd name="T103" fmla="*/ 95 h 114"/>
                    <a:gd name="T104" fmla="*/ 88 w 258"/>
                    <a:gd name="T105" fmla="*/ 103 h 114"/>
                    <a:gd name="T106" fmla="*/ 70 w 258"/>
                    <a:gd name="T107" fmla="*/ 108 h 114"/>
                    <a:gd name="T108" fmla="*/ 53 w 258"/>
                    <a:gd name="T109" fmla="*/ 105 h 114"/>
                    <a:gd name="T110" fmla="*/ 41 w 258"/>
                    <a:gd name="T111" fmla="*/ 110 h 114"/>
                    <a:gd name="T112" fmla="*/ 30 w 258"/>
                    <a:gd name="T113" fmla="*/ 114 h 11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58"/>
                    <a:gd name="T172" fmla="*/ 0 h 114"/>
                    <a:gd name="T173" fmla="*/ 258 w 258"/>
                    <a:gd name="T174" fmla="*/ 114 h 11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58" h="114">
                      <a:moveTo>
                        <a:pt x="30" y="114"/>
                      </a:moveTo>
                      <a:lnTo>
                        <a:pt x="30" y="114"/>
                      </a:lnTo>
                      <a:lnTo>
                        <a:pt x="25" y="112"/>
                      </a:lnTo>
                      <a:lnTo>
                        <a:pt x="20" y="110"/>
                      </a:lnTo>
                      <a:lnTo>
                        <a:pt x="15" y="105"/>
                      </a:lnTo>
                      <a:lnTo>
                        <a:pt x="8" y="107"/>
                      </a:lnTo>
                      <a:lnTo>
                        <a:pt x="3" y="107"/>
                      </a:lnTo>
                      <a:lnTo>
                        <a:pt x="1" y="102"/>
                      </a:lnTo>
                      <a:lnTo>
                        <a:pt x="0" y="96"/>
                      </a:lnTo>
                      <a:lnTo>
                        <a:pt x="1" y="91"/>
                      </a:lnTo>
                      <a:lnTo>
                        <a:pt x="1" y="88"/>
                      </a:lnTo>
                      <a:lnTo>
                        <a:pt x="5" y="83"/>
                      </a:lnTo>
                      <a:lnTo>
                        <a:pt x="6" y="77"/>
                      </a:lnTo>
                      <a:lnTo>
                        <a:pt x="6" y="70"/>
                      </a:lnTo>
                      <a:lnTo>
                        <a:pt x="3" y="62"/>
                      </a:lnTo>
                      <a:lnTo>
                        <a:pt x="6" y="57"/>
                      </a:lnTo>
                      <a:lnTo>
                        <a:pt x="10" y="53"/>
                      </a:lnTo>
                      <a:lnTo>
                        <a:pt x="20" y="50"/>
                      </a:lnTo>
                      <a:lnTo>
                        <a:pt x="25" y="48"/>
                      </a:lnTo>
                      <a:lnTo>
                        <a:pt x="31" y="45"/>
                      </a:lnTo>
                      <a:lnTo>
                        <a:pt x="36" y="39"/>
                      </a:lnTo>
                      <a:lnTo>
                        <a:pt x="41" y="36"/>
                      </a:lnTo>
                      <a:lnTo>
                        <a:pt x="45" y="34"/>
                      </a:lnTo>
                      <a:lnTo>
                        <a:pt x="50" y="36"/>
                      </a:lnTo>
                      <a:lnTo>
                        <a:pt x="61" y="43"/>
                      </a:lnTo>
                      <a:lnTo>
                        <a:pt x="70" y="45"/>
                      </a:lnTo>
                      <a:lnTo>
                        <a:pt x="75" y="43"/>
                      </a:lnTo>
                      <a:lnTo>
                        <a:pt x="81" y="38"/>
                      </a:lnTo>
                      <a:lnTo>
                        <a:pt x="85" y="43"/>
                      </a:lnTo>
                      <a:lnTo>
                        <a:pt x="91" y="52"/>
                      </a:lnTo>
                      <a:lnTo>
                        <a:pt x="98" y="53"/>
                      </a:lnTo>
                      <a:lnTo>
                        <a:pt x="105" y="57"/>
                      </a:lnTo>
                      <a:lnTo>
                        <a:pt x="106" y="64"/>
                      </a:lnTo>
                      <a:lnTo>
                        <a:pt x="110" y="67"/>
                      </a:lnTo>
                      <a:lnTo>
                        <a:pt x="116" y="70"/>
                      </a:lnTo>
                      <a:lnTo>
                        <a:pt x="120" y="70"/>
                      </a:lnTo>
                      <a:lnTo>
                        <a:pt x="131" y="74"/>
                      </a:lnTo>
                      <a:lnTo>
                        <a:pt x="138" y="69"/>
                      </a:lnTo>
                      <a:lnTo>
                        <a:pt x="148" y="65"/>
                      </a:lnTo>
                      <a:lnTo>
                        <a:pt x="160" y="62"/>
                      </a:lnTo>
                      <a:lnTo>
                        <a:pt x="158" y="52"/>
                      </a:lnTo>
                      <a:lnTo>
                        <a:pt x="150" y="46"/>
                      </a:lnTo>
                      <a:lnTo>
                        <a:pt x="135" y="41"/>
                      </a:lnTo>
                      <a:lnTo>
                        <a:pt x="126" y="41"/>
                      </a:lnTo>
                      <a:lnTo>
                        <a:pt x="120" y="34"/>
                      </a:lnTo>
                      <a:lnTo>
                        <a:pt x="113" y="27"/>
                      </a:lnTo>
                      <a:lnTo>
                        <a:pt x="106" y="24"/>
                      </a:lnTo>
                      <a:lnTo>
                        <a:pt x="101" y="22"/>
                      </a:lnTo>
                      <a:lnTo>
                        <a:pt x="101" y="17"/>
                      </a:lnTo>
                      <a:lnTo>
                        <a:pt x="103" y="14"/>
                      </a:lnTo>
                      <a:lnTo>
                        <a:pt x="106" y="7"/>
                      </a:lnTo>
                      <a:lnTo>
                        <a:pt x="115" y="7"/>
                      </a:lnTo>
                      <a:lnTo>
                        <a:pt x="121" y="5"/>
                      </a:lnTo>
                      <a:lnTo>
                        <a:pt x="131" y="2"/>
                      </a:lnTo>
                      <a:lnTo>
                        <a:pt x="136" y="2"/>
                      </a:lnTo>
                      <a:lnTo>
                        <a:pt x="145" y="0"/>
                      </a:lnTo>
                      <a:lnTo>
                        <a:pt x="150" y="14"/>
                      </a:lnTo>
                      <a:lnTo>
                        <a:pt x="153" y="20"/>
                      </a:lnTo>
                      <a:lnTo>
                        <a:pt x="158" y="24"/>
                      </a:lnTo>
                      <a:lnTo>
                        <a:pt x="165" y="29"/>
                      </a:lnTo>
                      <a:lnTo>
                        <a:pt x="178" y="26"/>
                      </a:lnTo>
                      <a:lnTo>
                        <a:pt x="185" y="22"/>
                      </a:lnTo>
                      <a:lnTo>
                        <a:pt x="195" y="22"/>
                      </a:lnTo>
                      <a:lnTo>
                        <a:pt x="202" y="34"/>
                      </a:lnTo>
                      <a:lnTo>
                        <a:pt x="202" y="52"/>
                      </a:lnTo>
                      <a:lnTo>
                        <a:pt x="208" y="50"/>
                      </a:lnTo>
                      <a:lnTo>
                        <a:pt x="212" y="41"/>
                      </a:lnTo>
                      <a:lnTo>
                        <a:pt x="215" y="31"/>
                      </a:lnTo>
                      <a:lnTo>
                        <a:pt x="223" y="26"/>
                      </a:lnTo>
                      <a:lnTo>
                        <a:pt x="237" y="26"/>
                      </a:lnTo>
                      <a:lnTo>
                        <a:pt x="242" y="36"/>
                      </a:lnTo>
                      <a:lnTo>
                        <a:pt x="245" y="45"/>
                      </a:lnTo>
                      <a:lnTo>
                        <a:pt x="243" y="52"/>
                      </a:lnTo>
                      <a:lnTo>
                        <a:pt x="252" y="62"/>
                      </a:lnTo>
                      <a:lnTo>
                        <a:pt x="258" y="65"/>
                      </a:lnTo>
                      <a:lnTo>
                        <a:pt x="243" y="74"/>
                      </a:lnTo>
                      <a:lnTo>
                        <a:pt x="232" y="69"/>
                      </a:lnTo>
                      <a:lnTo>
                        <a:pt x="227" y="70"/>
                      </a:lnTo>
                      <a:lnTo>
                        <a:pt x="215" y="72"/>
                      </a:lnTo>
                      <a:lnTo>
                        <a:pt x="225" y="77"/>
                      </a:lnTo>
                      <a:lnTo>
                        <a:pt x="233" y="84"/>
                      </a:lnTo>
                      <a:lnTo>
                        <a:pt x="220" y="84"/>
                      </a:lnTo>
                      <a:lnTo>
                        <a:pt x="207" y="83"/>
                      </a:lnTo>
                      <a:lnTo>
                        <a:pt x="202" y="84"/>
                      </a:lnTo>
                      <a:lnTo>
                        <a:pt x="198" y="86"/>
                      </a:lnTo>
                      <a:lnTo>
                        <a:pt x="192" y="89"/>
                      </a:lnTo>
                      <a:lnTo>
                        <a:pt x="185" y="93"/>
                      </a:lnTo>
                      <a:lnTo>
                        <a:pt x="181" y="91"/>
                      </a:lnTo>
                      <a:lnTo>
                        <a:pt x="178" y="89"/>
                      </a:lnTo>
                      <a:lnTo>
                        <a:pt x="175" y="86"/>
                      </a:lnTo>
                      <a:lnTo>
                        <a:pt x="176" y="79"/>
                      </a:lnTo>
                      <a:lnTo>
                        <a:pt x="183" y="74"/>
                      </a:lnTo>
                      <a:lnTo>
                        <a:pt x="186" y="69"/>
                      </a:lnTo>
                      <a:lnTo>
                        <a:pt x="185" y="65"/>
                      </a:lnTo>
                      <a:lnTo>
                        <a:pt x="180" y="64"/>
                      </a:lnTo>
                      <a:lnTo>
                        <a:pt x="173" y="70"/>
                      </a:lnTo>
                      <a:lnTo>
                        <a:pt x="166" y="77"/>
                      </a:lnTo>
                      <a:lnTo>
                        <a:pt x="163" y="81"/>
                      </a:lnTo>
                      <a:lnTo>
                        <a:pt x="153" y="88"/>
                      </a:lnTo>
                      <a:lnTo>
                        <a:pt x="145" y="89"/>
                      </a:lnTo>
                      <a:lnTo>
                        <a:pt x="141" y="91"/>
                      </a:lnTo>
                      <a:lnTo>
                        <a:pt x="131" y="96"/>
                      </a:lnTo>
                      <a:lnTo>
                        <a:pt x="121" y="96"/>
                      </a:lnTo>
                      <a:lnTo>
                        <a:pt x="116" y="95"/>
                      </a:lnTo>
                      <a:lnTo>
                        <a:pt x="98" y="100"/>
                      </a:lnTo>
                      <a:lnTo>
                        <a:pt x="88" y="103"/>
                      </a:lnTo>
                      <a:lnTo>
                        <a:pt x="78" y="107"/>
                      </a:lnTo>
                      <a:lnTo>
                        <a:pt x="70" y="108"/>
                      </a:lnTo>
                      <a:lnTo>
                        <a:pt x="63" y="108"/>
                      </a:lnTo>
                      <a:lnTo>
                        <a:pt x="53" y="105"/>
                      </a:lnTo>
                      <a:lnTo>
                        <a:pt x="48" y="107"/>
                      </a:lnTo>
                      <a:lnTo>
                        <a:pt x="41" y="110"/>
                      </a:lnTo>
                      <a:lnTo>
                        <a:pt x="35" y="114"/>
                      </a:lnTo>
                      <a:lnTo>
                        <a:pt x="30" y="114"/>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30" name="Freeform 551">
                  <a:extLst>
                    <a:ext uri="{FF2B5EF4-FFF2-40B4-BE49-F238E27FC236}">
                      <a16:creationId xmlns:a16="http://schemas.microsoft.com/office/drawing/2014/main" id="{22E76404-3B30-45F9-AE51-1A9C979F867F}"/>
                    </a:ext>
                  </a:extLst>
                </p:cNvPr>
                <p:cNvSpPr>
                  <a:spLocks/>
                </p:cNvSpPr>
                <p:nvPr/>
              </p:nvSpPr>
              <p:spPr bwMode="auto">
                <a:xfrm>
                  <a:off x="4180" y="2003"/>
                  <a:ext cx="1144" cy="1015"/>
                </a:xfrm>
                <a:custGeom>
                  <a:avLst/>
                  <a:gdLst>
                    <a:gd name="T0" fmla="*/ 0 w 2861"/>
                    <a:gd name="T1" fmla="*/ 0 h 2537"/>
                    <a:gd name="T2" fmla="*/ 0 w 2861"/>
                    <a:gd name="T3" fmla="*/ 0 h 2537"/>
                    <a:gd name="T4" fmla="*/ 0 w 2861"/>
                    <a:gd name="T5" fmla="*/ 0 h 2537"/>
                    <a:gd name="T6" fmla="*/ 0 w 2861"/>
                    <a:gd name="T7" fmla="*/ 0 h 2537"/>
                    <a:gd name="T8" fmla="*/ 0 w 2861"/>
                    <a:gd name="T9" fmla="*/ 0 h 2537"/>
                    <a:gd name="T10" fmla="*/ 0 w 2861"/>
                    <a:gd name="T11" fmla="*/ 0 h 2537"/>
                    <a:gd name="T12" fmla="*/ 0 w 2861"/>
                    <a:gd name="T13" fmla="*/ 0 h 2537"/>
                    <a:gd name="T14" fmla="*/ 0 w 2861"/>
                    <a:gd name="T15" fmla="*/ 0 h 2537"/>
                    <a:gd name="T16" fmla="*/ 0 w 2861"/>
                    <a:gd name="T17" fmla="*/ 0 h 2537"/>
                    <a:gd name="T18" fmla="*/ 0 w 2861"/>
                    <a:gd name="T19" fmla="*/ 0 h 2537"/>
                    <a:gd name="T20" fmla="*/ 0 w 2861"/>
                    <a:gd name="T21" fmla="*/ 0 h 2537"/>
                    <a:gd name="T22" fmla="*/ 0 w 2861"/>
                    <a:gd name="T23" fmla="*/ 0 h 2537"/>
                    <a:gd name="T24" fmla="*/ 0 w 2861"/>
                    <a:gd name="T25" fmla="*/ 0 h 2537"/>
                    <a:gd name="T26" fmla="*/ 0 w 2861"/>
                    <a:gd name="T27" fmla="*/ 0 h 2537"/>
                    <a:gd name="T28" fmla="*/ 0 w 2861"/>
                    <a:gd name="T29" fmla="*/ 0 h 2537"/>
                    <a:gd name="T30" fmla="*/ 0 w 2861"/>
                    <a:gd name="T31" fmla="*/ 0 h 2537"/>
                    <a:gd name="T32" fmla="*/ 0 w 2861"/>
                    <a:gd name="T33" fmla="*/ 0 h 2537"/>
                    <a:gd name="T34" fmla="*/ 0 w 2861"/>
                    <a:gd name="T35" fmla="*/ 0 h 2537"/>
                    <a:gd name="T36" fmla="*/ 0 w 2861"/>
                    <a:gd name="T37" fmla="*/ 0 h 2537"/>
                    <a:gd name="T38" fmla="*/ 0 w 2861"/>
                    <a:gd name="T39" fmla="*/ 0 h 2537"/>
                    <a:gd name="T40" fmla="*/ 0 w 2861"/>
                    <a:gd name="T41" fmla="*/ 0 h 2537"/>
                    <a:gd name="T42" fmla="*/ 0 w 2861"/>
                    <a:gd name="T43" fmla="*/ 0 h 2537"/>
                    <a:gd name="T44" fmla="*/ 0 w 2861"/>
                    <a:gd name="T45" fmla="*/ 0 h 2537"/>
                    <a:gd name="T46" fmla="*/ 0 w 2861"/>
                    <a:gd name="T47" fmla="*/ 0 h 2537"/>
                    <a:gd name="T48" fmla="*/ 0 w 2861"/>
                    <a:gd name="T49" fmla="*/ 0 h 2537"/>
                    <a:gd name="T50" fmla="*/ 0 w 2861"/>
                    <a:gd name="T51" fmla="*/ 0 h 2537"/>
                    <a:gd name="T52" fmla="*/ 0 w 2861"/>
                    <a:gd name="T53" fmla="*/ 0 h 2537"/>
                    <a:gd name="T54" fmla="*/ 0 w 2861"/>
                    <a:gd name="T55" fmla="*/ 0 h 2537"/>
                    <a:gd name="T56" fmla="*/ 0 w 2861"/>
                    <a:gd name="T57" fmla="*/ 0 h 2537"/>
                    <a:gd name="T58" fmla="*/ 0 w 2861"/>
                    <a:gd name="T59" fmla="*/ 0 h 2537"/>
                    <a:gd name="T60" fmla="*/ 0 w 2861"/>
                    <a:gd name="T61" fmla="*/ 0 h 2537"/>
                    <a:gd name="T62" fmla="*/ 0 w 2861"/>
                    <a:gd name="T63" fmla="*/ 0 h 2537"/>
                    <a:gd name="T64" fmla="*/ 0 w 2861"/>
                    <a:gd name="T65" fmla="*/ 0 h 2537"/>
                    <a:gd name="T66" fmla="*/ 0 w 2861"/>
                    <a:gd name="T67" fmla="*/ 0 h 2537"/>
                    <a:gd name="T68" fmla="*/ 0 w 2861"/>
                    <a:gd name="T69" fmla="*/ 0 h 2537"/>
                    <a:gd name="T70" fmla="*/ 0 w 2861"/>
                    <a:gd name="T71" fmla="*/ 0 h 2537"/>
                    <a:gd name="T72" fmla="*/ 0 w 2861"/>
                    <a:gd name="T73" fmla="*/ 0 h 2537"/>
                    <a:gd name="T74" fmla="*/ 0 w 2861"/>
                    <a:gd name="T75" fmla="*/ 0 h 2537"/>
                    <a:gd name="T76" fmla="*/ 0 w 2861"/>
                    <a:gd name="T77" fmla="*/ 0 h 2537"/>
                    <a:gd name="T78" fmla="*/ 0 w 2861"/>
                    <a:gd name="T79" fmla="*/ 0 h 2537"/>
                    <a:gd name="T80" fmla="*/ 0 w 2861"/>
                    <a:gd name="T81" fmla="*/ 0 h 2537"/>
                    <a:gd name="T82" fmla="*/ 0 w 2861"/>
                    <a:gd name="T83" fmla="*/ 0 h 2537"/>
                    <a:gd name="T84" fmla="*/ 0 w 2861"/>
                    <a:gd name="T85" fmla="*/ 0 h 2537"/>
                    <a:gd name="T86" fmla="*/ 0 w 2861"/>
                    <a:gd name="T87" fmla="*/ 0 h 2537"/>
                    <a:gd name="T88" fmla="*/ 0 w 2861"/>
                    <a:gd name="T89" fmla="*/ 0 h 2537"/>
                    <a:gd name="T90" fmla="*/ 0 w 2861"/>
                    <a:gd name="T91" fmla="*/ 0 h 2537"/>
                    <a:gd name="T92" fmla="*/ 0 w 2861"/>
                    <a:gd name="T93" fmla="*/ 0 h 2537"/>
                    <a:gd name="T94" fmla="*/ 0 w 2861"/>
                    <a:gd name="T95" fmla="*/ 0 h 2537"/>
                    <a:gd name="T96" fmla="*/ 0 w 2861"/>
                    <a:gd name="T97" fmla="*/ 0 h 2537"/>
                    <a:gd name="T98" fmla="*/ 0 w 2861"/>
                    <a:gd name="T99" fmla="*/ 0 h 2537"/>
                    <a:gd name="T100" fmla="*/ 0 w 2861"/>
                    <a:gd name="T101" fmla="*/ 0 h 2537"/>
                    <a:gd name="T102" fmla="*/ 0 w 2861"/>
                    <a:gd name="T103" fmla="*/ 0 h 2537"/>
                    <a:gd name="T104" fmla="*/ 0 w 2861"/>
                    <a:gd name="T105" fmla="*/ 0 h 2537"/>
                    <a:gd name="T106" fmla="*/ 0 w 2861"/>
                    <a:gd name="T107" fmla="*/ 0 h 2537"/>
                    <a:gd name="T108" fmla="*/ 0 w 2861"/>
                    <a:gd name="T109" fmla="*/ 0 h 2537"/>
                    <a:gd name="T110" fmla="*/ 0 w 2861"/>
                    <a:gd name="T111" fmla="*/ 0 h 2537"/>
                    <a:gd name="T112" fmla="*/ 0 w 2861"/>
                    <a:gd name="T113" fmla="*/ 0 h 2537"/>
                    <a:gd name="T114" fmla="*/ 0 w 2861"/>
                    <a:gd name="T115" fmla="*/ 0 h 2537"/>
                    <a:gd name="T116" fmla="*/ 0 w 2861"/>
                    <a:gd name="T117" fmla="*/ 0 h 2537"/>
                    <a:gd name="T118" fmla="*/ 0 w 2861"/>
                    <a:gd name="T119" fmla="*/ 0 h 2537"/>
                    <a:gd name="T120" fmla="*/ 0 w 2861"/>
                    <a:gd name="T121" fmla="*/ 0 h 253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61"/>
                    <a:gd name="T184" fmla="*/ 0 h 2537"/>
                    <a:gd name="T185" fmla="*/ 2861 w 2861"/>
                    <a:gd name="T186" fmla="*/ 2537 h 253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61" h="2537">
                      <a:moveTo>
                        <a:pt x="2716" y="2392"/>
                      </a:moveTo>
                      <a:lnTo>
                        <a:pt x="2721" y="2292"/>
                      </a:lnTo>
                      <a:lnTo>
                        <a:pt x="2711" y="2135"/>
                      </a:lnTo>
                      <a:lnTo>
                        <a:pt x="2711" y="1810"/>
                      </a:lnTo>
                      <a:lnTo>
                        <a:pt x="2676" y="1762"/>
                      </a:lnTo>
                      <a:lnTo>
                        <a:pt x="2671" y="1750"/>
                      </a:lnTo>
                      <a:lnTo>
                        <a:pt x="2671" y="1742"/>
                      </a:lnTo>
                      <a:lnTo>
                        <a:pt x="2671" y="1725"/>
                      </a:lnTo>
                      <a:lnTo>
                        <a:pt x="2681" y="1702"/>
                      </a:lnTo>
                      <a:lnTo>
                        <a:pt x="2681" y="1690"/>
                      </a:lnTo>
                      <a:lnTo>
                        <a:pt x="2686" y="1667"/>
                      </a:lnTo>
                      <a:lnTo>
                        <a:pt x="2691" y="1655"/>
                      </a:lnTo>
                      <a:lnTo>
                        <a:pt x="2696" y="1642"/>
                      </a:lnTo>
                      <a:lnTo>
                        <a:pt x="2701" y="1637"/>
                      </a:lnTo>
                      <a:lnTo>
                        <a:pt x="2711" y="1625"/>
                      </a:lnTo>
                      <a:lnTo>
                        <a:pt x="2711" y="1440"/>
                      </a:lnTo>
                      <a:lnTo>
                        <a:pt x="2711" y="620"/>
                      </a:lnTo>
                      <a:lnTo>
                        <a:pt x="2696" y="620"/>
                      </a:lnTo>
                      <a:lnTo>
                        <a:pt x="2671" y="620"/>
                      </a:lnTo>
                      <a:lnTo>
                        <a:pt x="2656" y="625"/>
                      </a:lnTo>
                      <a:lnTo>
                        <a:pt x="2636" y="620"/>
                      </a:lnTo>
                      <a:lnTo>
                        <a:pt x="2631" y="602"/>
                      </a:lnTo>
                      <a:lnTo>
                        <a:pt x="2616" y="587"/>
                      </a:lnTo>
                      <a:lnTo>
                        <a:pt x="2576" y="572"/>
                      </a:lnTo>
                      <a:lnTo>
                        <a:pt x="2546" y="570"/>
                      </a:lnTo>
                      <a:lnTo>
                        <a:pt x="2516" y="565"/>
                      </a:lnTo>
                      <a:lnTo>
                        <a:pt x="2486" y="555"/>
                      </a:lnTo>
                      <a:lnTo>
                        <a:pt x="2456" y="547"/>
                      </a:lnTo>
                      <a:lnTo>
                        <a:pt x="2426" y="547"/>
                      </a:lnTo>
                      <a:lnTo>
                        <a:pt x="2391" y="547"/>
                      </a:lnTo>
                      <a:lnTo>
                        <a:pt x="2356" y="540"/>
                      </a:lnTo>
                      <a:lnTo>
                        <a:pt x="2281" y="510"/>
                      </a:lnTo>
                      <a:lnTo>
                        <a:pt x="2246" y="482"/>
                      </a:lnTo>
                      <a:lnTo>
                        <a:pt x="2211" y="465"/>
                      </a:lnTo>
                      <a:lnTo>
                        <a:pt x="2176" y="447"/>
                      </a:lnTo>
                      <a:lnTo>
                        <a:pt x="2136" y="435"/>
                      </a:lnTo>
                      <a:lnTo>
                        <a:pt x="2106" y="417"/>
                      </a:lnTo>
                      <a:lnTo>
                        <a:pt x="2066" y="392"/>
                      </a:lnTo>
                      <a:lnTo>
                        <a:pt x="2031" y="375"/>
                      </a:lnTo>
                      <a:lnTo>
                        <a:pt x="1991" y="362"/>
                      </a:lnTo>
                      <a:lnTo>
                        <a:pt x="1956" y="350"/>
                      </a:lnTo>
                      <a:lnTo>
                        <a:pt x="1926" y="340"/>
                      </a:lnTo>
                      <a:lnTo>
                        <a:pt x="1901" y="332"/>
                      </a:lnTo>
                      <a:lnTo>
                        <a:pt x="1876" y="315"/>
                      </a:lnTo>
                      <a:lnTo>
                        <a:pt x="1851" y="310"/>
                      </a:lnTo>
                      <a:lnTo>
                        <a:pt x="1826" y="320"/>
                      </a:lnTo>
                      <a:lnTo>
                        <a:pt x="1786" y="337"/>
                      </a:lnTo>
                      <a:lnTo>
                        <a:pt x="1751" y="352"/>
                      </a:lnTo>
                      <a:lnTo>
                        <a:pt x="1726" y="370"/>
                      </a:lnTo>
                      <a:lnTo>
                        <a:pt x="1701" y="385"/>
                      </a:lnTo>
                      <a:lnTo>
                        <a:pt x="1676" y="392"/>
                      </a:lnTo>
                      <a:lnTo>
                        <a:pt x="1681" y="405"/>
                      </a:lnTo>
                      <a:lnTo>
                        <a:pt x="1661" y="415"/>
                      </a:lnTo>
                      <a:lnTo>
                        <a:pt x="1656" y="405"/>
                      </a:lnTo>
                      <a:lnTo>
                        <a:pt x="1646" y="405"/>
                      </a:lnTo>
                      <a:lnTo>
                        <a:pt x="1646" y="417"/>
                      </a:lnTo>
                      <a:lnTo>
                        <a:pt x="1661" y="427"/>
                      </a:lnTo>
                      <a:lnTo>
                        <a:pt x="1666" y="440"/>
                      </a:lnTo>
                      <a:lnTo>
                        <a:pt x="1666" y="447"/>
                      </a:lnTo>
                      <a:lnTo>
                        <a:pt x="1676" y="465"/>
                      </a:lnTo>
                      <a:lnTo>
                        <a:pt x="1656" y="477"/>
                      </a:lnTo>
                      <a:lnTo>
                        <a:pt x="1626" y="482"/>
                      </a:lnTo>
                      <a:lnTo>
                        <a:pt x="1596" y="492"/>
                      </a:lnTo>
                      <a:lnTo>
                        <a:pt x="1566" y="512"/>
                      </a:lnTo>
                      <a:lnTo>
                        <a:pt x="1551" y="522"/>
                      </a:lnTo>
                      <a:lnTo>
                        <a:pt x="1531" y="512"/>
                      </a:lnTo>
                      <a:lnTo>
                        <a:pt x="1516" y="525"/>
                      </a:lnTo>
                      <a:lnTo>
                        <a:pt x="1501" y="530"/>
                      </a:lnTo>
                      <a:lnTo>
                        <a:pt x="1491" y="522"/>
                      </a:lnTo>
                      <a:lnTo>
                        <a:pt x="1476" y="505"/>
                      </a:lnTo>
                      <a:lnTo>
                        <a:pt x="1461" y="512"/>
                      </a:lnTo>
                      <a:lnTo>
                        <a:pt x="1446" y="547"/>
                      </a:lnTo>
                      <a:lnTo>
                        <a:pt x="1431" y="570"/>
                      </a:lnTo>
                      <a:lnTo>
                        <a:pt x="1415" y="600"/>
                      </a:lnTo>
                      <a:lnTo>
                        <a:pt x="1395" y="617"/>
                      </a:lnTo>
                      <a:lnTo>
                        <a:pt x="1375" y="620"/>
                      </a:lnTo>
                      <a:lnTo>
                        <a:pt x="1360" y="635"/>
                      </a:lnTo>
                      <a:lnTo>
                        <a:pt x="1340" y="660"/>
                      </a:lnTo>
                      <a:lnTo>
                        <a:pt x="1330" y="680"/>
                      </a:lnTo>
                      <a:lnTo>
                        <a:pt x="1320" y="697"/>
                      </a:lnTo>
                      <a:lnTo>
                        <a:pt x="1305" y="712"/>
                      </a:lnTo>
                      <a:lnTo>
                        <a:pt x="1295" y="725"/>
                      </a:lnTo>
                      <a:lnTo>
                        <a:pt x="1290" y="732"/>
                      </a:lnTo>
                      <a:lnTo>
                        <a:pt x="1280" y="750"/>
                      </a:lnTo>
                      <a:lnTo>
                        <a:pt x="1245" y="762"/>
                      </a:lnTo>
                      <a:lnTo>
                        <a:pt x="1215" y="797"/>
                      </a:lnTo>
                      <a:lnTo>
                        <a:pt x="1170" y="810"/>
                      </a:lnTo>
                      <a:lnTo>
                        <a:pt x="1135" y="820"/>
                      </a:lnTo>
                      <a:lnTo>
                        <a:pt x="1110" y="820"/>
                      </a:lnTo>
                      <a:lnTo>
                        <a:pt x="1090" y="810"/>
                      </a:lnTo>
                      <a:lnTo>
                        <a:pt x="1070" y="802"/>
                      </a:lnTo>
                      <a:lnTo>
                        <a:pt x="1060" y="785"/>
                      </a:lnTo>
                      <a:lnTo>
                        <a:pt x="1045" y="775"/>
                      </a:lnTo>
                      <a:lnTo>
                        <a:pt x="1040" y="760"/>
                      </a:lnTo>
                      <a:lnTo>
                        <a:pt x="1035" y="745"/>
                      </a:lnTo>
                      <a:lnTo>
                        <a:pt x="1030" y="732"/>
                      </a:lnTo>
                      <a:lnTo>
                        <a:pt x="1025" y="720"/>
                      </a:lnTo>
                      <a:lnTo>
                        <a:pt x="1020" y="702"/>
                      </a:lnTo>
                      <a:lnTo>
                        <a:pt x="1010" y="715"/>
                      </a:lnTo>
                      <a:lnTo>
                        <a:pt x="995" y="702"/>
                      </a:lnTo>
                      <a:lnTo>
                        <a:pt x="995" y="672"/>
                      </a:lnTo>
                      <a:lnTo>
                        <a:pt x="990" y="647"/>
                      </a:lnTo>
                      <a:lnTo>
                        <a:pt x="985" y="630"/>
                      </a:lnTo>
                      <a:lnTo>
                        <a:pt x="990" y="607"/>
                      </a:lnTo>
                      <a:lnTo>
                        <a:pt x="985" y="590"/>
                      </a:lnTo>
                      <a:lnTo>
                        <a:pt x="970" y="577"/>
                      </a:lnTo>
                      <a:lnTo>
                        <a:pt x="970" y="565"/>
                      </a:lnTo>
                      <a:lnTo>
                        <a:pt x="950" y="555"/>
                      </a:lnTo>
                      <a:lnTo>
                        <a:pt x="955" y="570"/>
                      </a:lnTo>
                      <a:lnTo>
                        <a:pt x="955" y="590"/>
                      </a:lnTo>
                      <a:lnTo>
                        <a:pt x="945" y="607"/>
                      </a:lnTo>
                      <a:lnTo>
                        <a:pt x="945" y="625"/>
                      </a:lnTo>
                      <a:lnTo>
                        <a:pt x="940" y="647"/>
                      </a:lnTo>
                      <a:lnTo>
                        <a:pt x="935" y="665"/>
                      </a:lnTo>
                      <a:lnTo>
                        <a:pt x="930" y="655"/>
                      </a:lnTo>
                      <a:lnTo>
                        <a:pt x="920" y="635"/>
                      </a:lnTo>
                      <a:lnTo>
                        <a:pt x="905" y="617"/>
                      </a:lnTo>
                      <a:lnTo>
                        <a:pt x="885" y="587"/>
                      </a:lnTo>
                      <a:lnTo>
                        <a:pt x="875" y="570"/>
                      </a:lnTo>
                      <a:lnTo>
                        <a:pt x="860" y="540"/>
                      </a:lnTo>
                      <a:lnTo>
                        <a:pt x="850" y="522"/>
                      </a:lnTo>
                      <a:lnTo>
                        <a:pt x="840" y="500"/>
                      </a:lnTo>
                      <a:lnTo>
                        <a:pt x="835" y="482"/>
                      </a:lnTo>
                      <a:lnTo>
                        <a:pt x="835" y="457"/>
                      </a:lnTo>
                      <a:lnTo>
                        <a:pt x="830" y="415"/>
                      </a:lnTo>
                      <a:lnTo>
                        <a:pt x="830" y="397"/>
                      </a:lnTo>
                      <a:lnTo>
                        <a:pt x="830" y="385"/>
                      </a:lnTo>
                      <a:lnTo>
                        <a:pt x="835" y="362"/>
                      </a:lnTo>
                      <a:lnTo>
                        <a:pt x="840" y="350"/>
                      </a:lnTo>
                      <a:lnTo>
                        <a:pt x="865" y="322"/>
                      </a:lnTo>
                      <a:lnTo>
                        <a:pt x="875" y="297"/>
                      </a:lnTo>
                      <a:lnTo>
                        <a:pt x="880" y="267"/>
                      </a:lnTo>
                      <a:lnTo>
                        <a:pt x="865" y="232"/>
                      </a:lnTo>
                      <a:lnTo>
                        <a:pt x="835" y="195"/>
                      </a:lnTo>
                      <a:lnTo>
                        <a:pt x="830" y="177"/>
                      </a:lnTo>
                      <a:lnTo>
                        <a:pt x="825" y="165"/>
                      </a:lnTo>
                      <a:lnTo>
                        <a:pt x="835" y="155"/>
                      </a:lnTo>
                      <a:lnTo>
                        <a:pt x="840" y="150"/>
                      </a:lnTo>
                      <a:lnTo>
                        <a:pt x="845" y="147"/>
                      </a:lnTo>
                      <a:lnTo>
                        <a:pt x="830" y="130"/>
                      </a:lnTo>
                      <a:lnTo>
                        <a:pt x="810" y="112"/>
                      </a:lnTo>
                      <a:lnTo>
                        <a:pt x="785" y="102"/>
                      </a:lnTo>
                      <a:lnTo>
                        <a:pt x="715" y="112"/>
                      </a:lnTo>
                      <a:lnTo>
                        <a:pt x="665" y="107"/>
                      </a:lnTo>
                      <a:lnTo>
                        <a:pt x="635" y="90"/>
                      </a:lnTo>
                      <a:lnTo>
                        <a:pt x="605" y="65"/>
                      </a:lnTo>
                      <a:lnTo>
                        <a:pt x="570" y="42"/>
                      </a:lnTo>
                      <a:lnTo>
                        <a:pt x="540" y="25"/>
                      </a:lnTo>
                      <a:lnTo>
                        <a:pt x="480" y="10"/>
                      </a:lnTo>
                      <a:lnTo>
                        <a:pt x="440" y="0"/>
                      </a:lnTo>
                      <a:lnTo>
                        <a:pt x="415" y="0"/>
                      </a:lnTo>
                      <a:lnTo>
                        <a:pt x="360" y="10"/>
                      </a:lnTo>
                      <a:lnTo>
                        <a:pt x="335" y="17"/>
                      </a:lnTo>
                      <a:lnTo>
                        <a:pt x="285" y="47"/>
                      </a:lnTo>
                      <a:lnTo>
                        <a:pt x="255" y="65"/>
                      </a:lnTo>
                      <a:lnTo>
                        <a:pt x="230" y="87"/>
                      </a:lnTo>
                      <a:lnTo>
                        <a:pt x="195" y="100"/>
                      </a:lnTo>
                      <a:lnTo>
                        <a:pt x="160" y="112"/>
                      </a:lnTo>
                      <a:lnTo>
                        <a:pt x="150" y="107"/>
                      </a:lnTo>
                      <a:lnTo>
                        <a:pt x="140" y="107"/>
                      </a:lnTo>
                      <a:lnTo>
                        <a:pt x="115" y="112"/>
                      </a:lnTo>
                      <a:lnTo>
                        <a:pt x="105" y="120"/>
                      </a:lnTo>
                      <a:lnTo>
                        <a:pt x="80" y="135"/>
                      </a:lnTo>
                      <a:lnTo>
                        <a:pt x="70" y="142"/>
                      </a:lnTo>
                      <a:lnTo>
                        <a:pt x="80" y="155"/>
                      </a:lnTo>
                      <a:lnTo>
                        <a:pt x="85" y="177"/>
                      </a:lnTo>
                      <a:lnTo>
                        <a:pt x="80" y="195"/>
                      </a:lnTo>
                      <a:lnTo>
                        <a:pt x="75" y="220"/>
                      </a:lnTo>
                      <a:lnTo>
                        <a:pt x="60" y="237"/>
                      </a:lnTo>
                      <a:lnTo>
                        <a:pt x="35" y="245"/>
                      </a:lnTo>
                      <a:lnTo>
                        <a:pt x="20" y="260"/>
                      </a:lnTo>
                      <a:lnTo>
                        <a:pt x="10" y="280"/>
                      </a:lnTo>
                      <a:lnTo>
                        <a:pt x="0" y="292"/>
                      </a:lnTo>
                      <a:lnTo>
                        <a:pt x="5" y="302"/>
                      </a:lnTo>
                      <a:lnTo>
                        <a:pt x="20" y="302"/>
                      </a:lnTo>
                      <a:lnTo>
                        <a:pt x="40" y="302"/>
                      </a:lnTo>
                      <a:lnTo>
                        <a:pt x="60" y="310"/>
                      </a:lnTo>
                      <a:lnTo>
                        <a:pt x="75" y="315"/>
                      </a:lnTo>
                      <a:lnTo>
                        <a:pt x="95" y="315"/>
                      </a:lnTo>
                      <a:lnTo>
                        <a:pt x="110" y="315"/>
                      </a:lnTo>
                      <a:lnTo>
                        <a:pt x="130" y="310"/>
                      </a:lnTo>
                      <a:lnTo>
                        <a:pt x="135" y="302"/>
                      </a:lnTo>
                      <a:lnTo>
                        <a:pt x="145" y="292"/>
                      </a:lnTo>
                      <a:lnTo>
                        <a:pt x="155" y="302"/>
                      </a:lnTo>
                      <a:lnTo>
                        <a:pt x="165" y="310"/>
                      </a:lnTo>
                      <a:lnTo>
                        <a:pt x="180" y="320"/>
                      </a:lnTo>
                      <a:lnTo>
                        <a:pt x="185" y="315"/>
                      </a:lnTo>
                      <a:lnTo>
                        <a:pt x="190" y="327"/>
                      </a:lnTo>
                      <a:lnTo>
                        <a:pt x="200" y="332"/>
                      </a:lnTo>
                      <a:lnTo>
                        <a:pt x="215" y="337"/>
                      </a:lnTo>
                      <a:lnTo>
                        <a:pt x="240" y="327"/>
                      </a:lnTo>
                      <a:lnTo>
                        <a:pt x="240" y="345"/>
                      </a:lnTo>
                      <a:lnTo>
                        <a:pt x="245" y="362"/>
                      </a:lnTo>
                      <a:lnTo>
                        <a:pt x="285" y="357"/>
                      </a:lnTo>
                      <a:lnTo>
                        <a:pt x="295" y="352"/>
                      </a:lnTo>
                      <a:lnTo>
                        <a:pt x="295" y="362"/>
                      </a:lnTo>
                      <a:lnTo>
                        <a:pt x="255" y="400"/>
                      </a:lnTo>
                      <a:lnTo>
                        <a:pt x="260" y="415"/>
                      </a:lnTo>
                      <a:lnTo>
                        <a:pt x="280" y="435"/>
                      </a:lnTo>
                      <a:lnTo>
                        <a:pt x="295" y="462"/>
                      </a:lnTo>
                      <a:lnTo>
                        <a:pt x="315" y="487"/>
                      </a:lnTo>
                      <a:lnTo>
                        <a:pt x="340" y="510"/>
                      </a:lnTo>
                      <a:lnTo>
                        <a:pt x="370" y="512"/>
                      </a:lnTo>
                      <a:lnTo>
                        <a:pt x="395" y="512"/>
                      </a:lnTo>
                      <a:lnTo>
                        <a:pt x="420" y="505"/>
                      </a:lnTo>
                      <a:lnTo>
                        <a:pt x="440" y="505"/>
                      </a:lnTo>
                      <a:lnTo>
                        <a:pt x="460" y="517"/>
                      </a:lnTo>
                      <a:lnTo>
                        <a:pt x="485" y="510"/>
                      </a:lnTo>
                      <a:lnTo>
                        <a:pt x="520" y="505"/>
                      </a:lnTo>
                      <a:lnTo>
                        <a:pt x="550" y="505"/>
                      </a:lnTo>
                      <a:lnTo>
                        <a:pt x="575" y="505"/>
                      </a:lnTo>
                      <a:lnTo>
                        <a:pt x="595" y="505"/>
                      </a:lnTo>
                      <a:lnTo>
                        <a:pt x="615" y="505"/>
                      </a:lnTo>
                      <a:lnTo>
                        <a:pt x="640" y="510"/>
                      </a:lnTo>
                      <a:lnTo>
                        <a:pt x="665" y="500"/>
                      </a:lnTo>
                      <a:lnTo>
                        <a:pt x="685" y="510"/>
                      </a:lnTo>
                      <a:lnTo>
                        <a:pt x="700" y="510"/>
                      </a:lnTo>
                      <a:lnTo>
                        <a:pt x="715" y="510"/>
                      </a:lnTo>
                      <a:lnTo>
                        <a:pt x="745" y="500"/>
                      </a:lnTo>
                      <a:lnTo>
                        <a:pt x="765" y="492"/>
                      </a:lnTo>
                      <a:lnTo>
                        <a:pt x="790" y="475"/>
                      </a:lnTo>
                      <a:lnTo>
                        <a:pt x="800" y="470"/>
                      </a:lnTo>
                      <a:lnTo>
                        <a:pt x="810" y="495"/>
                      </a:lnTo>
                      <a:lnTo>
                        <a:pt x="805" y="505"/>
                      </a:lnTo>
                      <a:lnTo>
                        <a:pt x="800" y="530"/>
                      </a:lnTo>
                      <a:lnTo>
                        <a:pt x="790" y="555"/>
                      </a:lnTo>
                      <a:lnTo>
                        <a:pt x="775" y="572"/>
                      </a:lnTo>
                      <a:lnTo>
                        <a:pt x="745" y="577"/>
                      </a:lnTo>
                      <a:lnTo>
                        <a:pt x="755" y="590"/>
                      </a:lnTo>
                      <a:lnTo>
                        <a:pt x="760" y="595"/>
                      </a:lnTo>
                      <a:lnTo>
                        <a:pt x="750" y="617"/>
                      </a:lnTo>
                      <a:lnTo>
                        <a:pt x="740" y="602"/>
                      </a:lnTo>
                      <a:lnTo>
                        <a:pt x="725" y="617"/>
                      </a:lnTo>
                      <a:lnTo>
                        <a:pt x="715" y="607"/>
                      </a:lnTo>
                      <a:lnTo>
                        <a:pt x="665" y="600"/>
                      </a:lnTo>
                      <a:lnTo>
                        <a:pt x="650" y="620"/>
                      </a:lnTo>
                      <a:lnTo>
                        <a:pt x="635" y="635"/>
                      </a:lnTo>
                      <a:lnTo>
                        <a:pt x="620" y="635"/>
                      </a:lnTo>
                      <a:lnTo>
                        <a:pt x="620" y="625"/>
                      </a:lnTo>
                      <a:lnTo>
                        <a:pt x="640" y="607"/>
                      </a:lnTo>
                      <a:lnTo>
                        <a:pt x="640" y="590"/>
                      </a:lnTo>
                      <a:lnTo>
                        <a:pt x="630" y="572"/>
                      </a:lnTo>
                      <a:lnTo>
                        <a:pt x="600" y="570"/>
                      </a:lnTo>
                      <a:lnTo>
                        <a:pt x="585" y="577"/>
                      </a:lnTo>
                      <a:lnTo>
                        <a:pt x="565" y="595"/>
                      </a:lnTo>
                      <a:lnTo>
                        <a:pt x="545" y="612"/>
                      </a:lnTo>
                      <a:lnTo>
                        <a:pt x="515" y="637"/>
                      </a:lnTo>
                      <a:lnTo>
                        <a:pt x="495" y="650"/>
                      </a:lnTo>
                      <a:lnTo>
                        <a:pt x="485" y="660"/>
                      </a:lnTo>
                      <a:lnTo>
                        <a:pt x="465" y="655"/>
                      </a:lnTo>
                      <a:lnTo>
                        <a:pt x="460" y="655"/>
                      </a:lnTo>
                      <a:lnTo>
                        <a:pt x="440" y="647"/>
                      </a:lnTo>
                      <a:lnTo>
                        <a:pt x="430" y="637"/>
                      </a:lnTo>
                      <a:lnTo>
                        <a:pt x="405" y="637"/>
                      </a:lnTo>
                      <a:lnTo>
                        <a:pt x="385" y="635"/>
                      </a:lnTo>
                      <a:lnTo>
                        <a:pt x="360" y="630"/>
                      </a:lnTo>
                      <a:lnTo>
                        <a:pt x="320" y="625"/>
                      </a:lnTo>
                      <a:lnTo>
                        <a:pt x="310" y="630"/>
                      </a:lnTo>
                      <a:lnTo>
                        <a:pt x="310" y="637"/>
                      </a:lnTo>
                      <a:lnTo>
                        <a:pt x="310" y="642"/>
                      </a:lnTo>
                      <a:lnTo>
                        <a:pt x="305" y="650"/>
                      </a:lnTo>
                      <a:lnTo>
                        <a:pt x="285" y="650"/>
                      </a:lnTo>
                      <a:lnTo>
                        <a:pt x="270" y="655"/>
                      </a:lnTo>
                      <a:lnTo>
                        <a:pt x="270" y="665"/>
                      </a:lnTo>
                      <a:lnTo>
                        <a:pt x="285" y="660"/>
                      </a:lnTo>
                      <a:lnTo>
                        <a:pt x="285" y="667"/>
                      </a:lnTo>
                      <a:lnTo>
                        <a:pt x="280" y="680"/>
                      </a:lnTo>
                      <a:lnTo>
                        <a:pt x="270" y="695"/>
                      </a:lnTo>
                      <a:lnTo>
                        <a:pt x="310" y="702"/>
                      </a:lnTo>
                      <a:lnTo>
                        <a:pt x="325" y="697"/>
                      </a:lnTo>
                      <a:lnTo>
                        <a:pt x="340" y="697"/>
                      </a:lnTo>
                      <a:lnTo>
                        <a:pt x="365" y="702"/>
                      </a:lnTo>
                      <a:lnTo>
                        <a:pt x="380" y="712"/>
                      </a:lnTo>
                      <a:lnTo>
                        <a:pt x="390" y="725"/>
                      </a:lnTo>
                      <a:lnTo>
                        <a:pt x="410" y="737"/>
                      </a:lnTo>
                      <a:lnTo>
                        <a:pt x="415" y="750"/>
                      </a:lnTo>
                      <a:lnTo>
                        <a:pt x="420" y="762"/>
                      </a:lnTo>
                      <a:lnTo>
                        <a:pt x="430" y="780"/>
                      </a:lnTo>
                      <a:lnTo>
                        <a:pt x="440" y="792"/>
                      </a:lnTo>
                      <a:lnTo>
                        <a:pt x="465" y="802"/>
                      </a:lnTo>
                      <a:lnTo>
                        <a:pt x="490" y="815"/>
                      </a:lnTo>
                      <a:lnTo>
                        <a:pt x="480" y="822"/>
                      </a:lnTo>
                      <a:lnTo>
                        <a:pt x="495" y="850"/>
                      </a:lnTo>
                      <a:lnTo>
                        <a:pt x="510" y="867"/>
                      </a:lnTo>
                      <a:lnTo>
                        <a:pt x="500" y="887"/>
                      </a:lnTo>
                      <a:lnTo>
                        <a:pt x="485" y="892"/>
                      </a:lnTo>
                      <a:lnTo>
                        <a:pt x="470" y="905"/>
                      </a:lnTo>
                      <a:lnTo>
                        <a:pt x="470" y="927"/>
                      </a:lnTo>
                      <a:lnTo>
                        <a:pt x="490" y="957"/>
                      </a:lnTo>
                      <a:lnTo>
                        <a:pt x="490" y="977"/>
                      </a:lnTo>
                      <a:lnTo>
                        <a:pt x="510" y="1012"/>
                      </a:lnTo>
                      <a:lnTo>
                        <a:pt x="525" y="1030"/>
                      </a:lnTo>
                      <a:lnTo>
                        <a:pt x="550" y="1030"/>
                      </a:lnTo>
                      <a:lnTo>
                        <a:pt x="580" y="1017"/>
                      </a:lnTo>
                      <a:lnTo>
                        <a:pt x="600" y="1010"/>
                      </a:lnTo>
                      <a:lnTo>
                        <a:pt x="615" y="1000"/>
                      </a:lnTo>
                      <a:lnTo>
                        <a:pt x="645" y="975"/>
                      </a:lnTo>
                      <a:lnTo>
                        <a:pt x="660" y="947"/>
                      </a:lnTo>
                      <a:lnTo>
                        <a:pt x="655" y="932"/>
                      </a:lnTo>
                      <a:lnTo>
                        <a:pt x="655" y="917"/>
                      </a:lnTo>
                      <a:lnTo>
                        <a:pt x="635" y="875"/>
                      </a:lnTo>
                      <a:lnTo>
                        <a:pt x="640" y="870"/>
                      </a:lnTo>
                      <a:lnTo>
                        <a:pt x="655" y="880"/>
                      </a:lnTo>
                      <a:lnTo>
                        <a:pt x="665" y="892"/>
                      </a:lnTo>
                      <a:lnTo>
                        <a:pt x="670" y="900"/>
                      </a:lnTo>
                      <a:lnTo>
                        <a:pt x="690" y="887"/>
                      </a:lnTo>
                      <a:lnTo>
                        <a:pt x="690" y="867"/>
                      </a:lnTo>
                      <a:lnTo>
                        <a:pt x="690" y="852"/>
                      </a:lnTo>
                      <a:lnTo>
                        <a:pt x="665" y="850"/>
                      </a:lnTo>
                      <a:lnTo>
                        <a:pt x="645" y="837"/>
                      </a:lnTo>
                      <a:lnTo>
                        <a:pt x="650" y="827"/>
                      </a:lnTo>
                      <a:lnTo>
                        <a:pt x="665" y="820"/>
                      </a:lnTo>
                      <a:lnTo>
                        <a:pt x="680" y="822"/>
                      </a:lnTo>
                      <a:lnTo>
                        <a:pt x="690" y="832"/>
                      </a:lnTo>
                      <a:lnTo>
                        <a:pt x="700" y="785"/>
                      </a:lnTo>
                      <a:lnTo>
                        <a:pt x="710" y="755"/>
                      </a:lnTo>
                      <a:lnTo>
                        <a:pt x="720" y="732"/>
                      </a:lnTo>
                      <a:lnTo>
                        <a:pt x="750" y="712"/>
                      </a:lnTo>
                      <a:lnTo>
                        <a:pt x="770" y="695"/>
                      </a:lnTo>
                      <a:lnTo>
                        <a:pt x="770" y="720"/>
                      </a:lnTo>
                      <a:lnTo>
                        <a:pt x="755" y="755"/>
                      </a:lnTo>
                      <a:lnTo>
                        <a:pt x="720" y="797"/>
                      </a:lnTo>
                      <a:lnTo>
                        <a:pt x="715" y="852"/>
                      </a:lnTo>
                      <a:lnTo>
                        <a:pt x="720" y="875"/>
                      </a:lnTo>
                      <a:lnTo>
                        <a:pt x="735" y="900"/>
                      </a:lnTo>
                      <a:lnTo>
                        <a:pt x="745" y="910"/>
                      </a:lnTo>
                      <a:lnTo>
                        <a:pt x="755" y="880"/>
                      </a:lnTo>
                      <a:lnTo>
                        <a:pt x="765" y="885"/>
                      </a:lnTo>
                      <a:lnTo>
                        <a:pt x="770" y="905"/>
                      </a:lnTo>
                      <a:lnTo>
                        <a:pt x="780" y="917"/>
                      </a:lnTo>
                      <a:lnTo>
                        <a:pt x="785" y="935"/>
                      </a:lnTo>
                      <a:lnTo>
                        <a:pt x="795" y="945"/>
                      </a:lnTo>
                      <a:lnTo>
                        <a:pt x="825" y="935"/>
                      </a:lnTo>
                      <a:lnTo>
                        <a:pt x="845" y="962"/>
                      </a:lnTo>
                      <a:lnTo>
                        <a:pt x="865" y="982"/>
                      </a:lnTo>
                      <a:lnTo>
                        <a:pt x="880" y="995"/>
                      </a:lnTo>
                      <a:lnTo>
                        <a:pt x="890" y="982"/>
                      </a:lnTo>
                      <a:lnTo>
                        <a:pt x="905" y="957"/>
                      </a:lnTo>
                      <a:lnTo>
                        <a:pt x="940" y="992"/>
                      </a:lnTo>
                      <a:lnTo>
                        <a:pt x="955" y="995"/>
                      </a:lnTo>
                      <a:lnTo>
                        <a:pt x="980" y="975"/>
                      </a:lnTo>
                      <a:lnTo>
                        <a:pt x="1010" y="965"/>
                      </a:lnTo>
                      <a:lnTo>
                        <a:pt x="1060" y="977"/>
                      </a:lnTo>
                      <a:lnTo>
                        <a:pt x="1020" y="992"/>
                      </a:lnTo>
                      <a:lnTo>
                        <a:pt x="1000" y="1000"/>
                      </a:lnTo>
                      <a:lnTo>
                        <a:pt x="990" y="1017"/>
                      </a:lnTo>
                      <a:lnTo>
                        <a:pt x="1020" y="1040"/>
                      </a:lnTo>
                      <a:lnTo>
                        <a:pt x="1070" y="1072"/>
                      </a:lnTo>
                      <a:lnTo>
                        <a:pt x="1095" y="1090"/>
                      </a:lnTo>
                      <a:lnTo>
                        <a:pt x="1125" y="1102"/>
                      </a:lnTo>
                      <a:lnTo>
                        <a:pt x="1165" y="1117"/>
                      </a:lnTo>
                      <a:lnTo>
                        <a:pt x="1190" y="1120"/>
                      </a:lnTo>
                      <a:lnTo>
                        <a:pt x="1255" y="1130"/>
                      </a:lnTo>
                      <a:lnTo>
                        <a:pt x="1295" y="1130"/>
                      </a:lnTo>
                      <a:lnTo>
                        <a:pt x="1350" y="1137"/>
                      </a:lnTo>
                      <a:lnTo>
                        <a:pt x="1420" y="1167"/>
                      </a:lnTo>
                      <a:lnTo>
                        <a:pt x="1451" y="1182"/>
                      </a:lnTo>
                      <a:lnTo>
                        <a:pt x="1476" y="1195"/>
                      </a:lnTo>
                      <a:lnTo>
                        <a:pt x="1506" y="1202"/>
                      </a:lnTo>
                      <a:lnTo>
                        <a:pt x="1546" y="1215"/>
                      </a:lnTo>
                      <a:lnTo>
                        <a:pt x="1576" y="1232"/>
                      </a:lnTo>
                      <a:lnTo>
                        <a:pt x="1606" y="1227"/>
                      </a:lnTo>
                      <a:lnTo>
                        <a:pt x="1626" y="1227"/>
                      </a:lnTo>
                      <a:lnTo>
                        <a:pt x="1631" y="1237"/>
                      </a:lnTo>
                      <a:lnTo>
                        <a:pt x="1651" y="1237"/>
                      </a:lnTo>
                      <a:lnTo>
                        <a:pt x="1656" y="1237"/>
                      </a:lnTo>
                      <a:lnTo>
                        <a:pt x="1671" y="1250"/>
                      </a:lnTo>
                      <a:lnTo>
                        <a:pt x="1701" y="1260"/>
                      </a:lnTo>
                      <a:lnTo>
                        <a:pt x="1716" y="1272"/>
                      </a:lnTo>
                      <a:lnTo>
                        <a:pt x="1751" y="1285"/>
                      </a:lnTo>
                      <a:lnTo>
                        <a:pt x="1756" y="1297"/>
                      </a:lnTo>
                      <a:lnTo>
                        <a:pt x="1791" y="1290"/>
                      </a:lnTo>
                      <a:lnTo>
                        <a:pt x="1796" y="1307"/>
                      </a:lnTo>
                      <a:lnTo>
                        <a:pt x="1796" y="1320"/>
                      </a:lnTo>
                      <a:lnTo>
                        <a:pt x="1821" y="1337"/>
                      </a:lnTo>
                      <a:lnTo>
                        <a:pt x="1831" y="1340"/>
                      </a:lnTo>
                      <a:lnTo>
                        <a:pt x="1846" y="1352"/>
                      </a:lnTo>
                      <a:lnTo>
                        <a:pt x="1871" y="1362"/>
                      </a:lnTo>
                      <a:lnTo>
                        <a:pt x="1886" y="1387"/>
                      </a:lnTo>
                      <a:lnTo>
                        <a:pt x="1916" y="1387"/>
                      </a:lnTo>
                      <a:lnTo>
                        <a:pt x="1926" y="1400"/>
                      </a:lnTo>
                      <a:lnTo>
                        <a:pt x="1931" y="1447"/>
                      </a:lnTo>
                      <a:lnTo>
                        <a:pt x="1981" y="1445"/>
                      </a:lnTo>
                      <a:lnTo>
                        <a:pt x="2031" y="1432"/>
                      </a:lnTo>
                      <a:lnTo>
                        <a:pt x="2051" y="1432"/>
                      </a:lnTo>
                      <a:lnTo>
                        <a:pt x="2021" y="1477"/>
                      </a:lnTo>
                      <a:lnTo>
                        <a:pt x="1991" y="1512"/>
                      </a:lnTo>
                      <a:lnTo>
                        <a:pt x="1991" y="1560"/>
                      </a:lnTo>
                      <a:lnTo>
                        <a:pt x="2006" y="1595"/>
                      </a:lnTo>
                      <a:lnTo>
                        <a:pt x="2011" y="1635"/>
                      </a:lnTo>
                      <a:lnTo>
                        <a:pt x="2041" y="1672"/>
                      </a:lnTo>
                      <a:lnTo>
                        <a:pt x="2061" y="1690"/>
                      </a:lnTo>
                      <a:lnTo>
                        <a:pt x="2081" y="1702"/>
                      </a:lnTo>
                      <a:lnTo>
                        <a:pt x="2101" y="1720"/>
                      </a:lnTo>
                      <a:lnTo>
                        <a:pt x="2121" y="1737"/>
                      </a:lnTo>
                      <a:lnTo>
                        <a:pt x="2136" y="1755"/>
                      </a:lnTo>
                      <a:lnTo>
                        <a:pt x="2151" y="1775"/>
                      </a:lnTo>
                      <a:lnTo>
                        <a:pt x="2111" y="1790"/>
                      </a:lnTo>
                      <a:lnTo>
                        <a:pt x="2061" y="1797"/>
                      </a:lnTo>
                      <a:lnTo>
                        <a:pt x="2076" y="1822"/>
                      </a:lnTo>
                      <a:lnTo>
                        <a:pt x="2096" y="1837"/>
                      </a:lnTo>
                      <a:lnTo>
                        <a:pt x="2121" y="1855"/>
                      </a:lnTo>
                      <a:lnTo>
                        <a:pt x="2256" y="1885"/>
                      </a:lnTo>
                      <a:lnTo>
                        <a:pt x="2191" y="1885"/>
                      </a:lnTo>
                      <a:lnTo>
                        <a:pt x="2156" y="1880"/>
                      </a:lnTo>
                      <a:lnTo>
                        <a:pt x="2101" y="1875"/>
                      </a:lnTo>
                      <a:lnTo>
                        <a:pt x="2121" y="1897"/>
                      </a:lnTo>
                      <a:lnTo>
                        <a:pt x="2161" y="1917"/>
                      </a:lnTo>
                      <a:lnTo>
                        <a:pt x="2181" y="1945"/>
                      </a:lnTo>
                      <a:lnTo>
                        <a:pt x="2171" y="2012"/>
                      </a:lnTo>
                      <a:lnTo>
                        <a:pt x="2156" y="2040"/>
                      </a:lnTo>
                      <a:lnTo>
                        <a:pt x="2151" y="2060"/>
                      </a:lnTo>
                      <a:lnTo>
                        <a:pt x="2131" y="2095"/>
                      </a:lnTo>
                      <a:lnTo>
                        <a:pt x="2131" y="2117"/>
                      </a:lnTo>
                      <a:lnTo>
                        <a:pt x="2151" y="2130"/>
                      </a:lnTo>
                      <a:lnTo>
                        <a:pt x="2171" y="2120"/>
                      </a:lnTo>
                      <a:lnTo>
                        <a:pt x="2196" y="2117"/>
                      </a:lnTo>
                      <a:lnTo>
                        <a:pt x="2281" y="2137"/>
                      </a:lnTo>
                      <a:lnTo>
                        <a:pt x="2331" y="2125"/>
                      </a:lnTo>
                      <a:lnTo>
                        <a:pt x="2351" y="2120"/>
                      </a:lnTo>
                      <a:lnTo>
                        <a:pt x="2396" y="2112"/>
                      </a:lnTo>
                      <a:lnTo>
                        <a:pt x="2421" y="2135"/>
                      </a:lnTo>
                      <a:lnTo>
                        <a:pt x="2461" y="2165"/>
                      </a:lnTo>
                      <a:lnTo>
                        <a:pt x="2486" y="2182"/>
                      </a:lnTo>
                      <a:lnTo>
                        <a:pt x="2516" y="2212"/>
                      </a:lnTo>
                      <a:lnTo>
                        <a:pt x="2561" y="2262"/>
                      </a:lnTo>
                      <a:lnTo>
                        <a:pt x="2596" y="2307"/>
                      </a:lnTo>
                      <a:lnTo>
                        <a:pt x="2626" y="2337"/>
                      </a:lnTo>
                      <a:lnTo>
                        <a:pt x="2661" y="2370"/>
                      </a:lnTo>
                      <a:lnTo>
                        <a:pt x="2861" y="2537"/>
                      </a:lnTo>
                    </a:path>
                  </a:pathLst>
                </a:custGeom>
                <a:solidFill>
                  <a:srgbClr val="00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31" name="Freeform 552">
                  <a:extLst>
                    <a:ext uri="{FF2B5EF4-FFF2-40B4-BE49-F238E27FC236}">
                      <a16:creationId xmlns:a16="http://schemas.microsoft.com/office/drawing/2014/main" id="{E90A6B1E-6E28-4896-B22C-134663955916}"/>
                    </a:ext>
                  </a:extLst>
                </p:cNvPr>
                <p:cNvSpPr>
                  <a:spLocks/>
                </p:cNvSpPr>
                <p:nvPr/>
              </p:nvSpPr>
              <p:spPr bwMode="auto">
                <a:xfrm>
                  <a:off x="4182" y="2003"/>
                  <a:ext cx="1089" cy="957"/>
                </a:xfrm>
                <a:custGeom>
                  <a:avLst/>
                  <a:gdLst>
                    <a:gd name="T0" fmla="*/ 1069 w 1089"/>
                    <a:gd name="T1" fmla="*/ 700 h 957"/>
                    <a:gd name="T2" fmla="*/ 1079 w 1089"/>
                    <a:gd name="T3" fmla="*/ 657 h 957"/>
                    <a:gd name="T4" fmla="*/ 1062 w 1089"/>
                    <a:gd name="T5" fmla="*/ 250 h 957"/>
                    <a:gd name="T6" fmla="*/ 995 w 1089"/>
                    <a:gd name="T7" fmla="*/ 222 h 957"/>
                    <a:gd name="T8" fmla="*/ 885 w 1089"/>
                    <a:gd name="T9" fmla="*/ 186 h 957"/>
                    <a:gd name="T10" fmla="*/ 782 w 1089"/>
                    <a:gd name="T11" fmla="*/ 140 h 957"/>
                    <a:gd name="T12" fmla="*/ 701 w 1089"/>
                    <a:gd name="T13" fmla="*/ 141 h 957"/>
                    <a:gd name="T14" fmla="*/ 658 w 1089"/>
                    <a:gd name="T15" fmla="*/ 162 h 957"/>
                    <a:gd name="T16" fmla="*/ 650 w 1089"/>
                    <a:gd name="T17" fmla="*/ 193 h 957"/>
                    <a:gd name="T18" fmla="*/ 596 w 1089"/>
                    <a:gd name="T19" fmla="*/ 209 h 957"/>
                    <a:gd name="T20" fmla="*/ 551 w 1089"/>
                    <a:gd name="T21" fmla="*/ 248 h 957"/>
                    <a:gd name="T22" fmla="*/ 516 w 1089"/>
                    <a:gd name="T23" fmla="*/ 293 h 957"/>
                    <a:gd name="T24" fmla="*/ 436 w 1089"/>
                    <a:gd name="T25" fmla="*/ 324 h 957"/>
                    <a:gd name="T26" fmla="*/ 411 w 1089"/>
                    <a:gd name="T27" fmla="*/ 288 h 957"/>
                    <a:gd name="T28" fmla="*/ 396 w 1089"/>
                    <a:gd name="T29" fmla="*/ 243 h 957"/>
                    <a:gd name="T30" fmla="*/ 379 w 1089"/>
                    <a:gd name="T31" fmla="*/ 243 h 957"/>
                    <a:gd name="T32" fmla="*/ 354 w 1089"/>
                    <a:gd name="T33" fmla="*/ 235 h 957"/>
                    <a:gd name="T34" fmla="*/ 332 w 1089"/>
                    <a:gd name="T35" fmla="*/ 166 h 957"/>
                    <a:gd name="T36" fmla="*/ 352 w 1089"/>
                    <a:gd name="T37" fmla="*/ 107 h 957"/>
                    <a:gd name="T38" fmla="*/ 339 w 1089"/>
                    <a:gd name="T39" fmla="*/ 59 h 957"/>
                    <a:gd name="T40" fmla="*/ 242 w 1089"/>
                    <a:gd name="T41" fmla="*/ 26 h 957"/>
                    <a:gd name="T42" fmla="*/ 135 w 1089"/>
                    <a:gd name="T43" fmla="*/ 7 h 957"/>
                    <a:gd name="T44" fmla="*/ 57 w 1089"/>
                    <a:gd name="T45" fmla="*/ 43 h 957"/>
                    <a:gd name="T46" fmla="*/ 32 w 1089"/>
                    <a:gd name="T47" fmla="*/ 78 h 957"/>
                    <a:gd name="T48" fmla="*/ 2 w 1089"/>
                    <a:gd name="T49" fmla="*/ 121 h 957"/>
                    <a:gd name="T50" fmla="*/ 52 w 1089"/>
                    <a:gd name="T51" fmla="*/ 124 h 957"/>
                    <a:gd name="T52" fmla="*/ 77 w 1089"/>
                    <a:gd name="T53" fmla="*/ 131 h 957"/>
                    <a:gd name="T54" fmla="*/ 119 w 1089"/>
                    <a:gd name="T55" fmla="*/ 141 h 957"/>
                    <a:gd name="T56" fmla="*/ 137 w 1089"/>
                    <a:gd name="T57" fmla="*/ 204 h 957"/>
                    <a:gd name="T58" fmla="*/ 209 w 1089"/>
                    <a:gd name="T59" fmla="*/ 202 h 957"/>
                    <a:gd name="T60" fmla="*/ 274 w 1089"/>
                    <a:gd name="T61" fmla="*/ 204 h 957"/>
                    <a:gd name="T62" fmla="*/ 324 w 1089"/>
                    <a:gd name="T63" fmla="*/ 198 h 957"/>
                    <a:gd name="T64" fmla="*/ 304 w 1089"/>
                    <a:gd name="T65" fmla="*/ 238 h 957"/>
                    <a:gd name="T66" fmla="*/ 254 w 1089"/>
                    <a:gd name="T67" fmla="*/ 254 h 957"/>
                    <a:gd name="T68" fmla="*/ 234 w 1089"/>
                    <a:gd name="T69" fmla="*/ 231 h 957"/>
                    <a:gd name="T70" fmla="*/ 184 w 1089"/>
                    <a:gd name="T71" fmla="*/ 262 h 957"/>
                    <a:gd name="T72" fmla="*/ 124 w 1089"/>
                    <a:gd name="T73" fmla="*/ 252 h 957"/>
                    <a:gd name="T74" fmla="*/ 114 w 1089"/>
                    <a:gd name="T75" fmla="*/ 264 h 957"/>
                    <a:gd name="T76" fmla="*/ 147 w 1089"/>
                    <a:gd name="T77" fmla="*/ 281 h 957"/>
                    <a:gd name="T78" fmla="*/ 177 w 1089"/>
                    <a:gd name="T79" fmla="*/ 317 h 957"/>
                    <a:gd name="T80" fmla="*/ 194 w 1089"/>
                    <a:gd name="T81" fmla="*/ 357 h 957"/>
                    <a:gd name="T82" fmla="*/ 221 w 1089"/>
                    <a:gd name="T83" fmla="*/ 412 h 957"/>
                    <a:gd name="T84" fmla="*/ 262 w 1089"/>
                    <a:gd name="T85" fmla="*/ 367 h 957"/>
                    <a:gd name="T86" fmla="*/ 277 w 1089"/>
                    <a:gd name="T87" fmla="*/ 347 h 957"/>
                    <a:gd name="T88" fmla="*/ 276 w 1089"/>
                    <a:gd name="T89" fmla="*/ 333 h 957"/>
                    <a:gd name="T90" fmla="*/ 302 w 1089"/>
                    <a:gd name="T91" fmla="*/ 302 h 957"/>
                    <a:gd name="T92" fmla="*/ 306 w 1089"/>
                    <a:gd name="T93" fmla="*/ 354 h 957"/>
                    <a:gd name="T94" fmla="*/ 347 w 1089"/>
                    <a:gd name="T95" fmla="*/ 393 h 957"/>
                    <a:gd name="T96" fmla="*/ 404 w 1089"/>
                    <a:gd name="T97" fmla="*/ 386 h 957"/>
                    <a:gd name="T98" fmla="*/ 439 w 1089"/>
                    <a:gd name="T99" fmla="*/ 436 h 957"/>
                    <a:gd name="T100" fmla="*/ 568 w 1089"/>
                    <a:gd name="T101" fmla="*/ 467 h 957"/>
                    <a:gd name="T102" fmla="*/ 650 w 1089"/>
                    <a:gd name="T103" fmla="*/ 491 h 957"/>
                    <a:gd name="T104" fmla="*/ 700 w 1089"/>
                    <a:gd name="T105" fmla="*/ 514 h 957"/>
                    <a:gd name="T106" fmla="*/ 738 w 1089"/>
                    <a:gd name="T107" fmla="*/ 541 h 957"/>
                    <a:gd name="T108" fmla="*/ 812 w 1089"/>
                    <a:gd name="T109" fmla="*/ 573 h 957"/>
                    <a:gd name="T110" fmla="*/ 817 w 1089"/>
                    <a:gd name="T111" fmla="*/ 669 h 957"/>
                    <a:gd name="T112" fmla="*/ 845 w 1089"/>
                    <a:gd name="T113" fmla="*/ 716 h 957"/>
                    <a:gd name="T114" fmla="*/ 862 w 1089"/>
                    <a:gd name="T115" fmla="*/ 752 h 957"/>
                    <a:gd name="T116" fmla="*/ 860 w 1089"/>
                    <a:gd name="T117" fmla="*/ 824 h 957"/>
                    <a:gd name="T118" fmla="*/ 933 w 1089"/>
                    <a:gd name="T119" fmla="*/ 850 h 957"/>
                    <a:gd name="T120" fmla="*/ 1024 w 1089"/>
                    <a:gd name="T121" fmla="*/ 905 h 9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89"/>
                    <a:gd name="T184" fmla="*/ 0 h 957"/>
                    <a:gd name="T185" fmla="*/ 1089 w 1089"/>
                    <a:gd name="T186" fmla="*/ 957 h 95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89" h="957">
                      <a:moveTo>
                        <a:pt x="1087" y="957"/>
                      </a:moveTo>
                      <a:lnTo>
                        <a:pt x="1087" y="957"/>
                      </a:lnTo>
                      <a:lnTo>
                        <a:pt x="1089" y="917"/>
                      </a:lnTo>
                      <a:lnTo>
                        <a:pt x="1085" y="854"/>
                      </a:lnTo>
                      <a:lnTo>
                        <a:pt x="1085" y="724"/>
                      </a:lnTo>
                      <a:lnTo>
                        <a:pt x="1070" y="705"/>
                      </a:lnTo>
                      <a:lnTo>
                        <a:pt x="1069" y="700"/>
                      </a:lnTo>
                      <a:lnTo>
                        <a:pt x="1069" y="697"/>
                      </a:lnTo>
                      <a:lnTo>
                        <a:pt x="1069" y="690"/>
                      </a:lnTo>
                      <a:lnTo>
                        <a:pt x="1072" y="681"/>
                      </a:lnTo>
                      <a:lnTo>
                        <a:pt x="1072" y="676"/>
                      </a:lnTo>
                      <a:lnTo>
                        <a:pt x="1074" y="667"/>
                      </a:lnTo>
                      <a:lnTo>
                        <a:pt x="1077" y="662"/>
                      </a:lnTo>
                      <a:lnTo>
                        <a:pt x="1079" y="657"/>
                      </a:lnTo>
                      <a:lnTo>
                        <a:pt x="1080" y="655"/>
                      </a:lnTo>
                      <a:lnTo>
                        <a:pt x="1084" y="650"/>
                      </a:lnTo>
                      <a:lnTo>
                        <a:pt x="1085" y="576"/>
                      </a:lnTo>
                      <a:lnTo>
                        <a:pt x="1084" y="248"/>
                      </a:lnTo>
                      <a:lnTo>
                        <a:pt x="1079" y="248"/>
                      </a:lnTo>
                      <a:lnTo>
                        <a:pt x="1069" y="248"/>
                      </a:lnTo>
                      <a:lnTo>
                        <a:pt x="1062" y="250"/>
                      </a:lnTo>
                      <a:lnTo>
                        <a:pt x="1055" y="248"/>
                      </a:lnTo>
                      <a:lnTo>
                        <a:pt x="1052" y="241"/>
                      </a:lnTo>
                      <a:lnTo>
                        <a:pt x="1047" y="235"/>
                      </a:lnTo>
                      <a:lnTo>
                        <a:pt x="1030" y="229"/>
                      </a:lnTo>
                      <a:lnTo>
                        <a:pt x="1019" y="228"/>
                      </a:lnTo>
                      <a:lnTo>
                        <a:pt x="1007" y="226"/>
                      </a:lnTo>
                      <a:lnTo>
                        <a:pt x="995" y="222"/>
                      </a:lnTo>
                      <a:lnTo>
                        <a:pt x="982" y="219"/>
                      </a:lnTo>
                      <a:lnTo>
                        <a:pt x="970" y="219"/>
                      </a:lnTo>
                      <a:lnTo>
                        <a:pt x="957" y="219"/>
                      </a:lnTo>
                      <a:lnTo>
                        <a:pt x="943" y="216"/>
                      </a:lnTo>
                      <a:lnTo>
                        <a:pt x="913" y="204"/>
                      </a:lnTo>
                      <a:lnTo>
                        <a:pt x="898" y="193"/>
                      </a:lnTo>
                      <a:lnTo>
                        <a:pt x="885" y="186"/>
                      </a:lnTo>
                      <a:lnTo>
                        <a:pt x="870" y="179"/>
                      </a:lnTo>
                      <a:lnTo>
                        <a:pt x="855" y="174"/>
                      </a:lnTo>
                      <a:lnTo>
                        <a:pt x="843" y="167"/>
                      </a:lnTo>
                      <a:lnTo>
                        <a:pt x="827" y="157"/>
                      </a:lnTo>
                      <a:lnTo>
                        <a:pt x="813" y="150"/>
                      </a:lnTo>
                      <a:lnTo>
                        <a:pt x="797" y="145"/>
                      </a:lnTo>
                      <a:lnTo>
                        <a:pt x="782" y="140"/>
                      </a:lnTo>
                      <a:lnTo>
                        <a:pt x="770" y="136"/>
                      </a:lnTo>
                      <a:lnTo>
                        <a:pt x="761" y="133"/>
                      </a:lnTo>
                      <a:lnTo>
                        <a:pt x="750" y="126"/>
                      </a:lnTo>
                      <a:lnTo>
                        <a:pt x="740" y="124"/>
                      </a:lnTo>
                      <a:lnTo>
                        <a:pt x="730" y="128"/>
                      </a:lnTo>
                      <a:lnTo>
                        <a:pt x="715" y="135"/>
                      </a:lnTo>
                      <a:lnTo>
                        <a:pt x="701" y="141"/>
                      </a:lnTo>
                      <a:lnTo>
                        <a:pt x="690" y="148"/>
                      </a:lnTo>
                      <a:lnTo>
                        <a:pt x="680" y="154"/>
                      </a:lnTo>
                      <a:lnTo>
                        <a:pt x="671" y="157"/>
                      </a:lnTo>
                      <a:lnTo>
                        <a:pt x="673" y="162"/>
                      </a:lnTo>
                      <a:lnTo>
                        <a:pt x="665" y="166"/>
                      </a:lnTo>
                      <a:lnTo>
                        <a:pt x="663" y="162"/>
                      </a:lnTo>
                      <a:lnTo>
                        <a:pt x="658" y="162"/>
                      </a:lnTo>
                      <a:lnTo>
                        <a:pt x="658" y="167"/>
                      </a:lnTo>
                      <a:lnTo>
                        <a:pt x="665" y="171"/>
                      </a:lnTo>
                      <a:lnTo>
                        <a:pt x="666" y="176"/>
                      </a:lnTo>
                      <a:lnTo>
                        <a:pt x="666" y="179"/>
                      </a:lnTo>
                      <a:lnTo>
                        <a:pt x="671" y="186"/>
                      </a:lnTo>
                      <a:lnTo>
                        <a:pt x="663" y="191"/>
                      </a:lnTo>
                      <a:lnTo>
                        <a:pt x="650" y="193"/>
                      </a:lnTo>
                      <a:lnTo>
                        <a:pt x="638" y="197"/>
                      </a:lnTo>
                      <a:lnTo>
                        <a:pt x="626" y="205"/>
                      </a:lnTo>
                      <a:lnTo>
                        <a:pt x="620" y="209"/>
                      </a:lnTo>
                      <a:lnTo>
                        <a:pt x="613" y="205"/>
                      </a:lnTo>
                      <a:lnTo>
                        <a:pt x="606" y="210"/>
                      </a:lnTo>
                      <a:lnTo>
                        <a:pt x="601" y="212"/>
                      </a:lnTo>
                      <a:lnTo>
                        <a:pt x="596" y="209"/>
                      </a:lnTo>
                      <a:lnTo>
                        <a:pt x="591" y="202"/>
                      </a:lnTo>
                      <a:lnTo>
                        <a:pt x="585" y="205"/>
                      </a:lnTo>
                      <a:lnTo>
                        <a:pt x="578" y="219"/>
                      </a:lnTo>
                      <a:lnTo>
                        <a:pt x="573" y="228"/>
                      </a:lnTo>
                      <a:lnTo>
                        <a:pt x="566" y="240"/>
                      </a:lnTo>
                      <a:lnTo>
                        <a:pt x="558" y="247"/>
                      </a:lnTo>
                      <a:lnTo>
                        <a:pt x="551" y="248"/>
                      </a:lnTo>
                      <a:lnTo>
                        <a:pt x="544" y="254"/>
                      </a:lnTo>
                      <a:lnTo>
                        <a:pt x="536" y="264"/>
                      </a:lnTo>
                      <a:lnTo>
                        <a:pt x="533" y="272"/>
                      </a:lnTo>
                      <a:lnTo>
                        <a:pt x="529" y="279"/>
                      </a:lnTo>
                      <a:lnTo>
                        <a:pt x="523" y="285"/>
                      </a:lnTo>
                      <a:lnTo>
                        <a:pt x="518" y="290"/>
                      </a:lnTo>
                      <a:lnTo>
                        <a:pt x="516" y="293"/>
                      </a:lnTo>
                      <a:lnTo>
                        <a:pt x="513" y="300"/>
                      </a:lnTo>
                      <a:lnTo>
                        <a:pt x="499" y="305"/>
                      </a:lnTo>
                      <a:lnTo>
                        <a:pt x="486" y="319"/>
                      </a:lnTo>
                      <a:lnTo>
                        <a:pt x="468" y="324"/>
                      </a:lnTo>
                      <a:lnTo>
                        <a:pt x="454" y="328"/>
                      </a:lnTo>
                      <a:lnTo>
                        <a:pt x="444" y="328"/>
                      </a:lnTo>
                      <a:lnTo>
                        <a:pt x="436" y="324"/>
                      </a:lnTo>
                      <a:lnTo>
                        <a:pt x="429" y="321"/>
                      </a:lnTo>
                      <a:lnTo>
                        <a:pt x="424" y="314"/>
                      </a:lnTo>
                      <a:lnTo>
                        <a:pt x="419" y="310"/>
                      </a:lnTo>
                      <a:lnTo>
                        <a:pt x="416" y="304"/>
                      </a:lnTo>
                      <a:lnTo>
                        <a:pt x="414" y="298"/>
                      </a:lnTo>
                      <a:lnTo>
                        <a:pt x="413" y="293"/>
                      </a:lnTo>
                      <a:lnTo>
                        <a:pt x="411" y="288"/>
                      </a:lnTo>
                      <a:lnTo>
                        <a:pt x="409" y="281"/>
                      </a:lnTo>
                      <a:lnTo>
                        <a:pt x="404" y="286"/>
                      </a:lnTo>
                      <a:lnTo>
                        <a:pt x="399" y="281"/>
                      </a:lnTo>
                      <a:lnTo>
                        <a:pt x="398" y="269"/>
                      </a:lnTo>
                      <a:lnTo>
                        <a:pt x="396" y="259"/>
                      </a:lnTo>
                      <a:lnTo>
                        <a:pt x="394" y="252"/>
                      </a:lnTo>
                      <a:lnTo>
                        <a:pt x="396" y="243"/>
                      </a:lnTo>
                      <a:lnTo>
                        <a:pt x="394" y="236"/>
                      </a:lnTo>
                      <a:lnTo>
                        <a:pt x="389" y="231"/>
                      </a:lnTo>
                      <a:lnTo>
                        <a:pt x="388" y="226"/>
                      </a:lnTo>
                      <a:lnTo>
                        <a:pt x="381" y="222"/>
                      </a:lnTo>
                      <a:lnTo>
                        <a:pt x="383" y="228"/>
                      </a:lnTo>
                      <a:lnTo>
                        <a:pt x="383" y="236"/>
                      </a:lnTo>
                      <a:lnTo>
                        <a:pt x="379" y="243"/>
                      </a:lnTo>
                      <a:lnTo>
                        <a:pt x="378" y="250"/>
                      </a:lnTo>
                      <a:lnTo>
                        <a:pt x="376" y="259"/>
                      </a:lnTo>
                      <a:lnTo>
                        <a:pt x="374" y="266"/>
                      </a:lnTo>
                      <a:lnTo>
                        <a:pt x="373" y="262"/>
                      </a:lnTo>
                      <a:lnTo>
                        <a:pt x="368" y="254"/>
                      </a:lnTo>
                      <a:lnTo>
                        <a:pt x="363" y="247"/>
                      </a:lnTo>
                      <a:lnTo>
                        <a:pt x="354" y="235"/>
                      </a:lnTo>
                      <a:lnTo>
                        <a:pt x="351" y="228"/>
                      </a:lnTo>
                      <a:lnTo>
                        <a:pt x="344" y="216"/>
                      </a:lnTo>
                      <a:lnTo>
                        <a:pt x="341" y="209"/>
                      </a:lnTo>
                      <a:lnTo>
                        <a:pt x="337" y="200"/>
                      </a:lnTo>
                      <a:lnTo>
                        <a:pt x="334" y="193"/>
                      </a:lnTo>
                      <a:lnTo>
                        <a:pt x="334" y="183"/>
                      </a:lnTo>
                      <a:lnTo>
                        <a:pt x="332" y="166"/>
                      </a:lnTo>
                      <a:lnTo>
                        <a:pt x="332" y="159"/>
                      </a:lnTo>
                      <a:lnTo>
                        <a:pt x="332" y="154"/>
                      </a:lnTo>
                      <a:lnTo>
                        <a:pt x="334" y="145"/>
                      </a:lnTo>
                      <a:lnTo>
                        <a:pt x="337" y="140"/>
                      </a:lnTo>
                      <a:lnTo>
                        <a:pt x="346" y="129"/>
                      </a:lnTo>
                      <a:lnTo>
                        <a:pt x="351" y="119"/>
                      </a:lnTo>
                      <a:lnTo>
                        <a:pt x="352" y="107"/>
                      </a:lnTo>
                      <a:lnTo>
                        <a:pt x="346" y="93"/>
                      </a:lnTo>
                      <a:lnTo>
                        <a:pt x="334" y="78"/>
                      </a:lnTo>
                      <a:lnTo>
                        <a:pt x="332" y="71"/>
                      </a:lnTo>
                      <a:lnTo>
                        <a:pt x="331" y="66"/>
                      </a:lnTo>
                      <a:lnTo>
                        <a:pt x="334" y="62"/>
                      </a:lnTo>
                      <a:lnTo>
                        <a:pt x="337" y="60"/>
                      </a:lnTo>
                      <a:lnTo>
                        <a:pt x="339" y="59"/>
                      </a:lnTo>
                      <a:lnTo>
                        <a:pt x="332" y="52"/>
                      </a:lnTo>
                      <a:lnTo>
                        <a:pt x="324" y="45"/>
                      </a:lnTo>
                      <a:lnTo>
                        <a:pt x="314" y="41"/>
                      </a:lnTo>
                      <a:lnTo>
                        <a:pt x="287" y="45"/>
                      </a:lnTo>
                      <a:lnTo>
                        <a:pt x="267" y="43"/>
                      </a:lnTo>
                      <a:lnTo>
                        <a:pt x="254" y="36"/>
                      </a:lnTo>
                      <a:lnTo>
                        <a:pt x="242" y="26"/>
                      </a:lnTo>
                      <a:lnTo>
                        <a:pt x="229" y="17"/>
                      </a:lnTo>
                      <a:lnTo>
                        <a:pt x="217" y="10"/>
                      </a:lnTo>
                      <a:lnTo>
                        <a:pt x="192" y="4"/>
                      </a:lnTo>
                      <a:lnTo>
                        <a:pt x="177" y="0"/>
                      </a:lnTo>
                      <a:lnTo>
                        <a:pt x="166" y="0"/>
                      </a:lnTo>
                      <a:lnTo>
                        <a:pt x="145" y="4"/>
                      </a:lnTo>
                      <a:lnTo>
                        <a:pt x="135" y="7"/>
                      </a:lnTo>
                      <a:lnTo>
                        <a:pt x="115" y="19"/>
                      </a:lnTo>
                      <a:lnTo>
                        <a:pt x="102" y="26"/>
                      </a:lnTo>
                      <a:lnTo>
                        <a:pt x="92" y="35"/>
                      </a:lnTo>
                      <a:lnTo>
                        <a:pt x="79" y="40"/>
                      </a:lnTo>
                      <a:lnTo>
                        <a:pt x="65" y="45"/>
                      </a:lnTo>
                      <a:lnTo>
                        <a:pt x="60" y="43"/>
                      </a:lnTo>
                      <a:lnTo>
                        <a:pt x="57" y="43"/>
                      </a:lnTo>
                      <a:lnTo>
                        <a:pt x="47" y="45"/>
                      </a:lnTo>
                      <a:lnTo>
                        <a:pt x="42" y="48"/>
                      </a:lnTo>
                      <a:lnTo>
                        <a:pt x="32" y="54"/>
                      </a:lnTo>
                      <a:lnTo>
                        <a:pt x="29" y="57"/>
                      </a:lnTo>
                      <a:lnTo>
                        <a:pt x="32" y="62"/>
                      </a:lnTo>
                      <a:lnTo>
                        <a:pt x="34" y="71"/>
                      </a:lnTo>
                      <a:lnTo>
                        <a:pt x="32" y="78"/>
                      </a:lnTo>
                      <a:lnTo>
                        <a:pt x="30" y="88"/>
                      </a:lnTo>
                      <a:lnTo>
                        <a:pt x="25" y="95"/>
                      </a:lnTo>
                      <a:lnTo>
                        <a:pt x="14" y="98"/>
                      </a:lnTo>
                      <a:lnTo>
                        <a:pt x="9" y="104"/>
                      </a:lnTo>
                      <a:lnTo>
                        <a:pt x="4" y="112"/>
                      </a:lnTo>
                      <a:lnTo>
                        <a:pt x="0" y="117"/>
                      </a:lnTo>
                      <a:lnTo>
                        <a:pt x="2" y="121"/>
                      </a:lnTo>
                      <a:lnTo>
                        <a:pt x="9" y="121"/>
                      </a:lnTo>
                      <a:lnTo>
                        <a:pt x="17" y="121"/>
                      </a:lnTo>
                      <a:lnTo>
                        <a:pt x="25" y="124"/>
                      </a:lnTo>
                      <a:lnTo>
                        <a:pt x="30" y="126"/>
                      </a:lnTo>
                      <a:lnTo>
                        <a:pt x="39" y="126"/>
                      </a:lnTo>
                      <a:lnTo>
                        <a:pt x="45" y="126"/>
                      </a:lnTo>
                      <a:lnTo>
                        <a:pt x="52" y="124"/>
                      </a:lnTo>
                      <a:lnTo>
                        <a:pt x="55" y="121"/>
                      </a:lnTo>
                      <a:lnTo>
                        <a:pt x="59" y="117"/>
                      </a:lnTo>
                      <a:lnTo>
                        <a:pt x="62" y="121"/>
                      </a:lnTo>
                      <a:lnTo>
                        <a:pt x="67" y="124"/>
                      </a:lnTo>
                      <a:lnTo>
                        <a:pt x="72" y="128"/>
                      </a:lnTo>
                      <a:lnTo>
                        <a:pt x="75" y="126"/>
                      </a:lnTo>
                      <a:lnTo>
                        <a:pt x="77" y="131"/>
                      </a:lnTo>
                      <a:lnTo>
                        <a:pt x="80" y="133"/>
                      </a:lnTo>
                      <a:lnTo>
                        <a:pt x="87" y="135"/>
                      </a:lnTo>
                      <a:lnTo>
                        <a:pt x="97" y="131"/>
                      </a:lnTo>
                      <a:lnTo>
                        <a:pt x="97" y="138"/>
                      </a:lnTo>
                      <a:lnTo>
                        <a:pt x="99" y="145"/>
                      </a:lnTo>
                      <a:lnTo>
                        <a:pt x="115" y="143"/>
                      </a:lnTo>
                      <a:lnTo>
                        <a:pt x="119" y="141"/>
                      </a:lnTo>
                      <a:lnTo>
                        <a:pt x="119" y="145"/>
                      </a:lnTo>
                      <a:lnTo>
                        <a:pt x="102" y="160"/>
                      </a:lnTo>
                      <a:lnTo>
                        <a:pt x="105" y="166"/>
                      </a:lnTo>
                      <a:lnTo>
                        <a:pt x="112" y="174"/>
                      </a:lnTo>
                      <a:lnTo>
                        <a:pt x="119" y="185"/>
                      </a:lnTo>
                      <a:lnTo>
                        <a:pt x="127" y="195"/>
                      </a:lnTo>
                      <a:lnTo>
                        <a:pt x="137" y="204"/>
                      </a:lnTo>
                      <a:lnTo>
                        <a:pt x="149" y="205"/>
                      </a:lnTo>
                      <a:lnTo>
                        <a:pt x="159" y="205"/>
                      </a:lnTo>
                      <a:lnTo>
                        <a:pt x="169" y="202"/>
                      </a:lnTo>
                      <a:lnTo>
                        <a:pt x="176" y="202"/>
                      </a:lnTo>
                      <a:lnTo>
                        <a:pt x="184" y="207"/>
                      </a:lnTo>
                      <a:lnTo>
                        <a:pt x="194" y="204"/>
                      </a:lnTo>
                      <a:lnTo>
                        <a:pt x="209" y="202"/>
                      </a:lnTo>
                      <a:lnTo>
                        <a:pt x="221" y="202"/>
                      </a:lnTo>
                      <a:lnTo>
                        <a:pt x="231" y="202"/>
                      </a:lnTo>
                      <a:lnTo>
                        <a:pt x="239" y="202"/>
                      </a:lnTo>
                      <a:lnTo>
                        <a:pt x="246" y="202"/>
                      </a:lnTo>
                      <a:lnTo>
                        <a:pt x="256" y="204"/>
                      </a:lnTo>
                      <a:lnTo>
                        <a:pt x="266" y="200"/>
                      </a:lnTo>
                      <a:lnTo>
                        <a:pt x="274" y="204"/>
                      </a:lnTo>
                      <a:lnTo>
                        <a:pt x="281" y="204"/>
                      </a:lnTo>
                      <a:lnTo>
                        <a:pt x="287" y="204"/>
                      </a:lnTo>
                      <a:lnTo>
                        <a:pt x="299" y="200"/>
                      </a:lnTo>
                      <a:lnTo>
                        <a:pt x="307" y="197"/>
                      </a:lnTo>
                      <a:lnTo>
                        <a:pt x="316" y="190"/>
                      </a:lnTo>
                      <a:lnTo>
                        <a:pt x="321" y="188"/>
                      </a:lnTo>
                      <a:lnTo>
                        <a:pt x="324" y="198"/>
                      </a:lnTo>
                      <a:lnTo>
                        <a:pt x="322" y="202"/>
                      </a:lnTo>
                      <a:lnTo>
                        <a:pt x="321" y="212"/>
                      </a:lnTo>
                      <a:lnTo>
                        <a:pt x="317" y="222"/>
                      </a:lnTo>
                      <a:lnTo>
                        <a:pt x="311" y="229"/>
                      </a:lnTo>
                      <a:lnTo>
                        <a:pt x="299" y="231"/>
                      </a:lnTo>
                      <a:lnTo>
                        <a:pt x="302" y="236"/>
                      </a:lnTo>
                      <a:lnTo>
                        <a:pt x="304" y="238"/>
                      </a:lnTo>
                      <a:lnTo>
                        <a:pt x="301" y="247"/>
                      </a:lnTo>
                      <a:lnTo>
                        <a:pt x="296" y="241"/>
                      </a:lnTo>
                      <a:lnTo>
                        <a:pt x="291" y="247"/>
                      </a:lnTo>
                      <a:lnTo>
                        <a:pt x="286" y="243"/>
                      </a:lnTo>
                      <a:lnTo>
                        <a:pt x="267" y="240"/>
                      </a:lnTo>
                      <a:lnTo>
                        <a:pt x="261" y="248"/>
                      </a:lnTo>
                      <a:lnTo>
                        <a:pt x="254" y="254"/>
                      </a:lnTo>
                      <a:lnTo>
                        <a:pt x="249" y="254"/>
                      </a:lnTo>
                      <a:lnTo>
                        <a:pt x="249" y="250"/>
                      </a:lnTo>
                      <a:lnTo>
                        <a:pt x="257" y="243"/>
                      </a:lnTo>
                      <a:lnTo>
                        <a:pt x="257" y="236"/>
                      </a:lnTo>
                      <a:lnTo>
                        <a:pt x="252" y="229"/>
                      </a:lnTo>
                      <a:lnTo>
                        <a:pt x="241" y="228"/>
                      </a:lnTo>
                      <a:lnTo>
                        <a:pt x="234" y="231"/>
                      </a:lnTo>
                      <a:lnTo>
                        <a:pt x="226" y="238"/>
                      </a:lnTo>
                      <a:lnTo>
                        <a:pt x="219" y="245"/>
                      </a:lnTo>
                      <a:lnTo>
                        <a:pt x="207" y="255"/>
                      </a:lnTo>
                      <a:lnTo>
                        <a:pt x="199" y="260"/>
                      </a:lnTo>
                      <a:lnTo>
                        <a:pt x="194" y="264"/>
                      </a:lnTo>
                      <a:lnTo>
                        <a:pt x="186" y="262"/>
                      </a:lnTo>
                      <a:lnTo>
                        <a:pt x="184" y="262"/>
                      </a:lnTo>
                      <a:lnTo>
                        <a:pt x="177" y="259"/>
                      </a:lnTo>
                      <a:lnTo>
                        <a:pt x="172" y="255"/>
                      </a:lnTo>
                      <a:lnTo>
                        <a:pt x="162" y="255"/>
                      </a:lnTo>
                      <a:lnTo>
                        <a:pt x="154" y="254"/>
                      </a:lnTo>
                      <a:lnTo>
                        <a:pt x="145" y="252"/>
                      </a:lnTo>
                      <a:lnTo>
                        <a:pt x="129" y="250"/>
                      </a:lnTo>
                      <a:lnTo>
                        <a:pt x="124" y="252"/>
                      </a:lnTo>
                      <a:lnTo>
                        <a:pt x="124" y="255"/>
                      </a:lnTo>
                      <a:lnTo>
                        <a:pt x="125" y="257"/>
                      </a:lnTo>
                      <a:lnTo>
                        <a:pt x="122" y="260"/>
                      </a:lnTo>
                      <a:lnTo>
                        <a:pt x="115" y="260"/>
                      </a:lnTo>
                      <a:lnTo>
                        <a:pt x="109" y="262"/>
                      </a:lnTo>
                      <a:lnTo>
                        <a:pt x="109" y="266"/>
                      </a:lnTo>
                      <a:lnTo>
                        <a:pt x="114" y="264"/>
                      </a:lnTo>
                      <a:lnTo>
                        <a:pt x="114" y="267"/>
                      </a:lnTo>
                      <a:lnTo>
                        <a:pt x="112" y="272"/>
                      </a:lnTo>
                      <a:lnTo>
                        <a:pt x="109" y="278"/>
                      </a:lnTo>
                      <a:lnTo>
                        <a:pt x="124" y="281"/>
                      </a:lnTo>
                      <a:lnTo>
                        <a:pt x="130" y="279"/>
                      </a:lnTo>
                      <a:lnTo>
                        <a:pt x="137" y="279"/>
                      </a:lnTo>
                      <a:lnTo>
                        <a:pt x="147" y="281"/>
                      </a:lnTo>
                      <a:lnTo>
                        <a:pt x="152" y="285"/>
                      </a:lnTo>
                      <a:lnTo>
                        <a:pt x="157" y="290"/>
                      </a:lnTo>
                      <a:lnTo>
                        <a:pt x="164" y="295"/>
                      </a:lnTo>
                      <a:lnTo>
                        <a:pt x="167" y="300"/>
                      </a:lnTo>
                      <a:lnTo>
                        <a:pt x="169" y="305"/>
                      </a:lnTo>
                      <a:lnTo>
                        <a:pt x="172" y="312"/>
                      </a:lnTo>
                      <a:lnTo>
                        <a:pt x="177" y="317"/>
                      </a:lnTo>
                      <a:lnTo>
                        <a:pt x="186" y="321"/>
                      </a:lnTo>
                      <a:lnTo>
                        <a:pt x="196" y="326"/>
                      </a:lnTo>
                      <a:lnTo>
                        <a:pt x="192" y="329"/>
                      </a:lnTo>
                      <a:lnTo>
                        <a:pt x="199" y="340"/>
                      </a:lnTo>
                      <a:lnTo>
                        <a:pt x="204" y="347"/>
                      </a:lnTo>
                      <a:lnTo>
                        <a:pt x="201" y="355"/>
                      </a:lnTo>
                      <a:lnTo>
                        <a:pt x="194" y="357"/>
                      </a:lnTo>
                      <a:lnTo>
                        <a:pt x="189" y="362"/>
                      </a:lnTo>
                      <a:lnTo>
                        <a:pt x="189" y="371"/>
                      </a:lnTo>
                      <a:lnTo>
                        <a:pt x="196" y="383"/>
                      </a:lnTo>
                      <a:lnTo>
                        <a:pt x="197" y="391"/>
                      </a:lnTo>
                      <a:lnTo>
                        <a:pt x="204" y="405"/>
                      </a:lnTo>
                      <a:lnTo>
                        <a:pt x="211" y="412"/>
                      </a:lnTo>
                      <a:lnTo>
                        <a:pt x="221" y="412"/>
                      </a:lnTo>
                      <a:lnTo>
                        <a:pt x="232" y="407"/>
                      </a:lnTo>
                      <a:lnTo>
                        <a:pt x="241" y="404"/>
                      </a:lnTo>
                      <a:lnTo>
                        <a:pt x="247" y="400"/>
                      </a:lnTo>
                      <a:lnTo>
                        <a:pt x="259" y="390"/>
                      </a:lnTo>
                      <a:lnTo>
                        <a:pt x="264" y="379"/>
                      </a:lnTo>
                      <a:lnTo>
                        <a:pt x="262" y="373"/>
                      </a:lnTo>
                      <a:lnTo>
                        <a:pt x="262" y="367"/>
                      </a:lnTo>
                      <a:lnTo>
                        <a:pt x="254" y="350"/>
                      </a:lnTo>
                      <a:lnTo>
                        <a:pt x="257" y="348"/>
                      </a:lnTo>
                      <a:lnTo>
                        <a:pt x="262" y="352"/>
                      </a:lnTo>
                      <a:lnTo>
                        <a:pt x="266" y="357"/>
                      </a:lnTo>
                      <a:lnTo>
                        <a:pt x="269" y="360"/>
                      </a:lnTo>
                      <a:lnTo>
                        <a:pt x="276" y="355"/>
                      </a:lnTo>
                      <a:lnTo>
                        <a:pt x="277" y="347"/>
                      </a:lnTo>
                      <a:lnTo>
                        <a:pt x="276" y="341"/>
                      </a:lnTo>
                      <a:lnTo>
                        <a:pt x="267" y="340"/>
                      </a:lnTo>
                      <a:lnTo>
                        <a:pt x="259" y="335"/>
                      </a:lnTo>
                      <a:lnTo>
                        <a:pt x="261" y="331"/>
                      </a:lnTo>
                      <a:lnTo>
                        <a:pt x="267" y="328"/>
                      </a:lnTo>
                      <a:lnTo>
                        <a:pt x="272" y="329"/>
                      </a:lnTo>
                      <a:lnTo>
                        <a:pt x="276" y="333"/>
                      </a:lnTo>
                      <a:lnTo>
                        <a:pt x="281" y="314"/>
                      </a:lnTo>
                      <a:lnTo>
                        <a:pt x="284" y="302"/>
                      </a:lnTo>
                      <a:lnTo>
                        <a:pt x="289" y="293"/>
                      </a:lnTo>
                      <a:lnTo>
                        <a:pt x="301" y="285"/>
                      </a:lnTo>
                      <a:lnTo>
                        <a:pt x="309" y="278"/>
                      </a:lnTo>
                      <a:lnTo>
                        <a:pt x="309" y="288"/>
                      </a:lnTo>
                      <a:lnTo>
                        <a:pt x="302" y="302"/>
                      </a:lnTo>
                      <a:lnTo>
                        <a:pt x="289" y="319"/>
                      </a:lnTo>
                      <a:lnTo>
                        <a:pt x="286" y="341"/>
                      </a:lnTo>
                      <a:lnTo>
                        <a:pt x="289" y="350"/>
                      </a:lnTo>
                      <a:lnTo>
                        <a:pt x="294" y="360"/>
                      </a:lnTo>
                      <a:lnTo>
                        <a:pt x="299" y="364"/>
                      </a:lnTo>
                      <a:lnTo>
                        <a:pt x="302" y="352"/>
                      </a:lnTo>
                      <a:lnTo>
                        <a:pt x="306" y="354"/>
                      </a:lnTo>
                      <a:lnTo>
                        <a:pt x="309" y="362"/>
                      </a:lnTo>
                      <a:lnTo>
                        <a:pt x="312" y="367"/>
                      </a:lnTo>
                      <a:lnTo>
                        <a:pt x="314" y="374"/>
                      </a:lnTo>
                      <a:lnTo>
                        <a:pt x="319" y="378"/>
                      </a:lnTo>
                      <a:lnTo>
                        <a:pt x="331" y="374"/>
                      </a:lnTo>
                      <a:lnTo>
                        <a:pt x="339" y="385"/>
                      </a:lnTo>
                      <a:lnTo>
                        <a:pt x="347" y="393"/>
                      </a:lnTo>
                      <a:lnTo>
                        <a:pt x="352" y="398"/>
                      </a:lnTo>
                      <a:lnTo>
                        <a:pt x="357" y="393"/>
                      </a:lnTo>
                      <a:lnTo>
                        <a:pt x="363" y="383"/>
                      </a:lnTo>
                      <a:lnTo>
                        <a:pt x="376" y="397"/>
                      </a:lnTo>
                      <a:lnTo>
                        <a:pt x="383" y="398"/>
                      </a:lnTo>
                      <a:lnTo>
                        <a:pt x="393" y="390"/>
                      </a:lnTo>
                      <a:lnTo>
                        <a:pt x="404" y="386"/>
                      </a:lnTo>
                      <a:lnTo>
                        <a:pt x="424" y="391"/>
                      </a:lnTo>
                      <a:lnTo>
                        <a:pt x="409" y="397"/>
                      </a:lnTo>
                      <a:lnTo>
                        <a:pt x="401" y="400"/>
                      </a:lnTo>
                      <a:lnTo>
                        <a:pt x="396" y="407"/>
                      </a:lnTo>
                      <a:lnTo>
                        <a:pt x="408" y="416"/>
                      </a:lnTo>
                      <a:lnTo>
                        <a:pt x="429" y="429"/>
                      </a:lnTo>
                      <a:lnTo>
                        <a:pt x="439" y="436"/>
                      </a:lnTo>
                      <a:lnTo>
                        <a:pt x="451" y="441"/>
                      </a:lnTo>
                      <a:lnTo>
                        <a:pt x="466" y="447"/>
                      </a:lnTo>
                      <a:lnTo>
                        <a:pt x="476" y="448"/>
                      </a:lnTo>
                      <a:lnTo>
                        <a:pt x="503" y="452"/>
                      </a:lnTo>
                      <a:lnTo>
                        <a:pt x="519" y="452"/>
                      </a:lnTo>
                      <a:lnTo>
                        <a:pt x="541" y="455"/>
                      </a:lnTo>
                      <a:lnTo>
                        <a:pt x="568" y="467"/>
                      </a:lnTo>
                      <a:lnTo>
                        <a:pt x="580" y="473"/>
                      </a:lnTo>
                      <a:lnTo>
                        <a:pt x="591" y="478"/>
                      </a:lnTo>
                      <a:lnTo>
                        <a:pt x="603" y="481"/>
                      </a:lnTo>
                      <a:lnTo>
                        <a:pt x="618" y="486"/>
                      </a:lnTo>
                      <a:lnTo>
                        <a:pt x="631" y="493"/>
                      </a:lnTo>
                      <a:lnTo>
                        <a:pt x="643" y="491"/>
                      </a:lnTo>
                      <a:lnTo>
                        <a:pt x="650" y="491"/>
                      </a:lnTo>
                      <a:lnTo>
                        <a:pt x="653" y="495"/>
                      </a:lnTo>
                      <a:lnTo>
                        <a:pt x="660" y="495"/>
                      </a:lnTo>
                      <a:lnTo>
                        <a:pt x="663" y="495"/>
                      </a:lnTo>
                      <a:lnTo>
                        <a:pt x="668" y="500"/>
                      </a:lnTo>
                      <a:lnTo>
                        <a:pt x="681" y="504"/>
                      </a:lnTo>
                      <a:lnTo>
                        <a:pt x="686" y="509"/>
                      </a:lnTo>
                      <a:lnTo>
                        <a:pt x="700" y="514"/>
                      </a:lnTo>
                      <a:lnTo>
                        <a:pt x="703" y="519"/>
                      </a:lnTo>
                      <a:lnTo>
                        <a:pt x="716" y="516"/>
                      </a:lnTo>
                      <a:lnTo>
                        <a:pt x="718" y="523"/>
                      </a:lnTo>
                      <a:lnTo>
                        <a:pt x="718" y="528"/>
                      </a:lnTo>
                      <a:lnTo>
                        <a:pt x="728" y="535"/>
                      </a:lnTo>
                      <a:lnTo>
                        <a:pt x="733" y="536"/>
                      </a:lnTo>
                      <a:lnTo>
                        <a:pt x="738" y="541"/>
                      </a:lnTo>
                      <a:lnTo>
                        <a:pt x="748" y="545"/>
                      </a:lnTo>
                      <a:lnTo>
                        <a:pt x="755" y="555"/>
                      </a:lnTo>
                      <a:lnTo>
                        <a:pt x="766" y="555"/>
                      </a:lnTo>
                      <a:lnTo>
                        <a:pt x="770" y="560"/>
                      </a:lnTo>
                      <a:lnTo>
                        <a:pt x="773" y="579"/>
                      </a:lnTo>
                      <a:lnTo>
                        <a:pt x="793" y="578"/>
                      </a:lnTo>
                      <a:lnTo>
                        <a:pt x="812" y="573"/>
                      </a:lnTo>
                      <a:lnTo>
                        <a:pt x="820" y="573"/>
                      </a:lnTo>
                      <a:lnTo>
                        <a:pt x="808" y="591"/>
                      </a:lnTo>
                      <a:lnTo>
                        <a:pt x="797" y="605"/>
                      </a:lnTo>
                      <a:lnTo>
                        <a:pt x="797" y="624"/>
                      </a:lnTo>
                      <a:lnTo>
                        <a:pt x="802" y="638"/>
                      </a:lnTo>
                      <a:lnTo>
                        <a:pt x="805" y="654"/>
                      </a:lnTo>
                      <a:lnTo>
                        <a:pt x="817" y="669"/>
                      </a:lnTo>
                      <a:lnTo>
                        <a:pt x="825" y="676"/>
                      </a:lnTo>
                      <a:lnTo>
                        <a:pt x="832" y="681"/>
                      </a:lnTo>
                      <a:lnTo>
                        <a:pt x="840" y="688"/>
                      </a:lnTo>
                      <a:lnTo>
                        <a:pt x="848" y="695"/>
                      </a:lnTo>
                      <a:lnTo>
                        <a:pt x="855" y="702"/>
                      </a:lnTo>
                      <a:lnTo>
                        <a:pt x="860" y="710"/>
                      </a:lnTo>
                      <a:lnTo>
                        <a:pt x="845" y="716"/>
                      </a:lnTo>
                      <a:lnTo>
                        <a:pt x="825" y="719"/>
                      </a:lnTo>
                      <a:lnTo>
                        <a:pt x="830" y="729"/>
                      </a:lnTo>
                      <a:lnTo>
                        <a:pt x="838" y="735"/>
                      </a:lnTo>
                      <a:lnTo>
                        <a:pt x="848" y="742"/>
                      </a:lnTo>
                      <a:lnTo>
                        <a:pt x="902" y="754"/>
                      </a:lnTo>
                      <a:lnTo>
                        <a:pt x="877" y="754"/>
                      </a:lnTo>
                      <a:lnTo>
                        <a:pt x="862" y="752"/>
                      </a:lnTo>
                      <a:lnTo>
                        <a:pt x="840" y="750"/>
                      </a:lnTo>
                      <a:lnTo>
                        <a:pt x="848" y="759"/>
                      </a:lnTo>
                      <a:lnTo>
                        <a:pt x="865" y="767"/>
                      </a:lnTo>
                      <a:lnTo>
                        <a:pt x="872" y="778"/>
                      </a:lnTo>
                      <a:lnTo>
                        <a:pt x="868" y="805"/>
                      </a:lnTo>
                      <a:lnTo>
                        <a:pt x="863" y="816"/>
                      </a:lnTo>
                      <a:lnTo>
                        <a:pt x="860" y="824"/>
                      </a:lnTo>
                      <a:lnTo>
                        <a:pt x="853" y="838"/>
                      </a:lnTo>
                      <a:lnTo>
                        <a:pt x="852" y="847"/>
                      </a:lnTo>
                      <a:lnTo>
                        <a:pt x="860" y="852"/>
                      </a:lnTo>
                      <a:lnTo>
                        <a:pt x="868" y="848"/>
                      </a:lnTo>
                      <a:lnTo>
                        <a:pt x="878" y="847"/>
                      </a:lnTo>
                      <a:lnTo>
                        <a:pt x="912" y="855"/>
                      </a:lnTo>
                      <a:lnTo>
                        <a:pt x="933" y="850"/>
                      </a:lnTo>
                      <a:lnTo>
                        <a:pt x="940" y="848"/>
                      </a:lnTo>
                      <a:lnTo>
                        <a:pt x="958" y="845"/>
                      </a:lnTo>
                      <a:lnTo>
                        <a:pt x="968" y="854"/>
                      </a:lnTo>
                      <a:lnTo>
                        <a:pt x="985" y="866"/>
                      </a:lnTo>
                      <a:lnTo>
                        <a:pt x="994" y="873"/>
                      </a:lnTo>
                      <a:lnTo>
                        <a:pt x="1007" y="885"/>
                      </a:lnTo>
                      <a:lnTo>
                        <a:pt x="1024" y="905"/>
                      </a:lnTo>
                      <a:lnTo>
                        <a:pt x="1039" y="923"/>
                      </a:lnTo>
                      <a:lnTo>
                        <a:pt x="1050" y="935"/>
                      </a:lnTo>
                      <a:lnTo>
                        <a:pt x="1065" y="948"/>
                      </a:lnTo>
                      <a:lnTo>
                        <a:pt x="1087" y="95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32" name="Freeform 553">
                  <a:extLst>
                    <a:ext uri="{FF2B5EF4-FFF2-40B4-BE49-F238E27FC236}">
                      <a16:creationId xmlns:a16="http://schemas.microsoft.com/office/drawing/2014/main" id="{B6F6DFF9-ED3D-4AEC-9E39-93FFB53F8940}"/>
                    </a:ext>
                  </a:extLst>
                </p:cNvPr>
                <p:cNvSpPr>
                  <a:spLocks/>
                </p:cNvSpPr>
                <p:nvPr/>
              </p:nvSpPr>
              <p:spPr bwMode="auto">
                <a:xfrm>
                  <a:off x="3371" y="2934"/>
                  <a:ext cx="197" cy="169"/>
                </a:xfrm>
                <a:custGeom>
                  <a:avLst/>
                  <a:gdLst>
                    <a:gd name="T0" fmla="*/ 185 w 197"/>
                    <a:gd name="T1" fmla="*/ 59 h 169"/>
                    <a:gd name="T2" fmla="*/ 182 w 197"/>
                    <a:gd name="T3" fmla="*/ 52 h 169"/>
                    <a:gd name="T4" fmla="*/ 178 w 197"/>
                    <a:gd name="T5" fmla="*/ 47 h 169"/>
                    <a:gd name="T6" fmla="*/ 177 w 197"/>
                    <a:gd name="T7" fmla="*/ 40 h 169"/>
                    <a:gd name="T8" fmla="*/ 180 w 197"/>
                    <a:gd name="T9" fmla="*/ 36 h 169"/>
                    <a:gd name="T10" fmla="*/ 188 w 197"/>
                    <a:gd name="T11" fmla="*/ 33 h 169"/>
                    <a:gd name="T12" fmla="*/ 197 w 197"/>
                    <a:gd name="T13" fmla="*/ 29 h 169"/>
                    <a:gd name="T14" fmla="*/ 197 w 197"/>
                    <a:gd name="T15" fmla="*/ 24 h 169"/>
                    <a:gd name="T16" fmla="*/ 195 w 197"/>
                    <a:gd name="T17" fmla="*/ 17 h 169"/>
                    <a:gd name="T18" fmla="*/ 188 w 197"/>
                    <a:gd name="T19" fmla="*/ 14 h 169"/>
                    <a:gd name="T20" fmla="*/ 180 w 197"/>
                    <a:gd name="T21" fmla="*/ 19 h 169"/>
                    <a:gd name="T22" fmla="*/ 177 w 197"/>
                    <a:gd name="T23" fmla="*/ 21 h 169"/>
                    <a:gd name="T24" fmla="*/ 172 w 197"/>
                    <a:gd name="T25" fmla="*/ 17 h 169"/>
                    <a:gd name="T26" fmla="*/ 170 w 197"/>
                    <a:gd name="T27" fmla="*/ 12 h 169"/>
                    <a:gd name="T28" fmla="*/ 170 w 197"/>
                    <a:gd name="T29" fmla="*/ 7 h 169"/>
                    <a:gd name="T30" fmla="*/ 168 w 197"/>
                    <a:gd name="T31" fmla="*/ 2 h 169"/>
                    <a:gd name="T32" fmla="*/ 165 w 197"/>
                    <a:gd name="T33" fmla="*/ 0 h 169"/>
                    <a:gd name="T34" fmla="*/ 150 w 197"/>
                    <a:gd name="T35" fmla="*/ 14 h 169"/>
                    <a:gd name="T36" fmla="*/ 132 w 197"/>
                    <a:gd name="T37" fmla="*/ 23 h 169"/>
                    <a:gd name="T38" fmla="*/ 113 w 197"/>
                    <a:gd name="T39" fmla="*/ 31 h 169"/>
                    <a:gd name="T40" fmla="*/ 98 w 197"/>
                    <a:gd name="T41" fmla="*/ 36 h 169"/>
                    <a:gd name="T42" fmla="*/ 78 w 197"/>
                    <a:gd name="T43" fmla="*/ 45 h 169"/>
                    <a:gd name="T44" fmla="*/ 53 w 197"/>
                    <a:gd name="T45" fmla="*/ 59 h 169"/>
                    <a:gd name="T46" fmla="*/ 41 w 197"/>
                    <a:gd name="T47" fmla="*/ 69 h 169"/>
                    <a:gd name="T48" fmla="*/ 31 w 197"/>
                    <a:gd name="T49" fmla="*/ 78 h 169"/>
                    <a:gd name="T50" fmla="*/ 25 w 197"/>
                    <a:gd name="T51" fmla="*/ 97 h 169"/>
                    <a:gd name="T52" fmla="*/ 16 w 197"/>
                    <a:gd name="T53" fmla="*/ 116 h 169"/>
                    <a:gd name="T54" fmla="*/ 13 w 197"/>
                    <a:gd name="T55" fmla="*/ 123 h 169"/>
                    <a:gd name="T56" fmla="*/ 18 w 197"/>
                    <a:gd name="T57" fmla="*/ 129 h 169"/>
                    <a:gd name="T58" fmla="*/ 31 w 197"/>
                    <a:gd name="T59" fmla="*/ 131 h 169"/>
                    <a:gd name="T60" fmla="*/ 25 w 197"/>
                    <a:gd name="T61" fmla="*/ 142 h 169"/>
                    <a:gd name="T62" fmla="*/ 16 w 197"/>
                    <a:gd name="T63" fmla="*/ 143 h 169"/>
                    <a:gd name="T64" fmla="*/ 5 w 197"/>
                    <a:gd name="T65" fmla="*/ 155 h 169"/>
                    <a:gd name="T66" fmla="*/ 1 w 197"/>
                    <a:gd name="T67" fmla="*/ 162 h 169"/>
                    <a:gd name="T68" fmla="*/ 0 w 197"/>
                    <a:gd name="T69" fmla="*/ 167 h 169"/>
                    <a:gd name="T70" fmla="*/ 5 w 197"/>
                    <a:gd name="T71" fmla="*/ 169 h 169"/>
                    <a:gd name="T72" fmla="*/ 13 w 197"/>
                    <a:gd name="T73" fmla="*/ 169 h 169"/>
                    <a:gd name="T74" fmla="*/ 23 w 197"/>
                    <a:gd name="T75" fmla="*/ 169 h 169"/>
                    <a:gd name="T76" fmla="*/ 40 w 197"/>
                    <a:gd name="T77" fmla="*/ 167 h 169"/>
                    <a:gd name="T78" fmla="*/ 63 w 197"/>
                    <a:gd name="T79" fmla="*/ 157 h 169"/>
                    <a:gd name="T80" fmla="*/ 71 w 197"/>
                    <a:gd name="T81" fmla="*/ 148 h 169"/>
                    <a:gd name="T82" fmla="*/ 90 w 197"/>
                    <a:gd name="T83" fmla="*/ 145 h 169"/>
                    <a:gd name="T84" fmla="*/ 108 w 197"/>
                    <a:gd name="T85" fmla="*/ 138 h 169"/>
                    <a:gd name="T86" fmla="*/ 122 w 197"/>
                    <a:gd name="T87" fmla="*/ 129 h 169"/>
                    <a:gd name="T88" fmla="*/ 137 w 197"/>
                    <a:gd name="T89" fmla="*/ 116 h 169"/>
                    <a:gd name="T90" fmla="*/ 153 w 197"/>
                    <a:gd name="T91" fmla="*/ 100 h 169"/>
                    <a:gd name="T92" fmla="*/ 167 w 197"/>
                    <a:gd name="T93" fmla="*/ 81 h 169"/>
                    <a:gd name="T94" fmla="*/ 175 w 197"/>
                    <a:gd name="T95" fmla="*/ 69 h 169"/>
                    <a:gd name="T96" fmla="*/ 187 w 197"/>
                    <a:gd name="T97" fmla="*/ 61 h 16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7"/>
                    <a:gd name="T148" fmla="*/ 0 h 169"/>
                    <a:gd name="T149" fmla="*/ 197 w 197"/>
                    <a:gd name="T150" fmla="*/ 169 h 16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7" h="169">
                      <a:moveTo>
                        <a:pt x="187" y="61"/>
                      </a:moveTo>
                      <a:lnTo>
                        <a:pt x="185" y="59"/>
                      </a:lnTo>
                      <a:lnTo>
                        <a:pt x="183" y="54"/>
                      </a:lnTo>
                      <a:lnTo>
                        <a:pt x="182" y="52"/>
                      </a:lnTo>
                      <a:lnTo>
                        <a:pt x="180" y="48"/>
                      </a:lnTo>
                      <a:lnTo>
                        <a:pt x="178" y="47"/>
                      </a:lnTo>
                      <a:lnTo>
                        <a:pt x="177" y="43"/>
                      </a:lnTo>
                      <a:lnTo>
                        <a:pt x="177" y="40"/>
                      </a:lnTo>
                      <a:lnTo>
                        <a:pt x="178" y="38"/>
                      </a:lnTo>
                      <a:lnTo>
                        <a:pt x="180" y="36"/>
                      </a:lnTo>
                      <a:lnTo>
                        <a:pt x="185" y="35"/>
                      </a:lnTo>
                      <a:lnTo>
                        <a:pt x="188" y="33"/>
                      </a:lnTo>
                      <a:lnTo>
                        <a:pt x="192" y="33"/>
                      </a:lnTo>
                      <a:lnTo>
                        <a:pt x="197" y="29"/>
                      </a:lnTo>
                      <a:lnTo>
                        <a:pt x="197" y="28"/>
                      </a:lnTo>
                      <a:lnTo>
                        <a:pt x="197" y="24"/>
                      </a:lnTo>
                      <a:lnTo>
                        <a:pt x="197" y="21"/>
                      </a:lnTo>
                      <a:lnTo>
                        <a:pt x="195" y="17"/>
                      </a:lnTo>
                      <a:lnTo>
                        <a:pt x="192" y="16"/>
                      </a:lnTo>
                      <a:lnTo>
                        <a:pt x="188" y="14"/>
                      </a:lnTo>
                      <a:lnTo>
                        <a:pt x="185" y="16"/>
                      </a:lnTo>
                      <a:lnTo>
                        <a:pt x="180" y="19"/>
                      </a:lnTo>
                      <a:lnTo>
                        <a:pt x="178" y="21"/>
                      </a:lnTo>
                      <a:lnTo>
                        <a:pt x="177" y="21"/>
                      </a:lnTo>
                      <a:lnTo>
                        <a:pt x="175" y="19"/>
                      </a:lnTo>
                      <a:lnTo>
                        <a:pt x="172" y="17"/>
                      </a:lnTo>
                      <a:lnTo>
                        <a:pt x="172" y="14"/>
                      </a:lnTo>
                      <a:lnTo>
                        <a:pt x="170" y="12"/>
                      </a:lnTo>
                      <a:lnTo>
                        <a:pt x="170" y="9"/>
                      </a:lnTo>
                      <a:lnTo>
                        <a:pt x="170" y="7"/>
                      </a:lnTo>
                      <a:lnTo>
                        <a:pt x="168" y="5"/>
                      </a:lnTo>
                      <a:lnTo>
                        <a:pt x="168" y="2"/>
                      </a:lnTo>
                      <a:lnTo>
                        <a:pt x="167" y="0"/>
                      </a:lnTo>
                      <a:lnTo>
                        <a:pt x="165" y="0"/>
                      </a:lnTo>
                      <a:lnTo>
                        <a:pt x="158" y="9"/>
                      </a:lnTo>
                      <a:lnTo>
                        <a:pt x="150" y="14"/>
                      </a:lnTo>
                      <a:lnTo>
                        <a:pt x="143" y="17"/>
                      </a:lnTo>
                      <a:lnTo>
                        <a:pt x="132" y="23"/>
                      </a:lnTo>
                      <a:lnTo>
                        <a:pt x="123" y="28"/>
                      </a:lnTo>
                      <a:lnTo>
                        <a:pt x="113" y="31"/>
                      </a:lnTo>
                      <a:lnTo>
                        <a:pt x="107" y="35"/>
                      </a:lnTo>
                      <a:lnTo>
                        <a:pt x="98" y="36"/>
                      </a:lnTo>
                      <a:lnTo>
                        <a:pt x="88" y="40"/>
                      </a:lnTo>
                      <a:lnTo>
                        <a:pt x="78" y="45"/>
                      </a:lnTo>
                      <a:lnTo>
                        <a:pt x="58" y="54"/>
                      </a:lnTo>
                      <a:lnTo>
                        <a:pt x="53" y="59"/>
                      </a:lnTo>
                      <a:lnTo>
                        <a:pt x="50" y="66"/>
                      </a:lnTo>
                      <a:lnTo>
                        <a:pt x="41" y="69"/>
                      </a:lnTo>
                      <a:lnTo>
                        <a:pt x="40" y="69"/>
                      </a:lnTo>
                      <a:lnTo>
                        <a:pt x="31" y="78"/>
                      </a:lnTo>
                      <a:lnTo>
                        <a:pt x="25" y="88"/>
                      </a:lnTo>
                      <a:lnTo>
                        <a:pt x="25" y="97"/>
                      </a:lnTo>
                      <a:lnTo>
                        <a:pt x="21" y="109"/>
                      </a:lnTo>
                      <a:lnTo>
                        <a:pt x="16" y="116"/>
                      </a:lnTo>
                      <a:lnTo>
                        <a:pt x="15" y="119"/>
                      </a:lnTo>
                      <a:lnTo>
                        <a:pt x="13" y="123"/>
                      </a:lnTo>
                      <a:lnTo>
                        <a:pt x="13" y="128"/>
                      </a:lnTo>
                      <a:lnTo>
                        <a:pt x="18" y="129"/>
                      </a:lnTo>
                      <a:lnTo>
                        <a:pt x="23" y="128"/>
                      </a:lnTo>
                      <a:lnTo>
                        <a:pt x="31" y="131"/>
                      </a:lnTo>
                      <a:lnTo>
                        <a:pt x="28" y="138"/>
                      </a:lnTo>
                      <a:lnTo>
                        <a:pt x="25" y="142"/>
                      </a:lnTo>
                      <a:lnTo>
                        <a:pt x="21" y="143"/>
                      </a:lnTo>
                      <a:lnTo>
                        <a:pt x="16" y="143"/>
                      </a:lnTo>
                      <a:lnTo>
                        <a:pt x="13" y="145"/>
                      </a:lnTo>
                      <a:lnTo>
                        <a:pt x="5" y="155"/>
                      </a:lnTo>
                      <a:lnTo>
                        <a:pt x="3" y="161"/>
                      </a:lnTo>
                      <a:lnTo>
                        <a:pt x="1" y="162"/>
                      </a:lnTo>
                      <a:lnTo>
                        <a:pt x="0" y="166"/>
                      </a:lnTo>
                      <a:lnTo>
                        <a:pt x="0" y="167"/>
                      </a:lnTo>
                      <a:lnTo>
                        <a:pt x="1" y="169"/>
                      </a:lnTo>
                      <a:lnTo>
                        <a:pt x="5" y="169"/>
                      </a:lnTo>
                      <a:lnTo>
                        <a:pt x="10" y="169"/>
                      </a:lnTo>
                      <a:lnTo>
                        <a:pt x="13" y="169"/>
                      </a:lnTo>
                      <a:lnTo>
                        <a:pt x="18" y="169"/>
                      </a:lnTo>
                      <a:lnTo>
                        <a:pt x="23" y="169"/>
                      </a:lnTo>
                      <a:lnTo>
                        <a:pt x="31" y="169"/>
                      </a:lnTo>
                      <a:lnTo>
                        <a:pt x="40" y="167"/>
                      </a:lnTo>
                      <a:lnTo>
                        <a:pt x="51" y="164"/>
                      </a:lnTo>
                      <a:lnTo>
                        <a:pt x="63" y="157"/>
                      </a:lnTo>
                      <a:lnTo>
                        <a:pt x="66" y="154"/>
                      </a:lnTo>
                      <a:lnTo>
                        <a:pt x="71" y="148"/>
                      </a:lnTo>
                      <a:lnTo>
                        <a:pt x="81" y="145"/>
                      </a:lnTo>
                      <a:lnTo>
                        <a:pt x="90" y="145"/>
                      </a:lnTo>
                      <a:lnTo>
                        <a:pt x="105" y="142"/>
                      </a:lnTo>
                      <a:lnTo>
                        <a:pt x="108" y="138"/>
                      </a:lnTo>
                      <a:lnTo>
                        <a:pt x="113" y="136"/>
                      </a:lnTo>
                      <a:lnTo>
                        <a:pt x="122" y="129"/>
                      </a:lnTo>
                      <a:lnTo>
                        <a:pt x="130" y="123"/>
                      </a:lnTo>
                      <a:lnTo>
                        <a:pt x="137" y="116"/>
                      </a:lnTo>
                      <a:lnTo>
                        <a:pt x="143" y="109"/>
                      </a:lnTo>
                      <a:lnTo>
                        <a:pt x="153" y="100"/>
                      </a:lnTo>
                      <a:lnTo>
                        <a:pt x="160" y="93"/>
                      </a:lnTo>
                      <a:lnTo>
                        <a:pt x="167" y="81"/>
                      </a:lnTo>
                      <a:lnTo>
                        <a:pt x="168" y="76"/>
                      </a:lnTo>
                      <a:lnTo>
                        <a:pt x="175" y="69"/>
                      </a:lnTo>
                      <a:lnTo>
                        <a:pt x="182" y="64"/>
                      </a:lnTo>
                      <a:lnTo>
                        <a:pt x="187" y="61"/>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33" name="Freeform 554">
                  <a:extLst>
                    <a:ext uri="{FF2B5EF4-FFF2-40B4-BE49-F238E27FC236}">
                      <a16:creationId xmlns:a16="http://schemas.microsoft.com/office/drawing/2014/main" id="{47636486-A50B-4806-B7E6-3E5D2FFFB36E}"/>
                    </a:ext>
                  </a:extLst>
                </p:cNvPr>
                <p:cNvSpPr>
                  <a:spLocks/>
                </p:cNvSpPr>
                <p:nvPr/>
              </p:nvSpPr>
              <p:spPr bwMode="auto">
                <a:xfrm>
                  <a:off x="3371" y="2934"/>
                  <a:ext cx="197" cy="169"/>
                </a:xfrm>
                <a:custGeom>
                  <a:avLst/>
                  <a:gdLst>
                    <a:gd name="T0" fmla="*/ 187 w 197"/>
                    <a:gd name="T1" fmla="*/ 61 h 169"/>
                    <a:gd name="T2" fmla="*/ 183 w 197"/>
                    <a:gd name="T3" fmla="*/ 54 h 169"/>
                    <a:gd name="T4" fmla="*/ 180 w 197"/>
                    <a:gd name="T5" fmla="*/ 48 h 169"/>
                    <a:gd name="T6" fmla="*/ 177 w 197"/>
                    <a:gd name="T7" fmla="*/ 43 h 169"/>
                    <a:gd name="T8" fmla="*/ 178 w 197"/>
                    <a:gd name="T9" fmla="*/ 38 h 169"/>
                    <a:gd name="T10" fmla="*/ 185 w 197"/>
                    <a:gd name="T11" fmla="*/ 35 h 169"/>
                    <a:gd name="T12" fmla="*/ 192 w 197"/>
                    <a:gd name="T13" fmla="*/ 33 h 169"/>
                    <a:gd name="T14" fmla="*/ 197 w 197"/>
                    <a:gd name="T15" fmla="*/ 28 h 169"/>
                    <a:gd name="T16" fmla="*/ 197 w 197"/>
                    <a:gd name="T17" fmla="*/ 21 h 169"/>
                    <a:gd name="T18" fmla="*/ 192 w 197"/>
                    <a:gd name="T19" fmla="*/ 16 h 169"/>
                    <a:gd name="T20" fmla="*/ 185 w 197"/>
                    <a:gd name="T21" fmla="*/ 16 h 169"/>
                    <a:gd name="T22" fmla="*/ 178 w 197"/>
                    <a:gd name="T23" fmla="*/ 21 h 169"/>
                    <a:gd name="T24" fmla="*/ 175 w 197"/>
                    <a:gd name="T25" fmla="*/ 19 h 169"/>
                    <a:gd name="T26" fmla="*/ 172 w 197"/>
                    <a:gd name="T27" fmla="*/ 14 h 169"/>
                    <a:gd name="T28" fmla="*/ 170 w 197"/>
                    <a:gd name="T29" fmla="*/ 9 h 169"/>
                    <a:gd name="T30" fmla="*/ 168 w 197"/>
                    <a:gd name="T31" fmla="*/ 5 h 169"/>
                    <a:gd name="T32" fmla="*/ 167 w 197"/>
                    <a:gd name="T33" fmla="*/ 0 h 169"/>
                    <a:gd name="T34" fmla="*/ 158 w 197"/>
                    <a:gd name="T35" fmla="*/ 9 h 169"/>
                    <a:gd name="T36" fmla="*/ 143 w 197"/>
                    <a:gd name="T37" fmla="*/ 17 h 169"/>
                    <a:gd name="T38" fmla="*/ 123 w 197"/>
                    <a:gd name="T39" fmla="*/ 28 h 169"/>
                    <a:gd name="T40" fmla="*/ 107 w 197"/>
                    <a:gd name="T41" fmla="*/ 35 h 169"/>
                    <a:gd name="T42" fmla="*/ 88 w 197"/>
                    <a:gd name="T43" fmla="*/ 40 h 169"/>
                    <a:gd name="T44" fmla="*/ 58 w 197"/>
                    <a:gd name="T45" fmla="*/ 54 h 169"/>
                    <a:gd name="T46" fmla="*/ 50 w 197"/>
                    <a:gd name="T47" fmla="*/ 66 h 169"/>
                    <a:gd name="T48" fmla="*/ 40 w 197"/>
                    <a:gd name="T49" fmla="*/ 69 h 169"/>
                    <a:gd name="T50" fmla="*/ 25 w 197"/>
                    <a:gd name="T51" fmla="*/ 88 h 169"/>
                    <a:gd name="T52" fmla="*/ 21 w 197"/>
                    <a:gd name="T53" fmla="*/ 109 h 169"/>
                    <a:gd name="T54" fmla="*/ 15 w 197"/>
                    <a:gd name="T55" fmla="*/ 119 h 169"/>
                    <a:gd name="T56" fmla="*/ 13 w 197"/>
                    <a:gd name="T57" fmla="*/ 128 h 169"/>
                    <a:gd name="T58" fmla="*/ 23 w 197"/>
                    <a:gd name="T59" fmla="*/ 128 h 169"/>
                    <a:gd name="T60" fmla="*/ 28 w 197"/>
                    <a:gd name="T61" fmla="*/ 138 h 169"/>
                    <a:gd name="T62" fmla="*/ 21 w 197"/>
                    <a:gd name="T63" fmla="*/ 143 h 169"/>
                    <a:gd name="T64" fmla="*/ 13 w 197"/>
                    <a:gd name="T65" fmla="*/ 145 h 169"/>
                    <a:gd name="T66" fmla="*/ 3 w 197"/>
                    <a:gd name="T67" fmla="*/ 161 h 169"/>
                    <a:gd name="T68" fmla="*/ 0 w 197"/>
                    <a:gd name="T69" fmla="*/ 166 h 169"/>
                    <a:gd name="T70" fmla="*/ 1 w 197"/>
                    <a:gd name="T71" fmla="*/ 169 h 169"/>
                    <a:gd name="T72" fmla="*/ 10 w 197"/>
                    <a:gd name="T73" fmla="*/ 169 h 169"/>
                    <a:gd name="T74" fmla="*/ 18 w 197"/>
                    <a:gd name="T75" fmla="*/ 169 h 169"/>
                    <a:gd name="T76" fmla="*/ 31 w 197"/>
                    <a:gd name="T77" fmla="*/ 169 h 169"/>
                    <a:gd name="T78" fmla="*/ 51 w 197"/>
                    <a:gd name="T79" fmla="*/ 164 h 169"/>
                    <a:gd name="T80" fmla="*/ 66 w 197"/>
                    <a:gd name="T81" fmla="*/ 154 h 169"/>
                    <a:gd name="T82" fmla="*/ 81 w 197"/>
                    <a:gd name="T83" fmla="*/ 145 h 169"/>
                    <a:gd name="T84" fmla="*/ 105 w 197"/>
                    <a:gd name="T85" fmla="*/ 142 h 169"/>
                    <a:gd name="T86" fmla="*/ 113 w 197"/>
                    <a:gd name="T87" fmla="*/ 136 h 169"/>
                    <a:gd name="T88" fmla="*/ 130 w 197"/>
                    <a:gd name="T89" fmla="*/ 123 h 169"/>
                    <a:gd name="T90" fmla="*/ 143 w 197"/>
                    <a:gd name="T91" fmla="*/ 109 h 169"/>
                    <a:gd name="T92" fmla="*/ 160 w 197"/>
                    <a:gd name="T93" fmla="*/ 93 h 169"/>
                    <a:gd name="T94" fmla="*/ 168 w 197"/>
                    <a:gd name="T95" fmla="*/ 76 h 169"/>
                    <a:gd name="T96" fmla="*/ 182 w 197"/>
                    <a:gd name="T97" fmla="*/ 64 h 16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7"/>
                    <a:gd name="T148" fmla="*/ 0 h 169"/>
                    <a:gd name="T149" fmla="*/ 197 w 197"/>
                    <a:gd name="T150" fmla="*/ 169 h 16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7" h="169">
                      <a:moveTo>
                        <a:pt x="187" y="61"/>
                      </a:moveTo>
                      <a:lnTo>
                        <a:pt x="187" y="61"/>
                      </a:lnTo>
                      <a:lnTo>
                        <a:pt x="185" y="59"/>
                      </a:lnTo>
                      <a:lnTo>
                        <a:pt x="183" y="54"/>
                      </a:lnTo>
                      <a:lnTo>
                        <a:pt x="182" y="52"/>
                      </a:lnTo>
                      <a:lnTo>
                        <a:pt x="180" y="48"/>
                      </a:lnTo>
                      <a:lnTo>
                        <a:pt x="178" y="47"/>
                      </a:lnTo>
                      <a:lnTo>
                        <a:pt x="177" y="43"/>
                      </a:lnTo>
                      <a:lnTo>
                        <a:pt x="177" y="40"/>
                      </a:lnTo>
                      <a:lnTo>
                        <a:pt x="178" y="38"/>
                      </a:lnTo>
                      <a:lnTo>
                        <a:pt x="180" y="36"/>
                      </a:lnTo>
                      <a:lnTo>
                        <a:pt x="185" y="35"/>
                      </a:lnTo>
                      <a:lnTo>
                        <a:pt x="188" y="33"/>
                      </a:lnTo>
                      <a:lnTo>
                        <a:pt x="192" y="33"/>
                      </a:lnTo>
                      <a:lnTo>
                        <a:pt x="197" y="29"/>
                      </a:lnTo>
                      <a:lnTo>
                        <a:pt x="197" y="28"/>
                      </a:lnTo>
                      <a:lnTo>
                        <a:pt x="197" y="24"/>
                      </a:lnTo>
                      <a:lnTo>
                        <a:pt x="197" y="21"/>
                      </a:lnTo>
                      <a:lnTo>
                        <a:pt x="195" y="17"/>
                      </a:lnTo>
                      <a:lnTo>
                        <a:pt x="192" y="16"/>
                      </a:lnTo>
                      <a:lnTo>
                        <a:pt x="188" y="14"/>
                      </a:lnTo>
                      <a:lnTo>
                        <a:pt x="185" y="16"/>
                      </a:lnTo>
                      <a:lnTo>
                        <a:pt x="180" y="19"/>
                      </a:lnTo>
                      <a:lnTo>
                        <a:pt x="178" y="21"/>
                      </a:lnTo>
                      <a:lnTo>
                        <a:pt x="177" y="21"/>
                      </a:lnTo>
                      <a:lnTo>
                        <a:pt x="175" y="19"/>
                      </a:lnTo>
                      <a:lnTo>
                        <a:pt x="172" y="17"/>
                      </a:lnTo>
                      <a:lnTo>
                        <a:pt x="172" y="14"/>
                      </a:lnTo>
                      <a:lnTo>
                        <a:pt x="170" y="12"/>
                      </a:lnTo>
                      <a:lnTo>
                        <a:pt x="170" y="9"/>
                      </a:lnTo>
                      <a:lnTo>
                        <a:pt x="170" y="7"/>
                      </a:lnTo>
                      <a:lnTo>
                        <a:pt x="168" y="5"/>
                      </a:lnTo>
                      <a:lnTo>
                        <a:pt x="168" y="2"/>
                      </a:lnTo>
                      <a:lnTo>
                        <a:pt x="167" y="0"/>
                      </a:lnTo>
                      <a:lnTo>
                        <a:pt x="165" y="0"/>
                      </a:lnTo>
                      <a:lnTo>
                        <a:pt x="158" y="9"/>
                      </a:lnTo>
                      <a:lnTo>
                        <a:pt x="150" y="14"/>
                      </a:lnTo>
                      <a:lnTo>
                        <a:pt x="143" y="17"/>
                      </a:lnTo>
                      <a:lnTo>
                        <a:pt x="132" y="23"/>
                      </a:lnTo>
                      <a:lnTo>
                        <a:pt x="123" y="28"/>
                      </a:lnTo>
                      <a:lnTo>
                        <a:pt x="113" y="31"/>
                      </a:lnTo>
                      <a:lnTo>
                        <a:pt x="107" y="35"/>
                      </a:lnTo>
                      <a:lnTo>
                        <a:pt x="98" y="36"/>
                      </a:lnTo>
                      <a:lnTo>
                        <a:pt x="88" y="40"/>
                      </a:lnTo>
                      <a:lnTo>
                        <a:pt x="78" y="45"/>
                      </a:lnTo>
                      <a:lnTo>
                        <a:pt x="58" y="54"/>
                      </a:lnTo>
                      <a:lnTo>
                        <a:pt x="53" y="59"/>
                      </a:lnTo>
                      <a:lnTo>
                        <a:pt x="50" y="66"/>
                      </a:lnTo>
                      <a:lnTo>
                        <a:pt x="41" y="69"/>
                      </a:lnTo>
                      <a:lnTo>
                        <a:pt x="40" y="69"/>
                      </a:lnTo>
                      <a:lnTo>
                        <a:pt x="31" y="78"/>
                      </a:lnTo>
                      <a:lnTo>
                        <a:pt x="25" y="88"/>
                      </a:lnTo>
                      <a:lnTo>
                        <a:pt x="25" y="97"/>
                      </a:lnTo>
                      <a:lnTo>
                        <a:pt x="21" y="109"/>
                      </a:lnTo>
                      <a:lnTo>
                        <a:pt x="16" y="116"/>
                      </a:lnTo>
                      <a:lnTo>
                        <a:pt x="15" y="119"/>
                      </a:lnTo>
                      <a:lnTo>
                        <a:pt x="13" y="123"/>
                      </a:lnTo>
                      <a:lnTo>
                        <a:pt x="13" y="128"/>
                      </a:lnTo>
                      <a:lnTo>
                        <a:pt x="18" y="129"/>
                      </a:lnTo>
                      <a:lnTo>
                        <a:pt x="23" y="128"/>
                      </a:lnTo>
                      <a:lnTo>
                        <a:pt x="31" y="131"/>
                      </a:lnTo>
                      <a:lnTo>
                        <a:pt x="28" y="138"/>
                      </a:lnTo>
                      <a:lnTo>
                        <a:pt x="25" y="142"/>
                      </a:lnTo>
                      <a:lnTo>
                        <a:pt x="21" y="143"/>
                      </a:lnTo>
                      <a:lnTo>
                        <a:pt x="16" y="143"/>
                      </a:lnTo>
                      <a:lnTo>
                        <a:pt x="13" y="145"/>
                      </a:lnTo>
                      <a:lnTo>
                        <a:pt x="5" y="155"/>
                      </a:lnTo>
                      <a:lnTo>
                        <a:pt x="3" y="161"/>
                      </a:lnTo>
                      <a:lnTo>
                        <a:pt x="1" y="162"/>
                      </a:lnTo>
                      <a:lnTo>
                        <a:pt x="0" y="166"/>
                      </a:lnTo>
                      <a:lnTo>
                        <a:pt x="0" y="167"/>
                      </a:lnTo>
                      <a:lnTo>
                        <a:pt x="1" y="169"/>
                      </a:lnTo>
                      <a:lnTo>
                        <a:pt x="5" y="169"/>
                      </a:lnTo>
                      <a:lnTo>
                        <a:pt x="10" y="169"/>
                      </a:lnTo>
                      <a:lnTo>
                        <a:pt x="13" y="169"/>
                      </a:lnTo>
                      <a:lnTo>
                        <a:pt x="18" y="169"/>
                      </a:lnTo>
                      <a:lnTo>
                        <a:pt x="23" y="169"/>
                      </a:lnTo>
                      <a:lnTo>
                        <a:pt x="31" y="169"/>
                      </a:lnTo>
                      <a:lnTo>
                        <a:pt x="40" y="167"/>
                      </a:lnTo>
                      <a:lnTo>
                        <a:pt x="51" y="164"/>
                      </a:lnTo>
                      <a:lnTo>
                        <a:pt x="63" y="157"/>
                      </a:lnTo>
                      <a:lnTo>
                        <a:pt x="66" y="154"/>
                      </a:lnTo>
                      <a:lnTo>
                        <a:pt x="71" y="148"/>
                      </a:lnTo>
                      <a:lnTo>
                        <a:pt x="81" y="145"/>
                      </a:lnTo>
                      <a:lnTo>
                        <a:pt x="90" y="145"/>
                      </a:lnTo>
                      <a:lnTo>
                        <a:pt x="105" y="142"/>
                      </a:lnTo>
                      <a:lnTo>
                        <a:pt x="108" y="138"/>
                      </a:lnTo>
                      <a:lnTo>
                        <a:pt x="113" y="136"/>
                      </a:lnTo>
                      <a:lnTo>
                        <a:pt x="122" y="129"/>
                      </a:lnTo>
                      <a:lnTo>
                        <a:pt x="130" y="123"/>
                      </a:lnTo>
                      <a:lnTo>
                        <a:pt x="137" y="116"/>
                      </a:lnTo>
                      <a:lnTo>
                        <a:pt x="143" y="109"/>
                      </a:lnTo>
                      <a:lnTo>
                        <a:pt x="153" y="100"/>
                      </a:lnTo>
                      <a:lnTo>
                        <a:pt x="160" y="93"/>
                      </a:lnTo>
                      <a:lnTo>
                        <a:pt x="167" y="81"/>
                      </a:lnTo>
                      <a:lnTo>
                        <a:pt x="168" y="76"/>
                      </a:lnTo>
                      <a:lnTo>
                        <a:pt x="175" y="69"/>
                      </a:lnTo>
                      <a:lnTo>
                        <a:pt x="182" y="64"/>
                      </a:lnTo>
                      <a:lnTo>
                        <a:pt x="187" y="61"/>
                      </a:lnTo>
                      <a:close/>
                    </a:path>
                  </a:pathLst>
                </a:custGeom>
                <a:solidFill>
                  <a:srgbClr val="CC99FF"/>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34" name="Freeform 555">
                  <a:extLst>
                    <a:ext uri="{FF2B5EF4-FFF2-40B4-BE49-F238E27FC236}">
                      <a16:creationId xmlns:a16="http://schemas.microsoft.com/office/drawing/2014/main" id="{1CA6961C-6A9B-4A5E-8F83-69690037342E}"/>
                    </a:ext>
                  </a:extLst>
                </p:cNvPr>
                <p:cNvSpPr>
                  <a:spLocks/>
                </p:cNvSpPr>
                <p:nvPr/>
              </p:nvSpPr>
              <p:spPr bwMode="auto">
                <a:xfrm>
                  <a:off x="3539" y="2877"/>
                  <a:ext cx="244" cy="118"/>
                </a:xfrm>
                <a:custGeom>
                  <a:avLst/>
                  <a:gdLst>
                    <a:gd name="T0" fmla="*/ 27 w 244"/>
                    <a:gd name="T1" fmla="*/ 111 h 118"/>
                    <a:gd name="T2" fmla="*/ 44 w 244"/>
                    <a:gd name="T3" fmla="*/ 99 h 118"/>
                    <a:gd name="T4" fmla="*/ 69 w 244"/>
                    <a:gd name="T5" fmla="*/ 92 h 118"/>
                    <a:gd name="T6" fmla="*/ 90 w 244"/>
                    <a:gd name="T7" fmla="*/ 86 h 118"/>
                    <a:gd name="T8" fmla="*/ 104 w 244"/>
                    <a:gd name="T9" fmla="*/ 81 h 118"/>
                    <a:gd name="T10" fmla="*/ 120 w 244"/>
                    <a:gd name="T11" fmla="*/ 73 h 118"/>
                    <a:gd name="T12" fmla="*/ 140 w 244"/>
                    <a:gd name="T13" fmla="*/ 68 h 118"/>
                    <a:gd name="T14" fmla="*/ 161 w 244"/>
                    <a:gd name="T15" fmla="*/ 62 h 118"/>
                    <a:gd name="T16" fmla="*/ 169 w 244"/>
                    <a:gd name="T17" fmla="*/ 54 h 118"/>
                    <a:gd name="T18" fmla="*/ 182 w 244"/>
                    <a:gd name="T19" fmla="*/ 47 h 118"/>
                    <a:gd name="T20" fmla="*/ 194 w 244"/>
                    <a:gd name="T21" fmla="*/ 47 h 118"/>
                    <a:gd name="T22" fmla="*/ 214 w 244"/>
                    <a:gd name="T23" fmla="*/ 33 h 118"/>
                    <a:gd name="T24" fmla="*/ 224 w 244"/>
                    <a:gd name="T25" fmla="*/ 24 h 118"/>
                    <a:gd name="T26" fmla="*/ 237 w 244"/>
                    <a:gd name="T27" fmla="*/ 14 h 118"/>
                    <a:gd name="T28" fmla="*/ 244 w 244"/>
                    <a:gd name="T29" fmla="*/ 4 h 118"/>
                    <a:gd name="T30" fmla="*/ 229 w 244"/>
                    <a:gd name="T31" fmla="*/ 0 h 118"/>
                    <a:gd name="T32" fmla="*/ 211 w 244"/>
                    <a:gd name="T33" fmla="*/ 4 h 118"/>
                    <a:gd name="T34" fmla="*/ 202 w 244"/>
                    <a:gd name="T35" fmla="*/ 2 h 118"/>
                    <a:gd name="T36" fmla="*/ 187 w 244"/>
                    <a:gd name="T37" fmla="*/ 7 h 118"/>
                    <a:gd name="T38" fmla="*/ 167 w 244"/>
                    <a:gd name="T39" fmla="*/ 12 h 118"/>
                    <a:gd name="T40" fmla="*/ 145 w 244"/>
                    <a:gd name="T41" fmla="*/ 12 h 118"/>
                    <a:gd name="T42" fmla="*/ 125 w 244"/>
                    <a:gd name="T43" fmla="*/ 19 h 118"/>
                    <a:gd name="T44" fmla="*/ 109 w 244"/>
                    <a:gd name="T45" fmla="*/ 19 h 118"/>
                    <a:gd name="T46" fmla="*/ 85 w 244"/>
                    <a:gd name="T47" fmla="*/ 18 h 118"/>
                    <a:gd name="T48" fmla="*/ 64 w 244"/>
                    <a:gd name="T49" fmla="*/ 18 h 118"/>
                    <a:gd name="T50" fmla="*/ 42 w 244"/>
                    <a:gd name="T51" fmla="*/ 23 h 118"/>
                    <a:gd name="T52" fmla="*/ 19 w 244"/>
                    <a:gd name="T53" fmla="*/ 28 h 118"/>
                    <a:gd name="T54" fmla="*/ 7 w 244"/>
                    <a:gd name="T55" fmla="*/ 43 h 118"/>
                    <a:gd name="T56" fmla="*/ 0 w 244"/>
                    <a:gd name="T57" fmla="*/ 57 h 118"/>
                    <a:gd name="T58" fmla="*/ 2 w 244"/>
                    <a:gd name="T59" fmla="*/ 62 h 118"/>
                    <a:gd name="T60" fmla="*/ 2 w 244"/>
                    <a:gd name="T61" fmla="*/ 71 h 118"/>
                    <a:gd name="T62" fmla="*/ 5 w 244"/>
                    <a:gd name="T63" fmla="*/ 76 h 118"/>
                    <a:gd name="T64" fmla="*/ 12 w 244"/>
                    <a:gd name="T65" fmla="*/ 76 h 118"/>
                    <a:gd name="T66" fmla="*/ 19 w 244"/>
                    <a:gd name="T67" fmla="*/ 71 h 118"/>
                    <a:gd name="T68" fmla="*/ 24 w 244"/>
                    <a:gd name="T69" fmla="*/ 73 h 118"/>
                    <a:gd name="T70" fmla="*/ 29 w 244"/>
                    <a:gd name="T71" fmla="*/ 80 h 118"/>
                    <a:gd name="T72" fmla="*/ 29 w 244"/>
                    <a:gd name="T73" fmla="*/ 86 h 118"/>
                    <a:gd name="T74" fmla="*/ 25 w 244"/>
                    <a:gd name="T75" fmla="*/ 90 h 118"/>
                    <a:gd name="T76" fmla="*/ 17 w 244"/>
                    <a:gd name="T77" fmla="*/ 92 h 118"/>
                    <a:gd name="T78" fmla="*/ 9 w 244"/>
                    <a:gd name="T79" fmla="*/ 97 h 118"/>
                    <a:gd name="T80" fmla="*/ 9 w 244"/>
                    <a:gd name="T81" fmla="*/ 102 h 118"/>
                    <a:gd name="T82" fmla="*/ 15 w 244"/>
                    <a:gd name="T83" fmla="*/ 109 h 118"/>
                    <a:gd name="T84" fmla="*/ 19 w 244"/>
                    <a:gd name="T85" fmla="*/ 118 h 1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4"/>
                    <a:gd name="T130" fmla="*/ 0 h 118"/>
                    <a:gd name="T131" fmla="*/ 244 w 244"/>
                    <a:gd name="T132" fmla="*/ 118 h 11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4" h="118">
                      <a:moveTo>
                        <a:pt x="19" y="118"/>
                      </a:moveTo>
                      <a:lnTo>
                        <a:pt x="27" y="111"/>
                      </a:lnTo>
                      <a:lnTo>
                        <a:pt x="37" y="104"/>
                      </a:lnTo>
                      <a:lnTo>
                        <a:pt x="44" y="99"/>
                      </a:lnTo>
                      <a:lnTo>
                        <a:pt x="54" y="95"/>
                      </a:lnTo>
                      <a:lnTo>
                        <a:pt x="69" y="92"/>
                      </a:lnTo>
                      <a:lnTo>
                        <a:pt x="79" y="90"/>
                      </a:lnTo>
                      <a:lnTo>
                        <a:pt x="90" y="86"/>
                      </a:lnTo>
                      <a:lnTo>
                        <a:pt x="97" y="85"/>
                      </a:lnTo>
                      <a:lnTo>
                        <a:pt x="104" y="81"/>
                      </a:lnTo>
                      <a:lnTo>
                        <a:pt x="109" y="78"/>
                      </a:lnTo>
                      <a:lnTo>
                        <a:pt x="120" y="73"/>
                      </a:lnTo>
                      <a:lnTo>
                        <a:pt x="130" y="71"/>
                      </a:lnTo>
                      <a:lnTo>
                        <a:pt x="140" y="68"/>
                      </a:lnTo>
                      <a:lnTo>
                        <a:pt x="149" y="66"/>
                      </a:lnTo>
                      <a:lnTo>
                        <a:pt x="161" y="62"/>
                      </a:lnTo>
                      <a:lnTo>
                        <a:pt x="164" y="59"/>
                      </a:lnTo>
                      <a:lnTo>
                        <a:pt x="169" y="54"/>
                      </a:lnTo>
                      <a:lnTo>
                        <a:pt x="174" y="50"/>
                      </a:lnTo>
                      <a:lnTo>
                        <a:pt x="182" y="47"/>
                      </a:lnTo>
                      <a:lnTo>
                        <a:pt x="186" y="47"/>
                      </a:lnTo>
                      <a:lnTo>
                        <a:pt x="194" y="47"/>
                      </a:lnTo>
                      <a:lnTo>
                        <a:pt x="204" y="42"/>
                      </a:lnTo>
                      <a:lnTo>
                        <a:pt x="214" y="33"/>
                      </a:lnTo>
                      <a:lnTo>
                        <a:pt x="219" y="30"/>
                      </a:lnTo>
                      <a:lnTo>
                        <a:pt x="224" y="24"/>
                      </a:lnTo>
                      <a:lnTo>
                        <a:pt x="229" y="19"/>
                      </a:lnTo>
                      <a:lnTo>
                        <a:pt x="237" y="14"/>
                      </a:lnTo>
                      <a:lnTo>
                        <a:pt x="244" y="9"/>
                      </a:lnTo>
                      <a:lnTo>
                        <a:pt x="244" y="4"/>
                      </a:lnTo>
                      <a:lnTo>
                        <a:pt x="241" y="2"/>
                      </a:lnTo>
                      <a:lnTo>
                        <a:pt x="229" y="0"/>
                      </a:lnTo>
                      <a:lnTo>
                        <a:pt x="219" y="2"/>
                      </a:lnTo>
                      <a:lnTo>
                        <a:pt x="211" y="4"/>
                      </a:lnTo>
                      <a:lnTo>
                        <a:pt x="204" y="2"/>
                      </a:lnTo>
                      <a:lnTo>
                        <a:pt x="202" y="2"/>
                      </a:lnTo>
                      <a:lnTo>
                        <a:pt x="196" y="5"/>
                      </a:lnTo>
                      <a:lnTo>
                        <a:pt x="187" y="7"/>
                      </a:lnTo>
                      <a:lnTo>
                        <a:pt x="177" y="9"/>
                      </a:lnTo>
                      <a:lnTo>
                        <a:pt x="167" y="12"/>
                      </a:lnTo>
                      <a:lnTo>
                        <a:pt x="159" y="14"/>
                      </a:lnTo>
                      <a:lnTo>
                        <a:pt x="145" y="12"/>
                      </a:lnTo>
                      <a:lnTo>
                        <a:pt x="139" y="16"/>
                      </a:lnTo>
                      <a:lnTo>
                        <a:pt x="125" y="19"/>
                      </a:lnTo>
                      <a:lnTo>
                        <a:pt x="117" y="19"/>
                      </a:lnTo>
                      <a:lnTo>
                        <a:pt x="109" y="19"/>
                      </a:lnTo>
                      <a:lnTo>
                        <a:pt x="97" y="18"/>
                      </a:lnTo>
                      <a:lnTo>
                        <a:pt x="85" y="18"/>
                      </a:lnTo>
                      <a:lnTo>
                        <a:pt x="75" y="19"/>
                      </a:lnTo>
                      <a:lnTo>
                        <a:pt x="64" y="18"/>
                      </a:lnTo>
                      <a:lnTo>
                        <a:pt x="52" y="19"/>
                      </a:lnTo>
                      <a:lnTo>
                        <a:pt x="42" y="23"/>
                      </a:lnTo>
                      <a:lnTo>
                        <a:pt x="29" y="26"/>
                      </a:lnTo>
                      <a:lnTo>
                        <a:pt x="19" y="28"/>
                      </a:lnTo>
                      <a:lnTo>
                        <a:pt x="12" y="33"/>
                      </a:lnTo>
                      <a:lnTo>
                        <a:pt x="7" y="43"/>
                      </a:lnTo>
                      <a:lnTo>
                        <a:pt x="0" y="54"/>
                      </a:lnTo>
                      <a:lnTo>
                        <a:pt x="0" y="57"/>
                      </a:lnTo>
                      <a:lnTo>
                        <a:pt x="0" y="61"/>
                      </a:lnTo>
                      <a:lnTo>
                        <a:pt x="2" y="62"/>
                      </a:lnTo>
                      <a:lnTo>
                        <a:pt x="2" y="68"/>
                      </a:lnTo>
                      <a:lnTo>
                        <a:pt x="2" y="71"/>
                      </a:lnTo>
                      <a:lnTo>
                        <a:pt x="4" y="73"/>
                      </a:lnTo>
                      <a:lnTo>
                        <a:pt x="5" y="76"/>
                      </a:lnTo>
                      <a:lnTo>
                        <a:pt x="9" y="78"/>
                      </a:lnTo>
                      <a:lnTo>
                        <a:pt x="12" y="76"/>
                      </a:lnTo>
                      <a:lnTo>
                        <a:pt x="17" y="73"/>
                      </a:lnTo>
                      <a:lnTo>
                        <a:pt x="19" y="71"/>
                      </a:lnTo>
                      <a:lnTo>
                        <a:pt x="20" y="71"/>
                      </a:lnTo>
                      <a:lnTo>
                        <a:pt x="24" y="73"/>
                      </a:lnTo>
                      <a:lnTo>
                        <a:pt x="27" y="74"/>
                      </a:lnTo>
                      <a:lnTo>
                        <a:pt x="29" y="80"/>
                      </a:lnTo>
                      <a:lnTo>
                        <a:pt x="29" y="83"/>
                      </a:lnTo>
                      <a:lnTo>
                        <a:pt x="29" y="86"/>
                      </a:lnTo>
                      <a:lnTo>
                        <a:pt x="25" y="88"/>
                      </a:lnTo>
                      <a:lnTo>
                        <a:pt x="25" y="90"/>
                      </a:lnTo>
                      <a:lnTo>
                        <a:pt x="20" y="90"/>
                      </a:lnTo>
                      <a:lnTo>
                        <a:pt x="17" y="92"/>
                      </a:lnTo>
                      <a:lnTo>
                        <a:pt x="12" y="93"/>
                      </a:lnTo>
                      <a:lnTo>
                        <a:pt x="9" y="97"/>
                      </a:lnTo>
                      <a:lnTo>
                        <a:pt x="9" y="99"/>
                      </a:lnTo>
                      <a:lnTo>
                        <a:pt x="9" y="102"/>
                      </a:lnTo>
                      <a:lnTo>
                        <a:pt x="12" y="105"/>
                      </a:lnTo>
                      <a:lnTo>
                        <a:pt x="15" y="109"/>
                      </a:lnTo>
                      <a:lnTo>
                        <a:pt x="17" y="114"/>
                      </a:lnTo>
                      <a:lnTo>
                        <a:pt x="19" y="118"/>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35" name="Freeform 556">
                  <a:extLst>
                    <a:ext uri="{FF2B5EF4-FFF2-40B4-BE49-F238E27FC236}">
                      <a16:creationId xmlns:a16="http://schemas.microsoft.com/office/drawing/2014/main" id="{F6054E26-679A-426A-BC4D-E467B7662520}"/>
                    </a:ext>
                  </a:extLst>
                </p:cNvPr>
                <p:cNvSpPr>
                  <a:spLocks/>
                </p:cNvSpPr>
                <p:nvPr/>
              </p:nvSpPr>
              <p:spPr bwMode="auto">
                <a:xfrm>
                  <a:off x="2888" y="3001"/>
                  <a:ext cx="4" cy="6"/>
                </a:xfrm>
                <a:custGeom>
                  <a:avLst/>
                  <a:gdLst>
                    <a:gd name="T0" fmla="*/ 0 w 4"/>
                    <a:gd name="T1" fmla="*/ 6 h 6"/>
                    <a:gd name="T2" fmla="*/ 2 w 4"/>
                    <a:gd name="T3" fmla="*/ 2 h 6"/>
                    <a:gd name="T4" fmla="*/ 4 w 4"/>
                    <a:gd name="T5" fmla="*/ 0 h 6"/>
                    <a:gd name="T6" fmla="*/ 0 60000 65536"/>
                    <a:gd name="T7" fmla="*/ 0 60000 65536"/>
                    <a:gd name="T8" fmla="*/ 0 60000 65536"/>
                    <a:gd name="T9" fmla="*/ 0 w 4"/>
                    <a:gd name="T10" fmla="*/ 0 h 6"/>
                    <a:gd name="T11" fmla="*/ 4 w 4"/>
                    <a:gd name="T12" fmla="*/ 6 h 6"/>
                  </a:gdLst>
                  <a:ahLst/>
                  <a:cxnLst>
                    <a:cxn ang="T6">
                      <a:pos x="T0" y="T1"/>
                    </a:cxn>
                    <a:cxn ang="T7">
                      <a:pos x="T2" y="T3"/>
                    </a:cxn>
                    <a:cxn ang="T8">
                      <a:pos x="T4" y="T5"/>
                    </a:cxn>
                  </a:cxnLst>
                  <a:rect l="T9" t="T10" r="T11" b="T12"/>
                  <a:pathLst>
                    <a:path w="4" h="6">
                      <a:moveTo>
                        <a:pt x="0" y="6"/>
                      </a:moveTo>
                      <a:lnTo>
                        <a:pt x="2" y="2"/>
                      </a:lnTo>
                      <a:lnTo>
                        <a:pt x="4"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36" name="Freeform 557">
                  <a:extLst>
                    <a:ext uri="{FF2B5EF4-FFF2-40B4-BE49-F238E27FC236}">
                      <a16:creationId xmlns:a16="http://schemas.microsoft.com/office/drawing/2014/main" id="{59E62933-1796-4034-A1B4-8C39975ECD89}"/>
                    </a:ext>
                  </a:extLst>
                </p:cNvPr>
                <p:cNvSpPr>
                  <a:spLocks/>
                </p:cNvSpPr>
                <p:nvPr/>
              </p:nvSpPr>
              <p:spPr bwMode="auto">
                <a:xfrm>
                  <a:off x="3412" y="2972"/>
                  <a:ext cx="52" cy="33"/>
                </a:xfrm>
                <a:custGeom>
                  <a:avLst/>
                  <a:gdLst>
                    <a:gd name="T0" fmla="*/ 0 w 52"/>
                    <a:gd name="T1" fmla="*/ 31 h 33"/>
                    <a:gd name="T2" fmla="*/ 2 w 52"/>
                    <a:gd name="T3" fmla="*/ 31 h 33"/>
                    <a:gd name="T4" fmla="*/ 7 w 52"/>
                    <a:gd name="T5" fmla="*/ 31 h 33"/>
                    <a:gd name="T6" fmla="*/ 10 w 52"/>
                    <a:gd name="T7" fmla="*/ 31 h 33"/>
                    <a:gd name="T8" fmla="*/ 12 w 52"/>
                    <a:gd name="T9" fmla="*/ 31 h 33"/>
                    <a:gd name="T10" fmla="*/ 15 w 52"/>
                    <a:gd name="T11" fmla="*/ 31 h 33"/>
                    <a:gd name="T12" fmla="*/ 19 w 52"/>
                    <a:gd name="T13" fmla="*/ 31 h 33"/>
                    <a:gd name="T14" fmla="*/ 20 w 52"/>
                    <a:gd name="T15" fmla="*/ 29 h 33"/>
                    <a:gd name="T16" fmla="*/ 24 w 52"/>
                    <a:gd name="T17" fmla="*/ 29 h 33"/>
                    <a:gd name="T18" fmla="*/ 27 w 52"/>
                    <a:gd name="T19" fmla="*/ 31 h 33"/>
                    <a:gd name="T20" fmla="*/ 29 w 52"/>
                    <a:gd name="T21" fmla="*/ 31 h 33"/>
                    <a:gd name="T22" fmla="*/ 32 w 52"/>
                    <a:gd name="T23" fmla="*/ 33 h 33"/>
                    <a:gd name="T24" fmla="*/ 34 w 52"/>
                    <a:gd name="T25" fmla="*/ 33 h 33"/>
                    <a:gd name="T26" fmla="*/ 37 w 52"/>
                    <a:gd name="T27" fmla="*/ 33 h 33"/>
                    <a:gd name="T28" fmla="*/ 39 w 52"/>
                    <a:gd name="T29" fmla="*/ 31 h 33"/>
                    <a:gd name="T30" fmla="*/ 42 w 52"/>
                    <a:gd name="T31" fmla="*/ 26 h 33"/>
                    <a:gd name="T32" fmla="*/ 44 w 52"/>
                    <a:gd name="T33" fmla="*/ 23 h 33"/>
                    <a:gd name="T34" fmla="*/ 44 w 52"/>
                    <a:gd name="T35" fmla="*/ 19 h 33"/>
                    <a:gd name="T36" fmla="*/ 45 w 52"/>
                    <a:gd name="T37" fmla="*/ 16 h 33"/>
                    <a:gd name="T38" fmla="*/ 47 w 52"/>
                    <a:gd name="T39" fmla="*/ 12 h 33"/>
                    <a:gd name="T40" fmla="*/ 49 w 52"/>
                    <a:gd name="T41" fmla="*/ 10 h 33"/>
                    <a:gd name="T42" fmla="*/ 49 w 52"/>
                    <a:gd name="T43" fmla="*/ 9 h 33"/>
                    <a:gd name="T44" fmla="*/ 50 w 52"/>
                    <a:gd name="T45" fmla="*/ 7 h 33"/>
                    <a:gd name="T46" fmla="*/ 52 w 52"/>
                    <a:gd name="T47" fmla="*/ 4 h 33"/>
                    <a:gd name="T48" fmla="*/ 52 w 52"/>
                    <a:gd name="T49" fmla="*/ 2 h 33"/>
                    <a:gd name="T50" fmla="*/ 52 w 52"/>
                    <a:gd name="T51" fmla="*/ 0 h 33"/>
                    <a:gd name="T52" fmla="*/ 45 w 52"/>
                    <a:gd name="T53" fmla="*/ 2 h 33"/>
                    <a:gd name="T54" fmla="*/ 39 w 52"/>
                    <a:gd name="T55" fmla="*/ 7 h 33"/>
                    <a:gd name="T56" fmla="*/ 35 w 52"/>
                    <a:gd name="T57" fmla="*/ 7 h 33"/>
                    <a:gd name="T58" fmla="*/ 20 w 52"/>
                    <a:gd name="T59" fmla="*/ 14 h 33"/>
                    <a:gd name="T60" fmla="*/ 17 w 52"/>
                    <a:gd name="T61" fmla="*/ 16 h 33"/>
                    <a:gd name="T62" fmla="*/ 14 w 52"/>
                    <a:gd name="T63" fmla="*/ 19 h 33"/>
                    <a:gd name="T64" fmla="*/ 10 w 52"/>
                    <a:gd name="T65" fmla="*/ 23 h 33"/>
                    <a:gd name="T66" fmla="*/ 7 w 52"/>
                    <a:gd name="T67" fmla="*/ 28 h 33"/>
                    <a:gd name="T68" fmla="*/ 0 w 52"/>
                    <a:gd name="T69" fmla="*/ 31 h 3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
                    <a:gd name="T106" fmla="*/ 0 h 33"/>
                    <a:gd name="T107" fmla="*/ 52 w 52"/>
                    <a:gd name="T108" fmla="*/ 33 h 3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 h="33">
                      <a:moveTo>
                        <a:pt x="0" y="31"/>
                      </a:moveTo>
                      <a:lnTo>
                        <a:pt x="2" y="31"/>
                      </a:lnTo>
                      <a:lnTo>
                        <a:pt x="7" y="31"/>
                      </a:lnTo>
                      <a:lnTo>
                        <a:pt x="10" y="31"/>
                      </a:lnTo>
                      <a:lnTo>
                        <a:pt x="12" y="31"/>
                      </a:lnTo>
                      <a:lnTo>
                        <a:pt x="15" y="31"/>
                      </a:lnTo>
                      <a:lnTo>
                        <a:pt x="19" y="31"/>
                      </a:lnTo>
                      <a:lnTo>
                        <a:pt x="20" y="29"/>
                      </a:lnTo>
                      <a:lnTo>
                        <a:pt x="24" y="29"/>
                      </a:lnTo>
                      <a:lnTo>
                        <a:pt x="27" y="31"/>
                      </a:lnTo>
                      <a:lnTo>
                        <a:pt x="29" y="31"/>
                      </a:lnTo>
                      <a:lnTo>
                        <a:pt x="32" y="33"/>
                      </a:lnTo>
                      <a:lnTo>
                        <a:pt x="34" y="33"/>
                      </a:lnTo>
                      <a:lnTo>
                        <a:pt x="37" y="33"/>
                      </a:lnTo>
                      <a:lnTo>
                        <a:pt x="39" y="31"/>
                      </a:lnTo>
                      <a:lnTo>
                        <a:pt x="42" y="26"/>
                      </a:lnTo>
                      <a:lnTo>
                        <a:pt x="44" y="23"/>
                      </a:lnTo>
                      <a:lnTo>
                        <a:pt x="44" y="19"/>
                      </a:lnTo>
                      <a:lnTo>
                        <a:pt x="45" y="16"/>
                      </a:lnTo>
                      <a:lnTo>
                        <a:pt x="47" y="12"/>
                      </a:lnTo>
                      <a:lnTo>
                        <a:pt x="49" y="10"/>
                      </a:lnTo>
                      <a:lnTo>
                        <a:pt x="49" y="9"/>
                      </a:lnTo>
                      <a:lnTo>
                        <a:pt x="50" y="7"/>
                      </a:lnTo>
                      <a:lnTo>
                        <a:pt x="52" y="4"/>
                      </a:lnTo>
                      <a:lnTo>
                        <a:pt x="52" y="2"/>
                      </a:lnTo>
                      <a:lnTo>
                        <a:pt x="52" y="0"/>
                      </a:lnTo>
                      <a:lnTo>
                        <a:pt x="45" y="2"/>
                      </a:lnTo>
                      <a:lnTo>
                        <a:pt x="39" y="7"/>
                      </a:lnTo>
                      <a:lnTo>
                        <a:pt x="35" y="7"/>
                      </a:lnTo>
                      <a:lnTo>
                        <a:pt x="20" y="14"/>
                      </a:lnTo>
                      <a:lnTo>
                        <a:pt x="17" y="16"/>
                      </a:lnTo>
                      <a:lnTo>
                        <a:pt x="14" y="19"/>
                      </a:lnTo>
                      <a:lnTo>
                        <a:pt x="10" y="23"/>
                      </a:lnTo>
                      <a:lnTo>
                        <a:pt x="7" y="28"/>
                      </a:ln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37" name="Freeform 558">
                  <a:extLst>
                    <a:ext uri="{FF2B5EF4-FFF2-40B4-BE49-F238E27FC236}">
                      <a16:creationId xmlns:a16="http://schemas.microsoft.com/office/drawing/2014/main" id="{09B7F4DA-0E29-44BA-A9BF-B81E5B59CF27}"/>
                    </a:ext>
                  </a:extLst>
                </p:cNvPr>
                <p:cNvSpPr>
                  <a:spLocks/>
                </p:cNvSpPr>
                <p:nvPr/>
              </p:nvSpPr>
              <p:spPr bwMode="auto">
                <a:xfrm>
                  <a:off x="3412" y="2972"/>
                  <a:ext cx="52" cy="33"/>
                </a:xfrm>
                <a:custGeom>
                  <a:avLst/>
                  <a:gdLst>
                    <a:gd name="T0" fmla="*/ 0 w 52"/>
                    <a:gd name="T1" fmla="*/ 31 h 33"/>
                    <a:gd name="T2" fmla="*/ 2 w 52"/>
                    <a:gd name="T3" fmla="*/ 31 h 33"/>
                    <a:gd name="T4" fmla="*/ 7 w 52"/>
                    <a:gd name="T5" fmla="*/ 31 h 33"/>
                    <a:gd name="T6" fmla="*/ 10 w 52"/>
                    <a:gd name="T7" fmla="*/ 31 h 33"/>
                    <a:gd name="T8" fmla="*/ 12 w 52"/>
                    <a:gd name="T9" fmla="*/ 31 h 33"/>
                    <a:gd name="T10" fmla="*/ 15 w 52"/>
                    <a:gd name="T11" fmla="*/ 31 h 33"/>
                    <a:gd name="T12" fmla="*/ 19 w 52"/>
                    <a:gd name="T13" fmla="*/ 31 h 33"/>
                    <a:gd name="T14" fmla="*/ 20 w 52"/>
                    <a:gd name="T15" fmla="*/ 29 h 33"/>
                    <a:gd name="T16" fmla="*/ 24 w 52"/>
                    <a:gd name="T17" fmla="*/ 29 h 33"/>
                    <a:gd name="T18" fmla="*/ 27 w 52"/>
                    <a:gd name="T19" fmla="*/ 31 h 33"/>
                    <a:gd name="T20" fmla="*/ 29 w 52"/>
                    <a:gd name="T21" fmla="*/ 31 h 33"/>
                    <a:gd name="T22" fmla="*/ 32 w 52"/>
                    <a:gd name="T23" fmla="*/ 33 h 33"/>
                    <a:gd name="T24" fmla="*/ 34 w 52"/>
                    <a:gd name="T25" fmla="*/ 33 h 33"/>
                    <a:gd name="T26" fmla="*/ 37 w 52"/>
                    <a:gd name="T27" fmla="*/ 33 h 33"/>
                    <a:gd name="T28" fmla="*/ 39 w 52"/>
                    <a:gd name="T29" fmla="*/ 31 h 33"/>
                    <a:gd name="T30" fmla="*/ 42 w 52"/>
                    <a:gd name="T31" fmla="*/ 26 h 33"/>
                    <a:gd name="T32" fmla="*/ 44 w 52"/>
                    <a:gd name="T33" fmla="*/ 23 h 33"/>
                    <a:gd name="T34" fmla="*/ 44 w 52"/>
                    <a:gd name="T35" fmla="*/ 19 h 33"/>
                    <a:gd name="T36" fmla="*/ 45 w 52"/>
                    <a:gd name="T37" fmla="*/ 16 h 33"/>
                    <a:gd name="T38" fmla="*/ 47 w 52"/>
                    <a:gd name="T39" fmla="*/ 12 h 33"/>
                    <a:gd name="T40" fmla="*/ 49 w 52"/>
                    <a:gd name="T41" fmla="*/ 10 h 33"/>
                    <a:gd name="T42" fmla="*/ 49 w 52"/>
                    <a:gd name="T43" fmla="*/ 9 h 33"/>
                    <a:gd name="T44" fmla="*/ 50 w 52"/>
                    <a:gd name="T45" fmla="*/ 7 h 33"/>
                    <a:gd name="T46" fmla="*/ 52 w 52"/>
                    <a:gd name="T47" fmla="*/ 4 h 33"/>
                    <a:gd name="T48" fmla="*/ 52 w 52"/>
                    <a:gd name="T49" fmla="*/ 2 h 33"/>
                    <a:gd name="T50" fmla="*/ 52 w 52"/>
                    <a:gd name="T51" fmla="*/ 0 h 33"/>
                    <a:gd name="T52" fmla="*/ 45 w 52"/>
                    <a:gd name="T53" fmla="*/ 2 h 33"/>
                    <a:gd name="T54" fmla="*/ 39 w 52"/>
                    <a:gd name="T55" fmla="*/ 7 h 33"/>
                    <a:gd name="T56" fmla="*/ 35 w 52"/>
                    <a:gd name="T57" fmla="*/ 7 h 33"/>
                    <a:gd name="T58" fmla="*/ 20 w 52"/>
                    <a:gd name="T59" fmla="*/ 14 h 33"/>
                    <a:gd name="T60" fmla="*/ 17 w 52"/>
                    <a:gd name="T61" fmla="*/ 16 h 33"/>
                    <a:gd name="T62" fmla="*/ 14 w 52"/>
                    <a:gd name="T63" fmla="*/ 19 h 33"/>
                    <a:gd name="T64" fmla="*/ 10 w 52"/>
                    <a:gd name="T65" fmla="*/ 23 h 33"/>
                    <a:gd name="T66" fmla="*/ 7 w 52"/>
                    <a:gd name="T67" fmla="*/ 28 h 33"/>
                    <a:gd name="T68" fmla="*/ 0 w 52"/>
                    <a:gd name="T69" fmla="*/ 31 h 3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
                    <a:gd name="T106" fmla="*/ 0 h 33"/>
                    <a:gd name="T107" fmla="*/ 52 w 52"/>
                    <a:gd name="T108" fmla="*/ 33 h 3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 h="33">
                      <a:moveTo>
                        <a:pt x="0" y="31"/>
                      </a:moveTo>
                      <a:lnTo>
                        <a:pt x="2" y="31"/>
                      </a:lnTo>
                      <a:lnTo>
                        <a:pt x="7" y="31"/>
                      </a:lnTo>
                      <a:lnTo>
                        <a:pt x="10" y="31"/>
                      </a:lnTo>
                      <a:lnTo>
                        <a:pt x="12" y="31"/>
                      </a:lnTo>
                      <a:lnTo>
                        <a:pt x="15" y="31"/>
                      </a:lnTo>
                      <a:lnTo>
                        <a:pt x="19" y="31"/>
                      </a:lnTo>
                      <a:lnTo>
                        <a:pt x="20" y="29"/>
                      </a:lnTo>
                      <a:lnTo>
                        <a:pt x="24" y="29"/>
                      </a:lnTo>
                      <a:lnTo>
                        <a:pt x="27" y="31"/>
                      </a:lnTo>
                      <a:lnTo>
                        <a:pt x="29" y="31"/>
                      </a:lnTo>
                      <a:lnTo>
                        <a:pt x="32" y="33"/>
                      </a:lnTo>
                      <a:lnTo>
                        <a:pt x="34" y="33"/>
                      </a:lnTo>
                      <a:lnTo>
                        <a:pt x="37" y="33"/>
                      </a:lnTo>
                      <a:lnTo>
                        <a:pt x="39" y="31"/>
                      </a:lnTo>
                      <a:lnTo>
                        <a:pt x="42" y="26"/>
                      </a:lnTo>
                      <a:lnTo>
                        <a:pt x="44" y="23"/>
                      </a:lnTo>
                      <a:lnTo>
                        <a:pt x="44" y="19"/>
                      </a:lnTo>
                      <a:lnTo>
                        <a:pt x="45" y="16"/>
                      </a:lnTo>
                      <a:lnTo>
                        <a:pt x="47" y="12"/>
                      </a:lnTo>
                      <a:lnTo>
                        <a:pt x="49" y="10"/>
                      </a:lnTo>
                      <a:lnTo>
                        <a:pt x="49" y="9"/>
                      </a:lnTo>
                      <a:lnTo>
                        <a:pt x="50" y="7"/>
                      </a:lnTo>
                      <a:lnTo>
                        <a:pt x="52" y="4"/>
                      </a:lnTo>
                      <a:lnTo>
                        <a:pt x="52" y="2"/>
                      </a:lnTo>
                      <a:lnTo>
                        <a:pt x="52" y="0"/>
                      </a:lnTo>
                      <a:lnTo>
                        <a:pt x="45" y="2"/>
                      </a:lnTo>
                      <a:lnTo>
                        <a:pt x="39" y="7"/>
                      </a:lnTo>
                      <a:lnTo>
                        <a:pt x="35" y="7"/>
                      </a:lnTo>
                      <a:lnTo>
                        <a:pt x="20" y="14"/>
                      </a:lnTo>
                      <a:lnTo>
                        <a:pt x="17" y="16"/>
                      </a:lnTo>
                      <a:lnTo>
                        <a:pt x="14" y="19"/>
                      </a:lnTo>
                      <a:lnTo>
                        <a:pt x="10" y="23"/>
                      </a:lnTo>
                      <a:lnTo>
                        <a:pt x="7" y="28"/>
                      </a:lnTo>
                      <a:lnTo>
                        <a:pt x="0" y="31"/>
                      </a:lnTo>
                      <a:close/>
                    </a:path>
                  </a:pathLst>
                </a:custGeom>
                <a:solidFill>
                  <a:srgbClr val="CC99FF"/>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38" name="Freeform 559">
                  <a:extLst>
                    <a:ext uri="{FF2B5EF4-FFF2-40B4-BE49-F238E27FC236}">
                      <a16:creationId xmlns:a16="http://schemas.microsoft.com/office/drawing/2014/main" id="{145A29C7-2C48-4A96-8AF0-B86AC5A23A1C}"/>
                    </a:ext>
                  </a:extLst>
                </p:cNvPr>
                <p:cNvSpPr>
                  <a:spLocks/>
                </p:cNvSpPr>
                <p:nvPr/>
              </p:nvSpPr>
              <p:spPr bwMode="auto">
                <a:xfrm>
                  <a:off x="2888" y="2982"/>
                  <a:ext cx="209" cy="114"/>
                </a:xfrm>
                <a:custGeom>
                  <a:avLst/>
                  <a:gdLst>
                    <a:gd name="T0" fmla="*/ 4 w 209"/>
                    <a:gd name="T1" fmla="*/ 19 h 114"/>
                    <a:gd name="T2" fmla="*/ 17 w 209"/>
                    <a:gd name="T3" fmla="*/ 14 h 114"/>
                    <a:gd name="T4" fmla="*/ 34 w 209"/>
                    <a:gd name="T5" fmla="*/ 7 h 114"/>
                    <a:gd name="T6" fmla="*/ 50 w 209"/>
                    <a:gd name="T7" fmla="*/ 9 h 114"/>
                    <a:gd name="T8" fmla="*/ 70 w 209"/>
                    <a:gd name="T9" fmla="*/ 6 h 114"/>
                    <a:gd name="T10" fmla="*/ 85 w 209"/>
                    <a:gd name="T11" fmla="*/ 4 h 114"/>
                    <a:gd name="T12" fmla="*/ 104 w 209"/>
                    <a:gd name="T13" fmla="*/ 2 h 114"/>
                    <a:gd name="T14" fmla="*/ 114 w 209"/>
                    <a:gd name="T15" fmla="*/ 7 h 114"/>
                    <a:gd name="T16" fmla="*/ 127 w 209"/>
                    <a:gd name="T17" fmla="*/ 19 h 114"/>
                    <a:gd name="T18" fmla="*/ 139 w 209"/>
                    <a:gd name="T19" fmla="*/ 21 h 114"/>
                    <a:gd name="T20" fmla="*/ 144 w 209"/>
                    <a:gd name="T21" fmla="*/ 33 h 114"/>
                    <a:gd name="T22" fmla="*/ 152 w 209"/>
                    <a:gd name="T23" fmla="*/ 38 h 114"/>
                    <a:gd name="T24" fmla="*/ 162 w 209"/>
                    <a:gd name="T25" fmla="*/ 35 h 114"/>
                    <a:gd name="T26" fmla="*/ 169 w 209"/>
                    <a:gd name="T27" fmla="*/ 40 h 114"/>
                    <a:gd name="T28" fmla="*/ 177 w 209"/>
                    <a:gd name="T29" fmla="*/ 47 h 114"/>
                    <a:gd name="T30" fmla="*/ 182 w 209"/>
                    <a:gd name="T31" fmla="*/ 59 h 114"/>
                    <a:gd name="T32" fmla="*/ 187 w 209"/>
                    <a:gd name="T33" fmla="*/ 66 h 114"/>
                    <a:gd name="T34" fmla="*/ 196 w 209"/>
                    <a:gd name="T35" fmla="*/ 69 h 114"/>
                    <a:gd name="T36" fmla="*/ 207 w 209"/>
                    <a:gd name="T37" fmla="*/ 73 h 114"/>
                    <a:gd name="T38" fmla="*/ 207 w 209"/>
                    <a:gd name="T39" fmla="*/ 85 h 114"/>
                    <a:gd name="T40" fmla="*/ 201 w 209"/>
                    <a:gd name="T41" fmla="*/ 95 h 114"/>
                    <a:gd name="T42" fmla="*/ 186 w 209"/>
                    <a:gd name="T43" fmla="*/ 106 h 114"/>
                    <a:gd name="T44" fmla="*/ 179 w 209"/>
                    <a:gd name="T45" fmla="*/ 109 h 114"/>
                    <a:gd name="T46" fmla="*/ 171 w 209"/>
                    <a:gd name="T47" fmla="*/ 111 h 114"/>
                    <a:gd name="T48" fmla="*/ 162 w 209"/>
                    <a:gd name="T49" fmla="*/ 114 h 114"/>
                    <a:gd name="T50" fmla="*/ 152 w 209"/>
                    <a:gd name="T51" fmla="*/ 111 h 114"/>
                    <a:gd name="T52" fmla="*/ 145 w 209"/>
                    <a:gd name="T53" fmla="*/ 109 h 114"/>
                    <a:gd name="T54" fmla="*/ 134 w 209"/>
                    <a:gd name="T55" fmla="*/ 107 h 114"/>
                    <a:gd name="T56" fmla="*/ 122 w 209"/>
                    <a:gd name="T57" fmla="*/ 100 h 114"/>
                    <a:gd name="T58" fmla="*/ 114 w 209"/>
                    <a:gd name="T59" fmla="*/ 95 h 114"/>
                    <a:gd name="T60" fmla="*/ 110 w 209"/>
                    <a:gd name="T61" fmla="*/ 80 h 114"/>
                    <a:gd name="T62" fmla="*/ 107 w 209"/>
                    <a:gd name="T63" fmla="*/ 69 h 114"/>
                    <a:gd name="T64" fmla="*/ 92 w 209"/>
                    <a:gd name="T65" fmla="*/ 69 h 114"/>
                    <a:gd name="T66" fmla="*/ 82 w 209"/>
                    <a:gd name="T67" fmla="*/ 57 h 114"/>
                    <a:gd name="T68" fmla="*/ 72 w 209"/>
                    <a:gd name="T69" fmla="*/ 50 h 114"/>
                    <a:gd name="T70" fmla="*/ 62 w 209"/>
                    <a:gd name="T71" fmla="*/ 50 h 114"/>
                    <a:gd name="T72" fmla="*/ 62 w 209"/>
                    <a:gd name="T73" fmla="*/ 54 h 114"/>
                    <a:gd name="T74" fmla="*/ 57 w 209"/>
                    <a:gd name="T75" fmla="*/ 59 h 114"/>
                    <a:gd name="T76" fmla="*/ 42 w 209"/>
                    <a:gd name="T77" fmla="*/ 52 h 114"/>
                    <a:gd name="T78" fmla="*/ 30 w 209"/>
                    <a:gd name="T79" fmla="*/ 50 h 114"/>
                    <a:gd name="T80" fmla="*/ 22 w 209"/>
                    <a:gd name="T81" fmla="*/ 50 h 114"/>
                    <a:gd name="T82" fmla="*/ 12 w 209"/>
                    <a:gd name="T83" fmla="*/ 47 h 114"/>
                    <a:gd name="T84" fmla="*/ 7 w 209"/>
                    <a:gd name="T85" fmla="*/ 35 h 114"/>
                    <a:gd name="T86" fmla="*/ 0 w 209"/>
                    <a:gd name="T87" fmla="*/ 26 h 11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9"/>
                    <a:gd name="T133" fmla="*/ 0 h 114"/>
                    <a:gd name="T134" fmla="*/ 209 w 209"/>
                    <a:gd name="T135" fmla="*/ 114 h 11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9" h="114">
                      <a:moveTo>
                        <a:pt x="0" y="25"/>
                      </a:moveTo>
                      <a:lnTo>
                        <a:pt x="4" y="19"/>
                      </a:lnTo>
                      <a:lnTo>
                        <a:pt x="10" y="16"/>
                      </a:lnTo>
                      <a:lnTo>
                        <a:pt x="17" y="14"/>
                      </a:lnTo>
                      <a:lnTo>
                        <a:pt x="29" y="9"/>
                      </a:lnTo>
                      <a:lnTo>
                        <a:pt x="34" y="7"/>
                      </a:lnTo>
                      <a:lnTo>
                        <a:pt x="42" y="7"/>
                      </a:lnTo>
                      <a:lnTo>
                        <a:pt x="50" y="9"/>
                      </a:lnTo>
                      <a:lnTo>
                        <a:pt x="59" y="7"/>
                      </a:lnTo>
                      <a:lnTo>
                        <a:pt x="70" y="6"/>
                      </a:lnTo>
                      <a:lnTo>
                        <a:pt x="79" y="4"/>
                      </a:lnTo>
                      <a:lnTo>
                        <a:pt x="85" y="4"/>
                      </a:lnTo>
                      <a:lnTo>
                        <a:pt x="95" y="6"/>
                      </a:lnTo>
                      <a:lnTo>
                        <a:pt x="104" y="2"/>
                      </a:lnTo>
                      <a:lnTo>
                        <a:pt x="110" y="0"/>
                      </a:lnTo>
                      <a:lnTo>
                        <a:pt x="114" y="7"/>
                      </a:lnTo>
                      <a:lnTo>
                        <a:pt x="122" y="14"/>
                      </a:lnTo>
                      <a:lnTo>
                        <a:pt x="127" y="19"/>
                      </a:lnTo>
                      <a:lnTo>
                        <a:pt x="135" y="18"/>
                      </a:lnTo>
                      <a:lnTo>
                        <a:pt x="139" y="21"/>
                      </a:lnTo>
                      <a:lnTo>
                        <a:pt x="142" y="26"/>
                      </a:lnTo>
                      <a:lnTo>
                        <a:pt x="144" y="33"/>
                      </a:lnTo>
                      <a:lnTo>
                        <a:pt x="147" y="37"/>
                      </a:lnTo>
                      <a:lnTo>
                        <a:pt x="152" y="38"/>
                      </a:lnTo>
                      <a:lnTo>
                        <a:pt x="157" y="37"/>
                      </a:lnTo>
                      <a:lnTo>
                        <a:pt x="162" y="35"/>
                      </a:lnTo>
                      <a:lnTo>
                        <a:pt x="167" y="35"/>
                      </a:lnTo>
                      <a:lnTo>
                        <a:pt x="169" y="40"/>
                      </a:lnTo>
                      <a:lnTo>
                        <a:pt x="172" y="44"/>
                      </a:lnTo>
                      <a:lnTo>
                        <a:pt x="177" y="47"/>
                      </a:lnTo>
                      <a:lnTo>
                        <a:pt x="181" y="52"/>
                      </a:lnTo>
                      <a:lnTo>
                        <a:pt x="182" y="59"/>
                      </a:lnTo>
                      <a:lnTo>
                        <a:pt x="186" y="66"/>
                      </a:lnTo>
                      <a:lnTo>
                        <a:pt x="187" y="66"/>
                      </a:lnTo>
                      <a:lnTo>
                        <a:pt x="189" y="68"/>
                      </a:lnTo>
                      <a:lnTo>
                        <a:pt x="196" y="69"/>
                      </a:lnTo>
                      <a:lnTo>
                        <a:pt x="201" y="71"/>
                      </a:lnTo>
                      <a:lnTo>
                        <a:pt x="207" y="73"/>
                      </a:lnTo>
                      <a:lnTo>
                        <a:pt x="209" y="78"/>
                      </a:lnTo>
                      <a:lnTo>
                        <a:pt x="207" y="85"/>
                      </a:lnTo>
                      <a:lnTo>
                        <a:pt x="206" y="90"/>
                      </a:lnTo>
                      <a:lnTo>
                        <a:pt x="201" y="95"/>
                      </a:lnTo>
                      <a:lnTo>
                        <a:pt x="192" y="100"/>
                      </a:lnTo>
                      <a:lnTo>
                        <a:pt x="186" y="106"/>
                      </a:lnTo>
                      <a:lnTo>
                        <a:pt x="184" y="109"/>
                      </a:lnTo>
                      <a:lnTo>
                        <a:pt x="179" y="109"/>
                      </a:lnTo>
                      <a:lnTo>
                        <a:pt x="174" y="109"/>
                      </a:lnTo>
                      <a:lnTo>
                        <a:pt x="171" y="111"/>
                      </a:lnTo>
                      <a:lnTo>
                        <a:pt x="167" y="113"/>
                      </a:lnTo>
                      <a:lnTo>
                        <a:pt x="162" y="114"/>
                      </a:lnTo>
                      <a:lnTo>
                        <a:pt x="155" y="113"/>
                      </a:lnTo>
                      <a:lnTo>
                        <a:pt x="152" y="111"/>
                      </a:lnTo>
                      <a:lnTo>
                        <a:pt x="149" y="109"/>
                      </a:lnTo>
                      <a:lnTo>
                        <a:pt x="145" y="109"/>
                      </a:lnTo>
                      <a:lnTo>
                        <a:pt x="139" y="109"/>
                      </a:lnTo>
                      <a:lnTo>
                        <a:pt x="134" y="107"/>
                      </a:lnTo>
                      <a:lnTo>
                        <a:pt x="127" y="102"/>
                      </a:lnTo>
                      <a:lnTo>
                        <a:pt x="122" y="100"/>
                      </a:lnTo>
                      <a:lnTo>
                        <a:pt x="117" y="99"/>
                      </a:lnTo>
                      <a:lnTo>
                        <a:pt x="114" y="95"/>
                      </a:lnTo>
                      <a:lnTo>
                        <a:pt x="114" y="85"/>
                      </a:lnTo>
                      <a:lnTo>
                        <a:pt x="110" y="80"/>
                      </a:lnTo>
                      <a:lnTo>
                        <a:pt x="109" y="71"/>
                      </a:lnTo>
                      <a:lnTo>
                        <a:pt x="107" y="69"/>
                      </a:lnTo>
                      <a:lnTo>
                        <a:pt x="99" y="71"/>
                      </a:lnTo>
                      <a:lnTo>
                        <a:pt x="92" y="69"/>
                      </a:lnTo>
                      <a:lnTo>
                        <a:pt x="85" y="64"/>
                      </a:lnTo>
                      <a:lnTo>
                        <a:pt x="82" y="57"/>
                      </a:lnTo>
                      <a:lnTo>
                        <a:pt x="77" y="52"/>
                      </a:lnTo>
                      <a:lnTo>
                        <a:pt x="72" y="50"/>
                      </a:lnTo>
                      <a:lnTo>
                        <a:pt x="65" y="49"/>
                      </a:lnTo>
                      <a:lnTo>
                        <a:pt x="62" y="50"/>
                      </a:lnTo>
                      <a:lnTo>
                        <a:pt x="60" y="52"/>
                      </a:lnTo>
                      <a:lnTo>
                        <a:pt x="62" y="54"/>
                      </a:lnTo>
                      <a:lnTo>
                        <a:pt x="60" y="57"/>
                      </a:lnTo>
                      <a:lnTo>
                        <a:pt x="57" y="59"/>
                      </a:lnTo>
                      <a:lnTo>
                        <a:pt x="50" y="56"/>
                      </a:lnTo>
                      <a:lnTo>
                        <a:pt x="42" y="52"/>
                      </a:lnTo>
                      <a:lnTo>
                        <a:pt x="35" y="52"/>
                      </a:lnTo>
                      <a:lnTo>
                        <a:pt x="30" y="50"/>
                      </a:lnTo>
                      <a:lnTo>
                        <a:pt x="27" y="50"/>
                      </a:lnTo>
                      <a:lnTo>
                        <a:pt x="22" y="50"/>
                      </a:lnTo>
                      <a:lnTo>
                        <a:pt x="15" y="50"/>
                      </a:lnTo>
                      <a:lnTo>
                        <a:pt x="12" y="47"/>
                      </a:lnTo>
                      <a:lnTo>
                        <a:pt x="9" y="40"/>
                      </a:lnTo>
                      <a:lnTo>
                        <a:pt x="7" y="35"/>
                      </a:lnTo>
                      <a:lnTo>
                        <a:pt x="4" y="30"/>
                      </a:lnTo>
                      <a:lnTo>
                        <a:pt x="0" y="26"/>
                      </a:lnTo>
                      <a:lnTo>
                        <a:pt x="0" y="25"/>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39" name="Freeform 560">
                  <a:extLst>
                    <a:ext uri="{FF2B5EF4-FFF2-40B4-BE49-F238E27FC236}">
                      <a16:creationId xmlns:a16="http://schemas.microsoft.com/office/drawing/2014/main" id="{9C301912-DC71-4A21-B4C9-D9DD2FB6EA1C}"/>
                    </a:ext>
                  </a:extLst>
                </p:cNvPr>
                <p:cNvSpPr>
                  <a:spLocks/>
                </p:cNvSpPr>
                <p:nvPr/>
              </p:nvSpPr>
              <p:spPr bwMode="auto">
                <a:xfrm>
                  <a:off x="2888" y="2982"/>
                  <a:ext cx="209" cy="114"/>
                </a:xfrm>
                <a:custGeom>
                  <a:avLst/>
                  <a:gdLst>
                    <a:gd name="T0" fmla="*/ 4 w 209"/>
                    <a:gd name="T1" fmla="*/ 19 h 114"/>
                    <a:gd name="T2" fmla="*/ 17 w 209"/>
                    <a:gd name="T3" fmla="*/ 14 h 114"/>
                    <a:gd name="T4" fmla="*/ 34 w 209"/>
                    <a:gd name="T5" fmla="*/ 7 h 114"/>
                    <a:gd name="T6" fmla="*/ 50 w 209"/>
                    <a:gd name="T7" fmla="*/ 9 h 114"/>
                    <a:gd name="T8" fmla="*/ 70 w 209"/>
                    <a:gd name="T9" fmla="*/ 6 h 114"/>
                    <a:gd name="T10" fmla="*/ 85 w 209"/>
                    <a:gd name="T11" fmla="*/ 4 h 114"/>
                    <a:gd name="T12" fmla="*/ 104 w 209"/>
                    <a:gd name="T13" fmla="*/ 2 h 114"/>
                    <a:gd name="T14" fmla="*/ 114 w 209"/>
                    <a:gd name="T15" fmla="*/ 7 h 114"/>
                    <a:gd name="T16" fmla="*/ 127 w 209"/>
                    <a:gd name="T17" fmla="*/ 19 h 114"/>
                    <a:gd name="T18" fmla="*/ 139 w 209"/>
                    <a:gd name="T19" fmla="*/ 21 h 114"/>
                    <a:gd name="T20" fmla="*/ 144 w 209"/>
                    <a:gd name="T21" fmla="*/ 33 h 114"/>
                    <a:gd name="T22" fmla="*/ 152 w 209"/>
                    <a:gd name="T23" fmla="*/ 38 h 114"/>
                    <a:gd name="T24" fmla="*/ 162 w 209"/>
                    <a:gd name="T25" fmla="*/ 35 h 114"/>
                    <a:gd name="T26" fmla="*/ 169 w 209"/>
                    <a:gd name="T27" fmla="*/ 40 h 114"/>
                    <a:gd name="T28" fmla="*/ 177 w 209"/>
                    <a:gd name="T29" fmla="*/ 47 h 114"/>
                    <a:gd name="T30" fmla="*/ 182 w 209"/>
                    <a:gd name="T31" fmla="*/ 59 h 114"/>
                    <a:gd name="T32" fmla="*/ 187 w 209"/>
                    <a:gd name="T33" fmla="*/ 66 h 114"/>
                    <a:gd name="T34" fmla="*/ 196 w 209"/>
                    <a:gd name="T35" fmla="*/ 69 h 114"/>
                    <a:gd name="T36" fmla="*/ 207 w 209"/>
                    <a:gd name="T37" fmla="*/ 73 h 114"/>
                    <a:gd name="T38" fmla="*/ 207 w 209"/>
                    <a:gd name="T39" fmla="*/ 85 h 114"/>
                    <a:gd name="T40" fmla="*/ 201 w 209"/>
                    <a:gd name="T41" fmla="*/ 95 h 114"/>
                    <a:gd name="T42" fmla="*/ 186 w 209"/>
                    <a:gd name="T43" fmla="*/ 106 h 114"/>
                    <a:gd name="T44" fmla="*/ 179 w 209"/>
                    <a:gd name="T45" fmla="*/ 109 h 114"/>
                    <a:gd name="T46" fmla="*/ 171 w 209"/>
                    <a:gd name="T47" fmla="*/ 111 h 114"/>
                    <a:gd name="T48" fmla="*/ 162 w 209"/>
                    <a:gd name="T49" fmla="*/ 114 h 114"/>
                    <a:gd name="T50" fmla="*/ 152 w 209"/>
                    <a:gd name="T51" fmla="*/ 111 h 114"/>
                    <a:gd name="T52" fmla="*/ 145 w 209"/>
                    <a:gd name="T53" fmla="*/ 109 h 114"/>
                    <a:gd name="T54" fmla="*/ 134 w 209"/>
                    <a:gd name="T55" fmla="*/ 107 h 114"/>
                    <a:gd name="T56" fmla="*/ 122 w 209"/>
                    <a:gd name="T57" fmla="*/ 100 h 114"/>
                    <a:gd name="T58" fmla="*/ 114 w 209"/>
                    <a:gd name="T59" fmla="*/ 95 h 114"/>
                    <a:gd name="T60" fmla="*/ 110 w 209"/>
                    <a:gd name="T61" fmla="*/ 80 h 114"/>
                    <a:gd name="T62" fmla="*/ 107 w 209"/>
                    <a:gd name="T63" fmla="*/ 69 h 114"/>
                    <a:gd name="T64" fmla="*/ 92 w 209"/>
                    <a:gd name="T65" fmla="*/ 69 h 114"/>
                    <a:gd name="T66" fmla="*/ 82 w 209"/>
                    <a:gd name="T67" fmla="*/ 57 h 114"/>
                    <a:gd name="T68" fmla="*/ 72 w 209"/>
                    <a:gd name="T69" fmla="*/ 50 h 114"/>
                    <a:gd name="T70" fmla="*/ 62 w 209"/>
                    <a:gd name="T71" fmla="*/ 50 h 114"/>
                    <a:gd name="T72" fmla="*/ 62 w 209"/>
                    <a:gd name="T73" fmla="*/ 54 h 114"/>
                    <a:gd name="T74" fmla="*/ 57 w 209"/>
                    <a:gd name="T75" fmla="*/ 59 h 114"/>
                    <a:gd name="T76" fmla="*/ 42 w 209"/>
                    <a:gd name="T77" fmla="*/ 52 h 114"/>
                    <a:gd name="T78" fmla="*/ 30 w 209"/>
                    <a:gd name="T79" fmla="*/ 50 h 114"/>
                    <a:gd name="T80" fmla="*/ 22 w 209"/>
                    <a:gd name="T81" fmla="*/ 50 h 114"/>
                    <a:gd name="T82" fmla="*/ 12 w 209"/>
                    <a:gd name="T83" fmla="*/ 47 h 114"/>
                    <a:gd name="T84" fmla="*/ 7 w 209"/>
                    <a:gd name="T85" fmla="*/ 35 h 114"/>
                    <a:gd name="T86" fmla="*/ 0 w 209"/>
                    <a:gd name="T87" fmla="*/ 26 h 11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9"/>
                    <a:gd name="T133" fmla="*/ 0 h 114"/>
                    <a:gd name="T134" fmla="*/ 209 w 209"/>
                    <a:gd name="T135" fmla="*/ 114 h 11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9" h="114">
                      <a:moveTo>
                        <a:pt x="0" y="25"/>
                      </a:moveTo>
                      <a:lnTo>
                        <a:pt x="4" y="19"/>
                      </a:lnTo>
                      <a:lnTo>
                        <a:pt x="10" y="16"/>
                      </a:lnTo>
                      <a:lnTo>
                        <a:pt x="17" y="14"/>
                      </a:lnTo>
                      <a:lnTo>
                        <a:pt x="29" y="9"/>
                      </a:lnTo>
                      <a:lnTo>
                        <a:pt x="34" y="7"/>
                      </a:lnTo>
                      <a:lnTo>
                        <a:pt x="42" y="7"/>
                      </a:lnTo>
                      <a:lnTo>
                        <a:pt x="50" y="9"/>
                      </a:lnTo>
                      <a:lnTo>
                        <a:pt x="59" y="7"/>
                      </a:lnTo>
                      <a:lnTo>
                        <a:pt x="70" y="6"/>
                      </a:lnTo>
                      <a:lnTo>
                        <a:pt x="79" y="4"/>
                      </a:lnTo>
                      <a:lnTo>
                        <a:pt x="85" y="4"/>
                      </a:lnTo>
                      <a:lnTo>
                        <a:pt x="95" y="6"/>
                      </a:lnTo>
                      <a:lnTo>
                        <a:pt x="104" y="2"/>
                      </a:lnTo>
                      <a:lnTo>
                        <a:pt x="110" y="0"/>
                      </a:lnTo>
                      <a:lnTo>
                        <a:pt x="114" y="7"/>
                      </a:lnTo>
                      <a:lnTo>
                        <a:pt x="122" y="14"/>
                      </a:lnTo>
                      <a:lnTo>
                        <a:pt x="127" y="19"/>
                      </a:lnTo>
                      <a:lnTo>
                        <a:pt x="135" y="18"/>
                      </a:lnTo>
                      <a:lnTo>
                        <a:pt x="139" y="21"/>
                      </a:lnTo>
                      <a:lnTo>
                        <a:pt x="142" y="26"/>
                      </a:lnTo>
                      <a:lnTo>
                        <a:pt x="144" y="33"/>
                      </a:lnTo>
                      <a:lnTo>
                        <a:pt x="147" y="37"/>
                      </a:lnTo>
                      <a:lnTo>
                        <a:pt x="152" y="38"/>
                      </a:lnTo>
                      <a:lnTo>
                        <a:pt x="157" y="37"/>
                      </a:lnTo>
                      <a:lnTo>
                        <a:pt x="162" y="35"/>
                      </a:lnTo>
                      <a:lnTo>
                        <a:pt x="167" y="35"/>
                      </a:lnTo>
                      <a:lnTo>
                        <a:pt x="169" y="40"/>
                      </a:lnTo>
                      <a:lnTo>
                        <a:pt x="172" y="44"/>
                      </a:lnTo>
                      <a:lnTo>
                        <a:pt x="177" y="47"/>
                      </a:lnTo>
                      <a:lnTo>
                        <a:pt x="181" y="52"/>
                      </a:lnTo>
                      <a:lnTo>
                        <a:pt x="182" y="59"/>
                      </a:lnTo>
                      <a:lnTo>
                        <a:pt x="186" y="66"/>
                      </a:lnTo>
                      <a:lnTo>
                        <a:pt x="187" y="66"/>
                      </a:lnTo>
                      <a:lnTo>
                        <a:pt x="189" y="68"/>
                      </a:lnTo>
                      <a:lnTo>
                        <a:pt x="196" y="69"/>
                      </a:lnTo>
                      <a:lnTo>
                        <a:pt x="201" y="71"/>
                      </a:lnTo>
                      <a:lnTo>
                        <a:pt x="207" y="73"/>
                      </a:lnTo>
                      <a:lnTo>
                        <a:pt x="209" y="78"/>
                      </a:lnTo>
                      <a:lnTo>
                        <a:pt x="207" y="85"/>
                      </a:lnTo>
                      <a:lnTo>
                        <a:pt x="206" y="90"/>
                      </a:lnTo>
                      <a:lnTo>
                        <a:pt x="201" y="95"/>
                      </a:lnTo>
                      <a:lnTo>
                        <a:pt x="192" y="100"/>
                      </a:lnTo>
                      <a:lnTo>
                        <a:pt x="186" y="106"/>
                      </a:lnTo>
                      <a:lnTo>
                        <a:pt x="184" y="109"/>
                      </a:lnTo>
                      <a:lnTo>
                        <a:pt x="179" y="109"/>
                      </a:lnTo>
                      <a:lnTo>
                        <a:pt x="174" y="109"/>
                      </a:lnTo>
                      <a:lnTo>
                        <a:pt x="171" y="111"/>
                      </a:lnTo>
                      <a:lnTo>
                        <a:pt x="167" y="113"/>
                      </a:lnTo>
                      <a:lnTo>
                        <a:pt x="162" y="114"/>
                      </a:lnTo>
                      <a:lnTo>
                        <a:pt x="155" y="113"/>
                      </a:lnTo>
                      <a:lnTo>
                        <a:pt x="152" y="111"/>
                      </a:lnTo>
                      <a:lnTo>
                        <a:pt x="149" y="109"/>
                      </a:lnTo>
                      <a:lnTo>
                        <a:pt x="145" y="109"/>
                      </a:lnTo>
                      <a:lnTo>
                        <a:pt x="139" y="109"/>
                      </a:lnTo>
                      <a:lnTo>
                        <a:pt x="134" y="107"/>
                      </a:lnTo>
                      <a:lnTo>
                        <a:pt x="127" y="102"/>
                      </a:lnTo>
                      <a:lnTo>
                        <a:pt x="122" y="100"/>
                      </a:lnTo>
                      <a:lnTo>
                        <a:pt x="117" y="99"/>
                      </a:lnTo>
                      <a:lnTo>
                        <a:pt x="114" y="95"/>
                      </a:lnTo>
                      <a:lnTo>
                        <a:pt x="114" y="85"/>
                      </a:lnTo>
                      <a:lnTo>
                        <a:pt x="110" y="80"/>
                      </a:lnTo>
                      <a:lnTo>
                        <a:pt x="109" y="71"/>
                      </a:lnTo>
                      <a:lnTo>
                        <a:pt x="107" y="69"/>
                      </a:lnTo>
                      <a:lnTo>
                        <a:pt x="99" y="71"/>
                      </a:lnTo>
                      <a:lnTo>
                        <a:pt x="92" y="69"/>
                      </a:lnTo>
                      <a:lnTo>
                        <a:pt x="85" y="64"/>
                      </a:lnTo>
                      <a:lnTo>
                        <a:pt x="82" y="57"/>
                      </a:lnTo>
                      <a:lnTo>
                        <a:pt x="77" y="52"/>
                      </a:lnTo>
                      <a:lnTo>
                        <a:pt x="72" y="50"/>
                      </a:lnTo>
                      <a:lnTo>
                        <a:pt x="65" y="49"/>
                      </a:lnTo>
                      <a:lnTo>
                        <a:pt x="62" y="50"/>
                      </a:lnTo>
                      <a:lnTo>
                        <a:pt x="60" y="52"/>
                      </a:lnTo>
                      <a:lnTo>
                        <a:pt x="62" y="54"/>
                      </a:lnTo>
                      <a:lnTo>
                        <a:pt x="60" y="57"/>
                      </a:lnTo>
                      <a:lnTo>
                        <a:pt x="57" y="59"/>
                      </a:lnTo>
                      <a:lnTo>
                        <a:pt x="50" y="56"/>
                      </a:lnTo>
                      <a:lnTo>
                        <a:pt x="42" y="52"/>
                      </a:lnTo>
                      <a:lnTo>
                        <a:pt x="35" y="52"/>
                      </a:lnTo>
                      <a:lnTo>
                        <a:pt x="30" y="50"/>
                      </a:lnTo>
                      <a:lnTo>
                        <a:pt x="27" y="50"/>
                      </a:lnTo>
                      <a:lnTo>
                        <a:pt x="22" y="50"/>
                      </a:lnTo>
                      <a:lnTo>
                        <a:pt x="15" y="50"/>
                      </a:lnTo>
                      <a:lnTo>
                        <a:pt x="12" y="47"/>
                      </a:lnTo>
                      <a:lnTo>
                        <a:pt x="9" y="40"/>
                      </a:lnTo>
                      <a:lnTo>
                        <a:pt x="7" y="35"/>
                      </a:lnTo>
                      <a:lnTo>
                        <a:pt x="4" y="30"/>
                      </a:lnTo>
                      <a:lnTo>
                        <a:pt x="0" y="26"/>
                      </a:lnTo>
                      <a:lnTo>
                        <a:pt x="0" y="2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40" name="Freeform 561">
                  <a:extLst>
                    <a:ext uri="{FF2B5EF4-FFF2-40B4-BE49-F238E27FC236}">
                      <a16:creationId xmlns:a16="http://schemas.microsoft.com/office/drawing/2014/main" id="{AE590141-87CB-470B-A6A5-52C084D42375}"/>
                    </a:ext>
                  </a:extLst>
                </p:cNvPr>
                <p:cNvSpPr>
                  <a:spLocks/>
                </p:cNvSpPr>
                <p:nvPr/>
              </p:nvSpPr>
              <p:spPr bwMode="auto">
                <a:xfrm>
                  <a:off x="3354" y="3074"/>
                  <a:ext cx="20" cy="27"/>
                </a:xfrm>
                <a:custGeom>
                  <a:avLst/>
                  <a:gdLst>
                    <a:gd name="T0" fmla="*/ 8 w 20"/>
                    <a:gd name="T1" fmla="*/ 27 h 27"/>
                    <a:gd name="T2" fmla="*/ 7 w 20"/>
                    <a:gd name="T3" fmla="*/ 22 h 27"/>
                    <a:gd name="T4" fmla="*/ 5 w 20"/>
                    <a:gd name="T5" fmla="*/ 22 h 27"/>
                    <a:gd name="T6" fmla="*/ 2 w 20"/>
                    <a:gd name="T7" fmla="*/ 26 h 27"/>
                    <a:gd name="T8" fmla="*/ 0 w 20"/>
                    <a:gd name="T9" fmla="*/ 27 h 27"/>
                    <a:gd name="T10" fmla="*/ 0 w 20"/>
                    <a:gd name="T11" fmla="*/ 24 h 27"/>
                    <a:gd name="T12" fmla="*/ 2 w 20"/>
                    <a:gd name="T13" fmla="*/ 17 h 27"/>
                    <a:gd name="T14" fmla="*/ 5 w 20"/>
                    <a:gd name="T15" fmla="*/ 14 h 27"/>
                    <a:gd name="T16" fmla="*/ 8 w 20"/>
                    <a:gd name="T17" fmla="*/ 8 h 27"/>
                    <a:gd name="T18" fmla="*/ 12 w 20"/>
                    <a:gd name="T19" fmla="*/ 3 h 27"/>
                    <a:gd name="T20" fmla="*/ 13 w 20"/>
                    <a:gd name="T21" fmla="*/ 0 h 27"/>
                    <a:gd name="T22" fmla="*/ 15 w 20"/>
                    <a:gd name="T23" fmla="*/ 0 h 27"/>
                    <a:gd name="T24" fmla="*/ 17 w 20"/>
                    <a:gd name="T25" fmla="*/ 2 h 27"/>
                    <a:gd name="T26" fmla="*/ 18 w 20"/>
                    <a:gd name="T27" fmla="*/ 2 h 27"/>
                    <a:gd name="T28" fmla="*/ 20 w 20"/>
                    <a:gd name="T29" fmla="*/ 2 h 27"/>
                    <a:gd name="T30" fmla="*/ 20 w 20"/>
                    <a:gd name="T31" fmla="*/ 5 h 27"/>
                    <a:gd name="T32" fmla="*/ 18 w 20"/>
                    <a:gd name="T33" fmla="*/ 8 h 27"/>
                    <a:gd name="T34" fmla="*/ 17 w 20"/>
                    <a:gd name="T35" fmla="*/ 12 h 27"/>
                    <a:gd name="T36" fmla="*/ 13 w 20"/>
                    <a:gd name="T37" fmla="*/ 14 h 27"/>
                    <a:gd name="T38" fmla="*/ 12 w 20"/>
                    <a:gd name="T39" fmla="*/ 17 h 27"/>
                    <a:gd name="T40" fmla="*/ 12 w 20"/>
                    <a:gd name="T41" fmla="*/ 19 h 27"/>
                    <a:gd name="T42" fmla="*/ 12 w 20"/>
                    <a:gd name="T43" fmla="*/ 21 h 27"/>
                    <a:gd name="T44" fmla="*/ 10 w 20"/>
                    <a:gd name="T45" fmla="*/ 22 h 27"/>
                    <a:gd name="T46" fmla="*/ 12 w 20"/>
                    <a:gd name="T47" fmla="*/ 24 h 27"/>
                    <a:gd name="T48" fmla="*/ 10 w 20"/>
                    <a:gd name="T49" fmla="*/ 26 h 27"/>
                    <a:gd name="T50" fmla="*/ 8 w 20"/>
                    <a:gd name="T51" fmla="*/ 27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
                    <a:gd name="T79" fmla="*/ 0 h 27"/>
                    <a:gd name="T80" fmla="*/ 20 w 20"/>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 h="27">
                      <a:moveTo>
                        <a:pt x="8" y="27"/>
                      </a:moveTo>
                      <a:lnTo>
                        <a:pt x="7" y="22"/>
                      </a:lnTo>
                      <a:lnTo>
                        <a:pt x="5" y="22"/>
                      </a:lnTo>
                      <a:lnTo>
                        <a:pt x="2" y="26"/>
                      </a:lnTo>
                      <a:lnTo>
                        <a:pt x="0" y="27"/>
                      </a:lnTo>
                      <a:lnTo>
                        <a:pt x="0" y="24"/>
                      </a:lnTo>
                      <a:lnTo>
                        <a:pt x="2" y="17"/>
                      </a:lnTo>
                      <a:lnTo>
                        <a:pt x="5" y="14"/>
                      </a:lnTo>
                      <a:lnTo>
                        <a:pt x="8" y="8"/>
                      </a:lnTo>
                      <a:lnTo>
                        <a:pt x="12" y="3"/>
                      </a:lnTo>
                      <a:lnTo>
                        <a:pt x="13" y="0"/>
                      </a:lnTo>
                      <a:lnTo>
                        <a:pt x="15" y="0"/>
                      </a:lnTo>
                      <a:lnTo>
                        <a:pt x="17" y="2"/>
                      </a:lnTo>
                      <a:lnTo>
                        <a:pt x="18" y="2"/>
                      </a:lnTo>
                      <a:lnTo>
                        <a:pt x="20" y="2"/>
                      </a:lnTo>
                      <a:lnTo>
                        <a:pt x="20" y="5"/>
                      </a:lnTo>
                      <a:lnTo>
                        <a:pt x="18" y="8"/>
                      </a:lnTo>
                      <a:lnTo>
                        <a:pt x="17" y="12"/>
                      </a:lnTo>
                      <a:lnTo>
                        <a:pt x="13" y="14"/>
                      </a:lnTo>
                      <a:lnTo>
                        <a:pt x="12" y="17"/>
                      </a:lnTo>
                      <a:lnTo>
                        <a:pt x="12" y="19"/>
                      </a:lnTo>
                      <a:lnTo>
                        <a:pt x="12" y="21"/>
                      </a:lnTo>
                      <a:lnTo>
                        <a:pt x="10" y="22"/>
                      </a:lnTo>
                      <a:lnTo>
                        <a:pt x="12" y="24"/>
                      </a:lnTo>
                      <a:lnTo>
                        <a:pt x="10" y="26"/>
                      </a:lnTo>
                      <a:lnTo>
                        <a:pt x="8" y="27"/>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41" name="Freeform 562">
                  <a:extLst>
                    <a:ext uri="{FF2B5EF4-FFF2-40B4-BE49-F238E27FC236}">
                      <a16:creationId xmlns:a16="http://schemas.microsoft.com/office/drawing/2014/main" id="{9EC60346-B135-4FC4-9D5E-826DE6FF3423}"/>
                    </a:ext>
                  </a:extLst>
                </p:cNvPr>
                <p:cNvSpPr>
                  <a:spLocks/>
                </p:cNvSpPr>
                <p:nvPr/>
              </p:nvSpPr>
              <p:spPr bwMode="auto">
                <a:xfrm>
                  <a:off x="3354" y="3074"/>
                  <a:ext cx="20" cy="27"/>
                </a:xfrm>
                <a:custGeom>
                  <a:avLst/>
                  <a:gdLst>
                    <a:gd name="T0" fmla="*/ 8 w 20"/>
                    <a:gd name="T1" fmla="*/ 27 h 27"/>
                    <a:gd name="T2" fmla="*/ 8 w 20"/>
                    <a:gd name="T3" fmla="*/ 27 h 27"/>
                    <a:gd name="T4" fmla="*/ 7 w 20"/>
                    <a:gd name="T5" fmla="*/ 22 h 27"/>
                    <a:gd name="T6" fmla="*/ 5 w 20"/>
                    <a:gd name="T7" fmla="*/ 22 h 27"/>
                    <a:gd name="T8" fmla="*/ 2 w 20"/>
                    <a:gd name="T9" fmla="*/ 26 h 27"/>
                    <a:gd name="T10" fmla="*/ 0 w 20"/>
                    <a:gd name="T11" fmla="*/ 27 h 27"/>
                    <a:gd name="T12" fmla="*/ 0 w 20"/>
                    <a:gd name="T13" fmla="*/ 24 h 27"/>
                    <a:gd name="T14" fmla="*/ 2 w 20"/>
                    <a:gd name="T15" fmla="*/ 17 h 27"/>
                    <a:gd name="T16" fmla="*/ 5 w 20"/>
                    <a:gd name="T17" fmla="*/ 14 h 27"/>
                    <a:gd name="T18" fmla="*/ 8 w 20"/>
                    <a:gd name="T19" fmla="*/ 8 h 27"/>
                    <a:gd name="T20" fmla="*/ 12 w 20"/>
                    <a:gd name="T21" fmla="*/ 3 h 27"/>
                    <a:gd name="T22" fmla="*/ 13 w 20"/>
                    <a:gd name="T23" fmla="*/ 0 h 27"/>
                    <a:gd name="T24" fmla="*/ 15 w 20"/>
                    <a:gd name="T25" fmla="*/ 0 h 27"/>
                    <a:gd name="T26" fmla="*/ 17 w 20"/>
                    <a:gd name="T27" fmla="*/ 2 h 27"/>
                    <a:gd name="T28" fmla="*/ 18 w 20"/>
                    <a:gd name="T29" fmla="*/ 2 h 27"/>
                    <a:gd name="T30" fmla="*/ 20 w 20"/>
                    <a:gd name="T31" fmla="*/ 2 h 27"/>
                    <a:gd name="T32" fmla="*/ 20 w 20"/>
                    <a:gd name="T33" fmla="*/ 5 h 27"/>
                    <a:gd name="T34" fmla="*/ 18 w 20"/>
                    <a:gd name="T35" fmla="*/ 8 h 27"/>
                    <a:gd name="T36" fmla="*/ 17 w 20"/>
                    <a:gd name="T37" fmla="*/ 12 h 27"/>
                    <a:gd name="T38" fmla="*/ 13 w 20"/>
                    <a:gd name="T39" fmla="*/ 14 h 27"/>
                    <a:gd name="T40" fmla="*/ 12 w 20"/>
                    <a:gd name="T41" fmla="*/ 17 h 27"/>
                    <a:gd name="T42" fmla="*/ 12 w 20"/>
                    <a:gd name="T43" fmla="*/ 19 h 27"/>
                    <a:gd name="T44" fmla="*/ 12 w 20"/>
                    <a:gd name="T45" fmla="*/ 21 h 27"/>
                    <a:gd name="T46" fmla="*/ 10 w 20"/>
                    <a:gd name="T47" fmla="*/ 22 h 27"/>
                    <a:gd name="T48" fmla="*/ 12 w 20"/>
                    <a:gd name="T49" fmla="*/ 24 h 27"/>
                    <a:gd name="T50" fmla="*/ 10 w 20"/>
                    <a:gd name="T51" fmla="*/ 26 h 27"/>
                    <a:gd name="T52" fmla="*/ 8 w 20"/>
                    <a:gd name="T53" fmla="*/ 27 h 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7"/>
                    <a:gd name="T83" fmla="*/ 20 w 20"/>
                    <a:gd name="T84" fmla="*/ 27 h 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7">
                      <a:moveTo>
                        <a:pt x="8" y="27"/>
                      </a:moveTo>
                      <a:lnTo>
                        <a:pt x="8" y="27"/>
                      </a:lnTo>
                      <a:lnTo>
                        <a:pt x="7" y="22"/>
                      </a:lnTo>
                      <a:lnTo>
                        <a:pt x="5" y="22"/>
                      </a:lnTo>
                      <a:lnTo>
                        <a:pt x="2" y="26"/>
                      </a:lnTo>
                      <a:lnTo>
                        <a:pt x="0" y="27"/>
                      </a:lnTo>
                      <a:lnTo>
                        <a:pt x="0" y="24"/>
                      </a:lnTo>
                      <a:lnTo>
                        <a:pt x="2" y="17"/>
                      </a:lnTo>
                      <a:lnTo>
                        <a:pt x="5" y="14"/>
                      </a:lnTo>
                      <a:lnTo>
                        <a:pt x="8" y="8"/>
                      </a:lnTo>
                      <a:lnTo>
                        <a:pt x="12" y="3"/>
                      </a:lnTo>
                      <a:lnTo>
                        <a:pt x="13" y="0"/>
                      </a:lnTo>
                      <a:lnTo>
                        <a:pt x="15" y="0"/>
                      </a:lnTo>
                      <a:lnTo>
                        <a:pt x="17" y="2"/>
                      </a:lnTo>
                      <a:lnTo>
                        <a:pt x="18" y="2"/>
                      </a:lnTo>
                      <a:lnTo>
                        <a:pt x="20" y="2"/>
                      </a:lnTo>
                      <a:lnTo>
                        <a:pt x="20" y="5"/>
                      </a:lnTo>
                      <a:lnTo>
                        <a:pt x="18" y="8"/>
                      </a:lnTo>
                      <a:lnTo>
                        <a:pt x="17" y="12"/>
                      </a:lnTo>
                      <a:lnTo>
                        <a:pt x="13" y="14"/>
                      </a:lnTo>
                      <a:lnTo>
                        <a:pt x="12" y="17"/>
                      </a:lnTo>
                      <a:lnTo>
                        <a:pt x="12" y="19"/>
                      </a:lnTo>
                      <a:lnTo>
                        <a:pt x="12" y="21"/>
                      </a:lnTo>
                      <a:lnTo>
                        <a:pt x="10" y="22"/>
                      </a:lnTo>
                      <a:lnTo>
                        <a:pt x="12" y="24"/>
                      </a:lnTo>
                      <a:lnTo>
                        <a:pt x="10" y="26"/>
                      </a:lnTo>
                      <a:lnTo>
                        <a:pt x="8" y="2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42" name="Freeform 563">
                  <a:extLst>
                    <a:ext uri="{FF2B5EF4-FFF2-40B4-BE49-F238E27FC236}">
                      <a16:creationId xmlns:a16="http://schemas.microsoft.com/office/drawing/2014/main" id="{CFA8AFF6-8235-4156-ADF7-685025B8C02E}"/>
                    </a:ext>
                  </a:extLst>
                </p:cNvPr>
                <p:cNvSpPr>
                  <a:spLocks/>
                </p:cNvSpPr>
                <p:nvPr/>
              </p:nvSpPr>
              <p:spPr bwMode="auto">
                <a:xfrm>
                  <a:off x="3184" y="3103"/>
                  <a:ext cx="33" cy="29"/>
                </a:xfrm>
                <a:custGeom>
                  <a:avLst/>
                  <a:gdLst>
                    <a:gd name="T0" fmla="*/ 13 w 33"/>
                    <a:gd name="T1" fmla="*/ 29 h 29"/>
                    <a:gd name="T2" fmla="*/ 11 w 33"/>
                    <a:gd name="T3" fmla="*/ 26 h 29"/>
                    <a:gd name="T4" fmla="*/ 8 w 33"/>
                    <a:gd name="T5" fmla="*/ 26 h 29"/>
                    <a:gd name="T6" fmla="*/ 3 w 33"/>
                    <a:gd name="T7" fmla="*/ 26 h 29"/>
                    <a:gd name="T8" fmla="*/ 1 w 33"/>
                    <a:gd name="T9" fmla="*/ 24 h 29"/>
                    <a:gd name="T10" fmla="*/ 0 w 33"/>
                    <a:gd name="T11" fmla="*/ 23 h 29"/>
                    <a:gd name="T12" fmla="*/ 1 w 33"/>
                    <a:gd name="T13" fmla="*/ 19 h 29"/>
                    <a:gd name="T14" fmla="*/ 5 w 33"/>
                    <a:gd name="T15" fmla="*/ 16 h 29"/>
                    <a:gd name="T16" fmla="*/ 10 w 33"/>
                    <a:gd name="T17" fmla="*/ 16 h 29"/>
                    <a:gd name="T18" fmla="*/ 16 w 33"/>
                    <a:gd name="T19" fmla="*/ 14 h 29"/>
                    <a:gd name="T20" fmla="*/ 20 w 33"/>
                    <a:gd name="T21" fmla="*/ 9 h 29"/>
                    <a:gd name="T22" fmla="*/ 23 w 33"/>
                    <a:gd name="T23" fmla="*/ 4 h 29"/>
                    <a:gd name="T24" fmla="*/ 26 w 33"/>
                    <a:gd name="T25" fmla="*/ 0 h 29"/>
                    <a:gd name="T26" fmla="*/ 31 w 33"/>
                    <a:gd name="T27" fmla="*/ 2 h 29"/>
                    <a:gd name="T28" fmla="*/ 33 w 33"/>
                    <a:gd name="T29" fmla="*/ 5 h 29"/>
                    <a:gd name="T30" fmla="*/ 33 w 33"/>
                    <a:gd name="T31" fmla="*/ 16 h 29"/>
                    <a:gd name="T32" fmla="*/ 31 w 33"/>
                    <a:gd name="T33" fmla="*/ 19 h 29"/>
                    <a:gd name="T34" fmla="*/ 26 w 33"/>
                    <a:gd name="T35" fmla="*/ 23 h 29"/>
                    <a:gd name="T36" fmla="*/ 25 w 33"/>
                    <a:gd name="T37" fmla="*/ 23 h 29"/>
                    <a:gd name="T38" fmla="*/ 23 w 33"/>
                    <a:gd name="T39" fmla="*/ 23 h 29"/>
                    <a:gd name="T40" fmla="*/ 18 w 33"/>
                    <a:gd name="T41" fmla="*/ 24 h 29"/>
                    <a:gd name="T42" fmla="*/ 15 w 33"/>
                    <a:gd name="T43" fmla="*/ 29 h 29"/>
                    <a:gd name="T44" fmla="*/ 13 w 33"/>
                    <a:gd name="T45" fmla="*/ 29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
                    <a:gd name="T70" fmla="*/ 0 h 29"/>
                    <a:gd name="T71" fmla="*/ 33 w 33"/>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 h="29">
                      <a:moveTo>
                        <a:pt x="13" y="29"/>
                      </a:moveTo>
                      <a:lnTo>
                        <a:pt x="11" y="26"/>
                      </a:lnTo>
                      <a:lnTo>
                        <a:pt x="8" y="26"/>
                      </a:lnTo>
                      <a:lnTo>
                        <a:pt x="3" y="26"/>
                      </a:lnTo>
                      <a:lnTo>
                        <a:pt x="1" y="24"/>
                      </a:lnTo>
                      <a:lnTo>
                        <a:pt x="0" y="23"/>
                      </a:lnTo>
                      <a:lnTo>
                        <a:pt x="1" y="19"/>
                      </a:lnTo>
                      <a:lnTo>
                        <a:pt x="5" y="16"/>
                      </a:lnTo>
                      <a:lnTo>
                        <a:pt x="10" y="16"/>
                      </a:lnTo>
                      <a:lnTo>
                        <a:pt x="16" y="14"/>
                      </a:lnTo>
                      <a:lnTo>
                        <a:pt x="20" y="9"/>
                      </a:lnTo>
                      <a:lnTo>
                        <a:pt x="23" y="4"/>
                      </a:lnTo>
                      <a:lnTo>
                        <a:pt x="26" y="0"/>
                      </a:lnTo>
                      <a:lnTo>
                        <a:pt x="31" y="2"/>
                      </a:lnTo>
                      <a:lnTo>
                        <a:pt x="33" y="5"/>
                      </a:lnTo>
                      <a:lnTo>
                        <a:pt x="33" y="16"/>
                      </a:lnTo>
                      <a:lnTo>
                        <a:pt x="31" y="19"/>
                      </a:lnTo>
                      <a:lnTo>
                        <a:pt x="26" y="23"/>
                      </a:lnTo>
                      <a:lnTo>
                        <a:pt x="25" y="23"/>
                      </a:lnTo>
                      <a:lnTo>
                        <a:pt x="23" y="23"/>
                      </a:lnTo>
                      <a:lnTo>
                        <a:pt x="18" y="24"/>
                      </a:lnTo>
                      <a:lnTo>
                        <a:pt x="15" y="29"/>
                      </a:lnTo>
                      <a:lnTo>
                        <a:pt x="13" y="29"/>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43" name="Freeform 564">
                  <a:extLst>
                    <a:ext uri="{FF2B5EF4-FFF2-40B4-BE49-F238E27FC236}">
                      <a16:creationId xmlns:a16="http://schemas.microsoft.com/office/drawing/2014/main" id="{B40A454D-27CB-4369-862D-8E68D8E10240}"/>
                    </a:ext>
                  </a:extLst>
                </p:cNvPr>
                <p:cNvSpPr>
                  <a:spLocks/>
                </p:cNvSpPr>
                <p:nvPr/>
              </p:nvSpPr>
              <p:spPr bwMode="auto">
                <a:xfrm>
                  <a:off x="3184" y="3103"/>
                  <a:ext cx="33" cy="29"/>
                </a:xfrm>
                <a:custGeom>
                  <a:avLst/>
                  <a:gdLst>
                    <a:gd name="T0" fmla="*/ 13 w 33"/>
                    <a:gd name="T1" fmla="*/ 29 h 29"/>
                    <a:gd name="T2" fmla="*/ 13 w 33"/>
                    <a:gd name="T3" fmla="*/ 29 h 29"/>
                    <a:gd name="T4" fmla="*/ 11 w 33"/>
                    <a:gd name="T5" fmla="*/ 26 h 29"/>
                    <a:gd name="T6" fmla="*/ 8 w 33"/>
                    <a:gd name="T7" fmla="*/ 26 h 29"/>
                    <a:gd name="T8" fmla="*/ 3 w 33"/>
                    <a:gd name="T9" fmla="*/ 26 h 29"/>
                    <a:gd name="T10" fmla="*/ 1 w 33"/>
                    <a:gd name="T11" fmla="*/ 24 h 29"/>
                    <a:gd name="T12" fmla="*/ 0 w 33"/>
                    <a:gd name="T13" fmla="*/ 23 h 29"/>
                    <a:gd name="T14" fmla="*/ 1 w 33"/>
                    <a:gd name="T15" fmla="*/ 19 h 29"/>
                    <a:gd name="T16" fmla="*/ 5 w 33"/>
                    <a:gd name="T17" fmla="*/ 16 h 29"/>
                    <a:gd name="T18" fmla="*/ 10 w 33"/>
                    <a:gd name="T19" fmla="*/ 16 h 29"/>
                    <a:gd name="T20" fmla="*/ 16 w 33"/>
                    <a:gd name="T21" fmla="*/ 14 h 29"/>
                    <a:gd name="T22" fmla="*/ 20 w 33"/>
                    <a:gd name="T23" fmla="*/ 9 h 29"/>
                    <a:gd name="T24" fmla="*/ 23 w 33"/>
                    <a:gd name="T25" fmla="*/ 4 h 29"/>
                    <a:gd name="T26" fmla="*/ 26 w 33"/>
                    <a:gd name="T27" fmla="*/ 0 h 29"/>
                    <a:gd name="T28" fmla="*/ 31 w 33"/>
                    <a:gd name="T29" fmla="*/ 2 h 29"/>
                    <a:gd name="T30" fmla="*/ 33 w 33"/>
                    <a:gd name="T31" fmla="*/ 5 h 29"/>
                    <a:gd name="T32" fmla="*/ 33 w 33"/>
                    <a:gd name="T33" fmla="*/ 16 h 29"/>
                    <a:gd name="T34" fmla="*/ 31 w 33"/>
                    <a:gd name="T35" fmla="*/ 19 h 29"/>
                    <a:gd name="T36" fmla="*/ 26 w 33"/>
                    <a:gd name="T37" fmla="*/ 23 h 29"/>
                    <a:gd name="T38" fmla="*/ 25 w 33"/>
                    <a:gd name="T39" fmla="*/ 23 h 29"/>
                    <a:gd name="T40" fmla="*/ 23 w 33"/>
                    <a:gd name="T41" fmla="*/ 23 h 29"/>
                    <a:gd name="T42" fmla="*/ 18 w 33"/>
                    <a:gd name="T43" fmla="*/ 24 h 29"/>
                    <a:gd name="T44" fmla="*/ 15 w 33"/>
                    <a:gd name="T45" fmla="*/ 29 h 29"/>
                    <a:gd name="T46" fmla="*/ 13 w 33"/>
                    <a:gd name="T47" fmla="*/ 29 h 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
                    <a:gd name="T73" fmla="*/ 0 h 29"/>
                    <a:gd name="T74" fmla="*/ 33 w 33"/>
                    <a:gd name="T75" fmla="*/ 29 h 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 h="29">
                      <a:moveTo>
                        <a:pt x="13" y="29"/>
                      </a:moveTo>
                      <a:lnTo>
                        <a:pt x="13" y="29"/>
                      </a:lnTo>
                      <a:lnTo>
                        <a:pt x="11" y="26"/>
                      </a:lnTo>
                      <a:lnTo>
                        <a:pt x="8" y="26"/>
                      </a:lnTo>
                      <a:lnTo>
                        <a:pt x="3" y="26"/>
                      </a:lnTo>
                      <a:lnTo>
                        <a:pt x="1" y="24"/>
                      </a:lnTo>
                      <a:lnTo>
                        <a:pt x="0" y="23"/>
                      </a:lnTo>
                      <a:lnTo>
                        <a:pt x="1" y="19"/>
                      </a:lnTo>
                      <a:lnTo>
                        <a:pt x="5" y="16"/>
                      </a:lnTo>
                      <a:lnTo>
                        <a:pt x="10" y="16"/>
                      </a:lnTo>
                      <a:lnTo>
                        <a:pt x="16" y="14"/>
                      </a:lnTo>
                      <a:lnTo>
                        <a:pt x="20" y="9"/>
                      </a:lnTo>
                      <a:lnTo>
                        <a:pt x="23" y="4"/>
                      </a:lnTo>
                      <a:lnTo>
                        <a:pt x="26" y="0"/>
                      </a:lnTo>
                      <a:lnTo>
                        <a:pt x="31" y="2"/>
                      </a:lnTo>
                      <a:lnTo>
                        <a:pt x="33" y="5"/>
                      </a:lnTo>
                      <a:lnTo>
                        <a:pt x="33" y="16"/>
                      </a:lnTo>
                      <a:lnTo>
                        <a:pt x="31" y="19"/>
                      </a:lnTo>
                      <a:lnTo>
                        <a:pt x="26" y="23"/>
                      </a:lnTo>
                      <a:lnTo>
                        <a:pt x="25" y="23"/>
                      </a:lnTo>
                      <a:lnTo>
                        <a:pt x="23" y="23"/>
                      </a:lnTo>
                      <a:lnTo>
                        <a:pt x="18" y="24"/>
                      </a:lnTo>
                      <a:lnTo>
                        <a:pt x="15" y="29"/>
                      </a:lnTo>
                      <a:lnTo>
                        <a:pt x="13" y="2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44" name="Freeform 565">
                  <a:extLst>
                    <a:ext uri="{FF2B5EF4-FFF2-40B4-BE49-F238E27FC236}">
                      <a16:creationId xmlns:a16="http://schemas.microsoft.com/office/drawing/2014/main" id="{97755F82-FD21-4C08-9BE4-8467A01F1976}"/>
                    </a:ext>
                  </a:extLst>
                </p:cNvPr>
                <p:cNvSpPr>
                  <a:spLocks/>
                </p:cNvSpPr>
                <p:nvPr/>
              </p:nvSpPr>
              <p:spPr bwMode="auto">
                <a:xfrm>
                  <a:off x="3301" y="3108"/>
                  <a:ext cx="70" cy="62"/>
                </a:xfrm>
                <a:custGeom>
                  <a:avLst/>
                  <a:gdLst>
                    <a:gd name="T0" fmla="*/ 10 w 70"/>
                    <a:gd name="T1" fmla="*/ 62 h 62"/>
                    <a:gd name="T2" fmla="*/ 5 w 70"/>
                    <a:gd name="T3" fmla="*/ 59 h 62"/>
                    <a:gd name="T4" fmla="*/ 5 w 70"/>
                    <a:gd name="T5" fmla="*/ 54 h 62"/>
                    <a:gd name="T6" fmla="*/ 5 w 70"/>
                    <a:gd name="T7" fmla="*/ 50 h 62"/>
                    <a:gd name="T8" fmla="*/ 1 w 70"/>
                    <a:gd name="T9" fmla="*/ 49 h 62"/>
                    <a:gd name="T10" fmla="*/ 1 w 70"/>
                    <a:gd name="T11" fmla="*/ 47 h 62"/>
                    <a:gd name="T12" fmla="*/ 0 w 70"/>
                    <a:gd name="T13" fmla="*/ 43 h 62"/>
                    <a:gd name="T14" fmla="*/ 1 w 70"/>
                    <a:gd name="T15" fmla="*/ 42 h 62"/>
                    <a:gd name="T16" fmla="*/ 6 w 70"/>
                    <a:gd name="T17" fmla="*/ 38 h 62"/>
                    <a:gd name="T18" fmla="*/ 13 w 70"/>
                    <a:gd name="T19" fmla="*/ 37 h 62"/>
                    <a:gd name="T20" fmla="*/ 21 w 70"/>
                    <a:gd name="T21" fmla="*/ 35 h 62"/>
                    <a:gd name="T22" fmla="*/ 26 w 70"/>
                    <a:gd name="T23" fmla="*/ 33 h 62"/>
                    <a:gd name="T24" fmla="*/ 30 w 70"/>
                    <a:gd name="T25" fmla="*/ 33 h 62"/>
                    <a:gd name="T26" fmla="*/ 35 w 70"/>
                    <a:gd name="T27" fmla="*/ 31 h 62"/>
                    <a:gd name="T28" fmla="*/ 40 w 70"/>
                    <a:gd name="T29" fmla="*/ 26 h 62"/>
                    <a:gd name="T30" fmla="*/ 43 w 70"/>
                    <a:gd name="T31" fmla="*/ 24 h 62"/>
                    <a:gd name="T32" fmla="*/ 46 w 70"/>
                    <a:gd name="T33" fmla="*/ 23 h 62"/>
                    <a:gd name="T34" fmla="*/ 51 w 70"/>
                    <a:gd name="T35" fmla="*/ 23 h 62"/>
                    <a:gd name="T36" fmla="*/ 58 w 70"/>
                    <a:gd name="T37" fmla="*/ 21 h 62"/>
                    <a:gd name="T38" fmla="*/ 56 w 70"/>
                    <a:gd name="T39" fmla="*/ 18 h 62"/>
                    <a:gd name="T40" fmla="*/ 53 w 70"/>
                    <a:gd name="T41" fmla="*/ 19 h 62"/>
                    <a:gd name="T42" fmla="*/ 48 w 70"/>
                    <a:gd name="T43" fmla="*/ 16 h 62"/>
                    <a:gd name="T44" fmla="*/ 53 w 70"/>
                    <a:gd name="T45" fmla="*/ 14 h 62"/>
                    <a:gd name="T46" fmla="*/ 58 w 70"/>
                    <a:gd name="T47" fmla="*/ 9 h 62"/>
                    <a:gd name="T48" fmla="*/ 63 w 70"/>
                    <a:gd name="T49" fmla="*/ 0 h 62"/>
                    <a:gd name="T50" fmla="*/ 65 w 70"/>
                    <a:gd name="T51" fmla="*/ 5 h 62"/>
                    <a:gd name="T52" fmla="*/ 65 w 70"/>
                    <a:gd name="T53" fmla="*/ 11 h 62"/>
                    <a:gd name="T54" fmla="*/ 65 w 70"/>
                    <a:gd name="T55" fmla="*/ 16 h 62"/>
                    <a:gd name="T56" fmla="*/ 70 w 70"/>
                    <a:gd name="T57" fmla="*/ 21 h 62"/>
                    <a:gd name="T58" fmla="*/ 66 w 70"/>
                    <a:gd name="T59" fmla="*/ 30 h 62"/>
                    <a:gd name="T60" fmla="*/ 60 w 70"/>
                    <a:gd name="T61" fmla="*/ 33 h 62"/>
                    <a:gd name="T62" fmla="*/ 55 w 70"/>
                    <a:gd name="T63" fmla="*/ 38 h 62"/>
                    <a:gd name="T64" fmla="*/ 53 w 70"/>
                    <a:gd name="T65" fmla="*/ 42 h 62"/>
                    <a:gd name="T66" fmla="*/ 46 w 70"/>
                    <a:gd name="T67" fmla="*/ 45 h 62"/>
                    <a:gd name="T68" fmla="*/ 41 w 70"/>
                    <a:gd name="T69" fmla="*/ 43 h 62"/>
                    <a:gd name="T70" fmla="*/ 33 w 70"/>
                    <a:gd name="T71" fmla="*/ 43 h 62"/>
                    <a:gd name="T72" fmla="*/ 35 w 70"/>
                    <a:gd name="T73" fmla="*/ 45 h 62"/>
                    <a:gd name="T74" fmla="*/ 33 w 70"/>
                    <a:gd name="T75" fmla="*/ 45 h 62"/>
                    <a:gd name="T76" fmla="*/ 28 w 70"/>
                    <a:gd name="T77" fmla="*/ 50 h 62"/>
                    <a:gd name="T78" fmla="*/ 23 w 70"/>
                    <a:gd name="T79" fmla="*/ 50 h 62"/>
                    <a:gd name="T80" fmla="*/ 20 w 70"/>
                    <a:gd name="T81" fmla="*/ 52 h 62"/>
                    <a:gd name="T82" fmla="*/ 20 w 70"/>
                    <a:gd name="T83" fmla="*/ 54 h 62"/>
                    <a:gd name="T84" fmla="*/ 16 w 70"/>
                    <a:gd name="T85" fmla="*/ 59 h 62"/>
                    <a:gd name="T86" fmla="*/ 13 w 70"/>
                    <a:gd name="T87" fmla="*/ 61 h 62"/>
                    <a:gd name="T88" fmla="*/ 10 w 70"/>
                    <a:gd name="T89" fmla="*/ 62 h 6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0"/>
                    <a:gd name="T136" fmla="*/ 0 h 62"/>
                    <a:gd name="T137" fmla="*/ 70 w 70"/>
                    <a:gd name="T138" fmla="*/ 62 h 6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0" h="62">
                      <a:moveTo>
                        <a:pt x="10" y="62"/>
                      </a:moveTo>
                      <a:lnTo>
                        <a:pt x="5" y="59"/>
                      </a:lnTo>
                      <a:lnTo>
                        <a:pt x="5" y="54"/>
                      </a:lnTo>
                      <a:lnTo>
                        <a:pt x="5" y="50"/>
                      </a:lnTo>
                      <a:lnTo>
                        <a:pt x="1" y="49"/>
                      </a:lnTo>
                      <a:lnTo>
                        <a:pt x="1" y="47"/>
                      </a:lnTo>
                      <a:lnTo>
                        <a:pt x="0" y="43"/>
                      </a:lnTo>
                      <a:lnTo>
                        <a:pt x="1" y="42"/>
                      </a:lnTo>
                      <a:lnTo>
                        <a:pt x="6" y="38"/>
                      </a:lnTo>
                      <a:lnTo>
                        <a:pt x="13" y="37"/>
                      </a:lnTo>
                      <a:lnTo>
                        <a:pt x="21" y="35"/>
                      </a:lnTo>
                      <a:lnTo>
                        <a:pt x="26" y="33"/>
                      </a:lnTo>
                      <a:lnTo>
                        <a:pt x="30" y="33"/>
                      </a:lnTo>
                      <a:lnTo>
                        <a:pt x="35" y="31"/>
                      </a:lnTo>
                      <a:lnTo>
                        <a:pt x="40" y="26"/>
                      </a:lnTo>
                      <a:lnTo>
                        <a:pt x="43" y="24"/>
                      </a:lnTo>
                      <a:lnTo>
                        <a:pt x="46" y="23"/>
                      </a:lnTo>
                      <a:lnTo>
                        <a:pt x="51" y="23"/>
                      </a:lnTo>
                      <a:lnTo>
                        <a:pt x="58" y="21"/>
                      </a:lnTo>
                      <a:lnTo>
                        <a:pt x="56" y="18"/>
                      </a:lnTo>
                      <a:lnTo>
                        <a:pt x="53" y="19"/>
                      </a:lnTo>
                      <a:lnTo>
                        <a:pt x="48" y="16"/>
                      </a:lnTo>
                      <a:lnTo>
                        <a:pt x="53" y="14"/>
                      </a:lnTo>
                      <a:lnTo>
                        <a:pt x="58" y="9"/>
                      </a:lnTo>
                      <a:lnTo>
                        <a:pt x="63" y="0"/>
                      </a:lnTo>
                      <a:lnTo>
                        <a:pt x="65" y="5"/>
                      </a:lnTo>
                      <a:lnTo>
                        <a:pt x="65" y="11"/>
                      </a:lnTo>
                      <a:lnTo>
                        <a:pt x="65" y="16"/>
                      </a:lnTo>
                      <a:lnTo>
                        <a:pt x="70" y="21"/>
                      </a:lnTo>
                      <a:lnTo>
                        <a:pt x="66" y="30"/>
                      </a:lnTo>
                      <a:lnTo>
                        <a:pt x="60" y="33"/>
                      </a:lnTo>
                      <a:lnTo>
                        <a:pt x="55" y="38"/>
                      </a:lnTo>
                      <a:lnTo>
                        <a:pt x="53" y="42"/>
                      </a:lnTo>
                      <a:lnTo>
                        <a:pt x="46" y="45"/>
                      </a:lnTo>
                      <a:lnTo>
                        <a:pt x="41" y="43"/>
                      </a:lnTo>
                      <a:lnTo>
                        <a:pt x="33" y="43"/>
                      </a:lnTo>
                      <a:lnTo>
                        <a:pt x="35" y="45"/>
                      </a:lnTo>
                      <a:lnTo>
                        <a:pt x="33" y="45"/>
                      </a:lnTo>
                      <a:lnTo>
                        <a:pt x="28" y="50"/>
                      </a:lnTo>
                      <a:lnTo>
                        <a:pt x="23" y="50"/>
                      </a:lnTo>
                      <a:lnTo>
                        <a:pt x="20" y="52"/>
                      </a:lnTo>
                      <a:lnTo>
                        <a:pt x="20" y="54"/>
                      </a:lnTo>
                      <a:lnTo>
                        <a:pt x="16" y="59"/>
                      </a:lnTo>
                      <a:lnTo>
                        <a:pt x="13" y="61"/>
                      </a:lnTo>
                      <a:lnTo>
                        <a:pt x="10" y="62"/>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45" name="Freeform 566">
                  <a:extLst>
                    <a:ext uri="{FF2B5EF4-FFF2-40B4-BE49-F238E27FC236}">
                      <a16:creationId xmlns:a16="http://schemas.microsoft.com/office/drawing/2014/main" id="{00F65D99-54F2-41FB-B089-7E22B9C8C0D6}"/>
                    </a:ext>
                  </a:extLst>
                </p:cNvPr>
                <p:cNvSpPr>
                  <a:spLocks/>
                </p:cNvSpPr>
                <p:nvPr/>
              </p:nvSpPr>
              <p:spPr bwMode="auto">
                <a:xfrm>
                  <a:off x="3301" y="3108"/>
                  <a:ext cx="70" cy="62"/>
                </a:xfrm>
                <a:custGeom>
                  <a:avLst/>
                  <a:gdLst>
                    <a:gd name="T0" fmla="*/ 10 w 70"/>
                    <a:gd name="T1" fmla="*/ 62 h 62"/>
                    <a:gd name="T2" fmla="*/ 10 w 70"/>
                    <a:gd name="T3" fmla="*/ 62 h 62"/>
                    <a:gd name="T4" fmla="*/ 5 w 70"/>
                    <a:gd name="T5" fmla="*/ 59 h 62"/>
                    <a:gd name="T6" fmla="*/ 5 w 70"/>
                    <a:gd name="T7" fmla="*/ 54 h 62"/>
                    <a:gd name="T8" fmla="*/ 5 w 70"/>
                    <a:gd name="T9" fmla="*/ 50 h 62"/>
                    <a:gd name="T10" fmla="*/ 1 w 70"/>
                    <a:gd name="T11" fmla="*/ 49 h 62"/>
                    <a:gd name="T12" fmla="*/ 1 w 70"/>
                    <a:gd name="T13" fmla="*/ 47 h 62"/>
                    <a:gd name="T14" fmla="*/ 0 w 70"/>
                    <a:gd name="T15" fmla="*/ 43 h 62"/>
                    <a:gd name="T16" fmla="*/ 1 w 70"/>
                    <a:gd name="T17" fmla="*/ 42 h 62"/>
                    <a:gd name="T18" fmla="*/ 6 w 70"/>
                    <a:gd name="T19" fmla="*/ 38 h 62"/>
                    <a:gd name="T20" fmla="*/ 13 w 70"/>
                    <a:gd name="T21" fmla="*/ 37 h 62"/>
                    <a:gd name="T22" fmla="*/ 21 w 70"/>
                    <a:gd name="T23" fmla="*/ 35 h 62"/>
                    <a:gd name="T24" fmla="*/ 26 w 70"/>
                    <a:gd name="T25" fmla="*/ 33 h 62"/>
                    <a:gd name="T26" fmla="*/ 30 w 70"/>
                    <a:gd name="T27" fmla="*/ 33 h 62"/>
                    <a:gd name="T28" fmla="*/ 35 w 70"/>
                    <a:gd name="T29" fmla="*/ 31 h 62"/>
                    <a:gd name="T30" fmla="*/ 40 w 70"/>
                    <a:gd name="T31" fmla="*/ 26 h 62"/>
                    <a:gd name="T32" fmla="*/ 43 w 70"/>
                    <a:gd name="T33" fmla="*/ 24 h 62"/>
                    <a:gd name="T34" fmla="*/ 46 w 70"/>
                    <a:gd name="T35" fmla="*/ 23 h 62"/>
                    <a:gd name="T36" fmla="*/ 51 w 70"/>
                    <a:gd name="T37" fmla="*/ 23 h 62"/>
                    <a:gd name="T38" fmla="*/ 58 w 70"/>
                    <a:gd name="T39" fmla="*/ 21 h 62"/>
                    <a:gd name="T40" fmla="*/ 56 w 70"/>
                    <a:gd name="T41" fmla="*/ 18 h 62"/>
                    <a:gd name="T42" fmla="*/ 53 w 70"/>
                    <a:gd name="T43" fmla="*/ 19 h 62"/>
                    <a:gd name="T44" fmla="*/ 48 w 70"/>
                    <a:gd name="T45" fmla="*/ 16 h 62"/>
                    <a:gd name="T46" fmla="*/ 53 w 70"/>
                    <a:gd name="T47" fmla="*/ 14 h 62"/>
                    <a:gd name="T48" fmla="*/ 58 w 70"/>
                    <a:gd name="T49" fmla="*/ 9 h 62"/>
                    <a:gd name="T50" fmla="*/ 63 w 70"/>
                    <a:gd name="T51" fmla="*/ 0 h 62"/>
                    <a:gd name="T52" fmla="*/ 65 w 70"/>
                    <a:gd name="T53" fmla="*/ 5 h 62"/>
                    <a:gd name="T54" fmla="*/ 65 w 70"/>
                    <a:gd name="T55" fmla="*/ 11 h 62"/>
                    <a:gd name="T56" fmla="*/ 65 w 70"/>
                    <a:gd name="T57" fmla="*/ 16 h 62"/>
                    <a:gd name="T58" fmla="*/ 70 w 70"/>
                    <a:gd name="T59" fmla="*/ 21 h 62"/>
                    <a:gd name="T60" fmla="*/ 66 w 70"/>
                    <a:gd name="T61" fmla="*/ 30 h 62"/>
                    <a:gd name="T62" fmla="*/ 60 w 70"/>
                    <a:gd name="T63" fmla="*/ 33 h 62"/>
                    <a:gd name="T64" fmla="*/ 55 w 70"/>
                    <a:gd name="T65" fmla="*/ 38 h 62"/>
                    <a:gd name="T66" fmla="*/ 53 w 70"/>
                    <a:gd name="T67" fmla="*/ 42 h 62"/>
                    <a:gd name="T68" fmla="*/ 46 w 70"/>
                    <a:gd name="T69" fmla="*/ 45 h 62"/>
                    <a:gd name="T70" fmla="*/ 41 w 70"/>
                    <a:gd name="T71" fmla="*/ 43 h 62"/>
                    <a:gd name="T72" fmla="*/ 33 w 70"/>
                    <a:gd name="T73" fmla="*/ 43 h 62"/>
                    <a:gd name="T74" fmla="*/ 35 w 70"/>
                    <a:gd name="T75" fmla="*/ 45 h 62"/>
                    <a:gd name="T76" fmla="*/ 33 w 70"/>
                    <a:gd name="T77" fmla="*/ 45 h 62"/>
                    <a:gd name="T78" fmla="*/ 28 w 70"/>
                    <a:gd name="T79" fmla="*/ 50 h 62"/>
                    <a:gd name="T80" fmla="*/ 23 w 70"/>
                    <a:gd name="T81" fmla="*/ 50 h 62"/>
                    <a:gd name="T82" fmla="*/ 20 w 70"/>
                    <a:gd name="T83" fmla="*/ 52 h 62"/>
                    <a:gd name="T84" fmla="*/ 20 w 70"/>
                    <a:gd name="T85" fmla="*/ 54 h 62"/>
                    <a:gd name="T86" fmla="*/ 16 w 70"/>
                    <a:gd name="T87" fmla="*/ 59 h 62"/>
                    <a:gd name="T88" fmla="*/ 13 w 70"/>
                    <a:gd name="T89" fmla="*/ 61 h 62"/>
                    <a:gd name="T90" fmla="*/ 10 w 70"/>
                    <a:gd name="T91" fmla="*/ 62 h 6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0"/>
                    <a:gd name="T139" fmla="*/ 0 h 62"/>
                    <a:gd name="T140" fmla="*/ 70 w 70"/>
                    <a:gd name="T141" fmla="*/ 62 h 6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0" h="62">
                      <a:moveTo>
                        <a:pt x="10" y="62"/>
                      </a:moveTo>
                      <a:lnTo>
                        <a:pt x="10" y="62"/>
                      </a:lnTo>
                      <a:lnTo>
                        <a:pt x="5" y="59"/>
                      </a:lnTo>
                      <a:lnTo>
                        <a:pt x="5" y="54"/>
                      </a:lnTo>
                      <a:lnTo>
                        <a:pt x="5" y="50"/>
                      </a:lnTo>
                      <a:lnTo>
                        <a:pt x="1" y="49"/>
                      </a:lnTo>
                      <a:lnTo>
                        <a:pt x="1" y="47"/>
                      </a:lnTo>
                      <a:lnTo>
                        <a:pt x="0" y="43"/>
                      </a:lnTo>
                      <a:lnTo>
                        <a:pt x="1" y="42"/>
                      </a:lnTo>
                      <a:lnTo>
                        <a:pt x="6" y="38"/>
                      </a:lnTo>
                      <a:lnTo>
                        <a:pt x="13" y="37"/>
                      </a:lnTo>
                      <a:lnTo>
                        <a:pt x="21" y="35"/>
                      </a:lnTo>
                      <a:lnTo>
                        <a:pt x="26" y="33"/>
                      </a:lnTo>
                      <a:lnTo>
                        <a:pt x="30" y="33"/>
                      </a:lnTo>
                      <a:lnTo>
                        <a:pt x="35" y="31"/>
                      </a:lnTo>
                      <a:lnTo>
                        <a:pt x="40" y="26"/>
                      </a:lnTo>
                      <a:lnTo>
                        <a:pt x="43" y="24"/>
                      </a:lnTo>
                      <a:lnTo>
                        <a:pt x="46" y="23"/>
                      </a:lnTo>
                      <a:lnTo>
                        <a:pt x="51" y="23"/>
                      </a:lnTo>
                      <a:lnTo>
                        <a:pt x="58" y="21"/>
                      </a:lnTo>
                      <a:lnTo>
                        <a:pt x="56" y="18"/>
                      </a:lnTo>
                      <a:lnTo>
                        <a:pt x="53" y="19"/>
                      </a:lnTo>
                      <a:lnTo>
                        <a:pt x="48" y="16"/>
                      </a:lnTo>
                      <a:lnTo>
                        <a:pt x="53" y="14"/>
                      </a:lnTo>
                      <a:lnTo>
                        <a:pt x="58" y="9"/>
                      </a:lnTo>
                      <a:lnTo>
                        <a:pt x="63" y="0"/>
                      </a:lnTo>
                      <a:lnTo>
                        <a:pt x="65" y="5"/>
                      </a:lnTo>
                      <a:lnTo>
                        <a:pt x="65" y="11"/>
                      </a:lnTo>
                      <a:lnTo>
                        <a:pt x="65" y="16"/>
                      </a:lnTo>
                      <a:lnTo>
                        <a:pt x="70" y="21"/>
                      </a:lnTo>
                      <a:lnTo>
                        <a:pt x="66" y="30"/>
                      </a:lnTo>
                      <a:lnTo>
                        <a:pt x="60" y="33"/>
                      </a:lnTo>
                      <a:lnTo>
                        <a:pt x="55" y="38"/>
                      </a:lnTo>
                      <a:lnTo>
                        <a:pt x="53" y="42"/>
                      </a:lnTo>
                      <a:lnTo>
                        <a:pt x="46" y="45"/>
                      </a:lnTo>
                      <a:lnTo>
                        <a:pt x="41" y="43"/>
                      </a:lnTo>
                      <a:lnTo>
                        <a:pt x="33" y="43"/>
                      </a:lnTo>
                      <a:lnTo>
                        <a:pt x="35" y="45"/>
                      </a:lnTo>
                      <a:lnTo>
                        <a:pt x="33" y="45"/>
                      </a:lnTo>
                      <a:lnTo>
                        <a:pt x="28" y="50"/>
                      </a:lnTo>
                      <a:lnTo>
                        <a:pt x="23" y="50"/>
                      </a:lnTo>
                      <a:lnTo>
                        <a:pt x="20" y="52"/>
                      </a:lnTo>
                      <a:lnTo>
                        <a:pt x="20" y="54"/>
                      </a:lnTo>
                      <a:lnTo>
                        <a:pt x="16" y="59"/>
                      </a:lnTo>
                      <a:lnTo>
                        <a:pt x="13" y="61"/>
                      </a:lnTo>
                      <a:lnTo>
                        <a:pt x="10" y="6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46" name="Freeform 567">
                  <a:extLst>
                    <a:ext uri="{FF2B5EF4-FFF2-40B4-BE49-F238E27FC236}">
                      <a16:creationId xmlns:a16="http://schemas.microsoft.com/office/drawing/2014/main" id="{CA4075F0-0B35-46FF-A1D2-4669496D4815}"/>
                    </a:ext>
                  </a:extLst>
                </p:cNvPr>
                <p:cNvSpPr>
                  <a:spLocks/>
                </p:cNvSpPr>
                <p:nvPr/>
              </p:nvSpPr>
              <p:spPr bwMode="auto">
                <a:xfrm>
                  <a:off x="1117" y="2150"/>
                  <a:ext cx="396" cy="341"/>
                </a:xfrm>
                <a:custGeom>
                  <a:avLst/>
                  <a:gdLst>
                    <a:gd name="T0" fmla="*/ 139 w 396"/>
                    <a:gd name="T1" fmla="*/ 308 h 341"/>
                    <a:gd name="T2" fmla="*/ 124 w 396"/>
                    <a:gd name="T3" fmla="*/ 282 h 341"/>
                    <a:gd name="T4" fmla="*/ 75 w 396"/>
                    <a:gd name="T5" fmla="*/ 265 h 341"/>
                    <a:gd name="T6" fmla="*/ 65 w 396"/>
                    <a:gd name="T7" fmla="*/ 246 h 341"/>
                    <a:gd name="T8" fmla="*/ 47 w 396"/>
                    <a:gd name="T9" fmla="*/ 224 h 341"/>
                    <a:gd name="T10" fmla="*/ 50 w 396"/>
                    <a:gd name="T11" fmla="*/ 200 h 341"/>
                    <a:gd name="T12" fmla="*/ 72 w 396"/>
                    <a:gd name="T13" fmla="*/ 186 h 341"/>
                    <a:gd name="T14" fmla="*/ 65 w 396"/>
                    <a:gd name="T15" fmla="*/ 170 h 341"/>
                    <a:gd name="T16" fmla="*/ 28 w 396"/>
                    <a:gd name="T17" fmla="*/ 167 h 341"/>
                    <a:gd name="T18" fmla="*/ 3 w 396"/>
                    <a:gd name="T19" fmla="*/ 131 h 341"/>
                    <a:gd name="T20" fmla="*/ 7 w 396"/>
                    <a:gd name="T21" fmla="*/ 101 h 341"/>
                    <a:gd name="T22" fmla="*/ 40 w 396"/>
                    <a:gd name="T23" fmla="*/ 100 h 341"/>
                    <a:gd name="T24" fmla="*/ 57 w 396"/>
                    <a:gd name="T25" fmla="*/ 72 h 341"/>
                    <a:gd name="T26" fmla="*/ 84 w 396"/>
                    <a:gd name="T27" fmla="*/ 69 h 341"/>
                    <a:gd name="T28" fmla="*/ 102 w 396"/>
                    <a:gd name="T29" fmla="*/ 51 h 341"/>
                    <a:gd name="T30" fmla="*/ 120 w 396"/>
                    <a:gd name="T31" fmla="*/ 62 h 341"/>
                    <a:gd name="T32" fmla="*/ 132 w 396"/>
                    <a:gd name="T33" fmla="*/ 38 h 341"/>
                    <a:gd name="T34" fmla="*/ 149 w 396"/>
                    <a:gd name="T35" fmla="*/ 17 h 341"/>
                    <a:gd name="T36" fmla="*/ 189 w 396"/>
                    <a:gd name="T37" fmla="*/ 12 h 341"/>
                    <a:gd name="T38" fmla="*/ 224 w 396"/>
                    <a:gd name="T39" fmla="*/ 0 h 341"/>
                    <a:gd name="T40" fmla="*/ 229 w 396"/>
                    <a:gd name="T41" fmla="*/ 20 h 341"/>
                    <a:gd name="T42" fmla="*/ 240 w 396"/>
                    <a:gd name="T43" fmla="*/ 29 h 341"/>
                    <a:gd name="T44" fmla="*/ 267 w 396"/>
                    <a:gd name="T45" fmla="*/ 41 h 341"/>
                    <a:gd name="T46" fmla="*/ 252 w 396"/>
                    <a:gd name="T47" fmla="*/ 67 h 341"/>
                    <a:gd name="T48" fmla="*/ 254 w 396"/>
                    <a:gd name="T49" fmla="*/ 93 h 341"/>
                    <a:gd name="T50" fmla="*/ 264 w 396"/>
                    <a:gd name="T51" fmla="*/ 72 h 341"/>
                    <a:gd name="T52" fmla="*/ 274 w 396"/>
                    <a:gd name="T53" fmla="*/ 63 h 341"/>
                    <a:gd name="T54" fmla="*/ 292 w 396"/>
                    <a:gd name="T55" fmla="*/ 67 h 341"/>
                    <a:gd name="T56" fmla="*/ 309 w 396"/>
                    <a:gd name="T57" fmla="*/ 65 h 341"/>
                    <a:gd name="T58" fmla="*/ 339 w 396"/>
                    <a:gd name="T59" fmla="*/ 72 h 341"/>
                    <a:gd name="T60" fmla="*/ 344 w 396"/>
                    <a:gd name="T61" fmla="*/ 88 h 341"/>
                    <a:gd name="T62" fmla="*/ 369 w 396"/>
                    <a:gd name="T63" fmla="*/ 112 h 341"/>
                    <a:gd name="T64" fmla="*/ 381 w 396"/>
                    <a:gd name="T65" fmla="*/ 136 h 341"/>
                    <a:gd name="T66" fmla="*/ 382 w 396"/>
                    <a:gd name="T67" fmla="*/ 175 h 341"/>
                    <a:gd name="T68" fmla="*/ 369 w 396"/>
                    <a:gd name="T69" fmla="*/ 200 h 341"/>
                    <a:gd name="T70" fmla="*/ 381 w 396"/>
                    <a:gd name="T71" fmla="*/ 232 h 341"/>
                    <a:gd name="T72" fmla="*/ 369 w 396"/>
                    <a:gd name="T73" fmla="*/ 267 h 341"/>
                    <a:gd name="T74" fmla="*/ 362 w 396"/>
                    <a:gd name="T75" fmla="*/ 251 h 341"/>
                    <a:gd name="T76" fmla="*/ 346 w 396"/>
                    <a:gd name="T77" fmla="*/ 232 h 341"/>
                    <a:gd name="T78" fmla="*/ 326 w 396"/>
                    <a:gd name="T79" fmla="*/ 219 h 341"/>
                    <a:gd name="T80" fmla="*/ 306 w 396"/>
                    <a:gd name="T81" fmla="*/ 212 h 341"/>
                    <a:gd name="T82" fmla="*/ 281 w 396"/>
                    <a:gd name="T83" fmla="*/ 232 h 341"/>
                    <a:gd name="T84" fmla="*/ 256 w 396"/>
                    <a:gd name="T85" fmla="*/ 253 h 341"/>
                    <a:gd name="T86" fmla="*/ 237 w 396"/>
                    <a:gd name="T87" fmla="*/ 267 h 341"/>
                    <a:gd name="T88" fmla="*/ 215 w 396"/>
                    <a:gd name="T89" fmla="*/ 282 h 341"/>
                    <a:gd name="T90" fmla="*/ 204 w 396"/>
                    <a:gd name="T91" fmla="*/ 294 h 341"/>
                    <a:gd name="T92" fmla="*/ 205 w 396"/>
                    <a:gd name="T93" fmla="*/ 319 h 341"/>
                    <a:gd name="T94" fmla="*/ 195 w 396"/>
                    <a:gd name="T95" fmla="*/ 338 h 341"/>
                    <a:gd name="T96" fmla="*/ 174 w 396"/>
                    <a:gd name="T97" fmla="*/ 339 h 341"/>
                    <a:gd name="T98" fmla="*/ 159 w 396"/>
                    <a:gd name="T99" fmla="*/ 334 h 341"/>
                    <a:gd name="T100" fmla="*/ 142 w 396"/>
                    <a:gd name="T101" fmla="*/ 329 h 3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96"/>
                    <a:gd name="T154" fmla="*/ 0 h 341"/>
                    <a:gd name="T155" fmla="*/ 396 w 396"/>
                    <a:gd name="T156" fmla="*/ 341 h 34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96" h="341">
                      <a:moveTo>
                        <a:pt x="142" y="329"/>
                      </a:moveTo>
                      <a:lnTo>
                        <a:pt x="142" y="329"/>
                      </a:lnTo>
                      <a:lnTo>
                        <a:pt x="140" y="320"/>
                      </a:lnTo>
                      <a:lnTo>
                        <a:pt x="139" y="308"/>
                      </a:lnTo>
                      <a:lnTo>
                        <a:pt x="135" y="298"/>
                      </a:lnTo>
                      <a:lnTo>
                        <a:pt x="132" y="291"/>
                      </a:lnTo>
                      <a:lnTo>
                        <a:pt x="129" y="286"/>
                      </a:lnTo>
                      <a:lnTo>
                        <a:pt x="124" y="282"/>
                      </a:lnTo>
                      <a:lnTo>
                        <a:pt x="112" y="277"/>
                      </a:lnTo>
                      <a:lnTo>
                        <a:pt x="94" y="274"/>
                      </a:lnTo>
                      <a:lnTo>
                        <a:pt x="84" y="269"/>
                      </a:lnTo>
                      <a:lnTo>
                        <a:pt x="75" y="265"/>
                      </a:lnTo>
                      <a:lnTo>
                        <a:pt x="70" y="262"/>
                      </a:lnTo>
                      <a:lnTo>
                        <a:pt x="69" y="258"/>
                      </a:lnTo>
                      <a:lnTo>
                        <a:pt x="69" y="253"/>
                      </a:lnTo>
                      <a:lnTo>
                        <a:pt x="65" y="246"/>
                      </a:lnTo>
                      <a:lnTo>
                        <a:pt x="62" y="243"/>
                      </a:lnTo>
                      <a:lnTo>
                        <a:pt x="57" y="238"/>
                      </a:lnTo>
                      <a:lnTo>
                        <a:pt x="52" y="232"/>
                      </a:lnTo>
                      <a:lnTo>
                        <a:pt x="47" y="224"/>
                      </a:lnTo>
                      <a:lnTo>
                        <a:pt x="44" y="217"/>
                      </a:lnTo>
                      <a:lnTo>
                        <a:pt x="44" y="213"/>
                      </a:lnTo>
                      <a:lnTo>
                        <a:pt x="47" y="203"/>
                      </a:lnTo>
                      <a:lnTo>
                        <a:pt x="50" y="200"/>
                      </a:lnTo>
                      <a:lnTo>
                        <a:pt x="59" y="196"/>
                      </a:lnTo>
                      <a:lnTo>
                        <a:pt x="67" y="194"/>
                      </a:lnTo>
                      <a:lnTo>
                        <a:pt x="70" y="193"/>
                      </a:lnTo>
                      <a:lnTo>
                        <a:pt x="72" y="186"/>
                      </a:lnTo>
                      <a:lnTo>
                        <a:pt x="74" y="179"/>
                      </a:lnTo>
                      <a:lnTo>
                        <a:pt x="74" y="175"/>
                      </a:lnTo>
                      <a:lnTo>
                        <a:pt x="70" y="172"/>
                      </a:lnTo>
                      <a:lnTo>
                        <a:pt x="65" y="170"/>
                      </a:lnTo>
                      <a:lnTo>
                        <a:pt x="57" y="170"/>
                      </a:lnTo>
                      <a:lnTo>
                        <a:pt x="45" y="172"/>
                      </a:lnTo>
                      <a:lnTo>
                        <a:pt x="39" y="170"/>
                      </a:lnTo>
                      <a:lnTo>
                        <a:pt x="28" y="167"/>
                      </a:lnTo>
                      <a:lnTo>
                        <a:pt x="22" y="162"/>
                      </a:lnTo>
                      <a:lnTo>
                        <a:pt x="13" y="153"/>
                      </a:lnTo>
                      <a:lnTo>
                        <a:pt x="7" y="143"/>
                      </a:lnTo>
                      <a:lnTo>
                        <a:pt x="3" y="131"/>
                      </a:lnTo>
                      <a:lnTo>
                        <a:pt x="0" y="120"/>
                      </a:lnTo>
                      <a:lnTo>
                        <a:pt x="2" y="108"/>
                      </a:lnTo>
                      <a:lnTo>
                        <a:pt x="2" y="101"/>
                      </a:lnTo>
                      <a:lnTo>
                        <a:pt x="7" y="101"/>
                      </a:lnTo>
                      <a:lnTo>
                        <a:pt x="15" y="103"/>
                      </a:lnTo>
                      <a:lnTo>
                        <a:pt x="27" y="105"/>
                      </a:lnTo>
                      <a:lnTo>
                        <a:pt x="33" y="101"/>
                      </a:lnTo>
                      <a:lnTo>
                        <a:pt x="40" y="100"/>
                      </a:lnTo>
                      <a:lnTo>
                        <a:pt x="45" y="96"/>
                      </a:lnTo>
                      <a:lnTo>
                        <a:pt x="50" y="86"/>
                      </a:lnTo>
                      <a:lnTo>
                        <a:pt x="54" y="79"/>
                      </a:lnTo>
                      <a:lnTo>
                        <a:pt x="57" y="72"/>
                      </a:lnTo>
                      <a:lnTo>
                        <a:pt x="62" y="69"/>
                      </a:lnTo>
                      <a:lnTo>
                        <a:pt x="69" y="67"/>
                      </a:lnTo>
                      <a:lnTo>
                        <a:pt x="79" y="67"/>
                      </a:lnTo>
                      <a:lnTo>
                        <a:pt x="84" y="69"/>
                      </a:lnTo>
                      <a:lnTo>
                        <a:pt x="89" y="67"/>
                      </a:lnTo>
                      <a:lnTo>
                        <a:pt x="92" y="63"/>
                      </a:lnTo>
                      <a:lnTo>
                        <a:pt x="99" y="51"/>
                      </a:lnTo>
                      <a:lnTo>
                        <a:pt x="102" y="51"/>
                      </a:lnTo>
                      <a:lnTo>
                        <a:pt x="107" y="53"/>
                      </a:lnTo>
                      <a:lnTo>
                        <a:pt x="112" y="60"/>
                      </a:lnTo>
                      <a:lnTo>
                        <a:pt x="115" y="60"/>
                      </a:lnTo>
                      <a:lnTo>
                        <a:pt x="120" y="62"/>
                      </a:lnTo>
                      <a:lnTo>
                        <a:pt x="125" y="58"/>
                      </a:lnTo>
                      <a:lnTo>
                        <a:pt x="129" y="53"/>
                      </a:lnTo>
                      <a:lnTo>
                        <a:pt x="132" y="43"/>
                      </a:lnTo>
                      <a:lnTo>
                        <a:pt x="132" y="38"/>
                      </a:lnTo>
                      <a:lnTo>
                        <a:pt x="135" y="29"/>
                      </a:lnTo>
                      <a:lnTo>
                        <a:pt x="140" y="20"/>
                      </a:lnTo>
                      <a:lnTo>
                        <a:pt x="144" y="17"/>
                      </a:lnTo>
                      <a:lnTo>
                        <a:pt x="149" y="17"/>
                      </a:lnTo>
                      <a:lnTo>
                        <a:pt x="154" y="15"/>
                      </a:lnTo>
                      <a:lnTo>
                        <a:pt x="169" y="15"/>
                      </a:lnTo>
                      <a:lnTo>
                        <a:pt x="180" y="13"/>
                      </a:lnTo>
                      <a:lnTo>
                        <a:pt x="189" y="12"/>
                      </a:lnTo>
                      <a:lnTo>
                        <a:pt x="200" y="8"/>
                      </a:lnTo>
                      <a:lnTo>
                        <a:pt x="209" y="7"/>
                      </a:lnTo>
                      <a:lnTo>
                        <a:pt x="214" y="5"/>
                      </a:lnTo>
                      <a:lnTo>
                        <a:pt x="224" y="0"/>
                      </a:lnTo>
                      <a:lnTo>
                        <a:pt x="229" y="10"/>
                      </a:lnTo>
                      <a:lnTo>
                        <a:pt x="225" y="15"/>
                      </a:lnTo>
                      <a:lnTo>
                        <a:pt x="225" y="20"/>
                      </a:lnTo>
                      <a:lnTo>
                        <a:pt x="229" y="20"/>
                      </a:lnTo>
                      <a:lnTo>
                        <a:pt x="230" y="19"/>
                      </a:lnTo>
                      <a:lnTo>
                        <a:pt x="235" y="19"/>
                      </a:lnTo>
                      <a:lnTo>
                        <a:pt x="240" y="24"/>
                      </a:lnTo>
                      <a:lnTo>
                        <a:pt x="240" y="29"/>
                      </a:lnTo>
                      <a:lnTo>
                        <a:pt x="245" y="32"/>
                      </a:lnTo>
                      <a:lnTo>
                        <a:pt x="254" y="32"/>
                      </a:lnTo>
                      <a:lnTo>
                        <a:pt x="262" y="32"/>
                      </a:lnTo>
                      <a:lnTo>
                        <a:pt x="267" y="41"/>
                      </a:lnTo>
                      <a:lnTo>
                        <a:pt x="267" y="46"/>
                      </a:lnTo>
                      <a:lnTo>
                        <a:pt x="261" y="57"/>
                      </a:lnTo>
                      <a:lnTo>
                        <a:pt x="256" y="63"/>
                      </a:lnTo>
                      <a:lnTo>
                        <a:pt x="252" y="67"/>
                      </a:lnTo>
                      <a:lnTo>
                        <a:pt x="252" y="77"/>
                      </a:lnTo>
                      <a:lnTo>
                        <a:pt x="252" y="82"/>
                      </a:lnTo>
                      <a:lnTo>
                        <a:pt x="251" y="93"/>
                      </a:lnTo>
                      <a:lnTo>
                        <a:pt x="254" y="93"/>
                      </a:lnTo>
                      <a:lnTo>
                        <a:pt x="257" y="88"/>
                      </a:lnTo>
                      <a:lnTo>
                        <a:pt x="259" y="82"/>
                      </a:lnTo>
                      <a:lnTo>
                        <a:pt x="259" y="75"/>
                      </a:lnTo>
                      <a:lnTo>
                        <a:pt x="264" y="72"/>
                      </a:lnTo>
                      <a:lnTo>
                        <a:pt x="266" y="69"/>
                      </a:lnTo>
                      <a:lnTo>
                        <a:pt x="267" y="62"/>
                      </a:lnTo>
                      <a:lnTo>
                        <a:pt x="271" y="60"/>
                      </a:lnTo>
                      <a:lnTo>
                        <a:pt x="274" y="63"/>
                      </a:lnTo>
                      <a:lnTo>
                        <a:pt x="281" y="63"/>
                      </a:lnTo>
                      <a:lnTo>
                        <a:pt x="284" y="70"/>
                      </a:lnTo>
                      <a:lnTo>
                        <a:pt x="287" y="72"/>
                      </a:lnTo>
                      <a:lnTo>
                        <a:pt x="292" y="67"/>
                      </a:lnTo>
                      <a:lnTo>
                        <a:pt x="299" y="69"/>
                      </a:lnTo>
                      <a:lnTo>
                        <a:pt x="301" y="65"/>
                      </a:lnTo>
                      <a:lnTo>
                        <a:pt x="304" y="63"/>
                      </a:lnTo>
                      <a:lnTo>
                        <a:pt x="309" y="65"/>
                      </a:lnTo>
                      <a:lnTo>
                        <a:pt x="311" y="67"/>
                      </a:lnTo>
                      <a:lnTo>
                        <a:pt x="317" y="70"/>
                      </a:lnTo>
                      <a:lnTo>
                        <a:pt x="324" y="72"/>
                      </a:lnTo>
                      <a:lnTo>
                        <a:pt x="339" y="72"/>
                      </a:lnTo>
                      <a:lnTo>
                        <a:pt x="344" y="70"/>
                      </a:lnTo>
                      <a:lnTo>
                        <a:pt x="349" y="72"/>
                      </a:lnTo>
                      <a:lnTo>
                        <a:pt x="344" y="82"/>
                      </a:lnTo>
                      <a:lnTo>
                        <a:pt x="344" y="88"/>
                      </a:lnTo>
                      <a:lnTo>
                        <a:pt x="347" y="96"/>
                      </a:lnTo>
                      <a:lnTo>
                        <a:pt x="351" y="101"/>
                      </a:lnTo>
                      <a:lnTo>
                        <a:pt x="356" y="105"/>
                      </a:lnTo>
                      <a:lnTo>
                        <a:pt x="369" y="112"/>
                      </a:lnTo>
                      <a:lnTo>
                        <a:pt x="369" y="119"/>
                      </a:lnTo>
                      <a:lnTo>
                        <a:pt x="371" y="129"/>
                      </a:lnTo>
                      <a:lnTo>
                        <a:pt x="374" y="134"/>
                      </a:lnTo>
                      <a:lnTo>
                        <a:pt x="381" y="136"/>
                      </a:lnTo>
                      <a:lnTo>
                        <a:pt x="396" y="146"/>
                      </a:lnTo>
                      <a:lnTo>
                        <a:pt x="396" y="158"/>
                      </a:lnTo>
                      <a:lnTo>
                        <a:pt x="391" y="172"/>
                      </a:lnTo>
                      <a:lnTo>
                        <a:pt x="382" y="175"/>
                      </a:lnTo>
                      <a:lnTo>
                        <a:pt x="377" y="179"/>
                      </a:lnTo>
                      <a:lnTo>
                        <a:pt x="374" y="186"/>
                      </a:lnTo>
                      <a:lnTo>
                        <a:pt x="371" y="194"/>
                      </a:lnTo>
                      <a:lnTo>
                        <a:pt x="369" y="200"/>
                      </a:lnTo>
                      <a:lnTo>
                        <a:pt x="367" y="212"/>
                      </a:lnTo>
                      <a:lnTo>
                        <a:pt x="371" y="222"/>
                      </a:lnTo>
                      <a:lnTo>
                        <a:pt x="377" y="226"/>
                      </a:lnTo>
                      <a:lnTo>
                        <a:pt x="381" y="232"/>
                      </a:lnTo>
                      <a:lnTo>
                        <a:pt x="376" y="239"/>
                      </a:lnTo>
                      <a:lnTo>
                        <a:pt x="372" y="244"/>
                      </a:lnTo>
                      <a:lnTo>
                        <a:pt x="371" y="253"/>
                      </a:lnTo>
                      <a:lnTo>
                        <a:pt x="369" y="267"/>
                      </a:lnTo>
                      <a:lnTo>
                        <a:pt x="367" y="265"/>
                      </a:lnTo>
                      <a:lnTo>
                        <a:pt x="366" y="260"/>
                      </a:lnTo>
                      <a:lnTo>
                        <a:pt x="364" y="255"/>
                      </a:lnTo>
                      <a:lnTo>
                        <a:pt x="362" y="251"/>
                      </a:lnTo>
                      <a:lnTo>
                        <a:pt x="357" y="243"/>
                      </a:lnTo>
                      <a:lnTo>
                        <a:pt x="352" y="238"/>
                      </a:lnTo>
                      <a:lnTo>
                        <a:pt x="349" y="234"/>
                      </a:lnTo>
                      <a:lnTo>
                        <a:pt x="346" y="232"/>
                      </a:lnTo>
                      <a:lnTo>
                        <a:pt x="339" y="229"/>
                      </a:lnTo>
                      <a:lnTo>
                        <a:pt x="334" y="226"/>
                      </a:lnTo>
                      <a:lnTo>
                        <a:pt x="331" y="222"/>
                      </a:lnTo>
                      <a:lnTo>
                        <a:pt x="326" y="219"/>
                      </a:lnTo>
                      <a:lnTo>
                        <a:pt x="319" y="217"/>
                      </a:lnTo>
                      <a:lnTo>
                        <a:pt x="314" y="213"/>
                      </a:lnTo>
                      <a:lnTo>
                        <a:pt x="309" y="212"/>
                      </a:lnTo>
                      <a:lnTo>
                        <a:pt x="306" y="212"/>
                      </a:lnTo>
                      <a:lnTo>
                        <a:pt x="297" y="215"/>
                      </a:lnTo>
                      <a:lnTo>
                        <a:pt x="292" y="220"/>
                      </a:lnTo>
                      <a:lnTo>
                        <a:pt x="286" y="227"/>
                      </a:lnTo>
                      <a:lnTo>
                        <a:pt x="281" y="232"/>
                      </a:lnTo>
                      <a:lnTo>
                        <a:pt x="277" y="238"/>
                      </a:lnTo>
                      <a:lnTo>
                        <a:pt x="269" y="244"/>
                      </a:lnTo>
                      <a:lnTo>
                        <a:pt x="262" y="248"/>
                      </a:lnTo>
                      <a:lnTo>
                        <a:pt x="256" y="253"/>
                      </a:lnTo>
                      <a:lnTo>
                        <a:pt x="251" y="257"/>
                      </a:lnTo>
                      <a:lnTo>
                        <a:pt x="244" y="260"/>
                      </a:lnTo>
                      <a:lnTo>
                        <a:pt x="242" y="262"/>
                      </a:lnTo>
                      <a:lnTo>
                        <a:pt x="237" y="267"/>
                      </a:lnTo>
                      <a:lnTo>
                        <a:pt x="232" y="269"/>
                      </a:lnTo>
                      <a:lnTo>
                        <a:pt x="227" y="274"/>
                      </a:lnTo>
                      <a:lnTo>
                        <a:pt x="222" y="279"/>
                      </a:lnTo>
                      <a:lnTo>
                        <a:pt x="215" y="282"/>
                      </a:lnTo>
                      <a:lnTo>
                        <a:pt x="212" y="286"/>
                      </a:lnTo>
                      <a:lnTo>
                        <a:pt x="209" y="289"/>
                      </a:lnTo>
                      <a:lnTo>
                        <a:pt x="205" y="293"/>
                      </a:lnTo>
                      <a:lnTo>
                        <a:pt x="204" y="294"/>
                      </a:lnTo>
                      <a:lnTo>
                        <a:pt x="202" y="298"/>
                      </a:lnTo>
                      <a:lnTo>
                        <a:pt x="202" y="303"/>
                      </a:lnTo>
                      <a:lnTo>
                        <a:pt x="202" y="307"/>
                      </a:lnTo>
                      <a:lnTo>
                        <a:pt x="205" y="319"/>
                      </a:lnTo>
                      <a:lnTo>
                        <a:pt x="204" y="322"/>
                      </a:lnTo>
                      <a:lnTo>
                        <a:pt x="202" y="329"/>
                      </a:lnTo>
                      <a:lnTo>
                        <a:pt x="197" y="334"/>
                      </a:lnTo>
                      <a:lnTo>
                        <a:pt x="195" y="338"/>
                      </a:lnTo>
                      <a:lnTo>
                        <a:pt x="192" y="339"/>
                      </a:lnTo>
                      <a:lnTo>
                        <a:pt x="185" y="341"/>
                      </a:lnTo>
                      <a:lnTo>
                        <a:pt x="180" y="339"/>
                      </a:lnTo>
                      <a:lnTo>
                        <a:pt x="174" y="339"/>
                      </a:lnTo>
                      <a:lnTo>
                        <a:pt x="170" y="338"/>
                      </a:lnTo>
                      <a:lnTo>
                        <a:pt x="165" y="336"/>
                      </a:lnTo>
                      <a:lnTo>
                        <a:pt x="162" y="336"/>
                      </a:lnTo>
                      <a:lnTo>
                        <a:pt x="159" y="334"/>
                      </a:lnTo>
                      <a:lnTo>
                        <a:pt x="157" y="334"/>
                      </a:lnTo>
                      <a:lnTo>
                        <a:pt x="154" y="334"/>
                      </a:lnTo>
                      <a:lnTo>
                        <a:pt x="154" y="332"/>
                      </a:lnTo>
                      <a:lnTo>
                        <a:pt x="142" y="329"/>
                      </a:lnTo>
                      <a:close/>
                    </a:path>
                  </a:pathLst>
                </a:custGeom>
                <a:solidFill>
                  <a:srgbClr val="3BB3C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47" name="Freeform 568">
                  <a:extLst>
                    <a:ext uri="{FF2B5EF4-FFF2-40B4-BE49-F238E27FC236}">
                      <a16:creationId xmlns:a16="http://schemas.microsoft.com/office/drawing/2014/main" id="{B380E9AC-F6BA-43F8-B232-B81B9587025D}"/>
                    </a:ext>
                  </a:extLst>
                </p:cNvPr>
                <p:cNvSpPr>
                  <a:spLocks/>
                </p:cNvSpPr>
                <p:nvPr/>
              </p:nvSpPr>
              <p:spPr bwMode="auto">
                <a:xfrm>
                  <a:off x="1117" y="2150"/>
                  <a:ext cx="396" cy="341"/>
                </a:xfrm>
                <a:custGeom>
                  <a:avLst/>
                  <a:gdLst>
                    <a:gd name="T0" fmla="*/ 139 w 396"/>
                    <a:gd name="T1" fmla="*/ 308 h 341"/>
                    <a:gd name="T2" fmla="*/ 124 w 396"/>
                    <a:gd name="T3" fmla="*/ 282 h 341"/>
                    <a:gd name="T4" fmla="*/ 75 w 396"/>
                    <a:gd name="T5" fmla="*/ 265 h 341"/>
                    <a:gd name="T6" fmla="*/ 65 w 396"/>
                    <a:gd name="T7" fmla="*/ 246 h 341"/>
                    <a:gd name="T8" fmla="*/ 47 w 396"/>
                    <a:gd name="T9" fmla="*/ 224 h 341"/>
                    <a:gd name="T10" fmla="*/ 50 w 396"/>
                    <a:gd name="T11" fmla="*/ 200 h 341"/>
                    <a:gd name="T12" fmla="*/ 72 w 396"/>
                    <a:gd name="T13" fmla="*/ 186 h 341"/>
                    <a:gd name="T14" fmla="*/ 65 w 396"/>
                    <a:gd name="T15" fmla="*/ 170 h 341"/>
                    <a:gd name="T16" fmla="*/ 28 w 396"/>
                    <a:gd name="T17" fmla="*/ 167 h 341"/>
                    <a:gd name="T18" fmla="*/ 3 w 396"/>
                    <a:gd name="T19" fmla="*/ 131 h 341"/>
                    <a:gd name="T20" fmla="*/ 7 w 396"/>
                    <a:gd name="T21" fmla="*/ 101 h 341"/>
                    <a:gd name="T22" fmla="*/ 40 w 396"/>
                    <a:gd name="T23" fmla="*/ 100 h 341"/>
                    <a:gd name="T24" fmla="*/ 57 w 396"/>
                    <a:gd name="T25" fmla="*/ 72 h 341"/>
                    <a:gd name="T26" fmla="*/ 84 w 396"/>
                    <a:gd name="T27" fmla="*/ 69 h 341"/>
                    <a:gd name="T28" fmla="*/ 102 w 396"/>
                    <a:gd name="T29" fmla="*/ 51 h 341"/>
                    <a:gd name="T30" fmla="*/ 120 w 396"/>
                    <a:gd name="T31" fmla="*/ 62 h 341"/>
                    <a:gd name="T32" fmla="*/ 132 w 396"/>
                    <a:gd name="T33" fmla="*/ 38 h 341"/>
                    <a:gd name="T34" fmla="*/ 149 w 396"/>
                    <a:gd name="T35" fmla="*/ 17 h 341"/>
                    <a:gd name="T36" fmla="*/ 189 w 396"/>
                    <a:gd name="T37" fmla="*/ 12 h 341"/>
                    <a:gd name="T38" fmla="*/ 224 w 396"/>
                    <a:gd name="T39" fmla="*/ 0 h 341"/>
                    <a:gd name="T40" fmla="*/ 229 w 396"/>
                    <a:gd name="T41" fmla="*/ 20 h 341"/>
                    <a:gd name="T42" fmla="*/ 240 w 396"/>
                    <a:gd name="T43" fmla="*/ 29 h 341"/>
                    <a:gd name="T44" fmla="*/ 267 w 396"/>
                    <a:gd name="T45" fmla="*/ 41 h 341"/>
                    <a:gd name="T46" fmla="*/ 252 w 396"/>
                    <a:gd name="T47" fmla="*/ 67 h 341"/>
                    <a:gd name="T48" fmla="*/ 254 w 396"/>
                    <a:gd name="T49" fmla="*/ 93 h 341"/>
                    <a:gd name="T50" fmla="*/ 264 w 396"/>
                    <a:gd name="T51" fmla="*/ 72 h 341"/>
                    <a:gd name="T52" fmla="*/ 274 w 396"/>
                    <a:gd name="T53" fmla="*/ 63 h 341"/>
                    <a:gd name="T54" fmla="*/ 292 w 396"/>
                    <a:gd name="T55" fmla="*/ 67 h 341"/>
                    <a:gd name="T56" fmla="*/ 309 w 396"/>
                    <a:gd name="T57" fmla="*/ 65 h 341"/>
                    <a:gd name="T58" fmla="*/ 339 w 396"/>
                    <a:gd name="T59" fmla="*/ 72 h 341"/>
                    <a:gd name="T60" fmla="*/ 344 w 396"/>
                    <a:gd name="T61" fmla="*/ 88 h 341"/>
                    <a:gd name="T62" fmla="*/ 369 w 396"/>
                    <a:gd name="T63" fmla="*/ 112 h 341"/>
                    <a:gd name="T64" fmla="*/ 381 w 396"/>
                    <a:gd name="T65" fmla="*/ 136 h 341"/>
                    <a:gd name="T66" fmla="*/ 382 w 396"/>
                    <a:gd name="T67" fmla="*/ 175 h 341"/>
                    <a:gd name="T68" fmla="*/ 369 w 396"/>
                    <a:gd name="T69" fmla="*/ 200 h 341"/>
                    <a:gd name="T70" fmla="*/ 381 w 396"/>
                    <a:gd name="T71" fmla="*/ 232 h 341"/>
                    <a:gd name="T72" fmla="*/ 369 w 396"/>
                    <a:gd name="T73" fmla="*/ 267 h 341"/>
                    <a:gd name="T74" fmla="*/ 362 w 396"/>
                    <a:gd name="T75" fmla="*/ 251 h 341"/>
                    <a:gd name="T76" fmla="*/ 346 w 396"/>
                    <a:gd name="T77" fmla="*/ 232 h 341"/>
                    <a:gd name="T78" fmla="*/ 326 w 396"/>
                    <a:gd name="T79" fmla="*/ 219 h 341"/>
                    <a:gd name="T80" fmla="*/ 306 w 396"/>
                    <a:gd name="T81" fmla="*/ 212 h 341"/>
                    <a:gd name="T82" fmla="*/ 281 w 396"/>
                    <a:gd name="T83" fmla="*/ 232 h 341"/>
                    <a:gd name="T84" fmla="*/ 256 w 396"/>
                    <a:gd name="T85" fmla="*/ 253 h 341"/>
                    <a:gd name="T86" fmla="*/ 237 w 396"/>
                    <a:gd name="T87" fmla="*/ 267 h 341"/>
                    <a:gd name="T88" fmla="*/ 215 w 396"/>
                    <a:gd name="T89" fmla="*/ 282 h 341"/>
                    <a:gd name="T90" fmla="*/ 204 w 396"/>
                    <a:gd name="T91" fmla="*/ 294 h 341"/>
                    <a:gd name="T92" fmla="*/ 205 w 396"/>
                    <a:gd name="T93" fmla="*/ 319 h 341"/>
                    <a:gd name="T94" fmla="*/ 195 w 396"/>
                    <a:gd name="T95" fmla="*/ 338 h 341"/>
                    <a:gd name="T96" fmla="*/ 174 w 396"/>
                    <a:gd name="T97" fmla="*/ 339 h 341"/>
                    <a:gd name="T98" fmla="*/ 159 w 396"/>
                    <a:gd name="T99" fmla="*/ 334 h 341"/>
                    <a:gd name="T100" fmla="*/ 142 w 396"/>
                    <a:gd name="T101" fmla="*/ 329 h 3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96"/>
                    <a:gd name="T154" fmla="*/ 0 h 341"/>
                    <a:gd name="T155" fmla="*/ 396 w 396"/>
                    <a:gd name="T156" fmla="*/ 341 h 34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96" h="341">
                      <a:moveTo>
                        <a:pt x="142" y="329"/>
                      </a:moveTo>
                      <a:lnTo>
                        <a:pt x="142" y="329"/>
                      </a:lnTo>
                      <a:lnTo>
                        <a:pt x="140" y="320"/>
                      </a:lnTo>
                      <a:lnTo>
                        <a:pt x="139" y="308"/>
                      </a:lnTo>
                      <a:lnTo>
                        <a:pt x="135" y="298"/>
                      </a:lnTo>
                      <a:lnTo>
                        <a:pt x="132" y="291"/>
                      </a:lnTo>
                      <a:lnTo>
                        <a:pt x="129" y="286"/>
                      </a:lnTo>
                      <a:lnTo>
                        <a:pt x="124" y="282"/>
                      </a:lnTo>
                      <a:lnTo>
                        <a:pt x="112" y="277"/>
                      </a:lnTo>
                      <a:lnTo>
                        <a:pt x="94" y="274"/>
                      </a:lnTo>
                      <a:lnTo>
                        <a:pt x="84" y="269"/>
                      </a:lnTo>
                      <a:lnTo>
                        <a:pt x="75" y="265"/>
                      </a:lnTo>
                      <a:lnTo>
                        <a:pt x="70" y="262"/>
                      </a:lnTo>
                      <a:lnTo>
                        <a:pt x="69" y="258"/>
                      </a:lnTo>
                      <a:lnTo>
                        <a:pt x="69" y="253"/>
                      </a:lnTo>
                      <a:lnTo>
                        <a:pt x="65" y="246"/>
                      </a:lnTo>
                      <a:lnTo>
                        <a:pt x="62" y="243"/>
                      </a:lnTo>
                      <a:lnTo>
                        <a:pt x="57" y="238"/>
                      </a:lnTo>
                      <a:lnTo>
                        <a:pt x="52" y="232"/>
                      </a:lnTo>
                      <a:lnTo>
                        <a:pt x="47" y="224"/>
                      </a:lnTo>
                      <a:lnTo>
                        <a:pt x="44" y="217"/>
                      </a:lnTo>
                      <a:lnTo>
                        <a:pt x="44" y="213"/>
                      </a:lnTo>
                      <a:lnTo>
                        <a:pt x="47" y="203"/>
                      </a:lnTo>
                      <a:lnTo>
                        <a:pt x="50" y="200"/>
                      </a:lnTo>
                      <a:lnTo>
                        <a:pt x="59" y="196"/>
                      </a:lnTo>
                      <a:lnTo>
                        <a:pt x="67" y="194"/>
                      </a:lnTo>
                      <a:lnTo>
                        <a:pt x="70" y="193"/>
                      </a:lnTo>
                      <a:lnTo>
                        <a:pt x="72" y="186"/>
                      </a:lnTo>
                      <a:lnTo>
                        <a:pt x="74" y="179"/>
                      </a:lnTo>
                      <a:lnTo>
                        <a:pt x="74" y="175"/>
                      </a:lnTo>
                      <a:lnTo>
                        <a:pt x="70" y="172"/>
                      </a:lnTo>
                      <a:lnTo>
                        <a:pt x="65" y="170"/>
                      </a:lnTo>
                      <a:lnTo>
                        <a:pt x="57" y="170"/>
                      </a:lnTo>
                      <a:lnTo>
                        <a:pt x="45" y="172"/>
                      </a:lnTo>
                      <a:lnTo>
                        <a:pt x="39" y="170"/>
                      </a:lnTo>
                      <a:lnTo>
                        <a:pt x="28" y="167"/>
                      </a:lnTo>
                      <a:lnTo>
                        <a:pt x="22" y="162"/>
                      </a:lnTo>
                      <a:lnTo>
                        <a:pt x="13" y="153"/>
                      </a:lnTo>
                      <a:lnTo>
                        <a:pt x="7" y="143"/>
                      </a:lnTo>
                      <a:lnTo>
                        <a:pt x="3" y="131"/>
                      </a:lnTo>
                      <a:lnTo>
                        <a:pt x="0" y="120"/>
                      </a:lnTo>
                      <a:lnTo>
                        <a:pt x="2" y="108"/>
                      </a:lnTo>
                      <a:lnTo>
                        <a:pt x="2" y="101"/>
                      </a:lnTo>
                      <a:lnTo>
                        <a:pt x="7" y="101"/>
                      </a:lnTo>
                      <a:lnTo>
                        <a:pt x="15" y="103"/>
                      </a:lnTo>
                      <a:lnTo>
                        <a:pt x="27" y="105"/>
                      </a:lnTo>
                      <a:lnTo>
                        <a:pt x="33" y="101"/>
                      </a:lnTo>
                      <a:lnTo>
                        <a:pt x="40" y="100"/>
                      </a:lnTo>
                      <a:lnTo>
                        <a:pt x="45" y="96"/>
                      </a:lnTo>
                      <a:lnTo>
                        <a:pt x="50" y="86"/>
                      </a:lnTo>
                      <a:lnTo>
                        <a:pt x="54" y="79"/>
                      </a:lnTo>
                      <a:lnTo>
                        <a:pt x="57" y="72"/>
                      </a:lnTo>
                      <a:lnTo>
                        <a:pt x="62" y="69"/>
                      </a:lnTo>
                      <a:lnTo>
                        <a:pt x="69" y="67"/>
                      </a:lnTo>
                      <a:lnTo>
                        <a:pt x="79" y="67"/>
                      </a:lnTo>
                      <a:lnTo>
                        <a:pt x="84" y="69"/>
                      </a:lnTo>
                      <a:lnTo>
                        <a:pt x="89" y="67"/>
                      </a:lnTo>
                      <a:lnTo>
                        <a:pt x="92" y="63"/>
                      </a:lnTo>
                      <a:lnTo>
                        <a:pt x="99" y="51"/>
                      </a:lnTo>
                      <a:lnTo>
                        <a:pt x="102" y="51"/>
                      </a:lnTo>
                      <a:lnTo>
                        <a:pt x="107" y="53"/>
                      </a:lnTo>
                      <a:lnTo>
                        <a:pt x="112" y="60"/>
                      </a:lnTo>
                      <a:lnTo>
                        <a:pt x="115" y="60"/>
                      </a:lnTo>
                      <a:lnTo>
                        <a:pt x="120" y="62"/>
                      </a:lnTo>
                      <a:lnTo>
                        <a:pt x="125" y="58"/>
                      </a:lnTo>
                      <a:lnTo>
                        <a:pt x="129" y="53"/>
                      </a:lnTo>
                      <a:lnTo>
                        <a:pt x="132" y="43"/>
                      </a:lnTo>
                      <a:lnTo>
                        <a:pt x="132" y="38"/>
                      </a:lnTo>
                      <a:lnTo>
                        <a:pt x="135" y="29"/>
                      </a:lnTo>
                      <a:lnTo>
                        <a:pt x="140" y="20"/>
                      </a:lnTo>
                      <a:lnTo>
                        <a:pt x="144" y="17"/>
                      </a:lnTo>
                      <a:lnTo>
                        <a:pt x="149" y="17"/>
                      </a:lnTo>
                      <a:lnTo>
                        <a:pt x="154" y="15"/>
                      </a:lnTo>
                      <a:lnTo>
                        <a:pt x="169" y="15"/>
                      </a:lnTo>
                      <a:lnTo>
                        <a:pt x="180" y="13"/>
                      </a:lnTo>
                      <a:lnTo>
                        <a:pt x="189" y="12"/>
                      </a:lnTo>
                      <a:lnTo>
                        <a:pt x="200" y="8"/>
                      </a:lnTo>
                      <a:lnTo>
                        <a:pt x="209" y="7"/>
                      </a:lnTo>
                      <a:lnTo>
                        <a:pt x="214" y="5"/>
                      </a:lnTo>
                      <a:lnTo>
                        <a:pt x="224" y="0"/>
                      </a:lnTo>
                      <a:lnTo>
                        <a:pt x="229" y="10"/>
                      </a:lnTo>
                      <a:lnTo>
                        <a:pt x="225" y="15"/>
                      </a:lnTo>
                      <a:lnTo>
                        <a:pt x="225" y="20"/>
                      </a:lnTo>
                      <a:lnTo>
                        <a:pt x="229" y="20"/>
                      </a:lnTo>
                      <a:lnTo>
                        <a:pt x="230" y="19"/>
                      </a:lnTo>
                      <a:lnTo>
                        <a:pt x="235" y="19"/>
                      </a:lnTo>
                      <a:lnTo>
                        <a:pt x="240" y="24"/>
                      </a:lnTo>
                      <a:lnTo>
                        <a:pt x="240" y="29"/>
                      </a:lnTo>
                      <a:lnTo>
                        <a:pt x="245" y="32"/>
                      </a:lnTo>
                      <a:lnTo>
                        <a:pt x="254" y="32"/>
                      </a:lnTo>
                      <a:lnTo>
                        <a:pt x="262" y="32"/>
                      </a:lnTo>
                      <a:lnTo>
                        <a:pt x="267" y="41"/>
                      </a:lnTo>
                      <a:lnTo>
                        <a:pt x="267" y="46"/>
                      </a:lnTo>
                      <a:lnTo>
                        <a:pt x="261" y="57"/>
                      </a:lnTo>
                      <a:lnTo>
                        <a:pt x="256" y="63"/>
                      </a:lnTo>
                      <a:lnTo>
                        <a:pt x="252" y="67"/>
                      </a:lnTo>
                      <a:lnTo>
                        <a:pt x="252" y="77"/>
                      </a:lnTo>
                      <a:lnTo>
                        <a:pt x="252" y="82"/>
                      </a:lnTo>
                      <a:lnTo>
                        <a:pt x="251" y="93"/>
                      </a:lnTo>
                      <a:lnTo>
                        <a:pt x="254" y="93"/>
                      </a:lnTo>
                      <a:lnTo>
                        <a:pt x="257" y="88"/>
                      </a:lnTo>
                      <a:lnTo>
                        <a:pt x="259" y="82"/>
                      </a:lnTo>
                      <a:lnTo>
                        <a:pt x="259" y="75"/>
                      </a:lnTo>
                      <a:lnTo>
                        <a:pt x="264" y="72"/>
                      </a:lnTo>
                      <a:lnTo>
                        <a:pt x="266" y="69"/>
                      </a:lnTo>
                      <a:lnTo>
                        <a:pt x="267" y="62"/>
                      </a:lnTo>
                      <a:lnTo>
                        <a:pt x="271" y="60"/>
                      </a:lnTo>
                      <a:lnTo>
                        <a:pt x="274" y="63"/>
                      </a:lnTo>
                      <a:lnTo>
                        <a:pt x="281" y="63"/>
                      </a:lnTo>
                      <a:lnTo>
                        <a:pt x="284" y="70"/>
                      </a:lnTo>
                      <a:lnTo>
                        <a:pt x="287" y="72"/>
                      </a:lnTo>
                      <a:lnTo>
                        <a:pt x="292" y="67"/>
                      </a:lnTo>
                      <a:lnTo>
                        <a:pt x="299" y="69"/>
                      </a:lnTo>
                      <a:lnTo>
                        <a:pt x="301" y="65"/>
                      </a:lnTo>
                      <a:lnTo>
                        <a:pt x="304" y="63"/>
                      </a:lnTo>
                      <a:lnTo>
                        <a:pt x="309" y="65"/>
                      </a:lnTo>
                      <a:lnTo>
                        <a:pt x="311" y="67"/>
                      </a:lnTo>
                      <a:lnTo>
                        <a:pt x="317" y="70"/>
                      </a:lnTo>
                      <a:lnTo>
                        <a:pt x="324" y="72"/>
                      </a:lnTo>
                      <a:lnTo>
                        <a:pt x="339" y="72"/>
                      </a:lnTo>
                      <a:lnTo>
                        <a:pt x="344" y="70"/>
                      </a:lnTo>
                      <a:lnTo>
                        <a:pt x="349" y="72"/>
                      </a:lnTo>
                      <a:lnTo>
                        <a:pt x="344" y="82"/>
                      </a:lnTo>
                      <a:lnTo>
                        <a:pt x="344" y="88"/>
                      </a:lnTo>
                      <a:lnTo>
                        <a:pt x="347" y="96"/>
                      </a:lnTo>
                      <a:lnTo>
                        <a:pt x="351" y="101"/>
                      </a:lnTo>
                      <a:lnTo>
                        <a:pt x="356" y="105"/>
                      </a:lnTo>
                      <a:lnTo>
                        <a:pt x="369" y="112"/>
                      </a:lnTo>
                      <a:lnTo>
                        <a:pt x="369" y="119"/>
                      </a:lnTo>
                      <a:lnTo>
                        <a:pt x="371" y="129"/>
                      </a:lnTo>
                      <a:lnTo>
                        <a:pt x="374" y="134"/>
                      </a:lnTo>
                      <a:lnTo>
                        <a:pt x="381" y="136"/>
                      </a:lnTo>
                      <a:lnTo>
                        <a:pt x="396" y="146"/>
                      </a:lnTo>
                      <a:lnTo>
                        <a:pt x="396" y="158"/>
                      </a:lnTo>
                      <a:lnTo>
                        <a:pt x="391" y="172"/>
                      </a:lnTo>
                      <a:lnTo>
                        <a:pt x="382" y="175"/>
                      </a:lnTo>
                      <a:lnTo>
                        <a:pt x="377" y="179"/>
                      </a:lnTo>
                      <a:lnTo>
                        <a:pt x="374" y="186"/>
                      </a:lnTo>
                      <a:lnTo>
                        <a:pt x="371" y="194"/>
                      </a:lnTo>
                      <a:lnTo>
                        <a:pt x="369" y="200"/>
                      </a:lnTo>
                      <a:lnTo>
                        <a:pt x="367" y="212"/>
                      </a:lnTo>
                      <a:lnTo>
                        <a:pt x="371" y="222"/>
                      </a:lnTo>
                      <a:lnTo>
                        <a:pt x="377" y="226"/>
                      </a:lnTo>
                      <a:lnTo>
                        <a:pt x="381" y="232"/>
                      </a:lnTo>
                      <a:lnTo>
                        <a:pt x="376" y="239"/>
                      </a:lnTo>
                      <a:lnTo>
                        <a:pt x="372" y="244"/>
                      </a:lnTo>
                      <a:lnTo>
                        <a:pt x="371" y="253"/>
                      </a:lnTo>
                      <a:lnTo>
                        <a:pt x="369" y="267"/>
                      </a:lnTo>
                      <a:lnTo>
                        <a:pt x="367" y="265"/>
                      </a:lnTo>
                      <a:lnTo>
                        <a:pt x="366" y="260"/>
                      </a:lnTo>
                      <a:lnTo>
                        <a:pt x="364" y="255"/>
                      </a:lnTo>
                      <a:lnTo>
                        <a:pt x="362" y="251"/>
                      </a:lnTo>
                      <a:lnTo>
                        <a:pt x="357" y="243"/>
                      </a:lnTo>
                      <a:lnTo>
                        <a:pt x="352" y="238"/>
                      </a:lnTo>
                      <a:lnTo>
                        <a:pt x="349" y="234"/>
                      </a:lnTo>
                      <a:lnTo>
                        <a:pt x="346" y="232"/>
                      </a:lnTo>
                      <a:lnTo>
                        <a:pt x="339" y="229"/>
                      </a:lnTo>
                      <a:lnTo>
                        <a:pt x="334" y="226"/>
                      </a:lnTo>
                      <a:lnTo>
                        <a:pt x="331" y="222"/>
                      </a:lnTo>
                      <a:lnTo>
                        <a:pt x="326" y="219"/>
                      </a:lnTo>
                      <a:lnTo>
                        <a:pt x="319" y="217"/>
                      </a:lnTo>
                      <a:lnTo>
                        <a:pt x="314" y="213"/>
                      </a:lnTo>
                      <a:lnTo>
                        <a:pt x="309" y="212"/>
                      </a:lnTo>
                      <a:lnTo>
                        <a:pt x="306" y="212"/>
                      </a:lnTo>
                      <a:lnTo>
                        <a:pt x="297" y="215"/>
                      </a:lnTo>
                      <a:lnTo>
                        <a:pt x="292" y="220"/>
                      </a:lnTo>
                      <a:lnTo>
                        <a:pt x="286" y="227"/>
                      </a:lnTo>
                      <a:lnTo>
                        <a:pt x="281" y="232"/>
                      </a:lnTo>
                      <a:lnTo>
                        <a:pt x="277" y="238"/>
                      </a:lnTo>
                      <a:lnTo>
                        <a:pt x="269" y="244"/>
                      </a:lnTo>
                      <a:lnTo>
                        <a:pt x="262" y="248"/>
                      </a:lnTo>
                      <a:lnTo>
                        <a:pt x="256" y="253"/>
                      </a:lnTo>
                      <a:lnTo>
                        <a:pt x="251" y="257"/>
                      </a:lnTo>
                      <a:lnTo>
                        <a:pt x="244" y="260"/>
                      </a:lnTo>
                      <a:lnTo>
                        <a:pt x="242" y="262"/>
                      </a:lnTo>
                      <a:lnTo>
                        <a:pt x="237" y="267"/>
                      </a:lnTo>
                      <a:lnTo>
                        <a:pt x="232" y="269"/>
                      </a:lnTo>
                      <a:lnTo>
                        <a:pt x="227" y="274"/>
                      </a:lnTo>
                      <a:lnTo>
                        <a:pt x="222" y="279"/>
                      </a:lnTo>
                      <a:lnTo>
                        <a:pt x="215" y="282"/>
                      </a:lnTo>
                      <a:lnTo>
                        <a:pt x="212" y="286"/>
                      </a:lnTo>
                      <a:lnTo>
                        <a:pt x="209" y="289"/>
                      </a:lnTo>
                      <a:lnTo>
                        <a:pt x="205" y="293"/>
                      </a:lnTo>
                      <a:lnTo>
                        <a:pt x="204" y="294"/>
                      </a:lnTo>
                      <a:lnTo>
                        <a:pt x="202" y="298"/>
                      </a:lnTo>
                      <a:lnTo>
                        <a:pt x="202" y="303"/>
                      </a:lnTo>
                      <a:lnTo>
                        <a:pt x="202" y="307"/>
                      </a:lnTo>
                      <a:lnTo>
                        <a:pt x="205" y="319"/>
                      </a:lnTo>
                      <a:lnTo>
                        <a:pt x="204" y="322"/>
                      </a:lnTo>
                      <a:lnTo>
                        <a:pt x="202" y="329"/>
                      </a:lnTo>
                      <a:lnTo>
                        <a:pt x="197" y="334"/>
                      </a:lnTo>
                      <a:lnTo>
                        <a:pt x="195" y="338"/>
                      </a:lnTo>
                      <a:lnTo>
                        <a:pt x="192" y="339"/>
                      </a:lnTo>
                      <a:lnTo>
                        <a:pt x="185" y="341"/>
                      </a:lnTo>
                      <a:lnTo>
                        <a:pt x="180" y="339"/>
                      </a:lnTo>
                      <a:lnTo>
                        <a:pt x="174" y="339"/>
                      </a:lnTo>
                      <a:lnTo>
                        <a:pt x="170" y="338"/>
                      </a:lnTo>
                      <a:lnTo>
                        <a:pt x="165" y="336"/>
                      </a:lnTo>
                      <a:lnTo>
                        <a:pt x="162" y="336"/>
                      </a:lnTo>
                      <a:lnTo>
                        <a:pt x="159" y="334"/>
                      </a:lnTo>
                      <a:lnTo>
                        <a:pt x="157" y="334"/>
                      </a:lnTo>
                      <a:lnTo>
                        <a:pt x="154" y="334"/>
                      </a:lnTo>
                      <a:lnTo>
                        <a:pt x="154" y="332"/>
                      </a:lnTo>
                      <a:lnTo>
                        <a:pt x="142" y="329"/>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48" name="Freeform 569">
                  <a:extLst>
                    <a:ext uri="{FF2B5EF4-FFF2-40B4-BE49-F238E27FC236}">
                      <a16:creationId xmlns:a16="http://schemas.microsoft.com/office/drawing/2014/main" id="{D224186D-3FF7-4297-B4A7-6DE99BDF52BF}"/>
                    </a:ext>
                  </a:extLst>
                </p:cNvPr>
                <p:cNvSpPr>
                  <a:spLocks/>
                </p:cNvSpPr>
                <p:nvPr/>
              </p:nvSpPr>
              <p:spPr bwMode="auto">
                <a:xfrm>
                  <a:off x="2022" y="1883"/>
                  <a:ext cx="539" cy="469"/>
                </a:xfrm>
                <a:custGeom>
                  <a:avLst/>
                  <a:gdLst>
                    <a:gd name="T0" fmla="*/ 378 w 539"/>
                    <a:gd name="T1" fmla="*/ 455 h 469"/>
                    <a:gd name="T2" fmla="*/ 332 w 539"/>
                    <a:gd name="T3" fmla="*/ 448 h 469"/>
                    <a:gd name="T4" fmla="*/ 288 w 539"/>
                    <a:gd name="T5" fmla="*/ 455 h 469"/>
                    <a:gd name="T6" fmla="*/ 282 w 539"/>
                    <a:gd name="T7" fmla="*/ 427 h 469"/>
                    <a:gd name="T8" fmla="*/ 240 w 539"/>
                    <a:gd name="T9" fmla="*/ 419 h 469"/>
                    <a:gd name="T10" fmla="*/ 228 w 539"/>
                    <a:gd name="T11" fmla="*/ 432 h 469"/>
                    <a:gd name="T12" fmla="*/ 168 w 539"/>
                    <a:gd name="T13" fmla="*/ 453 h 469"/>
                    <a:gd name="T14" fmla="*/ 116 w 539"/>
                    <a:gd name="T15" fmla="*/ 460 h 469"/>
                    <a:gd name="T16" fmla="*/ 98 w 539"/>
                    <a:gd name="T17" fmla="*/ 453 h 469"/>
                    <a:gd name="T18" fmla="*/ 98 w 539"/>
                    <a:gd name="T19" fmla="*/ 426 h 469"/>
                    <a:gd name="T20" fmla="*/ 93 w 539"/>
                    <a:gd name="T21" fmla="*/ 391 h 469"/>
                    <a:gd name="T22" fmla="*/ 70 w 539"/>
                    <a:gd name="T23" fmla="*/ 410 h 469"/>
                    <a:gd name="T24" fmla="*/ 43 w 539"/>
                    <a:gd name="T25" fmla="*/ 403 h 469"/>
                    <a:gd name="T26" fmla="*/ 0 w 539"/>
                    <a:gd name="T27" fmla="*/ 412 h 469"/>
                    <a:gd name="T28" fmla="*/ 45 w 539"/>
                    <a:gd name="T29" fmla="*/ 389 h 469"/>
                    <a:gd name="T30" fmla="*/ 33 w 539"/>
                    <a:gd name="T31" fmla="*/ 346 h 469"/>
                    <a:gd name="T32" fmla="*/ 28 w 539"/>
                    <a:gd name="T33" fmla="*/ 296 h 469"/>
                    <a:gd name="T34" fmla="*/ 26 w 539"/>
                    <a:gd name="T35" fmla="*/ 255 h 469"/>
                    <a:gd name="T36" fmla="*/ 75 w 539"/>
                    <a:gd name="T37" fmla="*/ 229 h 469"/>
                    <a:gd name="T38" fmla="*/ 88 w 539"/>
                    <a:gd name="T39" fmla="*/ 201 h 469"/>
                    <a:gd name="T40" fmla="*/ 125 w 539"/>
                    <a:gd name="T41" fmla="*/ 176 h 469"/>
                    <a:gd name="T42" fmla="*/ 170 w 539"/>
                    <a:gd name="T43" fmla="*/ 163 h 469"/>
                    <a:gd name="T44" fmla="*/ 215 w 539"/>
                    <a:gd name="T45" fmla="*/ 150 h 469"/>
                    <a:gd name="T46" fmla="*/ 245 w 539"/>
                    <a:gd name="T47" fmla="*/ 139 h 469"/>
                    <a:gd name="T48" fmla="*/ 262 w 539"/>
                    <a:gd name="T49" fmla="*/ 134 h 469"/>
                    <a:gd name="T50" fmla="*/ 268 w 539"/>
                    <a:gd name="T51" fmla="*/ 112 h 469"/>
                    <a:gd name="T52" fmla="*/ 278 w 539"/>
                    <a:gd name="T53" fmla="*/ 79 h 469"/>
                    <a:gd name="T54" fmla="*/ 265 w 539"/>
                    <a:gd name="T55" fmla="*/ 57 h 469"/>
                    <a:gd name="T56" fmla="*/ 283 w 539"/>
                    <a:gd name="T57" fmla="*/ 53 h 469"/>
                    <a:gd name="T58" fmla="*/ 308 w 539"/>
                    <a:gd name="T59" fmla="*/ 34 h 469"/>
                    <a:gd name="T60" fmla="*/ 333 w 539"/>
                    <a:gd name="T61" fmla="*/ 22 h 469"/>
                    <a:gd name="T62" fmla="*/ 348 w 539"/>
                    <a:gd name="T63" fmla="*/ 19 h 469"/>
                    <a:gd name="T64" fmla="*/ 368 w 539"/>
                    <a:gd name="T65" fmla="*/ 19 h 469"/>
                    <a:gd name="T66" fmla="*/ 388 w 539"/>
                    <a:gd name="T67" fmla="*/ 22 h 469"/>
                    <a:gd name="T68" fmla="*/ 409 w 539"/>
                    <a:gd name="T69" fmla="*/ 15 h 469"/>
                    <a:gd name="T70" fmla="*/ 430 w 539"/>
                    <a:gd name="T71" fmla="*/ 5 h 469"/>
                    <a:gd name="T72" fmla="*/ 447 w 539"/>
                    <a:gd name="T73" fmla="*/ 1 h 469"/>
                    <a:gd name="T74" fmla="*/ 459 w 539"/>
                    <a:gd name="T75" fmla="*/ 19 h 469"/>
                    <a:gd name="T76" fmla="*/ 460 w 539"/>
                    <a:gd name="T77" fmla="*/ 44 h 469"/>
                    <a:gd name="T78" fmla="*/ 447 w 539"/>
                    <a:gd name="T79" fmla="*/ 57 h 469"/>
                    <a:gd name="T80" fmla="*/ 442 w 539"/>
                    <a:gd name="T81" fmla="*/ 86 h 469"/>
                    <a:gd name="T82" fmla="*/ 457 w 539"/>
                    <a:gd name="T83" fmla="*/ 101 h 469"/>
                    <a:gd name="T84" fmla="*/ 477 w 539"/>
                    <a:gd name="T85" fmla="*/ 88 h 469"/>
                    <a:gd name="T86" fmla="*/ 485 w 539"/>
                    <a:gd name="T87" fmla="*/ 107 h 469"/>
                    <a:gd name="T88" fmla="*/ 485 w 539"/>
                    <a:gd name="T89" fmla="*/ 129 h 469"/>
                    <a:gd name="T90" fmla="*/ 502 w 539"/>
                    <a:gd name="T91" fmla="*/ 169 h 469"/>
                    <a:gd name="T92" fmla="*/ 520 w 539"/>
                    <a:gd name="T93" fmla="*/ 188 h 469"/>
                    <a:gd name="T94" fmla="*/ 539 w 539"/>
                    <a:gd name="T95" fmla="*/ 224 h 469"/>
                    <a:gd name="T96" fmla="*/ 525 w 539"/>
                    <a:gd name="T97" fmla="*/ 232 h 469"/>
                    <a:gd name="T98" fmla="*/ 505 w 539"/>
                    <a:gd name="T99" fmla="*/ 251 h 469"/>
                    <a:gd name="T100" fmla="*/ 494 w 539"/>
                    <a:gd name="T101" fmla="*/ 270 h 469"/>
                    <a:gd name="T102" fmla="*/ 489 w 539"/>
                    <a:gd name="T103" fmla="*/ 301 h 469"/>
                    <a:gd name="T104" fmla="*/ 475 w 539"/>
                    <a:gd name="T105" fmla="*/ 329 h 469"/>
                    <a:gd name="T106" fmla="*/ 462 w 539"/>
                    <a:gd name="T107" fmla="*/ 334 h 469"/>
                    <a:gd name="T108" fmla="*/ 457 w 539"/>
                    <a:gd name="T109" fmla="*/ 344 h 469"/>
                    <a:gd name="T110" fmla="*/ 452 w 539"/>
                    <a:gd name="T111" fmla="*/ 360 h 469"/>
                    <a:gd name="T112" fmla="*/ 435 w 539"/>
                    <a:gd name="T113" fmla="*/ 386 h 469"/>
                    <a:gd name="T114" fmla="*/ 414 w 539"/>
                    <a:gd name="T115" fmla="*/ 412 h 469"/>
                    <a:gd name="T116" fmla="*/ 400 w 539"/>
                    <a:gd name="T117" fmla="*/ 443 h 469"/>
                    <a:gd name="T118" fmla="*/ 397 w 539"/>
                    <a:gd name="T119" fmla="*/ 469 h 4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39"/>
                    <a:gd name="T181" fmla="*/ 0 h 469"/>
                    <a:gd name="T182" fmla="*/ 539 w 539"/>
                    <a:gd name="T183" fmla="*/ 469 h 46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39" h="469">
                      <a:moveTo>
                        <a:pt x="397" y="469"/>
                      </a:moveTo>
                      <a:lnTo>
                        <a:pt x="388" y="469"/>
                      </a:lnTo>
                      <a:lnTo>
                        <a:pt x="387" y="463"/>
                      </a:lnTo>
                      <a:lnTo>
                        <a:pt x="378" y="455"/>
                      </a:lnTo>
                      <a:lnTo>
                        <a:pt x="365" y="453"/>
                      </a:lnTo>
                      <a:lnTo>
                        <a:pt x="357" y="451"/>
                      </a:lnTo>
                      <a:lnTo>
                        <a:pt x="347" y="448"/>
                      </a:lnTo>
                      <a:lnTo>
                        <a:pt x="332" y="448"/>
                      </a:lnTo>
                      <a:lnTo>
                        <a:pt x="320" y="458"/>
                      </a:lnTo>
                      <a:lnTo>
                        <a:pt x="307" y="462"/>
                      </a:lnTo>
                      <a:lnTo>
                        <a:pt x="297" y="462"/>
                      </a:lnTo>
                      <a:lnTo>
                        <a:pt x="288" y="455"/>
                      </a:lnTo>
                      <a:lnTo>
                        <a:pt x="295" y="446"/>
                      </a:lnTo>
                      <a:lnTo>
                        <a:pt x="295" y="439"/>
                      </a:lnTo>
                      <a:lnTo>
                        <a:pt x="288" y="431"/>
                      </a:lnTo>
                      <a:lnTo>
                        <a:pt x="282" y="427"/>
                      </a:lnTo>
                      <a:lnTo>
                        <a:pt x="265" y="439"/>
                      </a:lnTo>
                      <a:lnTo>
                        <a:pt x="260" y="436"/>
                      </a:lnTo>
                      <a:lnTo>
                        <a:pt x="247" y="424"/>
                      </a:lnTo>
                      <a:lnTo>
                        <a:pt x="240" y="419"/>
                      </a:lnTo>
                      <a:lnTo>
                        <a:pt x="233" y="415"/>
                      </a:lnTo>
                      <a:lnTo>
                        <a:pt x="223" y="422"/>
                      </a:lnTo>
                      <a:lnTo>
                        <a:pt x="227" y="426"/>
                      </a:lnTo>
                      <a:lnTo>
                        <a:pt x="228" y="432"/>
                      </a:lnTo>
                      <a:lnTo>
                        <a:pt x="222" y="436"/>
                      </a:lnTo>
                      <a:lnTo>
                        <a:pt x="192" y="457"/>
                      </a:lnTo>
                      <a:lnTo>
                        <a:pt x="178" y="457"/>
                      </a:lnTo>
                      <a:lnTo>
                        <a:pt x="168" y="453"/>
                      </a:lnTo>
                      <a:lnTo>
                        <a:pt x="158" y="448"/>
                      </a:lnTo>
                      <a:lnTo>
                        <a:pt x="141" y="446"/>
                      </a:lnTo>
                      <a:lnTo>
                        <a:pt x="128" y="453"/>
                      </a:lnTo>
                      <a:lnTo>
                        <a:pt x="116" y="460"/>
                      </a:lnTo>
                      <a:lnTo>
                        <a:pt x="110" y="467"/>
                      </a:lnTo>
                      <a:lnTo>
                        <a:pt x="100" y="467"/>
                      </a:lnTo>
                      <a:lnTo>
                        <a:pt x="96" y="465"/>
                      </a:lnTo>
                      <a:lnTo>
                        <a:pt x="98" y="453"/>
                      </a:lnTo>
                      <a:lnTo>
                        <a:pt x="100" y="444"/>
                      </a:lnTo>
                      <a:lnTo>
                        <a:pt x="101" y="438"/>
                      </a:lnTo>
                      <a:lnTo>
                        <a:pt x="100" y="431"/>
                      </a:lnTo>
                      <a:lnTo>
                        <a:pt x="98" y="426"/>
                      </a:lnTo>
                      <a:lnTo>
                        <a:pt x="98" y="419"/>
                      </a:lnTo>
                      <a:lnTo>
                        <a:pt x="100" y="407"/>
                      </a:lnTo>
                      <a:lnTo>
                        <a:pt x="95" y="398"/>
                      </a:lnTo>
                      <a:lnTo>
                        <a:pt x="93" y="391"/>
                      </a:lnTo>
                      <a:lnTo>
                        <a:pt x="88" y="391"/>
                      </a:lnTo>
                      <a:lnTo>
                        <a:pt x="85" y="400"/>
                      </a:lnTo>
                      <a:lnTo>
                        <a:pt x="76" y="408"/>
                      </a:lnTo>
                      <a:lnTo>
                        <a:pt x="70" y="410"/>
                      </a:lnTo>
                      <a:lnTo>
                        <a:pt x="68" y="410"/>
                      </a:lnTo>
                      <a:lnTo>
                        <a:pt x="65" y="407"/>
                      </a:lnTo>
                      <a:lnTo>
                        <a:pt x="60" y="400"/>
                      </a:lnTo>
                      <a:lnTo>
                        <a:pt x="43" y="403"/>
                      </a:lnTo>
                      <a:lnTo>
                        <a:pt x="36" y="408"/>
                      </a:lnTo>
                      <a:lnTo>
                        <a:pt x="18" y="413"/>
                      </a:lnTo>
                      <a:lnTo>
                        <a:pt x="5" y="415"/>
                      </a:lnTo>
                      <a:lnTo>
                        <a:pt x="0" y="412"/>
                      </a:lnTo>
                      <a:lnTo>
                        <a:pt x="0" y="407"/>
                      </a:lnTo>
                      <a:lnTo>
                        <a:pt x="1" y="403"/>
                      </a:lnTo>
                      <a:lnTo>
                        <a:pt x="16" y="396"/>
                      </a:lnTo>
                      <a:lnTo>
                        <a:pt x="45" y="389"/>
                      </a:lnTo>
                      <a:lnTo>
                        <a:pt x="50" y="384"/>
                      </a:lnTo>
                      <a:lnTo>
                        <a:pt x="46" y="377"/>
                      </a:lnTo>
                      <a:lnTo>
                        <a:pt x="41" y="367"/>
                      </a:lnTo>
                      <a:lnTo>
                        <a:pt x="33" y="346"/>
                      </a:lnTo>
                      <a:lnTo>
                        <a:pt x="28" y="329"/>
                      </a:lnTo>
                      <a:lnTo>
                        <a:pt x="30" y="319"/>
                      </a:lnTo>
                      <a:lnTo>
                        <a:pt x="30" y="305"/>
                      </a:lnTo>
                      <a:lnTo>
                        <a:pt x="28" y="296"/>
                      </a:lnTo>
                      <a:lnTo>
                        <a:pt x="23" y="281"/>
                      </a:lnTo>
                      <a:lnTo>
                        <a:pt x="18" y="269"/>
                      </a:lnTo>
                      <a:lnTo>
                        <a:pt x="23" y="257"/>
                      </a:lnTo>
                      <a:lnTo>
                        <a:pt x="26" y="255"/>
                      </a:lnTo>
                      <a:lnTo>
                        <a:pt x="31" y="250"/>
                      </a:lnTo>
                      <a:lnTo>
                        <a:pt x="41" y="244"/>
                      </a:lnTo>
                      <a:lnTo>
                        <a:pt x="61" y="236"/>
                      </a:lnTo>
                      <a:lnTo>
                        <a:pt x="75" y="229"/>
                      </a:lnTo>
                      <a:lnTo>
                        <a:pt x="80" y="226"/>
                      </a:lnTo>
                      <a:lnTo>
                        <a:pt x="83" y="219"/>
                      </a:lnTo>
                      <a:lnTo>
                        <a:pt x="83" y="210"/>
                      </a:lnTo>
                      <a:lnTo>
                        <a:pt x="88" y="201"/>
                      </a:lnTo>
                      <a:lnTo>
                        <a:pt x="91" y="196"/>
                      </a:lnTo>
                      <a:lnTo>
                        <a:pt x="98" y="191"/>
                      </a:lnTo>
                      <a:lnTo>
                        <a:pt x="108" y="186"/>
                      </a:lnTo>
                      <a:lnTo>
                        <a:pt x="125" y="176"/>
                      </a:lnTo>
                      <a:lnTo>
                        <a:pt x="135" y="170"/>
                      </a:lnTo>
                      <a:lnTo>
                        <a:pt x="155" y="162"/>
                      </a:lnTo>
                      <a:lnTo>
                        <a:pt x="161" y="163"/>
                      </a:lnTo>
                      <a:lnTo>
                        <a:pt x="170" y="163"/>
                      </a:lnTo>
                      <a:lnTo>
                        <a:pt x="195" y="162"/>
                      </a:lnTo>
                      <a:lnTo>
                        <a:pt x="198" y="162"/>
                      </a:lnTo>
                      <a:lnTo>
                        <a:pt x="205" y="155"/>
                      </a:lnTo>
                      <a:lnTo>
                        <a:pt x="215" y="150"/>
                      </a:lnTo>
                      <a:lnTo>
                        <a:pt x="227" y="143"/>
                      </a:lnTo>
                      <a:lnTo>
                        <a:pt x="235" y="141"/>
                      </a:lnTo>
                      <a:lnTo>
                        <a:pt x="238" y="139"/>
                      </a:lnTo>
                      <a:lnTo>
                        <a:pt x="245" y="139"/>
                      </a:lnTo>
                      <a:lnTo>
                        <a:pt x="250" y="139"/>
                      </a:lnTo>
                      <a:lnTo>
                        <a:pt x="253" y="141"/>
                      </a:lnTo>
                      <a:lnTo>
                        <a:pt x="262" y="136"/>
                      </a:lnTo>
                      <a:lnTo>
                        <a:pt x="262" y="134"/>
                      </a:lnTo>
                      <a:lnTo>
                        <a:pt x="262" y="127"/>
                      </a:lnTo>
                      <a:lnTo>
                        <a:pt x="262" y="120"/>
                      </a:lnTo>
                      <a:lnTo>
                        <a:pt x="262" y="117"/>
                      </a:lnTo>
                      <a:lnTo>
                        <a:pt x="268" y="112"/>
                      </a:lnTo>
                      <a:lnTo>
                        <a:pt x="275" y="105"/>
                      </a:lnTo>
                      <a:lnTo>
                        <a:pt x="282" y="96"/>
                      </a:lnTo>
                      <a:lnTo>
                        <a:pt x="282" y="88"/>
                      </a:lnTo>
                      <a:lnTo>
                        <a:pt x="278" y="79"/>
                      </a:lnTo>
                      <a:lnTo>
                        <a:pt x="272" y="72"/>
                      </a:lnTo>
                      <a:lnTo>
                        <a:pt x="265" y="69"/>
                      </a:lnTo>
                      <a:lnTo>
                        <a:pt x="267" y="60"/>
                      </a:lnTo>
                      <a:lnTo>
                        <a:pt x="265" y="57"/>
                      </a:lnTo>
                      <a:lnTo>
                        <a:pt x="268" y="55"/>
                      </a:lnTo>
                      <a:lnTo>
                        <a:pt x="272" y="55"/>
                      </a:lnTo>
                      <a:lnTo>
                        <a:pt x="273" y="55"/>
                      </a:lnTo>
                      <a:lnTo>
                        <a:pt x="283" y="53"/>
                      </a:lnTo>
                      <a:lnTo>
                        <a:pt x="290" y="51"/>
                      </a:lnTo>
                      <a:lnTo>
                        <a:pt x="295" y="48"/>
                      </a:lnTo>
                      <a:lnTo>
                        <a:pt x="300" y="43"/>
                      </a:lnTo>
                      <a:lnTo>
                        <a:pt x="308" y="34"/>
                      </a:lnTo>
                      <a:lnTo>
                        <a:pt x="313" y="27"/>
                      </a:lnTo>
                      <a:lnTo>
                        <a:pt x="317" y="24"/>
                      </a:lnTo>
                      <a:lnTo>
                        <a:pt x="322" y="22"/>
                      </a:lnTo>
                      <a:lnTo>
                        <a:pt x="333" y="22"/>
                      </a:lnTo>
                      <a:lnTo>
                        <a:pt x="337" y="20"/>
                      </a:lnTo>
                      <a:lnTo>
                        <a:pt x="340" y="20"/>
                      </a:lnTo>
                      <a:lnTo>
                        <a:pt x="343" y="19"/>
                      </a:lnTo>
                      <a:lnTo>
                        <a:pt x="348" y="19"/>
                      </a:lnTo>
                      <a:lnTo>
                        <a:pt x="353" y="19"/>
                      </a:lnTo>
                      <a:lnTo>
                        <a:pt x="358" y="17"/>
                      </a:lnTo>
                      <a:lnTo>
                        <a:pt x="363" y="17"/>
                      </a:lnTo>
                      <a:lnTo>
                        <a:pt x="368" y="19"/>
                      </a:lnTo>
                      <a:lnTo>
                        <a:pt x="372" y="20"/>
                      </a:lnTo>
                      <a:lnTo>
                        <a:pt x="377" y="20"/>
                      </a:lnTo>
                      <a:lnTo>
                        <a:pt x="385" y="22"/>
                      </a:lnTo>
                      <a:lnTo>
                        <a:pt x="388" y="22"/>
                      </a:lnTo>
                      <a:lnTo>
                        <a:pt x="395" y="20"/>
                      </a:lnTo>
                      <a:lnTo>
                        <a:pt x="399" y="19"/>
                      </a:lnTo>
                      <a:lnTo>
                        <a:pt x="405" y="17"/>
                      </a:lnTo>
                      <a:lnTo>
                        <a:pt x="409" y="15"/>
                      </a:lnTo>
                      <a:lnTo>
                        <a:pt x="417" y="13"/>
                      </a:lnTo>
                      <a:lnTo>
                        <a:pt x="420" y="10"/>
                      </a:lnTo>
                      <a:lnTo>
                        <a:pt x="425" y="7"/>
                      </a:lnTo>
                      <a:lnTo>
                        <a:pt x="430" y="5"/>
                      </a:lnTo>
                      <a:lnTo>
                        <a:pt x="435" y="1"/>
                      </a:lnTo>
                      <a:lnTo>
                        <a:pt x="440" y="0"/>
                      </a:lnTo>
                      <a:lnTo>
                        <a:pt x="445" y="0"/>
                      </a:lnTo>
                      <a:lnTo>
                        <a:pt x="447" y="1"/>
                      </a:lnTo>
                      <a:lnTo>
                        <a:pt x="450" y="5"/>
                      </a:lnTo>
                      <a:lnTo>
                        <a:pt x="452" y="8"/>
                      </a:lnTo>
                      <a:lnTo>
                        <a:pt x="455" y="15"/>
                      </a:lnTo>
                      <a:lnTo>
                        <a:pt x="459" y="19"/>
                      </a:lnTo>
                      <a:lnTo>
                        <a:pt x="462" y="31"/>
                      </a:lnTo>
                      <a:lnTo>
                        <a:pt x="462" y="34"/>
                      </a:lnTo>
                      <a:lnTo>
                        <a:pt x="462" y="39"/>
                      </a:lnTo>
                      <a:lnTo>
                        <a:pt x="460" y="44"/>
                      </a:lnTo>
                      <a:lnTo>
                        <a:pt x="457" y="48"/>
                      </a:lnTo>
                      <a:lnTo>
                        <a:pt x="450" y="51"/>
                      </a:lnTo>
                      <a:lnTo>
                        <a:pt x="449" y="55"/>
                      </a:lnTo>
                      <a:lnTo>
                        <a:pt x="447" y="57"/>
                      </a:lnTo>
                      <a:lnTo>
                        <a:pt x="445" y="62"/>
                      </a:lnTo>
                      <a:lnTo>
                        <a:pt x="442" y="69"/>
                      </a:lnTo>
                      <a:lnTo>
                        <a:pt x="440" y="77"/>
                      </a:lnTo>
                      <a:lnTo>
                        <a:pt x="442" y="86"/>
                      </a:lnTo>
                      <a:lnTo>
                        <a:pt x="445" y="94"/>
                      </a:lnTo>
                      <a:lnTo>
                        <a:pt x="449" y="100"/>
                      </a:lnTo>
                      <a:lnTo>
                        <a:pt x="454" y="101"/>
                      </a:lnTo>
                      <a:lnTo>
                        <a:pt x="457" y="101"/>
                      </a:lnTo>
                      <a:lnTo>
                        <a:pt x="464" y="98"/>
                      </a:lnTo>
                      <a:lnTo>
                        <a:pt x="467" y="94"/>
                      </a:lnTo>
                      <a:lnTo>
                        <a:pt x="472" y="91"/>
                      </a:lnTo>
                      <a:lnTo>
                        <a:pt x="477" y="88"/>
                      </a:lnTo>
                      <a:lnTo>
                        <a:pt x="482" y="86"/>
                      </a:lnTo>
                      <a:lnTo>
                        <a:pt x="487" y="86"/>
                      </a:lnTo>
                      <a:lnTo>
                        <a:pt x="487" y="101"/>
                      </a:lnTo>
                      <a:lnTo>
                        <a:pt x="485" y="107"/>
                      </a:lnTo>
                      <a:lnTo>
                        <a:pt x="484" y="110"/>
                      </a:lnTo>
                      <a:lnTo>
                        <a:pt x="482" y="115"/>
                      </a:lnTo>
                      <a:lnTo>
                        <a:pt x="484" y="122"/>
                      </a:lnTo>
                      <a:lnTo>
                        <a:pt x="485" y="129"/>
                      </a:lnTo>
                      <a:lnTo>
                        <a:pt x="489" y="136"/>
                      </a:lnTo>
                      <a:lnTo>
                        <a:pt x="495" y="153"/>
                      </a:lnTo>
                      <a:lnTo>
                        <a:pt x="499" y="162"/>
                      </a:lnTo>
                      <a:lnTo>
                        <a:pt x="502" y="169"/>
                      </a:lnTo>
                      <a:lnTo>
                        <a:pt x="507" y="174"/>
                      </a:lnTo>
                      <a:lnTo>
                        <a:pt x="510" y="179"/>
                      </a:lnTo>
                      <a:lnTo>
                        <a:pt x="515" y="184"/>
                      </a:lnTo>
                      <a:lnTo>
                        <a:pt x="520" y="188"/>
                      </a:lnTo>
                      <a:lnTo>
                        <a:pt x="525" y="198"/>
                      </a:lnTo>
                      <a:lnTo>
                        <a:pt x="529" y="205"/>
                      </a:lnTo>
                      <a:lnTo>
                        <a:pt x="532" y="208"/>
                      </a:lnTo>
                      <a:lnTo>
                        <a:pt x="539" y="224"/>
                      </a:lnTo>
                      <a:lnTo>
                        <a:pt x="535" y="226"/>
                      </a:lnTo>
                      <a:lnTo>
                        <a:pt x="532" y="227"/>
                      </a:lnTo>
                      <a:lnTo>
                        <a:pt x="529" y="229"/>
                      </a:lnTo>
                      <a:lnTo>
                        <a:pt x="525" y="232"/>
                      </a:lnTo>
                      <a:lnTo>
                        <a:pt x="524" y="234"/>
                      </a:lnTo>
                      <a:lnTo>
                        <a:pt x="517" y="238"/>
                      </a:lnTo>
                      <a:lnTo>
                        <a:pt x="510" y="244"/>
                      </a:lnTo>
                      <a:lnTo>
                        <a:pt x="505" y="251"/>
                      </a:lnTo>
                      <a:lnTo>
                        <a:pt x="502" y="255"/>
                      </a:lnTo>
                      <a:lnTo>
                        <a:pt x="495" y="263"/>
                      </a:lnTo>
                      <a:lnTo>
                        <a:pt x="494" y="267"/>
                      </a:lnTo>
                      <a:lnTo>
                        <a:pt x="494" y="270"/>
                      </a:lnTo>
                      <a:lnTo>
                        <a:pt x="492" y="282"/>
                      </a:lnTo>
                      <a:lnTo>
                        <a:pt x="492" y="288"/>
                      </a:lnTo>
                      <a:lnTo>
                        <a:pt x="490" y="294"/>
                      </a:lnTo>
                      <a:lnTo>
                        <a:pt x="489" y="301"/>
                      </a:lnTo>
                      <a:lnTo>
                        <a:pt x="485" y="308"/>
                      </a:lnTo>
                      <a:lnTo>
                        <a:pt x="482" y="315"/>
                      </a:lnTo>
                      <a:lnTo>
                        <a:pt x="477" y="324"/>
                      </a:lnTo>
                      <a:lnTo>
                        <a:pt x="475" y="329"/>
                      </a:lnTo>
                      <a:lnTo>
                        <a:pt x="472" y="332"/>
                      </a:lnTo>
                      <a:lnTo>
                        <a:pt x="469" y="334"/>
                      </a:lnTo>
                      <a:lnTo>
                        <a:pt x="467" y="334"/>
                      </a:lnTo>
                      <a:lnTo>
                        <a:pt x="462" y="334"/>
                      </a:lnTo>
                      <a:lnTo>
                        <a:pt x="459" y="336"/>
                      </a:lnTo>
                      <a:lnTo>
                        <a:pt x="457" y="339"/>
                      </a:lnTo>
                      <a:lnTo>
                        <a:pt x="457" y="341"/>
                      </a:lnTo>
                      <a:lnTo>
                        <a:pt x="457" y="344"/>
                      </a:lnTo>
                      <a:lnTo>
                        <a:pt x="455" y="350"/>
                      </a:lnTo>
                      <a:lnTo>
                        <a:pt x="455" y="353"/>
                      </a:lnTo>
                      <a:lnTo>
                        <a:pt x="454" y="357"/>
                      </a:lnTo>
                      <a:lnTo>
                        <a:pt x="452" y="360"/>
                      </a:lnTo>
                      <a:lnTo>
                        <a:pt x="449" y="367"/>
                      </a:lnTo>
                      <a:lnTo>
                        <a:pt x="445" y="374"/>
                      </a:lnTo>
                      <a:lnTo>
                        <a:pt x="440" y="381"/>
                      </a:lnTo>
                      <a:lnTo>
                        <a:pt x="435" y="386"/>
                      </a:lnTo>
                      <a:lnTo>
                        <a:pt x="429" y="393"/>
                      </a:lnTo>
                      <a:lnTo>
                        <a:pt x="424" y="398"/>
                      </a:lnTo>
                      <a:lnTo>
                        <a:pt x="419" y="405"/>
                      </a:lnTo>
                      <a:lnTo>
                        <a:pt x="414" y="412"/>
                      </a:lnTo>
                      <a:lnTo>
                        <a:pt x="409" y="419"/>
                      </a:lnTo>
                      <a:lnTo>
                        <a:pt x="405" y="429"/>
                      </a:lnTo>
                      <a:lnTo>
                        <a:pt x="402" y="436"/>
                      </a:lnTo>
                      <a:lnTo>
                        <a:pt x="400" y="443"/>
                      </a:lnTo>
                      <a:lnTo>
                        <a:pt x="400" y="450"/>
                      </a:lnTo>
                      <a:lnTo>
                        <a:pt x="399" y="457"/>
                      </a:lnTo>
                      <a:lnTo>
                        <a:pt x="397" y="465"/>
                      </a:lnTo>
                      <a:lnTo>
                        <a:pt x="397" y="469"/>
                      </a:lnTo>
                      <a:close/>
                    </a:path>
                  </a:pathLst>
                </a:custGeom>
                <a:solidFill>
                  <a:srgbClr val="F5C59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49" name="Freeform 570">
                  <a:extLst>
                    <a:ext uri="{FF2B5EF4-FFF2-40B4-BE49-F238E27FC236}">
                      <a16:creationId xmlns:a16="http://schemas.microsoft.com/office/drawing/2014/main" id="{DC1D9BFB-F40F-41B5-9CD3-6E90F4BBB7ED}"/>
                    </a:ext>
                  </a:extLst>
                </p:cNvPr>
                <p:cNvSpPr>
                  <a:spLocks/>
                </p:cNvSpPr>
                <p:nvPr/>
              </p:nvSpPr>
              <p:spPr bwMode="auto">
                <a:xfrm>
                  <a:off x="2024" y="1881"/>
                  <a:ext cx="539" cy="469"/>
                </a:xfrm>
                <a:custGeom>
                  <a:avLst/>
                  <a:gdLst>
                    <a:gd name="T0" fmla="*/ 378 w 539"/>
                    <a:gd name="T1" fmla="*/ 455 h 469"/>
                    <a:gd name="T2" fmla="*/ 332 w 539"/>
                    <a:gd name="T3" fmla="*/ 448 h 469"/>
                    <a:gd name="T4" fmla="*/ 288 w 539"/>
                    <a:gd name="T5" fmla="*/ 455 h 469"/>
                    <a:gd name="T6" fmla="*/ 282 w 539"/>
                    <a:gd name="T7" fmla="*/ 427 h 469"/>
                    <a:gd name="T8" fmla="*/ 240 w 539"/>
                    <a:gd name="T9" fmla="*/ 419 h 469"/>
                    <a:gd name="T10" fmla="*/ 228 w 539"/>
                    <a:gd name="T11" fmla="*/ 432 h 469"/>
                    <a:gd name="T12" fmla="*/ 168 w 539"/>
                    <a:gd name="T13" fmla="*/ 453 h 469"/>
                    <a:gd name="T14" fmla="*/ 116 w 539"/>
                    <a:gd name="T15" fmla="*/ 460 h 469"/>
                    <a:gd name="T16" fmla="*/ 98 w 539"/>
                    <a:gd name="T17" fmla="*/ 453 h 469"/>
                    <a:gd name="T18" fmla="*/ 98 w 539"/>
                    <a:gd name="T19" fmla="*/ 426 h 469"/>
                    <a:gd name="T20" fmla="*/ 93 w 539"/>
                    <a:gd name="T21" fmla="*/ 391 h 469"/>
                    <a:gd name="T22" fmla="*/ 70 w 539"/>
                    <a:gd name="T23" fmla="*/ 410 h 469"/>
                    <a:gd name="T24" fmla="*/ 43 w 539"/>
                    <a:gd name="T25" fmla="*/ 403 h 469"/>
                    <a:gd name="T26" fmla="*/ 0 w 539"/>
                    <a:gd name="T27" fmla="*/ 412 h 469"/>
                    <a:gd name="T28" fmla="*/ 45 w 539"/>
                    <a:gd name="T29" fmla="*/ 389 h 469"/>
                    <a:gd name="T30" fmla="*/ 33 w 539"/>
                    <a:gd name="T31" fmla="*/ 346 h 469"/>
                    <a:gd name="T32" fmla="*/ 28 w 539"/>
                    <a:gd name="T33" fmla="*/ 296 h 469"/>
                    <a:gd name="T34" fmla="*/ 26 w 539"/>
                    <a:gd name="T35" fmla="*/ 255 h 469"/>
                    <a:gd name="T36" fmla="*/ 75 w 539"/>
                    <a:gd name="T37" fmla="*/ 229 h 469"/>
                    <a:gd name="T38" fmla="*/ 88 w 539"/>
                    <a:gd name="T39" fmla="*/ 201 h 469"/>
                    <a:gd name="T40" fmla="*/ 125 w 539"/>
                    <a:gd name="T41" fmla="*/ 176 h 469"/>
                    <a:gd name="T42" fmla="*/ 170 w 539"/>
                    <a:gd name="T43" fmla="*/ 163 h 469"/>
                    <a:gd name="T44" fmla="*/ 215 w 539"/>
                    <a:gd name="T45" fmla="*/ 150 h 469"/>
                    <a:gd name="T46" fmla="*/ 245 w 539"/>
                    <a:gd name="T47" fmla="*/ 139 h 469"/>
                    <a:gd name="T48" fmla="*/ 262 w 539"/>
                    <a:gd name="T49" fmla="*/ 134 h 469"/>
                    <a:gd name="T50" fmla="*/ 268 w 539"/>
                    <a:gd name="T51" fmla="*/ 112 h 469"/>
                    <a:gd name="T52" fmla="*/ 278 w 539"/>
                    <a:gd name="T53" fmla="*/ 79 h 469"/>
                    <a:gd name="T54" fmla="*/ 265 w 539"/>
                    <a:gd name="T55" fmla="*/ 57 h 469"/>
                    <a:gd name="T56" fmla="*/ 283 w 539"/>
                    <a:gd name="T57" fmla="*/ 53 h 469"/>
                    <a:gd name="T58" fmla="*/ 308 w 539"/>
                    <a:gd name="T59" fmla="*/ 34 h 469"/>
                    <a:gd name="T60" fmla="*/ 333 w 539"/>
                    <a:gd name="T61" fmla="*/ 22 h 469"/>
                    <a:gd name="T62" fmla="*/ 348 w 539"/>
                    <a:gd name="T63" fmla="*/ 19 h 469"/>
                    <a:gd name="T64" fmla="*/ 368 w 539"/>
                    <a:gd name="T65" fmla="*/ 19 h 469"/>
                    <a:gd name="T66" fmla="*/ 388 w 539"/>
                    <a:gd name="T67" fmla="*/ 22 h 469"/>
                    <a:gd name="T68" fmla="*/ 409 w 539"/>
                    <a:gd name="T69" fmla="*/ 15 h 469"/>
                    <a:gd name="T70" fmla="*/ 430 w 539"/>
                    <a:gd name="T71" fmla="*/ 5 h 469"/>
                    <a:gd name="T72" fmla="*/ 447 w 539"/>
                    <a:gd name="T73" fmla="*/ 1 h 469"/>
                    <a:gd name="T74" fmla="*/ 459 w 539"/>
                    <a:gd name="T75" fmla="*/ 19 h 469"/>
                    <a:gd name="T76" fmla="*/ 460 w 539"/>
                    <a:gd name="T77" fmla="*/ 44 h 469"/>
                    <a:gd name="T78" fmla="*/ 447 w 539"/>
                    <a:gd name="T79" fmla="*/ 57 h 469"/>
                    <a:gd name="T80" fmla="*/ 442 w 539"/>
                    <a:gd name="T81" fmla="*/ 86 h 469"/>
                    <a:gd name="T82" fmla="*/ 457 w 539"/>
                    <a:gd name="T83" fmla="*/ 101 h 469"/>
                    <a:gd name="T84" fmla="*/ 477 w 539"/>
                    <a:gd name="T85" fmla="*/ 88 h 469"/>
                    <a:gd name="T86" fmla="*/ 485 w 539"/>
                    <a:gd name="T87" fmla="*/ 107 h 469"/>
                    <a:gd name="T88" fmla="*/ 485 w 539"/>
                    <a:gd name="T89" fmla="*/ 129 h 469"/>
                    <a:gd name="T90" fmla="*/ 502 w 539"/>
                    <a:gd name="T91" fmla="*/ 169 h 469"/>
                    <a:gd name="T92" fmla="*/ 520 w 539"/>
                    <a:gd name="T93" fmla="*/ 188 h 469"/>
                    <a:gd name="T94" fmla="*/ 539 w 539"/>
                    <a:gd name="T95" fmla="*/ 224 h 469"/>
                    <a:gd name="T96" fmla="*/ 525 w 539"/>
                    <a:gd name="T97" fmla="*/ 232 h 469"/>
                    <a:gd name="T98" fmla="*/ 505 w 539"/>
                    <a:gd name="T99" fmla="*/ 251 h 469"/>
                    <a:gd name="T100" fmla="*/ 494 w 539"/>
                    <a:gd name="T101" fmla="*/ 270 h 469"/>
                    <a:gd name="T102" fmla="*/ 489 w 539"/>
                    <a:gd name="T103" fmla="*/ 301 h 469"/>
                    <a:gd name="T104" fmla="*/ 475 w 539"/>
                    <a:gd name="T105" fmla="*/ 329 h 469"/>
                    <a:gd name="T106" fmla="*/ 462 w 539"/>
                    <a:gd name="T107" fmla="*/ 334 h 469"/>
                    <a:gd name="T108" fmla="*/ 457 w 539"/>
                    <a:gd name="T109" fmla="*/ 344 h 469"/>
                    <a:gd name="T110" fmla="*/ 452 w 539"/>
                    <a:gd name="T111" fmla="*/ 360 h 469"/>
                    <a:gd name="T112" fmla="*/ 435 w 539"/>
                    <a:gd name="T113" fmla="*/ 386 h 469"/>
                    <a:gd name="T114" fmla="*/ 414 w 539"/>
                    <a:gd name="T115" fmla="*/ 412 h 469"/>
                    <a:gd name="T116" fmla="*/ 400 w 539"/>
                    <a:gd name="T117" fmla="*/ 443 h 469"/>
                    <a:gd name="T118" fmla="*/ 397 w 539"/>
                    <a:gd name="T119" fmla="*/ 469 h 4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39"/>
                    <a:gd name="T181" fmla="*/ 0 h 469"/>
                    <a:gd name="T182" fmla="*/ 539 w 539"/>
                    <a:gd name="T183" fmla="*/ 469 h 46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39" h="469">
                      <a:moveTo>
                        <a:pt x="397" y="469"/>
                      </a:moveTo>
                      <a:lnTo>
                        <a:pt x="388" y="469"/>
                      </a:lnTo>
                      <a:lnTo>
                        <a:pt x="387" y="463"/>
                      </a:lnTo>
                      <a:lnTo>
                        <a:pt x="378" y="455"/>
                      </a:lnTo>
                      <a:lnTo>
                        <a:pt x="365" y="453"/>
                      </a:lnTo>
                      <a:lnTo>
                        <a:pt x="357" y="451"/>
                      </a:lnTo>
                      <a:lnTo>
                        <a:pt x="347" y="448"/>
                      </a:lnTo>
                      <a:lnTo>
                        <a:pt x="332" y="448"/>
                      </a:lnTo>
                      <a:lnTo>
                        <a:pt x="320" y="458"/>
                      </a:lnTo>
                      <a:lnTo>
                        <a:pt x="307" y="462"/>
                      </a:lnTo>
                      <a:lnTo>
                        <a:pt x="297" y="462"/>
                      </a:lnTo>
                      <a:lnTo>
                        <a:pt x="288" y="455"/>
                      </a:lnTo>
                      <a:lnTo>
                        <a:pt x="295" y="446"/>
                      </a:lnTo>
                      <a:lnTo>
                        <a:pt x="295" y="439"/>
                      </a:lnTo>
                      <a:lnTo>
                        <a:pt x="288" y="431"/>
                      </a:lnTo>
                      <a:lnTo>
                        <a:pt x="282" y="427"/>
                      </a:lnTo>
                      <a:lnTo>
                        <a:pt x="265" y="439"/>
                      </a:lnTo>
                      <a:lnTo>
                        <a:pt x="260" y="436"/>
                      </a:lnTo>
                      <a:lnTo>
                        <a:pt x="247" y="424"/>
                      </a:lnTo>
                      <a:lnTo>
                        <a:pt x="240" y="419"/>
                      </a:lnTo>
                      <a:lnTo>
                        <a:pt x="233" y="415"/>
                      </a:lnTo>
                      <a:lnTo>
                        <a:pt x="223" y="422"/>
                      </a:lnTo>
                      <a:lnTo>
                        <a:pt x="227" y="426"/>
                      </a:lnTo>
                      <a:lnTo>
                        <a:pt x="228" y="432"/>
                      </a:lnTo>
                      <a:lnTo>
                        <a:pt x="222" y="436"/>
                      </a:lnTo>
                      <a:lnTo>
                        <a:pt x="192" y="457"/>
                      </a:lnTo>
                      <a:lnTo>
                        <a:pt x="178" y="457"/>
                      </a:lnTo>
                      <a:lnTo>
                        <a:pt x="168" y="453"/>
                      </a:lnTo>
                      <a:lnTo>
                        <a:pt x="158" y="448"/>
                      </a:lnTo>
                      <a:lnTo>
                        <a:pt x="141" y="446"/>
                      </a:lnTo>
                      <a:lnTo>
                        <a:pt x="128" y="453"/>
                      </a:lnTo>
                      <a:lnTo>
                        <a:pt x="116" y="460"/>
                      </a:lnTo>
                      <a:lnTo>
                        <a:pt x="110" y="467"/>
                      </a:lnTo>
                      <a:lnTo>
                        <a:pt x="100" y="467"/>
                      </a:lnTo>
                      <a:lnTo>
                        <a:pt x="96" y="465"/>
                      </a:lnTo>
                      <a:lnTo>
                        <a:pt x="98" y="453"/>
                      </a:lnTo>
                      <a:lnTo>
                        <a:pt x="100" y="444"/>
                      </a:lnTo>
                      <a:lnTo>
                        <a:pt x="101" y="438"/>
                      </a:lnTo>
                      <a:lnTo>
                        <a:pt x="100" y="431"/>
                      </a:lnTo>
                      <a:lnTo>
                        <a:pt x="98" y="426"/>
                      </a:lnTo>
                      <a:lnTo>
                        <a:pt x="98" y="419"/>
                      </a:lnTo>
                      <a:lnTo>
                        <a:pt x="100" y="407"/>
                      </a:lnTo>
                      <a:lnTo>
                        <a:pt x="95" y="398"/>
                      </a:lnTo>
                      <a:lnTo>
                        <a:pt x="93" y="391"/>
                      </a:lnTo>
                      <a:lnTo>
                        <a:pt x="88" y="391"/>
                      </a:lnTo>
                      <a:lnTo>
                        <a:pt x="85" y="400"/>
                      </a:lnTo>
                      <a:lnTo>
                        <a:pt x="76" y="408"/>
                      </a:lnTo>
                      <a:lnTo>
                        <a:pt x="70" y="410"/>
                      </a:lnTo>
                      <a:lnTo>
                        <a:pt x="68" y="410"/>
                      </a:lnTo>
                      <a:lnTo>
                        <a:pt x="65" y="407"/>
                      </a:lnTo>
                      <a:lnTo>
                        <a:pt x="60" y="400"/>
                      </a:lnTo>
                      <a:lnTo>
                        <a:pt x="43" y="403"/>
                      </a:lnTo>
                      <a:lnTo>
                        <a:pt x="36" y="408"/>
                      </a:lnTo>
                      <a:lnTo>
                        <a:pt x="18" y="413"/>
                      </a:lnTo>
                      <a:lnTo>
                        <a:pt x="5" y="415"/>
                      </a:lnTo>
                      <a:lnTo>
                        <a:pt x="0" y="412"/>
                      </a:lnTo>
                      <a:lnTo>
                        <a:pt x="0" y="407"/>
                      </a:lnTo>
                      <a:lnTo>
                        <a:pt x="1" y="403"/>
                      </a:lnTo>
                      <a:lnTo>
                        <a:pt x="16" y="396"/>
                      </a:lnTo>
                      <a:lnTo>
                        <a:pt x="45" y="389"/>
                      </a:lnTo>
                      <a:lnTo>
                        <a:pt x="50" y="384"/>
                      </a:lnTo>
                      <a:lnTo>
                        <a:pt x="46" y="377"/>
                      </a:lnTo>
                      <a:lnTo>
                        <a:pt x="41" y="367"/>
                      </a:lnTo>
                      <a:lnTo>
                        <a:pt x="33" y="346"/>
                      </a:lnTo>
                      <a:lnTo>
                        <a:pt x="28" y="329"/>
                      </a:lnTo>
                      <a:lnTo>
                        <a:pt x="30" y="319"/>
                      </a:lnTo>
                      <a:lnTo>
                        <a:pt x="30" y="305"/>
                      </a:lnTo>
                      <a:lnTo>
                        <a:pt x="28" y="296"/>
                      </a:lnTo>
                      <a:lnTo>
                        <a:pt x="23" y="281"/>
                      </a:lnTo>
                      <a:lnTo>
                        <a:pt x="18" y="269"/>
                      </a:lnTo>
                      <a:lnTo>
                        <a:pt x="23" y="257"/>
                      </a:lnTo>
                      <a:lnTo>
                        <a:pt x="26" y="255"/>
                      </a:lnTo>
                      <a:lnTo>
                        <a:pt x="31" y="250"/>
                      </a:lnTo>
                      <a:lnTo>
                        <a:pt x="41" y="244"/>
                      </a:lnTo>
                      <a:lnTo>
                        <a:pt x="61" y="236"/>
                      </a:lnTo>
                      <a:lnTo>
                        <a:pt x="75" y="229"/>
                      </a:lnTo>
                      <a:lnTo>
                        <a:pt x="80" y="226"/>
                      </a:lnTo>
                      <a:lnTo>
                        <a:pt x="83" y="219"/>
                      </a:lnTo>
                      <a:lnTo>
                        <a:pt x="83" y="210"/>
                      </a:lnTo>
                      <a:lnTo>
                        <a:pt x="88" y="201"/>
                      </a:lnTo>
                      <a:lnTo>
                        <a:pt x="91" y="196"/>
                      </a:lnTo>
                      <a:lnTo>
                        <a:pt x="98" y="191"/>
                      </a:lnTo>
                      <a:lnTo>
                        <a:pt x="108" y="186"/>
                      </a:lnTo>
                      <a:lnTo>
                        <a:pt x="125" y="176"/>
                      </a:lnTo>
                      <a:lnTo>
                        <a:pt x="135" y="170"/>
                      </a:lnTo>
                      <a:lnTo>
                        <a:pt x="155" y="162"/>
                      </a:lnTo>
                      <a:lnTo>
                        <a:pt x="161" y="163"/>
                      </a:lnTo>
                      <a:lnTo>
                        <a:pt x="170" y="163"/>
                      </a:lnTo>
                      <a:lnTo>
                        <a:pt x="195" y="162"/>
                      </a:lnTo>
                      <a:lnTo>
                        <a:pt x="198" y="162"/>
                      </a:lnTo>
                      <a:lnTo>
                        <a:pt x="205" y="155"/>
                      </a:lnTo>
                      <a:lnTo>
                        <a:pt x="215" y="150"/>
                      </a:lnTo>
                      <a:lnTo>
                        <a:pt x="227" y="143"/>
                      </a:lnTo>
                      <a:lnTo>
                        <a:pt x="235" y="141"/>
                      </a:lnTo>
                      <a:lnTo>
                        <a:pt x="238" y="139"/>
                      </a:lnTo>
                      <a:lnTo>
                        <a:pt x="245" y="139"/>
                      </a:lnTo>
                      <a:lnTo>
                        <a:pt x="250" y="139"/>
                      </a:lnTo>
                      <a:lnTo>
                        <a:pt x="253" y="141"/>
                      </a:lnTo>
                      <a:lnTo>
                        <a:pt x="262" y="136"/>
                      </a:lnTo>
                      <a:lnTo>
                        <a:pt x="262" y="134"/>
                      </a:lnTo>
                      <a:lnTo>
                        <a:pt x="262" y="127"/>
                      </a:lnTo>
                      <a:lnTo>
                        <a:pt x="262" y="120"/>
                      </a:lnTo>
                      <a:lnTo>
                        <a:pt x="262" y="117"/>
                      </a:lnTo>
                      <a:lnTo>
                        <a:pt x="268" y="112"/>
                      </a:lnTo>
                      <a:lnTo>
                        <a:pt x="275" y="105"/>
                      </a:lnTo>
                      <a:lnTo>
                        <a:pt x="282" y="96"/>
                      </a:lnTo>
                      <a:lnTo>
                        <a:pt x="282" y="88"/>
                      </a:lnTo>
                      <a:lnTo>
                        <a:pt x="278" y="79"/>
                      </a:lnTo>
                      <a:lnTo>
                        <a:pt x="272" y="72"/>
                      </a:lnTo>
                      <a:lnTo>
                        <a:pt x="265" y="69"/>
                      </a:lnTo>
                      <a:lnTo>
                        <a:pt x="267" y="60"/>
                      </a:lnTo>
                      <a:lnTo>
                        <a:pt x="265" y="57"/>
                      </a:lnTo>
                      <a:lnTo>
                        <a:pt x="268" y="55"/>
                      </a:lnTo>
                      <a:lnTo>
                        <a:pt x="272" y="55"/>
                      </a:lnTo>
                      <a:lnTo>
                        <a:pt x="273" y="55"/>
                      </a:lnTo>
                      <a:lnTo>
                        <a:pt x="283" y="53"/>
                      </a:lnTo>
                      <a:lnTo>
                        <a:pt x="290" y="51"/>
                      </a:lnTo>
                      <a:lnTo>
                        <a:pt x="295" y="48"/>
                      </a:lnTo>
                      <a:lnTo>
                        <a:pt x="300" y="43"/>
                      </a:lnTo>
                      <a:lnTo>
                        <a:pt x="308" y="34"/>
                      </a:lnTo>
                      <a:lnTo>
                        <a:pt x="313" y="27"/>
                      </a:lnTo>
                      <a:lnTo>
                        <a:pt x="317" y="24"/>
                      </a:lnTo>
                      <a:lnTo>
                        <a:pt x="322" y="22"/>
                      </a:lnTo>
                      <a:lnTo>
                        <a:pt x="333" y="22"/>
                      </a:lnTo>
                      <a:lnTo>
                        <a:pt x="337" y="20"/>
                      </a:lnTo>
                      <a:lnTo>
                        <a:pt x="340" y="20"/>
                      </a:lnTo>
                      <a:lnTo>
                        <a:pt x="343" y="19"/>
                      </a:lnTo>
                      <a:lnTo>
                        <a:pt x="348" y="19"/>
                      </a:lnTo>
                      <a:lnTo>
                        <a:pt x="353" y="19"/>
                      </a:lnTo>
                      <a:lnTo>
                        <a:pt x="358" y="17"/>
                      </a:lnTo>
                      <a:lnTo>
                        <a:pt x="363" y="17"/>
                      </a:lnTo>
                      <a:lnTo>
                        <a:pt x="368" y="19"/>
                      </a:lnTo>
                      <a:lnTo>
                        <a:pt x="372" y="20"/>
                      </a:lnTo>
                      <a:lnTo>
                        <a:pt x="377" y="20"/>
                      </a:lnTo>
                      <a:lnTo>
                        <a:pt x="385" y="22"/>
                      </a:lnTo>
                      <a:lnTo>
                        <a:pt x="388" y="22"/>
                      </a:lnTo>
                      <a:lnTo>
                        <a:pt x="395" y="20"/>
                      </a:lnTo>
                      <a:lnTo>
                        <a:pt x="399" y="19"/>
                      </a:lnTo>
                      <a:lnTo>
                        <a:pt x="405" y="17"/>
                      </a:lnTo>
                      <a:lnTo>
                        <a:pt x="409" y="15"/>
                      </a:lnTo>
                      <a:lnTo>
                        <a:pt x="417" y="13"/>
                      </a:lnTo>
                      <a:lnTo>
                        <a:pt x="420" y="10"/>
                      </a:lnTo>
                      <a:lnTo>
                        <a:pt x="425" y="7"/>
                      </a:lnTo>
                      <a:lnTo>
                        <a:pt x="430" y="5"/>
                      </a:lnTo>
                      <a:lnTo>
                        <a:pt x="435" y="1"/>
                      </a:lnTo>
                      <a:lnTo>
                        <a:pt x="440" y="0"/>
                      </a:lnTo>
                      <a:lnTo>
                        <a:pt x="445" y="0"/>
                      </a:lnTo>
                      <a:lnTo>
                        <a:pt x="447" y="1"/>
                      </a:lnTo>
                      <a:lnTo>
                        <a:pt x="450" y="5"/>
                      </a:lnTo>
                      <a:lnTo>
                        <a:pt x="452" y="8"/>
                      </a:lnTo>
                      <a:lnTo>
                        <a:pt x="455" y="15"/>
                      </a:lnTo>
                      <a:lnTo>
                        <a:pt x="459" y="19"/>
                      </a:lnTo>
                      <a:lnTo>
                        <a:pt x="462" y="31"/>
                      </a:lnTo>
                      <a:lnTo>
                        <a:pt x="462" y="34"/>
                      </a:lnTo>
                      <a:lnTo>
                        <a:pt x="462" y="39"/>
                      </a:lnTo>
                      <a:lnTo>
                        <a:pt x="460" y="44"/>
                      </a:lnTo>
                      <a:lnTo>
                        <a:pt x="457" y="48"/>
                      </a:lnTo>
                      <a:lnTo>
                        <a:pt x="450" y="51"/>
                      </a:lnTo>
                      <a:lnTo>
                        <a:pt x="449" y="55"/>
                      </a:lnTo>
                      <a:lnTo>
                        <a:pt x="447" y="57"/>
                      </a:lnTo>
                      <a:lnTo>
                        <a:pt x="445" y="62"/>
                      </a:lnTo>
                      <a:lnTo>
                        <a:pt x="442" y="69"/>
                      </a:lnTo>
                      <a:lnTo>
                        <a:pt x="440" y="77"/>
                      </a:lnTo>
                      <a:lnTo>
                        <a:pt x="442" y="86"/>
                      </a:lnTo>
                      <a:lnTo>
                        <a:pt x="445" y="94"/>
                      </a:lnTo>
                      <a:lnTo>
                        <a:pt x="449" y="100"/>
                      </a:lnTo>
                      <a:lnTo>
                        <a:pt x="454" y="101"/>
                      </a:lnTo>
                      <a:lnTo>
                        <a:pt x="457" y="101"/>
                      </a:lnTo>
                      <a:lnTo>
                        <a:pt x="464" y="98"/>
                      </a:lnTo>
                      <a:lnTo>
                        <a:pt x="467" y="94"/>
                      </a:lnTo>
                      <a:lnTo>
                        <a:pt x="472" y="91"/>
                      </a:lnTo>
                      <a:lnTo>
                        <a:pt x="477" y="88"/>
                      </a:lnTo>
                      <a:lnTo>
                        <a:pt x="482" y="86"/>
                      </a:lnTo>
                      <a:lnTo>
                        <a:pt x="487" y="86"/>
                      </a:lnTo>
                      <a:lnTo>
                        <a:pt x="487" y="101"/>
                      </a:lnTo>
                      <a:lnTo>
                        <a:pt x="485" y="107"/>
                      </a:lnTo>
                      <a:lnTo>
                        <a:pt x="484" y="110"/>
                      </a:lnTo>
                      <a:lnTo>
                        <a:pt x="482" y="115"/>
                      </a:lnTo>
                      <a:lnTo>
                        <a:pt x="484" y="122"/>
                      </a:lnTo>
                      <a:lnTo>
                        <a:pt x="485" y="129"/>
                      </a:lnTo>
                      <a:lnTo>
                        <a:pt x="489" y="136"/>
                      </a:lnTo>
                      <a:lnTo>
                        <a:pt x="495" y="153"/>
                      </a:lnTo>
                      <a:lnTo>
                        <a:pt x="499" y="162"/>
                      </a:lnTo>
                      <a:lnTo>
                        <a:pt x="502" y="169"/>
                      </a:lnTo>
                      <a:lnTo>
                        <a:pt x="507" y="174"/>
                      </a:lnTo>
                      <a:lnTo>
                        <a:pt x="510" y="179"/>
                      </a:lnTo>
                      <a:lnTo>
                        <a:pt x="515" y="184"/>
                      </a:lnTo>
                      <a:lnTo>
                        <a:pt x="520" y="188"/>
                      </a:lnTo>
                      <a:lnTo>
                        <a:pt x="525" y="198"/>
                      </a:lnTo>
                      <a:lnTo>
                        <a:pt x="529" y="205"/>
                      </a:lnTo>
                      <a:lnTo>
                        <a:pt x="532" y="208"/>
                      </a:lnTo>
                      <a:lnTo>
                        <a:pt x="539" y="224"/>
                      </a:lnTo>
                      <a:lnTo>
                        <a:pt x="535" y="226"/>
                      </a:lnTo>
                      <a:lnTo>
                        <a:pt x="532" y="227"/>
                      </a:lnTo>
                      <a:lnTo>
                        <a:pt x="529" y="229"/>
                      </a:lnTo>
                      <a:lnTo>
                        <a:pt x="525" y="232"/>
                      </a:lnTo>
                      <a:lnTo>
                        <a:pt x="524" y="234"/>
                      </a:lnTo>
                      <a:lnTo>
                        <a:pt x="517" y="238"/>
                      </a:lnTo>
                      <a:lnTo>
                        <a:pt x="510" y="244"/>
                      </a:lnTo>
                      <a:lnTo>
                        <a:pt x="505" y="251"/>
                      </a:lnTo>
                      <a:lnTo>
                        <a:pt x="502" y="255"/>
                      </a:lnTo>
                      <a:lnTo>
                        <a:pt x="495" y="263"/>
                      </a:lnTo>
                      <a:lnTo>
                        <a:pt x="494" y="267"/>
                      </a:lnTo>
                      <a:lnTo>
                        <a:pt x="494" y="270"/>
                      </a:lnTo>
                      <a:lnTo>
                        <a:pt x="492" y="282"/>
                      </a:lnTo>
                      <a:lnTo>
                        <a:pt x="492" y="288"/>
                      </a:lnTo>
                      <a:lnTo>
                        <a:pt x="490" y="294"/>
                      </a:lnTo>
                      <a:lnTo>
                        <a:pt x="489" y="301"/>
                      </a:lnTo>
                      <a:lnTo>
                        <a:pt x="485" y="308"/>
                      </a:lnTo>
                      <a:lnTo>
                        <a:pt x="482" y="315"/>
                      </a:lnTo>
                      <a:lnTo>
                        <a:pt x="477" y="324"/>
                      </a:lnTo>
                      <a:lnTo>
                        <a:pt x="475" y="329"/>
                      </a:lnTo>
                      <a:lnTo>
                        <a:pt x="472" y="332"/>
                      </a:lnTo>
                      <a:lnTo>
                        <a:pt x="469" y="334"/>
                      </a:lnTo>
                      <a:lnTo>
                        <a:pt x="467" y="334"/>
                      </a:lnTo>
                      <a:lnTo>
                        <a:pt x="462" y="334"/>
                      </a:lnTo>
                      <a:lnTo>
                        <a:pt x="459" y="336"/>
                      </a:lnTo>
                      <a:lnTo>
                        <a:pt x="457" y="339"/>
                      </a:lnTo>
                      <a:lnTo>
                        <a:pt x="457" y="341"/>
                      </a:lnTo>
                      <a:lnTo>
                        <a:pt x="457" y="344"/>
                      </a:lnTo>
                      <a:lnTo>
                        <a:pt x="455" y="350"/>
                      </a:lnTo>
                      <a:lnTo>
                        <a:pt x="455" y="353"/>
                      </a:lnTo>
                      <a:lnTo>
                        <a:pt x="454" y="357"/>
                      </a:lnTo>
                      <a:lnTo>
                        <a:pt x="452" y="360"/>
                      </a:lnTo>
                      <a:lnTo>
                        <a:pt x="449" y="367"/>
                      </a:lnTo>
                      <a:lnTo>
                        <a:pt x="445" y="374"/>
                      </a:lnTo>
                      <a:lnTo>
                        <a:pt x="440" y="381"/>
                      </a:lnTo>
                      <a:lnTo>
                        <a:pt x="435" y="386"/>
                      </a:lnTo>
                      <a:lnTo>
                        <a:pt x="429" y="393"/>
                      </a:lnTo>
                      <a:lnTo>
                        <a:pt x="424" y="398"/>
                      </a:lnTo>
                      <a:lnTo>
                        <a:pt x="419" y="405"/>
                      </a:lnTo>
                      <a:lnTo>
                        <a:pt x="414" y="412"/>
                      </a:lnTo>
                      <a:lnTo>
                        <a:pt x="409" y="419"/>
                      </a:lnTo>
                      <a:lnTo>
                        <a:pt x="405" y="429"/>
                      </a:lnTo>
                      <a:lnTo>
                        <a:pt x="402" y="436"/>
                      </a:lnTo>
                      <a:lnTo>
                        <a:pt x="400" y="443"/>
                      </a:lnTo>
                      <a:lnTo>
                        <a:pt x="400" y="450"/>
                      </a:lnTo>
                      <a:lnTo>
                        <a:pt x="399" y="457"/>
                      </a:lnTo>
                      <a:lnTo>
                        <a:pt x="397" y="465"/>
                      </a:lnTo>
                      <a:lnTo>
                        <a:pt x="397" y="469"/>
                      </a:lnTo>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250" name="Rectangle 249">
                  <a:extLst>
                    <a:ext uri="{FF2B5EF4-FFF2-40B4-BE49-F238E27FC236}">
                      <a16:creationId xmlns:a16="http://schemas.microsoft.com/office/drawing/2014/main" id="{41576C76-6E37-48A3-A98C-7DB403FEC795}"/>
                    </a:ext>
                  </a:extLst>
                </p:cNvPr>
                <p:cNvSpPr>
                  <a:spLocks noChangeArrowheads="1"/>
                </p:cNvSpPr>
                <p:nvPr/>
              </p:nvSpPr>
              <p:spPr bwMode="auto">
                <a:xfrm>
                  <a:off x="3758" y="2910"/>
                  <a:ext cx="353"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900" b="1">
                      <a:solidFill>
                        <a:srgbClr val="000000"/>
                      </a:solidFill>
                      <a:latin typeface="Calibri" panose="020F0502020204030204"/>
                    </a:rPr>
                    <a:t>EAST TIMOR</a:t>
                  </a:r>
                  <a:endParaRPr lang="en-US" altLang="en-US" sz="2400">
                    <a:solidFill>
                      <a:prstClr val="black"/>
                    </a:solidFill>
                    <a:latin typeface="Times New Roman" panose="02020603050405020304" pitchFamily="18" charset="0"/>
                  </a:endParaRPr>
                </a:p>
              </p:txBody>
            </p:sp>
            <p:sp>
              <p:nvSpPr>
                <p:cNvPr id="251" name="Rectangle 250">
                  <a:extLst>
                    <a:ext uri="{FF2B5EF4-FFF2-40B4-BE49-F238E27FC236}">
                      <a16:creationId xmlns:a16="http://schemas.microsoft.com/office/drawing/2014/main" id="{C5BC56B9-8729-4F9D-A343-C42FD7293EE2}"/>
                    </a:ext>
                  </a:extLst>
                </p:cNvPr>
                <p:cNvSpPr>
                  <a:spLocks noChangeArrowheads="1"/>
                </p:cNvSpPr>
                <p:nvPr/>
              </p:nvSpPr>
              <p:spPr bwMode="auto">
                <a:xfrm>
                  <a:off x="1069" y="1860"/>
                  <a:ext cx="200"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PAKANBARU</a:t>
                  </a:r>
                  <a:endParaRPr lang="en-US" altLang="en-US" sz="2400">
                    <a:solidFill>
                      <a:prstClr val="black"/>
                    </a:solidFill>
                    <a:latin typeface="Times New Roman" panose="02020603050405020304" pitchFamily="18" charset="0"/>
                  </a:endParaRPr>
                </a:p>
              </p:txBody>
            </p:sp>
            <p:sp>
              <p:nvSpPr>
                <p:cNvPr id="252" name="Rectangle 251">
                  <a:extLst>
                    <a:ext uri="{FF2B5EF4-FFF2-40B4-BE49-F238E27FC236}">
                      <a16:creationId xmlns:a16="http://schemas.microsoft.com/office/drawing/2014/main" id="{2EF6F2DE-E41A-43E3-BBB0-225602100CDE}"/>
                    </a:ext>
                  </a:extLst>
                </p:cNvPr>
                <p:cNvSpPr>
                  <a:spLocks noChangeArrowheads="1"/>
                </p:cNvSpPr>
                <p:nvPr/>
              </p:nvSpPr>
              <p:spPr bwMode="auto">
                <a:xfrm>
                  <a:off x="732" y="1572"/>
                  <a:ext cx="26"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53" name="Rectangle 252">
                  <a:extLst>
                    <a:ext uri="{FF2B5EF4-FFF2-40B4-BE49-F238E27FC236}">
                      <a16:creationId xmlns:a16="http://schemas.microsoft.com/office/drawing/2014/main" id="{C004038F-FFF4-4D0A-8470-959F04736C14}"/>
                    </a:ext>
                  </a:extLst>
                </p:cNvPr>
                <p:cNvSpPr>
                  <a:spLocks noChangeArrowheads="1"/>
                </p:cNvSpPr>
                <p:nvPr/>
              </p:nvSpPr>
              <p:spPr bwMode="auto">
                <a:xfrm>
                  <a:off x="732" y="1572"/>
                  <a:ext cx="26"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54" name="Rectangle 253">
                  <a:extLst>
                    <a:ext uri="{FF2B5EF4-FFF2-40B4-BE49-F238E27FC236}">
                      <a16:creationId xmlns:a16="http://schemas.microsoft.com/office/drawing/2014/main" id="{C3AE2364-31E1-45F2-96D6-7EF942277E3F}"/>
                    </a:ext>
                  </a:extLst>
                </p:cNvPr>
                <p:cNvSpPr>
                  <a:spLocks noChangeArrowheads="1"/>
                </p:cNvSpPr>
                <p:nvPr/>
              </p:nvSpPr>
              <p:spPr bwMode="auto">
                <a:xfrm>
                  <a:off x="803" y="2017"/>
                  <a:ext cx="137"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PADANG</a:t>
                  </a:r>
                  <a:endParaRPr lang="en-US" altLang="en-US" sz="2400">
                    <a:solidFill>
                      <a:prstClr val="black"/>
                    </a:solidFill>
                    <a:latin typeface="Times New Roman" panose="02020603050405020304" pitchFamily="18" charset="0"/>
                  </a:endParaRPr>
                </a:p>
              </p:txBody>
            </p:sp>
            <p:sp>
              <p:nvSpPr>
                <p:cNvPr id="255" name="Rectangle 254">
                  <a:extLst>
                    <a:ext uri="{FF2B5EF4-FFF2-40B4-BE49-F238E27FC236}">
                      <a16:creationId xmlns:a16="http://schemas.microsoft.com/office/drawing/2014/main" id="{02A05661-F3FA-4E38-A4B1-0D7925F221F0}"/>
                    </a:ext>
                  </a:extLst>
                </p:cNvPr>
                <p:cNvSpPr>
                  <a:spLocks noChangeArrowheads="1"/>
                </p:cNvSpPr>
                <p:nvPr/>
              </p:nvSpPr>
              <p:spPr bwMode="auto">
                <a:xfrm>
                  <a:off x="902" y="2065"/>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56" name="Rectangle 255">
                  <a:extLst>
                    <a:ext uri="{FF2B5EF4-FFF2-40B4-BE49-F238E27FC236}">
                      <a16:creationId xmlns:a16="http://schemas.microsoft.com/office/drawing/2014/main" id="{98EEAE86-A8B2-4744-B4DE-9338F39B8018}"/>
                    </a:ext>
                  </a:extLst>
                </p:cNvPr>
                <p:cNvSpPr>
                  <a:spLocks noChangeArrowheads="1"/>
                </p:cNvSpPr>
                <p:nvPr/>
              </p:nvSpPr>
              <p:spPr bwMode="auto">
                <a:xfrm>
                  <a:off x="902" y="2065"/>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57" name="Rectangle 256">
                  <a:extLst>
                    <a:ext uri="{FF2B5EF4-FFF2-40B4-BE49-F238E27FC236}">
                      <a16:creationId xmlns:a16="http://schemas.microsoft.com/office/drawing/2014/main" id="{E232C12A-A800-4748-A1B4-DECCEAE75C79}"/>
                    </a:ext>
                  </a:extLst>
                </p:cNvPr>
                <p:cNvSpPr>
                  <a:spLocks noChangeArrowheads="1"/>
                </p:cNvSpPr>
                <p:nvPr/>
              </p:nvSpPr>
              <p:spPr bwMode="auto">
                <a:xfrm>
                  <a:off x="733" y="1519"/>
                  <a:ext cx="123"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MEDAN</a:t>
                  </a:r>
                  <a:endParaRPr lang="en-US" altLang="en-US" sz="2400">
                    <a:solidFill>
                      <a:prstClr val="black"/>
                    </a:solidFill>
                    <a:latin typeface="Times New Roman" panose="02020603050405020304" pitchFamily="18" charset="0"/>
                  </a:endParaRPr>
                </a:p>
              </p:txBody>
            </p:sp>
            <p:sp>
              <p:nvSpPr>
                <p:cNvPr id="258" name="Rectangle 257">
                  <a:extLst>
                    <a:ext uri="{FF2B5EF4-FFF2-40B4-BE49-F238E27FC236}">
                      <a16:creationId xmlns:a16="http://schemas.microsoft.com/office/drawing/2014/main" id="{A5C3EA08-8B51-40A7-91BF-53BE89917F62}"/>
                    </a:ext>
                  </a:extLst>
                </p:cNvPr>
                <p:cNvSpPr>
                  <a:spLocks noChangeArrowheads="1"/>
                </p:cNvSpPr>
                <p:nvPr/>
              </p:nvSpPr>
              <p:spPr bwMode="auto">
                <a:xfrm>
                  <a:off x="1084" y="1910"/>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59" name="Rectangle 258">
                  <a:extLst>
                    <a:ext uri="{FF2B5EF4-FFF2-40B4-BE49-F238E27FC236}">
                      <a16:creationId xmlns:a16="http://schemas.microsoft.com/office/drawing/2014/main" id="{C4131C66-DB78-402A-A8B6-FEDC03DBFB9C}"/>
                    </a:ext>
                  </a:extLst>
                </p:cNvPr>
                <p:cNvSpPr>
                  <a:spLocks noChangeArrowheads="1"/>
                </p:cNvSpPr>
                <p:nvPr/>
              </p:nvSpPr>
              <p:spPr bwMode="auto">
                <a:xfrm>
                  <a:off x="1084" y="1910"/>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60" name="Rectangle 259">
                  <a:extLst>
                    <a:ext uri="{FF2B5EF4-FFF2-40B4-BE49-F238E27FC236}">
                      <a16:creationId xmlns:a16="http://schemas.microsoft.com/office/drawing/2014/main" id="{3D83E51B-8BDF-4946-90F7-DC83E349F898}"/>
                    </a:ext>
                  </a:extLst>
                </p:cNvPr>
                <p:cNvSpPr>
                  <a:spLocks noChangeArrowheads="1"/>
                </p:cNvSpPr>
                <p:nvPr/>
              </p:nvSpPr>
              <p:spPr bwMode="auto">
                <a:xfrm>
                  <a:off x="286" y="1275"/>
                  <a:ext cx="20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BANDA ACEH</a:t>
                  </a:r>
                  <a:endParaRPr lang="en-US" altLang="en-US" sz="2400">
                    <a:solidFill>
                      <a:prstClr val="black"/>
                    </a:solidFill>
                    <a:latin typeface="Times New Roman" panose="02020603050405020304" pitchFamily="18" charset="0"/>
                  </a:endParaRPr>
                </a:p>
              </p:txBody>
            </p:sp>
            <p:sp>
              <p:nvSpPr>
                <p:cNvPr id="261" name="Rectangle 260">
                  <a:extLst>
                    <a:ext uri="{FF2B5EF4-FFF2-40B4-BE49-F238E27FC236}">
                      <a16:creationId xmlns:a16="http://schemas.microsoft.com/office/drawing/2014/main" id="{97369B37-8BF7-46E4-8B3F-210B61E32EF9}"/>
                    </a:ext>
                  </a:extLst>
                </p:cNvPr>
                <p:cNvSpPr>
                  <a:spLocks noChangeArrowheads="1"/>
                </p:cNvSpPr>
                <p:nvPr/>
              </p:nvSpPr>
              <p:spPr bwMode="auto">
                <a:xfrm>
                  <a:off x="1122" y="2138"/>
                  <a:ext cx="28" cy="27"/>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62" name="Rectangle 261">
                  <a:extLst>
                    <a:ext uri="{FF2B5EF4-FFF2-40B4-BE49-F238E27FC236}">
                      <a16:creationId xmlns:a16="http://schemas.microsoft.com/office/drawing/2014/main" id="{775B296B-D230-44CF-97A2-99172A055221}"/>
                    </a:ext>
                  </a:extLst>
                </p:cNvPr>
                <p:cNvSpPr>
                  <a:spLocks noChangeArrowheads="1"/>
                </p:cNvSpPr>
                <p:nvPr/>
              </p:nvSpPr>
              <p:spPr bwMode="auto">
                <a:xfrm>
                  <a:off x="1122" y="2138"/>
                  <a:ext cx="28" cy="27"/>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63" name="Rectangle 262">
                  <a:extLst>
                    <a:ext uri="{FF2B5EF4-FFF2-40B4-BE49-F238E27FC236}">
                      <a16:creationId xmlns:a16="http://schemas.microsoft.com/office/drawing/2014/main" id="{A444778B-B307-439C-95EE-F4C1B21200F6}"/>
                    </a:ext>
                  </a:extLst>
                </p:cNvPr>
                <p:cNvSpPr>
                  <a:spLocks noChangeArrowheads="1"/>
                </p:cNvSpPr>
                <p:nvPr/>
              </p:nvSpPr>
              <p:spPr bwMode="auto">
                <a:xfrm>
                  <a:off x="1344" y="2286"/>
                  <a:ext cx="29"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64" name="Rectangle 263">
                  <a:extLst>
                    <a:ext uri="{FF2B5EF4-FFF2-40B4-BE49-F238E27FC236}">
                      <a16:creationId xmlns:a16="http://schemas.microsoft.com/office/drawing/2014/main" id="{B49A4CE6-90AA-4D53-B65B-BC9554866FF6}"/>
                    </a:ext>
                  </a:extLst>
                </p:cNvPr>
                <p:cNvSpPr>
                  <a:spLocks noChangeArrowheads="1"/>
                </p:cNvSpPr>
                <p:nvPr/>
              </p:nvSpPr>
              <p:spPr bwMode="auto">
                <a:xfrm>
                  <a:off x="1344" y="2286"/>
                  <a:ext cx="29"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65" name="Rectangle 264">
                  <a:extLst>
                    <a:ext uri="{FF2B5EF4-FFF2-40B4-BE49-F238E27FC236}">
                      <a16:creationId xmlns:a16="http://schemas.microsoft.com/office/drawing/2014/main" id="{CA3A0AB5-FFF7-47BF-8599-4BFFC6E04211}"/>
                    </a:ext>
                  </a:extLst>
                </p:cNvPr>
                <p:cNvSpPr>
                  <a:spLocks noChangeArrowheads="1"/>
                </p:cNvSpPr>
                <p:nvPr/>
              </p:nvSpPr>
              <p:spPr bwMode="auto">
                <a:xfrm>
                  <a:off x="1109" y="2369"/>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66" name="Rectangle 265">
                  <a:extLst>
                    <a:ext uri="{FF2B5EF4-FFF2-40B4-BE49-F238E27FC236}">
                      <a16:creationId xmlns:a16="http://schemas.microsoft.com/office/drawing/2014/main" id="{B9926D7F-FBD2-45DD-B33C-C90C119E448F}"/>
                    </a:ext>
                  </a:extLst>
                </p:cNvPr>
                <p:cNvSpPr>
                  <a:spLocks noChangeArrowheads="1"/>
                </p:cNvSpPr>
                <p:nvPr/>
              </p:nvSpPr>
              <p:spPr bwMode="auto">
                <a:xfrm>
                  <a:off x="1109" y="2369"/>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67" name="Rectangle 266">
                  <a:extLst>
                    <a:ext uri="{FF2B5EF4-FFF2-40B4-BE49-F238E27FC236}">
                      <a16:creationId xmlns:a16="http://schemas.microsoft.com/office/drawing/2014/main" id="{221558A3-B1B7-4283-89E1-22C9F98FEE5B}"/>
                    </a:ext>
                  </a:extLst>
                </p:cNvPr>
                <p:cNvSpPr>
                  <a:spLocks noChangeArrowheads="1"/>
                </p:cNvSpPr>
                <p:nvPr/>
              </p:nvSpPr>
              <p:spPr bwMode="auto">
                <a:xfrm>
                  <a:off x="1411" y="2508"/>
                  <a:ext cx="28" cy="28"/>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68" name="Rectangle 267">
                  <a:extLst>
                    <a:ext uri="{FF2B5EF4-FFF2-40B4-BE49-F238E27FC236}">
                      <a16:creationId xmlns:a16="http://schemas.microsoft.com/office/drawing/2014/main" id="{49EC1027-89DD-43A2-B1FD-BF456794B302}"/>
                    </a:ext>
                  </a:extLst>
                </p:cNvPr>
                <p:cNvSpPr>
                  <a:spLocks noChangeArrowheads="1"/>
                </p:cNvSpPr>
                <p:nvPr/>
              </p:nvSpPr>
              <p:spPr bwMode="auto">
                <a:xfrm>
                  <a:off x="1411" y="2508"/>
                  <a:ext cx="28" cy="28"/>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69" name="Rectangle 268">
                  <a:extLst>
                    <a:ext uri="{FF2B5EF4-FFF2-40B4-BE49-F238E27FC236}">
                      <a16:creationId xmlns:a16="http://schemas.microsoft.com/office/drawing/2014/main" id="{92E9D85A-AC1C-4314-A4F3-FADE9A5DD7B5}"/>
                    </a:ext>
                  </a:extLst>
                </p:cNvPr>
                <p:cNvSpPr>
                  <a:spLocks noChangeArrowheads="1"/>
                </p:cNvSpPr>
                <p:nvPr/>
              </p:nvSpPr>
              <p:spPr bwMode="auto">
                <a:xfrm>
                  <a:off x="1022" y="2321"/>
                  <a:ext cx="174"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BENGKULU</a:t>
                  </a:r>
                  <a:endParaRPr lang="en-US" altLang="en-US" sz="2400">
                    <a:solidFill>
                      <a:prstClr val="black"/>
                    </a:solidFill>
                    <a:latin typeface="Times New Roman" panose="02020603050405020304" pitchFamily="18" charset="0"/>
                  </a:endParaRPr>
                </a:p>
              </p:txBody>
            </p:sp>
            <p:sp>
              <p:nvSpPr>
                <p:cNvPr id="270" name="Rectangle 269">
                  <a:extLst>
                    <a:ext uri="{FF2B5EF4-FFF2-40B4-BE49-F238E27FC236}">
                      <a16:creationId xmlns:a16="http://schemas.microsoft.com/office/drawing/2014/main" id="{3770D832-3E4B-4F42-B789-9EF6BE048838}"/>
                    </a:ext>
                  </a:extLst>
                </p:cNvPr>
                <p:cNvSpPr>
                  <a:spLocks noChangeArrowheads="1"/>
                </p:cNvSpPr>
                <p:nvPr/>
              </p:nvSpPr>
              <p:spPr bwMode="auto">
                <a:xfrm>
                  <a:off x="1159" y="2126"/>
                  <a:ext cx="99"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JAMBI</a:t>
                  </a:r>
                  <a:endParaRPr lang="en-US" altLang="en-US" sz="2400">
                    <a:solidFill>
                      <a:prstClr val="black"/>
                    </a:solidFill>
                    <a:latin typeface="Times New Roman" panose="02020603050405020304" pitchFamily="18" charset="0"/>
                  </a:endParaRPr>
                </a:p>
              </p:txBody>
            </p:sp>
            <p:sp>
              <p:nvSpPr>
                <p:cNvPr id="271" name="Rectangle 270">
                  <a:extLst>
                    <a:ext uri="{FF2B5EF4-FFF2-40B4-BE49-F238E27FC236}">
                      <a16:creationId xmlns:a16="http://schemas.microsoft.com/office/drawing/2014/main" id="{70CAD563-F357-49A6-B36D-CC7299451A30}"/>
                    </a:ext>
                  </a:extLst>
                </p:cNvPr>
                <p:cNvSpPr>
                  <a:spLocks noChangeArrowheads="1"/>
                </p:cNvSpPr>
                <p:nvPr/>
              </p:nvSpPr>
              <p:spPr bwMode="auto">
                <a:xfrm>
                  <a:off x="1384" y="2274"/>
                  <a:ext cx="202"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PALEMBANG</a:t>
                  </a:r>
                  <a:endParaRPr lang="en-US" altLang="en-US" sz="2400">
                    <a:solidFill>
                      <a:prstClr val="black"/>
                    </a:solidFill>
                    <a:latin typeface="Times New Roman" panose="02020603050405020304" pitchFamily="18" charset="0"/>
                  </a:endParaRPr>
                </a:p>
              </p:txBody>
            </p:sp>
            <p:sp>
              <p:nvSpPr>
                <p:cNvPr id="272" name="Rectangle 271">
                  <a:extLst>
                    <a:ext uri="{FF2B5EF4-FFF2-40B4-BE49-F238E27FC236}">
                      <a16:creationId xmlns:a16="http://schemas.microsoft.com/office/drawing/2014/main" id="{BF940D60-BA0B-401B-981E-E59FC7D3919D}"/>
                    </a:ext>
                  </a:extLst>
                </p:cNvPr>
                <p:cNvSpPr>
                  <a:spLocks noChangeArrowheads="1"/>
                </p:cNvSpPr>
                <p:nvPr/>
              </p:nvSpPr>
              <p:spPr bwMode="auto">
                <a:xfrm>
                  <a:off x="1327" y="2460"/>
                  <a:ext cx="164"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LAMPUNG</a:t>
                  </a:r>
                  <a:endParaRPr lang="en-US" altLang="en-US" sz="2400">
                    <a:solidFill>
                      <a:prstClr val="black"/>
                    </a:solidFill>
                    <a:latin typeface="Times New Roman" panose="02020603050405020304" pitchFamily="18" charset="0"/>
                  </a:endParaRPr>
                </a:p>
              </p:txBody>
            </p:sp>
            <p:sp>
              <p:nvSpPr>
                <p:cNvPr id="273" name="Rectangle 272">
                  <a:extLst>
                    <a:ext uri="{FF2B5EF4-FFF2-40B4-BE49-F238E27FC236}">
                      <a16:creationId xmlns:a16="http://schemas.microsoft.com/office/drawing/2014/main" id="{D6DBCEA8-3E8A-4684-A258-D831DA259B1F}"/>
                    </a:ext>
                  </a:extLst>
                </p:cNvPr>
                <p:cNvSpPr>
                  <a:spLocks noChangeArrowheads="1"/>
                </p:cNvSpPr>
                <p:nvPr/>
              </p:nvSpPr>
              <p:spPr bwMode="auto">
                <a:xfrm>
                  <a:off x="2626" y="2088"/>
                  <a:ext cx="29"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74" name="Rectangle 273">
                  <a:extLst>
                    <a:ext uri="{FF2B5EF4-FFF2-40B4-BE49-F238E27FC236}">
                      <a16:creationId xmlns:a16="http://schemas.microsoft.com/office/drawing/2014/main" id="{6486380D-0A5B-402B-B639-A63F2EE11B4E}"/>
                    </a:ext>
                  </a:extLst>
                </p:cNvPr>
                <p:cNvSpPr>
                  <a:spLocks noChangeArrowheads="1"/>
                </p:cNvSpPr>
                <p:nvPr/>
              </p:nvSpPr>
              <p:spPr bwMode="auto">
                <a:xfrm>
                  <a:off x="2626" y="2088"/>
                  <a:ext cx="29"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75" name="Rectangle 274">
                  <a:extLst>
                    <a:ext uri="{FF2B5EF4-FFF2-40B4-BE49-F238E27FC236}">
                      <a16:creationId xmlns:a16="http://schemas.microsoft.com/office/drawing/2014/main" id="{07981B6B-85E9-4BDC-8FCE-E07162BD3584}"/>
                    </a:ext>
                  </a:extLst>
                </p:cNvPr>
                <p:cNvSpPr>
                  <a:spLocks noChangeArrowheads="1"/>
                </p:cNvSpPr>
                <p:nvPr/>
              </p:nvSpPr>
              <p:spPr bwMode="auto">
                <a:xfrm>
                  <a:off x="2463" y="2358"/>
                  <a:ext cx="26" cy="28"/>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76" name="Rectangle 275">
                  <a:extLst>
                    <a:ext uri="{FF2B5EF4-FFF2-40B4-BE49-F238E27FC236}">
                      <a16:creationId xmlns:a16="http://schemas.microsoft.com/office/drawing/2014/main" id="{B2FF0F70-C847-4B06-860B-AECF71254A00}"/>
                    </a:ext>
                  </a:extLst>
                </p:cNvPr>
                <p:cNvSpPr>
                  <a:spLocks noChangeArrowheads="1"/>
                </p:cNvSpPr>
                <p:nvPr/>
              </p:nvSpPr>
              <p:spPr bwMode="auto">
                <a:xfrm>
                  <a:off x="2463" y="2358"/>
                  <a:ext cx="26" cy="28"/>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77" name="Rectangle 276">
                  <a:extLst>
                    <a:ext uri="{FF2B5EF4-FFF2-40B4-BE49-F238E27FC236}">
                      <a16:creationId xmlns:a16="http://schemas.microsoft.com/office/drawing/2014/main" id="{BD2171BC-84A2-4623-B3C0-9E8582DA3AE8}"/>
                    </a:ext>
                  </a:extLst>
                </p:cNvPr>
                <p:cNvSpPr>
                  <a:spLocks noChangeArrowheads="1"/>
                </p:cNvSpPr>
                <p:nvPr/>
              </p:nvSpPr>
              <p:spPr bwMode="auto">
                <a:xfrm>
                  <a:off x="1840" y="1862"/>
                  <a:ext cx="27"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78" name="Rectangle 277">
                  <a:extLst>
                    <a:ext uri="{FF2B5EF4-FFF2-40B4-BE49-F238E27FC236}">
                      <a16:creationId xmlns:a16="http://schemas.microsoft.com/office/drawing/2014/main" id="{D4C89B81-A90D-4833-80C9-2EB6BB4B1CF6}"/>
                    </a:ext>
                  </a:extLst>
                </p:cNvPr>
                <p:cNvSpPr>
                  <a:spLocks noChangeArrowheads="1"/>
                </p:cNvSpPr>
                <p:nvPr/>
              </p:nvSpPr>
              <p:spPr bwMode="auto">
                <a:xfrm>
                  <a:off x="1840" y="1862"/>
                  <a:ext cx="27"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79" name="Rectangle 278">
                  <a:extLst>
                    <a:ext uri="{FF2B5EF4-FFF2-40B4-BE49-F238E27FC236}">
                      <a16:creationId xmlns:a16="http://schemas.microsoft.com/office/drawing/2014/main" id="{ADF04946-9194-44C9-B824-07DC628FA054}"/>
                    </a:ext>
                  </a:extLst>
                </p:cNvPr>
                <p:cNvSpPr>
                  <a:spLocks noChangeArrowheads="1"/>
                </p:cNvSpPr>
                <p:nvPr/>
              </p:nvSpPr>
              <p:spPr bwMode="auto">
                <a:xfrm>
                  <a:off x="2177" y="2095"/>
                  <a:ext cx="260"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PALANGKARAYA</a:t>
                  </a:r>
                  <a:endParaRPr lang="en-US" altLang="en-US" sz="2400">
                    <a:solidFill>
                      <a:prstClr val="black"/>
                    </a:solidFill>
                    <a:latin typeface="Times New Roman" panose="02020603050405020304" pitchFamily="18" charset="0"/>
                  </a:endParaRPr>
                </a:p>
              </p:txBody>
            </p:sp>
            <p:sp>
              <p:nvSpPr>
                <p:cNvPr id="280" name="Rectangle 279">
                  <a:extLst>
                    <a:ext uri="{FF2B5EF4-FFF2-40B4-BE49-F238E27FC236}">
                      <a16:creationId xmlns:a16="http://schemas.microsoft.com/office/drawing/2014/main" id="{51BB51F4-1B98-4A68-889B-D98998BC3660}"/>
                    </a:ext>
                  </a:extLst>
                </p:cNvPr>
                <p:cNvSpPr>
                  <a:spLocks noChangeArrowheads="1"/>
                </p:cNvSpPr>
                <p:nvPr/>
              </p:nvSpPr>
              <p:spPr bwMode="auto">
                <a:xfrm>
                  <a:off x="2227" y="2705"/>
                  <a:ext cx="173"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SURABAYA</a:t>
                  </a:r>
                  <a:endParaRPr lang="en-US" altLang="en-US" sz="2400">
                    <a:solidFill>
                      <a:prstClr val="black"/>
                    </a:solidFill>
                    <a:latin typeface="Times New Roman" panose="02020603050405020304" pitchFamily="18" charset="0"/>
                  </a:endParaRPr>
                </a:p>
              </p:txBody>
            </p:sp>
            <p:sp>
              <p:nvSpPr>
                <p:cNvPr id="281" name="Rectangle 280">
                  <a:extLst>
                    <a:ext uri="{FF2B5EF4-FFF2-40B4-BE49-F238E27FC236}">
                      <a16:creationId xmlns:a16="http://schemas.microsoft.com/office/drawing/2014/main" id="{9AB424F4-FA6C-4241-85C2-C04DE85D38E5}"/>
                    </a:ext>
                  </a:extLst>
                </p:cNvPr>
                <p:cNvSpPr>
                  <a:spLocks noChangeArrowheads="1"/>
                </p:cNvSpPr>
                <p:nvPr/>
              </p:nvSpPr>
              <p:spPr bwMode="auto">
                <a:xfrm>
                  <a:off x="2932" y="2532"/>
                  <a:ext cx="28" cy="30"/>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82" name="Rectangle 281">
                  <a:extLst>
                    <a:ext uri="{FF2B5EF4-FFF2-40B4-BE49-F238E27FC236}">
                      <a16:creationId xmlns:a16="http://schemas.microsoft.com/office/drawing/2014/main" id="{459C3090-DF7D-496F-85C8-FAA08800D954}"/>
                    </a:ext>
                  </a:extLst>
                </p:cNvPr>
                <p:cNvSpPr>
                  <a:spLocks noChangeArrowheads="1"/>
                </p:cNvSpPr>
                <p:nvPr/>
              </p:nvSpPr>
              <p:spPr bwMode="auto">
                <a:xfrm>
                  <a:off x="2932" y="2532"/>
                  <a:ext cx="28" cy="30"/>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83" name="Rectangle 282">
                  <a:extLst>
                    <a:ext uri="{FF2B5EF4-FFF2-40B4-BE49-F238E27FC236}">
                      <a16:creationId xmlns:a16="http://schemas.microsoft.com/office/drawing/2014/main" id="{73496549-ED22-4C35-8BA8-DD224ADEAE11}"/>
                    </a:ext>
                  </a:extLst>
                </p:cNvPr>
                <p:cNvSpPr>
                  <a:spLocks noChangeArrowheads="1"/>
                </p:cNvSpPr>
                <p:nvPr/>
              </p:nvSpPr>
              <p:spPr bwMode="auto">
                <a:xfrm>
                  <a:off x="3264" y="2382"/>
                  <a:ext cx="27" cy="30"/>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84" name="Rectangle 283">
                  <a:extLst>
                    <a:ext uri="{FF2B5EF4-FFF2-40B4-BE49-F238E27FC236}">
                      <a16:creationId xmlns:a16="http://schemas.microsoft.com/office/drawing/2014/main" id="{16D5B266-2D9B-4649-923B-ADE21FC866DA}"/>
                    </a:ext>
                  </a:extLst>
                </p:cNvPr>
                <p:cNvSpPr>
                  <a:spLocks noChangeArrowheads="1"/>
                </p:cNvSpPr>
                <p:nvPr/>
              </p:nvSpPr>
              <p:spPr bwMode="auto">
                <a:xfrm>
                  <a:off x="3264" y="2382"/>
                  <a:ext cx="27" cy="30"/>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85" name="Rectangle 284">
                  <a:extLst>
                    <a:ext uri="{FF2B5EF4-FFF2-40B4-BE49-F238E27FC236}">
                      <a16:creationId xmlns:a16="http://schemas.microsoft.com/office/drawing/2014/main" id="{1E939943-B552-4D29-A051-579781FAE91F}"/>
                    </a:ext>
                  </a:extLst>
                </p:cNvPr>
                <p:cNvSpPr>
                  <a:spLocks noChangeArrowheads="1"/>
                </p:cNvSpPr>
                <p:nvPr/>
              </p:nvSpPr>
              <p:spPr bwMode="auto">
                <a:xfrm>
                  <a:off x="3483" y="1815"/>
                  <a:ext cx="26"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86" name="Rectangle 285">
                  <a:extLst>
                    <a:ext uri="{FF2B5EF4-FFF2-40B4-BE49-F238E27FC236}">
                      <a16:creationId xmlns:a16="http://schemas.microsoft.com/office/drawing/2014/main" id="{045F52B8-4B77-4B91-9155-17ADA5CC039E}"/>
                    </a:ext>
                  </a:extLst>
                </p:cNvPr>
                <p:cNvSpPr>
                  <a:spLocks noChangeArrowheads="1"/>
                </p:cNvSpPr>
                <p:nvPr/>
              </p:nvSpPr>
              <p:spPr bwMode="auto">
                <a:xfrm>
                  <a:off x="3483" y="1815"/>
                  <a:ext cx="26"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87" name="Rectangle 286">
                  <a:extLst>
                    <a:ext uri="{FF2B5EF4-FFF2-40B4-BE49-F238E27FC236}">
                      <a16:creationId xmlns:a16="http://schemas.microsoft.com/office/drawing/2014/main" id="{5E29A569-7656-41B4-8821-8F115A7A827B}"/>
                    </a:ext>
                  </a:extLst>
                </p:cNvPr>
                <p:cNvSpPr>
                  <a:spLocks noChangeArrowheads="1"/>
                </p:cNvSpPr>
                <p:nvPr/>
              </p:nvSpPr>
              <p:spPr bwMode="auto">
                <a:xfrm>
                  <a:off x="3289" y="1783"/>
                  <a:ext cx="152"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MANADO</a:t>
                  </a:r>
                  <a:endParaRPr lang="en-US" altLang="en-US" sz="2400">
                    <a:solidFill>
                      <a:prstClr val="black"/>
                    </a:solidFill>
                    <a:latin typeface="Times New Roman" panose="02020603050405020304" pitchFamily="18" charset="0"/>
                  </a:endParaRPr>
                </a:p>
              </p:txBody>
            </p:sp>
            <p:sp>
              <p:nvSpPr>
                <p:cNvPr id="288" name="Rectangle 287">
                  <a:extLst>
                    <a:ext uri="{FF2B5EF4-FFF2-40B4-BE49-F238E27FC236}">
                      <a16:creationId xmlns:a16="http://schemas.microsoft.com/office/drawing/2014/main" id="{91482E59-1A52-4019-8B22-51DA599CE801}"/>
                    </a:ext>
                  </a:extLst>
                </p:cNvPr>
                <p:cNvSpPr>
                  <a:spLocks noChangeArrowheads="1"/>
                </p:cNvSpPr>
                <p:nvPr/>
              </p:nvSpPr>
              <p:spPr bwMode="auto">
                <a:xfrm>
                  <a:off x="2967" y="1983"/>
                  <a:ext cx="83"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PALU</a:t>
                  </a:r>
                  <a:endParaRPr lang="en-US" altLang="en-US" sz="2400">
                    <a:solidFill>
                      <a:prstClr val="black"/>
                    </a:solidFill>
                    <a:latin typeface="Times New Roman" panose="02020603050405020304" pitchFamily="18" charset="0"/>
                  </a:endParaRPr>
                </a:p>
              </p:txBody>
            </p:sp>
            <p:sp>
              <p:nvSpPr>
                <p:cNvPr id="289" name="Rectangle 288">
                  <a:extLst>
                    <a:ext uri="{FF2B5EF4-FFF2-40B4-BE49-F238E27FC236}">
                      <a16:creationId xmlns:a16="http://schemas.microsoft.com/office/drawing/2014/main" id="{8D837375-AD1B-4967-B94F-A3F3D6CA58F0}"/>
                    </a:ext>
                  </a:extLst>
                </p:cNvPr>
                <p:cNvSpPr>
                  <a:spLocks noChangeArrowheads="1"/>
                </p:cNvSpPr>
                <p:nvPr/>
              </p:nvSpPr>
              <p:spPr bwMode="auto">
                <a:xfrm>
                  <a:off x="2785" y="2483"/>
                  <a:ext cx="280" cy="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UJUNG PANDANG</a:t>
                  </a:r>
                  <a:endParaRPr lang="en-US" altLang="en-US" sz="1200" b="1">
                    <a:solidFill>
                      <a:prstClr val="black"/>
                    </a:solidFill>
                    <a:latin typeface="Times New Roman" panose="02020603050405020304" pitchFamily="18" charset="0"/>
                    <a:cs typeface="Times New Roman" panose="02020603050405020304" pitchFamily="18" charset="0"/>
                  </a:endParaRPr>
                </a:p>
                <a:p>
                  <a:pPr>
                    <a:defRPr/>
                  </a:pPr>
                  <a:r>
                    <a:rPr lang="en-US" altLang="en-US" sz="1200" b="1">
                      <a:solidFill>
                        <a:prstClr val="black"/>
                      </a:solidFill>
                      <a:latin typeface="Times New Roman" panose="02020603050405020304" pitchFamily="18" charset="0"/>
                      <a:cs typeface="Times New Roman" panose="02020603050405020304" pitchFamily="18" charset="0"/>
                    </a:rPr>
                    <a:t> </a:t>
                  </a:r>
                </a:p>
                <a:p>
                  <a:pPr>
                    <a:defRPr/>
                  </a:pPr>
                  <a:endParaRPr lang="en-US" altLang="en-US" sz="2400">
                    <a:solidFill>
                      <a:prstClr val="black"/>
                    </a:solidFill>
                    <a:latin typeface="Times New Roman" panose="02020603050405020304" pitchFamily="18" charset="0"/>
                  </a:endParaRPr>
                </a:p>
              </p:txBody>
            </p:sp>
            <p:sp>
              <p:nvSpPr>
                <p:cNvPr id="290" name="Rectangle 289">
                  <a:extLst>
                    <a:ext uri="{FF2B5EF4-FFF2-40B4-BE49-F238E27FC236}">
                      <a16:creationId xmlns:a16="http://schemas.microsoft.com/office/drawing/2014/main" id="{0D2452D5-49EE-4991-A01E-E88FB5D1C36A}"/>
                    </a:ext>
                  </a:extLst>
                </p:cNvPr>
                <p:cNvSpPr>
                  <a:spLocks noChangeArrowheads="1"/>
                </p:cNvSpPr>
                <p:nvPr/>
              </p:nvSpPr>
              <p:spPr bwMode="auto">
                <a:xfrm>
                  <a:off x="2463" y="2358"/>
                  <a:ext cx="26" cy="28"/>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91" name="Rectangle 290">
                  <a:extLst>
                    <a:ext uri="{FF2B5EF4-FFF2-40B4-BE49-F238E27FC236}">
                      <a16:creationId xmlns:a16="http://schemas.microsoft.com/office/drawing/2014/main" id="{D8A38BCB-CCD5-4668-9597-3F81132498A6}"/>
                    </a:ext>
                  </a:extLst>
                </p:cNvPr>
                <p:cNvSpPr>
                  <a:spLocks noChangeArrowheads="1"/>
                </p:cNvSpPr>
                <p:nvPr/>
              </p:nvSpPr>
              <p:spPr bwMode="auto">
                <a:xfrm>
                  <a:off x="2463" y="2358"/>
                  <a:ext cx="26" cy="28"/>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92" name="Rectangle 291">
                  <a:extLst>
                    <a:ext uri="{FF2B5EF4-FFF2-40B4-BE49-F238E27FC236}">
                      <a16:creationId xmlns:a16="http://schemas.microsoft.com/office/drawing/2014/main" id="{9037B7E7-0019-4D03-93FB-510F71E2B98A}"/>
                    </a:ext>
                  </a:extLst>
                </p:cNvPr>
                <p:cNvSpPr>
                  <a:spLocks noChangeArrowheads="1"/>
                </p:cNvSpPr>
                <p:nvPr/>
              </p:nvSpPr>
              <p:spPr bwMode="auto">
                <a:xfrm>
                  <a:off x="3369" y="3077"/>
                  <a:ext cx="28" cy="30"/>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93" name="Rectangle 292">
                  <a:extLst>
                    <a:ext uri="{FF2B5EF4-FFF2-40B4-BE49-F238E27FC236}">
                      <a16:creationId xmlns:a16="http://schemas.microsoft.com/office/drawing/2014/main" id="{CE0822FF-39E8-4092-AAD7-D83D42A3B539}"/>
                    </a:ext>
                  </a:extLst>
                </p:cNvPr>
                <p:cNvSpPr>
                  <a:spLocks noChangeArrowheads="1"/>
                </p:cNvSpPr>
                <p:nvPr/>
              </p:nvSpPr>
              <p:spPr bwMode="auto">
                <a:xfrm>
                  <a:off x="3369" y="3077"/>
                  <a:ext cx="28" cy="30"/>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94" name="Rectangle 293">
                  <a:extLst>
                    <a:ext uri="{FF2B5EF4-FFF2-40B4-BE49-F238E27FC236}">
                      <a16:creationId xmlns:a16="http://schemas.microsoft.com/office/drawing/2014/main" id="{588F8D2F-849C-4002-B3A8-B9E6B4ADA44E}"/>
                    </a:ext>
                  </a:extLst>
                </p:cNvPr>
                <p:cNvSpPr>
                  <a:spLocks noChangeArrowheads="1"/>
                </p:cNvSpPr>
                <p:nvPr/>
              </p:nvSpPr>
              <p:spPr bwMode="auto">
                <a:xfrm>
                  <a:off x="2584" y="2888"/>
                  <a:ext cx="27"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95" name="Rectangle 294">
                  <a:extLst>
                    <a:ext uri="{FF2B5EF4-FFF2-40B4-BE49-F238E27FC236}">
                      <a16:creationId xmlns:a16="http://schemas.microsoft.com/office/drawing/2014/main" id="{6DB3934B-1FCE-42E9-9388-3E8ABE0AE7C8}"/>
                    </a:ext>
                  </a:extLst>
                </p:cNvPr>
                <p:cNvSpPr>
                  <a:spLocks noChangeArrowheads="1"/>
                </p:cNvSpPr>
                <p:nvPr/>
              </p:nvSpPr>
              <p:spPr bwMode="auto">
                <a:xfrm>
                  <a:off x="2584" y="2888"/>
                  <a:ext cx="27"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96" name="Rectangle 295">
                  <a:extLst>
                    <a:ext uri="{FF2B5EF4-FFF2-40B4-BE49-F238E27FC236}">
                      <a16:creationId xmlns:a16="http://schemas.microsoft.com/office/drawing/2014/main" id="{7E20A58E-F5BF-42A4-8016-57EFAE7A0F56}"/>
                    </a:ext>
                  </a:extLst>
                </p:cNvPr>
                <p:cNvSpPr>
                  <a:spLocks noChangeArrowheads="1"/>
                </p:cNvSpPr>
                <p:nvPr/>
              </p:nvSpPr>
              <p:spPr bwMode="auto">
                <a:xfrm>
                  <a:off x="2478" y="2876"/>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97" name="Rectangle 296">
                  <a:extLst>
                    <a:ext uri="{FF2B5EF4-FFF2-40B4-BE49-F238E27FC236}">
                      <a16:creationId xmlns:a16="http://schemas.microsoft.com/office/drawing/2014/main" id="{023A3EF1-2DBB-42B6-9686-2EB4C81343B9}"/>
                    </a:ext>
                  </a:extLst>
                </p:cNvPr>
                <p:cNvSpPr>
                  <a:spLocks noChangeArrowheads="1"/>
                </p:cNvSpPr>
                <p:nvPr/>
              </p:nvSpPr>
              <p:spPr bwMode="auto">
                <a:xfrm>
                  <a:off x="2477" y="2876"/>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98" name="Rectangle 297">
                  <a:extLst>
                    <a:ext uri="{FF2B5EF4-FFF2-40B4-BE49-F238E27FC236}">
                      <a16:creationId xmlns:a16="http://schemas.microsoft.com/office/drawing/2014/main" id="{35FA9F7B-452B-429F-B154-5B0605427398}"/>
                    </a:ext>
                  </a:extLst>
                </p:cNvPr>
                <p:cNvSpPr>
                  <a:spLocks noChangeArrowheads="1"/>
                </p:cNvSpPr>
                <p:nvPr/>
              </p:nvSpPr>
              <p:spPr bwMode="auto">
                <a:xfrm>
                  <a:off x="1932" y="2712"/>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299" name="Rectangle 298">
                  <a:extLst>
                    <a:ext uri="{FF2B5EF4-FFF2-40B4-BE49-F238E27FC236}">
                      <a16:creationId xmlns:a16="http://schemas.microsoft.com/office/drawing/2014/main" id="{84EBE946-AFD2-4F5A-BFEB-E459ED11819A}"/>
                    </a:ext>
                  </a:extLst>
                </p:cNvPr>
                <p:cNvSpPr>
                  <a:spLocks noChangeArrowheads="1"/>
                </p:cNvSpPr>
                <p:nvPr/>
              </p:nvSpPr>
              <p:spPr bwMode="auto">
                <a:xfrm>
                  <a:off x="1932" y="2712"/>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00" name="Rectangle 299">
                  <a:extLst>
                    <a:ext uri="{FF2B5EF4-FFF2-40B4-BE49-F238E27FC236}">
                      <a16:creationId xmlns:a16="http://schemas.microsoft.com/office/drawing/2014/main" id="{08C5845F-7631-4705-9C57-38CAC7D45F47}"/>
                    </a:ext>
                  </a:extLst>
                </p:cNvPr>
                <p:cNvSpPr>
                  <a:spLocks noChangeArrowheads="1"/>
                </p:cNvSpPr>
                <p:nvPr/>
              </p:nvSpPr>
              <p:spPr bwMode="auto">
                <a:xfrm>
                  <a:off x="2190" y="2720"/>
                  <a:ext cx="27" cy="30"/>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01" name="Rectangle 300">
                  <a:extLst>
                    <a:ext uri="{FF2B5EF4-FFF2-40B4-BE49-F238E27FC236}">
                      <a16:creationId xmlns:a16="http://schemas.microsoft.com/office/drawing/2014/main" id="{7E09C891-2C91-4AB4-8FEE-32E6C9699117}"/>
                    </a:ext>
                  </a:extLst>
                </p:cNvPr>
                <p:cNvSpPr>
                  <a:spLocks noChangeArrowheads="1"/>
                </p:cNvSpPr>
                <p:nvPr/>
              </p:nvSpPr>
              <p:spPr bwMode="auto">
                <a:xfrm>
                  <a:off x="2190" y="2720"/>
                  <a:ext cx="27" cy="30"/>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02" name="Rectangle 301">
                  <a:extLst>
                    <a:ext uri="{FF2B5EF4-FFF2-40B4-BE49-F238E27FC236}">
                      <a16:creationId xmlns:a16="http://schemas.microsoft.com/office/drawing/2014/main" id="{3CE5C5DD-B033-4DEC-8F8E-A284B9D3BE51}"/>
                    </a:ext>
                  </a:extLst>
                </p:cNvPr>
                <p:cNvSpPr>
                  <a:spLocks noChangeArrowheads="1"/>
                </p:cNvSpPr>
                <p:nvPr/>
              </p:nvSpPr>
              <p:spPr bwMode="auto">
                <a:xfrm>
                  <a:off x="2785" y="2483"/>
                  <a:ext cx="280" cy="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UJUNG PANDANG</a:t>
                  </a:r>
                  <a:endParaRPr lang="en-US" altLang="en-US" sz="1200" b="1">
                    <a:solidFill>
                      <a:prstClr val="black"/>
                    </a:solidFill>
                    <a:latin typeface="Times New Roman" panose="02020603050405020304" pitchFamily="18" charset="0"/>
                    <a:cs typeface="Times New Roman" panose="02020603050405020304" pitchFamily="18" charset="0"/>
                  </a:endParaRPr>
                </a:p>
                <a:p>
                  <a:pPr>
                    <a:defRPr/>
                  </a:pPr>
                  <a:r>
                    <a:rPr lang="en-US" altLang="en-US" sz="1200" b="1">
                      <a:solidFill>
                        <a:prstClr val="black"/>
                      </a:solidFill>
                      <a:latin typeface="Times New Roman" panose="02020603050405020304" pitchFamily="18" charset="0"/>
                      <a:cs typeface="Times New Roman" panose="02020603050405020304" pitchFamily="18" charset="0"/>
                    </a:rPr>
                    <a:t> </a:t>
                  </a:r>
                </a:p>
                <a:p>
                  <a:pPr>
                    <a:defRPr/>
                  </a:pPr>
                  <a:endParaRPr lang="en-US" altLang="en-US" sz="2400">
                    <a:solidFill>
                      <a:prstClr val="black"/>
                    </a:solidFill>
                    <a:latin typeface="Times New Roman" panose="02020603050405020304" pitchFamily="18" charset="0"/>
                  </a:endParaRPr>
                </a:p>
              </p:txBody>
            </p:sp>
            <p:sp>
              <p:nvSpPr>
                <p:cNvPr id="303" name="Rectangle 302">
                  <a:extLst>
                    <a:ext uri="{FF2B5EF4-FFF2-40B4-BE49-F238E27FC236}">
                      <a16:creationId xmlns:a16="http://schemas.microsoft.com/office/drawing/2014/main" id="{25345F66-0726-40DD-9B55-F65E66BC5F11}"/>
                    </a:ext>
                  </a:extLst>
                </p:cNvPr>
                <p:cNvSpPr>
                  <a:spLocks noChangeArrowheads="1"/>
                </p:cNvSpPr>
                <p:nvPr/>
              </p:nvSpPr>
              <p:spPr bwMode="auto">
                <a:xfrm>
                  <a:off x="2785" y="2483"/>
                  <a:ext cx="280" cy="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UJUNG PANDANG</a:t>
                  </a:r>
                  <a:endParaRPr lang="en-US" altLang="en-US" sz="1200" b="1">
                    <a:solidFill>
                      <a:prstClr val="black"/>
                    </a:solidFill>
                    <a:latin typeface="Times New Roman" panose="02020603050405020304" pitchFamily="18" charset="0"/>
                    <a:cs typeface="Times New Roman" panose="02020603050405020304" pitchFamily="18" charset="0"/>
                  </a:endParaRPr>
                </a:p>
                <a:p>
                  <a:pPr>
                    <a:defRPr/>
                  </a:pPr>
                  <a:r>
                    <a:rPr lang="en-US" altLang="en-US" sz="1200" b="1">
                      <a:solidFill>
                        <a:prstClr val="black"/>
                      </a:solidFill>
                      <a:latin typeface="Times New Roman" panose="02020603050405020304" pitchFamily="18" charset="0"/>
                      <a:cs typeface="Times New Roman" panose="02020603050405020304" pitchFamily="18" charset="0"/>
                    </a:rPr>
                    <a:t> </a:t>
                  </a:r>
                </a:p>
                <a:p>
                  <a:pPr>
                    <a:defRPr/>
                  </a:pPr>
                  <a:endParaRPr lang="en-US" altLang="en-US" sz="2400">
                    <a:solidFill>
                      <a:prstClr val="black"/>
                    </a:solidFill>
                    <a:latin typeface="Times New Roman" panose="02020603050405020304" pitchFamily="18" charset="0"/>
                  </a:endParaRPr>
                </a:p>
              </p:txBody>
            </p:sp>
            <p:sp>
              <p:nvSpPr>
                <p:cNvPr id="304" name="Rectangle 303">
                  <a:extLst>
                    <a:ext uri="{FF2B5EF4-FFF2-40B4-BE49-F238E27FC236}">
                      <a16:creationId xmlns:a16="http://schemas.microsoft.com/office/drawing/2014/main" id="{43EE8971-F1E6-4653-A25C-AE7DB81C71C5}"/>
                    </a:ext>
                  </a:extLst>
                </p:cNvPr>
                <p:cNvSpPr>
                  <a:spLocks noChangeArrowheads="1"/>
                </p:cNvSpPr>
                <p:nvPr/>
              </p:nvSpPr>
              <p:spPr bwMode="auto">
                <a:xfrm>
                  <a:off x="2785" y="2483"/>
                  <a:ext cx="280" cy="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dirty="0">
                      <a:solidFill>
                        <a:srgbClr val="000000"/>
                      </a:solidFill>
                      <a:latin typeface="Calibri" panose="020F0502020204030204"/>
                    </a:rPr>
                    <a:t>UJUNG PANDANG</a:t>
                  </a:r>
                  <a:endParaRPr lang="en-US" altLang="en-US" sz="1200" b="1" dirty="0">
                    <a:solidFill>
                      <a:prstClr val="black"/>
                    </a:solidFill>
                    <a:latin typeface="Times New Roman" panose="02020603050405020304" pitchFamily="18" charset="0"/>
                    <a:cs typeface="Times New Roman" panose="02020603050405020304" pitchFamily="18" charset="0"/>
                  </a:endParaRPr>
                </a:p>
                <a:p>
                  <a:pPr>
                    <a:defRPr/>
                  </a:pPr>
                  <a:r>
                    <a:rPr lang="en-US" altLang="en-US" sz="1200" b="1" dirty="0">
                      <a:solidFill>
                        <a:prstClr val="black"/>
                      </a:solidFill>
                      <a:latin typeface="Times New Roman" panose="02020603050405020304" pitchFamily="18" charset="0"/>
                      <a:cs typeface="Times New Roman" panose="02020603050405020304" pitchFamily="18" charset="0"/>
                    </a:rPr>
                    <a:t> </a:t>
                  </a:r>
                </a:p>
                <a:p>
                  <a:pPr>
                    <a:defRPr/>
                  </a:pPr>
                  <a:endParaRPr lang="en-US" altLang="en-US" sz="2400" dirty="0">
                    <a:solidFill>
                      <a:prstClr val="black"/>
                    </a:solidFill>
                    <a:latin typeface="Times New Roman" panose="02020603050405020304" pitchFamily="18" charset="0"/>
                  </a:endParaRPr>
                </a:p>
              </p:txBody>
            </p:sp>
            <p:sp>
              <p:nvSpPr>
                <p:cNvPr id="305" name="Rectangle 304">
                  <a:extLst>
                    <a:ext uri="{FF2B5EF4-FFF2-40B4-BE49-F238E27FC236}">
                      <a16:creationId xmlns:a16="http://schemas.microsoft.com/office/drawing/2014/main" id="{8E0D2F92-C48A-4BA7-B479-57FB6C5DA374}"/>
                    </a:ext>
                  </a:extLst>
                </p:cNvPr>
                <p:cNvSpPr>
                  <a:spLocks noChangeArrowheads="1"/>
                </p:cNvSpPr>
                <p:nvPr/>
              </p:nvSpPr>
              <p:spPr bwMode="auto">
                <a:xfrm>
                  <a:off x="2785" y="2483"/>
                  <a:ext cx="280"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UJUNG PANDANG</a:t>
                  </a:r>
                  <a:endParaRPr lang="en-US" altLang="en-US" sz="2400">
                    <a:solidFill>
                      <a:prstClr val="black"/>
                    </a:solidFill>
                    <a:latin typeface="Times New Roman" panose="02020603050405020304" pitchFamily="18" charset="0"/>
                  </a:endParaRPr>
                </a:p>
              </p:txBody>
            </p:sp>
            <p:sp>
              <p:nvSpPr>
                <p:cNvPr id="306" name="Rectangle 305">
                  <a:extLst>
                    <a:ext uri="{FF2B5EF4-FFF2-40B4-BE49-F238E27FC236}">
                      <a16:creationId xmlns:a16="http://schemas.microsoft.com/office/drawing/2014/main" id="{1C1D43F9-FE26-41D0-971D-9F6A60EEB586}"/>
                    </a:ext>
                  </a:extLst>
                </p:cNvPr>
                <p:cNvSpPr>
                  <a:spLocks noChangeArrowheads="1"/>
                </p:cNvSpPr>
                <p:nvPr/>
              </p:nvSpPr>
              <p:spPr bwMode="auto">
                <a:xfrm>
                  <a:off x="3185" y="3043"/>
                  <a:ext cx="136"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KUPANG</a:t>
                  </a:r>
                  <a:endParaRPr lang="en-US" altLang="en-US" sz="2400">
                    <a:solidFill>
                      <a:prstClr val="black"/>
                    </a:solidFill>
                    <a:latin typeface="Times New Roman" panose="02020603050405020304" pitchFamily="18" charset="0"/>
                  </a:endParaRPr>
                </a:p>
              </p:txBody>
            </p:sp>
            <p:sp>
              <p:nvSpPr>
                <p:cNvPr id="307" name="Rectangle 306">
                  <a:extLst>
                    <a:ext uri="{FF2B5EF4-FFF2-40B4-BE49-F238E27FC236}">
                      <a16:creationId xmlns:a16="http://schemas.microsoft.com/office/drawing/2014/main" id="{06B0CF44-8707-43C5-939F-27502555BF60}"/>
                    </a:ext>
                  </a:extLst>
                </p:cNvPr>
                <p:cNvSpPr>
                  <a:spLocks noChangeArrowheads="1"/>
                </p:cNvSpPr>
                <p:nvPr/>
              </p:nvSpPr>
              <p:spPr bwMode="auto">
                <a:xfrm>
                  <a:off x="2618" y="2872"/>
                  <a:ext cx="175" cy="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MATARAM</a:t>
                  </a:r>
                  <a:endParaRPr lang="en-US" altLang="en-US" sz="1200" b="1">
                    <a:solidFill>
                      <a:prstClr val="black"/>
                    </a:solidFill>
                    <a:latin typeface="Times New Roman" panose="02020603050405020304" pitchFamily="18" charset="0"/>
                    <a:cs typeface="Times New Roman" panose="02020603050405020304" pitchFamily="18" charset="0"/>
                  </a:endParaRPr>
                </a:p>
                <a:p>
                  <a:pPr>
                    <a:defRPr/>
                  </a:pPr>
                  <a:r>
                    <a:rPr lang="en-US" altLang="en-US" sz="1200" b="1">
                      <a:solidFill>
                        <a:prstClr val="black"/>
                      </a:solidFill>
                      <a:latin typeface="Times New Roman" panose="02020603050405020304" pitchFamily="18" charset="0"/>
                      <a:cs typeface="Times New Roman" panose="02020603050405020304" pitchFamily="18" charset="0"/>
                    </a:rPr>
                    <a:t> </a:t>
                  </a:r>
                </a:p>
                <a:p>
                  <a:pPr>
                    <a:defRPr/>
                  </a:pPr>
                  <a:endParaRPr lang="en-US" altLang="en-US" sz="2400">
                    <a:solidFill>
                      <a:prstClr val="black"/>
                    </a:solidFill>
                    <a:latin typeface="Times New Roman" panose="02020603050405020304" pitchFamily="18" charset="0"/>
                  </a:endParaRPr>
                </a:p>
              </p:txBody>
            </p:sp>
            <p:sp>
              <p:nvSpPr>
                <p:cNvPr id="308" name="Rectangle 307">
                  <a:extLst>
                    <a:ext uri="{FF2B5EF4-FFF2-40B4-BE49-F238E27FC236}">
                      <a16:creationId xmlns:a16="http://schemas.microsoft.com/office/drawing/2014/main" id="{4A5D23A9-1676-44AE-9748-1237FF9F1179}"/>
                    </a:ext>
                  </a:extLst>
                </p:cNvPr>
                <p:cNvSpPr>
                  <a:spLocks noChangeArrowheads="1"/>
                </p:cNvSpPr>
                <p:nvPr/>
              </p:nvSpPr>
              <p:spPr bwMode="auto">
                <a:xfrm>
                  <a:off x="1533" y="2566"/>
                  <a:ext cx="142" cy="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FF0000"/>
                      </a:solidFill>
                      <a:latin typeface="Calibri" panose="020F0502020204030204"/>
                    </a:rPr>
                    <a:t>JAKARTA</a:t>
                  </a:r>
                  <a:endParaRPr lang="en-US" altLang="en-US" sz="1200" b="1">
                    <a:solidFill>
                      <a:prstClr val="black"/>
                    </a:solidFill>
                    <a:latin typeface="Times New Roman" panose="02020603050405020304" pitchFamily="18" charset="0"/>
                    <a:cs typeface="Times New Roman" panose="02020603050405020304" pitchFamily="18" charset="0"/>
                  </a:endParaRPr>
                </a:p>
                <a:p>
                  <a:pPr>
                    <a:defRPr/>
                  </a:pPr>
                  <a:r>
                    <a:rPr lang="en-US" altLang="en-US" sz="1200" b="1">
                      <a:solidFill>
                        <a:prstClr val="black"/>
                      </a:solidFill>
                      <a:latin typeface="Times New Roman" panose="02020603050405020304" pitchFamily="18" charset="0"/>
                      <a:cs typeface="Times New Roman" panose="02020603050405020304" pitchFamily="18" charset="0"/>
                    </a:rPr>
                    <a:t> </a:t>
                  </a:r>
                </a:p>
                <a:p>
                  <a:pPr>
                    <a:defRPr/>
                  </a:pPr>
                  <a:endParaRPr lang="en-US" altLang="en-US" sz="2400">
                    <a:solidFill>
                      <a:prstClr val="black"/>
                    </a:solidFill>
                    <a:latin typeface="Times New Roman" panose="02020603050405020304" pitchFamily="18" charset="0"/>
                  </a:endParaRPr>
                </a:p>
              </p:txBody>
            </p:sp>
            <p:sp>
              <p:nvSpPr>
                <p:cNvPr id="309" name="Rectangle 308">
                  <a:extLst>
                    <a:ext uri="{FF2B5EF4-FFF2-40B4-BE49-F238E27FC236}">
                      <a16:creationId xmlns:a16="http://schemas.microsoft.com/office/drawing/2014/main" id="{B505AFBD-B1BC-470B-9951-82F9A8E778F0}"/>
                    </a:ext>
                  </a:extLst>
                </p:cNvPr>
                <p:cNvSpPr>
                  <a:spLocks noChangeArrowheads="1"/>
                </p:cNvSpPr>
                <p:nvPr/>
              </p:nvSpPr>
              <p:spPr bwMode="auto">
                <a:xfrm>
                  <a:off x="1820" y="2662"/>
                  <a:ext cx="185"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SEMARANG</a:t>
                  </a:r>
                  <a:endParaRPr lang="en-US" altLang="en-US" sz="2400">
                    <a:solidFill>
                      <a:prstClr val="black"/>
                    </a:solidFill>
                    <a:latin typeface="Times New Roman" panose="02020603050405020304" pitchFamily="18" charset="0"/>
                  </a:endParaRPr>
                </a:p>
              </p:txBody>
            </p:sp>
            <p:sp>
              <p:nvSpPr>
                <p:cNvPr id="310" name="Rectangle 309">
                  <a:extLst>
                    <a:ext uri="{FF2B5EF4-FFF2-40B4-BE49-F238E27FC236}">
                      <a16:creationId xmlns:a16="http://schemas.microsoft.com/office/drawing/2014/main" id="{B2B14ED8-57BF-4D95-B07C-48FC4F5B0F75}"/>
                    </a:ext>
                  </a:extLst>
                </p:cNvPr>
                <p:cNvSpPr>
                  <a:spLocks noChangeArrowheads="1"/>
                </p:cNvSpPr>
                <p:nvPr/>
              </p:nvSpPr>
              <p:spPr bwMode="auto">
                <a:xfrm>
                  <a:off x="2501" y="2347"/>
                  <a:ext cx="233"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BANJARMASIN</a:t>
                  </a:r>
                  <a:endParaRPr lang="en-US" altLang="en-US" sz="2400">
                    <a:solidFill>
                      <a:prstClr val="black"/>
                    </a:solidFill>
                    <a:latin typeface="Times New Roman" panose="02020603050405020304" pitchFamily="18" charset="0"/>
                  </a:endParaRPr>
                </a:p>
              </p:txBody>
            </p:sp>
            <p:sp>
              <p:nvSpPr>
                <p:cNvPr id="311" name="Rectangle 310">
                  <a:extLst>
                    <a:ext uri="{FF2B5EF4-FFF2-40B4-BE49-F238E27FC236}">
                      <a16:creationId xmlns:a16="http://schemas.microsoft.com/office/drawing/2014/main" id="{62EFCB75-FF97-4210-915C-839F94BD5C31}"/>
                    </a:ext>
                  </a:extLst>
                </p:cNvPr>
                <p:cNvSpPr>
                  <a:spLocks noChangeArrowheads="1"/>
                </p:cNvSpPr>
                <p:nvPr/>
              </p:nvSpPr>
              <p:spPr bwMode="auto">
                <a:xfrm>
                  <a:off x="1501" y="2610"/>
                  <a:ext cx="28" cy="29"/>
                </a:xfrm>
                <a:prstGeom prst="rect">
                  <a:avLst/>
                </a:prstGeom>
                <a:solidFill>
                  <a:srgbClr val="DA25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12" name="Rectangle 311">
                  <a:extLst>
                    <a:ext uri="{FF2B5EF4-FFF2-40B4-BE49-F238E27FC236}">
                      <a16:creationId xmlns:a16="http://schemas.microsoft.com/office/drawing/2014/main" id="{E6EAAB78-526E-43CF-8E39-720F018254C3}"/>
                    </a:ext>
                  </a:extLst>
                </p:cNvPr>
                <p:cNvSpPr>
                  <a:spLocks noChangeArrowheads="1"/>
                </p:cNvSpPr>
                <p:nvPr/>
              </p:nvSpPr>
              <p:spPr bwMode="auto">
                <a:xfrm>
                  <a:off x="1501" y="2610"/>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13" name="Rectangle 312">
                  <a:extLst>
                    <a:ext uri="{FF2B5EF4-FFF2-40B4-BE49-F238E27FC236}">
                      <a16:creationId xmlns:a16="http://schemas.microsoft.com/office/drawing/2014/main" id="{8CD91B82-B255-422C-A92F-8FB1DF976500}"/>
                    </a:ext>
                  </a:extLst>
                </p:cNvPr>
                <p:cNvSpPr>
                  <a:spLocks noChangeArrowheads="1"/>
                </p:cNvSpPr>
                <p:nvPr/>
              </p:nvSpPr>
              <p:spPr bwMode="auto">
                <a:xfrm>
                  <a:off x="1563" y="2669"/>
                  <a:ext cx="28" cy="27"/>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14" name="Rectangle 313">
                  <a:extLst>
                    <a:ext uri="{FF2B5EF4-FFF2-40B4-BE49-F238E27FC236}">
                      <a16:creationId xmlns:a16="http://schemas.microsoft.com/office/drawing/2014/main" id="{A34A976E-6993-4983-9B9C-361217909989}"/>
                    </a:ext>
                  </a:extLst>
                </p:cNvPr>
                <p:cNvSpPr>
                  <a:spLocks noChangeArrowheads="1"/>
                </p:cNvSpPr>
                <p:nvPr/>
              </p:nvSpPr>
              <p:spPr bwMode="auto">
                <a:xfrm>
                  <a:off x="1563" y="2669"/>
                  <a:ext cx="28" cy="27"/>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15" name="Rectangle 314">
                  <a:extLst>
                    <a:ext uri="{FF2B5EF4-FFF2-40B4-BE49-F238E27FC236}">
                      <a16:creationId xmlns:a16="http://schemas.microsoft.com/office/drawing/2014/main" id="{6C819674-C6EE-45B2-B4E4-3A70B52757D4}"/>
                    </a:ext>
                  </a:extLst>
                </p:cNvPr>
                <p:cNvSpPr>
                  <a:spLocks noChangeArrowheads="1"/>
                </p:cNvSpPr>
                <p:nvPr/>
              </p:nvSpPr>
              <p:spPr bwMode="auto">
                <a:xfrm>
                  <a:off x="1508" y="2695"/>
                  <a:ext cx="164"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BANDUNG</a:t>
                  </a:r>
                  <a:endParaRPr lang="en-US" altLang="en-US" sz="2400">
                    <a:solidFill>
                      <a:prstClr val="black"/>
                    </a:solidFill>
                    <a:latin typeface="Times New Roman" panose="02020603050405020304" pitchFamily="18" charset="0"/>
                  </a:endParaRPr>
                </a:p>
              </p:txBody>
            </p:sp>
            <p:sp>
              <p:nvSpPr>
                <p:cNvPr id="316" name="Rectangle 315">
                  <a:extLst>
                    <a:ext uri="{FF2B5EF4-FFF2-40B4-BE49-F238E27FC236}">
                      <a16:creationId xmlns:a16="http://schemas.microsoft.com/office/drawing/2014/main" id="{727E102E-0129-4B6A-BFD8-29B3F5B228D8}"/>
                    </a:ext>
                  </a:extLst>
                </p:cNvPr>
                <p:cNvSpPr>
                  <a:spLocks noChangeArrowheads="1"/>
                </p:cNvSpPr>
                <p:nvPr/>
              </p:nvSpPr>
              <p:spPr bwMode="auto">
                <a:xfrm>
                  <a:off x="1955" y="2807"/>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17" name="Rectangle 316">
                  <a:extLst>
                    <a:ext uri="{FF2B5EF4-FFF2-40B4-BE49-F238E27FC236}">
                      <a16:creationId xmlns:a16="http://schemas.microsoft.com/office/drawing/2014/main" id="{53992ED9-3E92-4B30-973C-2C5A602F7022}"/>
                    </a:ext>
                  </a:extLst>
                </p:cNvPr>
                <p:cNvSpPr>
                  <a:spLocks noChangeArrowheads="1"/>
                </p:cNvSpPr>
                <p:nvPr/>
              </p:nvSpPr>
              <p:spPr bwMode="auto">
                <a:xfrm>
                  <a:off x="1955" y="2807"/>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18" name="Rectangle 317">
                  <a:extLst>
                    <a:ext uri="{FF2B5EF4-FFF2-40B4-BE49-F238E27FC236}">
                      <a16:creationId xmlns:a16="http://schemas.microsoft.com/office/drawing/2014/main" id="{0D41EE9D-54BD-46D4-A05E-E7D4069EDDDD}"/>
                    </a:ext>
                  </a:extLst>
                </p:cNvPr>
                <p:cNvSpPr>
                  <a:spLocks noChangeArrowheads="1"/>
                </p:cNvSpPr>
                <p:nvPr/>
              </p:nvSpPr>
              <p:spPr bwMode="auto">
                <a:xfrm>
                  <a:off x="1668" y="2824"/>
                  <a:ext cx="21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YOGYAKARTA</a:t>
                  </a:r>
                  <a:endParaRPr lang="en-US" altLang="en-US" sz="2400">
                    <a:solidFill>
                      <a:prstClr val="black"/>
                    </a:solidFill>
                    <a:latin typeface="Times New Roman" panose="02020603050405020304" pitchFamily="18" charset="0"/>
                  </a:endParaRPr>
                </a:p>
              </p:txBody>
            </p:sp>
            <p:sp>
              <p:nvSpPr>
                <p:cNvPr id="319" name="Rectangle 318">
                  <a:extLst>
                    <a:ext uri="{FF2B5EF4-FFF2-40B4-BE49-F238E27FC236}">
                      <a16:creationId xmlns:a16="http://schemas.microsoft.com/office/drawing/2014/main" id="{5410CD19-16FF-4FC2-89F7-7E8D659FD77F}"/>
                    </a:ext>
                  </a:extLst>
                </p:cNvPr>
                <p:cNvSpPr>
                  <a:spLocks noChangeArrowheads="1"/>
                </p:cNvSpPr>
                <p:nvPr/>
              </p:nvSpPr>
              <p:spPr bwMode="auto">
                <a:xfrm>
                  <a:off x="2291" y="2902"/>
                  <a:ext cx="172"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DENPASAR</a:t>
                  </a:r>
                  <a:endParaRPr lang="en-US" altLang="en-US" sz="2400">
                    <a:solidFill>
                      <a:prstClr val="black"/>
                    </a:solidFill>
                    <a:latin typeface="Times New Roman" panose="02020603050405020304" pitchFamily="18" charset="0"/>
                  </a:endParaRPr>
                </a:p>
              </p:txBody>
            </p:sp>
            <p:sp>
              <p:nvSpPr>
                <p:cNvPr id="320" name="Rectangle 319">
                  <a:extLst>
                    <a:ext uri="{FF2B5EF4-FFF2-40B4-BE49-F238E27FC236}">
                      <a16:creationId xmlns:a16="http://schemas.microsoft.com/office/drawing/2014/main" id="{98379613-3F43-4249-9621-D67F5252BFDC}"/>
                    </a:ext>
                  </a:extLst>
                </p:cNvPr>
                <p:cNvSpPr>
                  <a:spLocks noChangeArrowheads="1"/>
                </p:cNvSpPr>
                <p:nvPr/>
              </p:nvSpPr>
              <p:spPr bwMode="auto">
                <a:xfrm>
                  <a:off x="3856" y="2350"/>
                  <a:ext cx="29"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21" name="Rectangle 320">
                  <a:extLst>
                    <a:ext uri="{FF2B5EF4-FFF2-40B4-BE49-F238E27FC236}">
                      <a16:creationId xmlns:a16="http://schemas.microsoft.com/office/drawing/2014/main" id="{2145C6B1-A3E4-45F1-8326-7FDFBBA47A6A}"/>
                    </a:ext>
                  </a:extLst>
                </p:cNvPr>
                <p:cNvSpPr>
                  <a:spLocks noChangeArrowheads="1"/>
                </p:cNvSpPr>
                <p:nvPr/>
              </p:nvSpPr>
              <p:spPr bwMode="auto">
                <a:xfrm>
                  <a:off x="3856" y="2350"/>
                  <a:ext cx="29"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22" name="Rectangle 321">
                  <a:extLst>
                    <a:ext uri="{FF2B5EF4-FFF2-40B4-BE49-F238E27FC236}">
                      <a16:creationId xmlns:a16="http://schemas.microsoft.com/office/drawing/2014/main" id="{402D9B69-EF9A-4107-8318-7A138DACBED9}"/>
                    </a:ext>
                  </a:extLst>
                </p:cNvPr>
                <p:cNvSpPr>
                  <a:spLocks noChangeArrowheads="1"/>
                </p:cNvSpPr>
                <p:nvPr/>
              </p:nvSpPr>
              <p:spPr bwMode="auto">
                <a:xfrm>
                  <a:off x="3890" y="2353"/>
                  <a:ext cx="127"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AMBON</a:t>
                  </a:r>
                  <a:endParaRPr lang="en-US" altLang="en-US" sz="2400">
                    <a:solidFill>
                      <a:prstClr val="black"/>
                    </a:solidFill>
                    <a:latin typeface="Times New Roman" panose="02020603050405020304" pitchFamily="18" charset="0"/>
                  </a:endParaRPr>
                </a:p>
              </p:txBody>
            </p:sp>
            <p:sp>
              <p:nvSpPr>
                <p:cNvPr id="323" name="Rectangle 322">
                  <a:extLst>
                    <a:ext uri="{FF2B5EF4-FFF2-40B4-BE49-F238E27FC236}">
                      <a16:creationId xmlns:a16="http://schemas.microsoft.com/office/drawing/2014/main" id="{8750EFB7-0257-4F32-A95F-601EDEBAEDC9}"/>
                    </a:ext>
                  </a:extLst>
                </p:cNvPr>
                <p:cNvSpPr>
                  <a:spLocks noChangeArrowheads="1"/>
                </p:cNvSpPr>
                <p:nvPr/>
              </p:nvSpPr>
              <p:spPr bwMode="auto">
                <a:xfrm>
                  <a:off x="5202" y="2236"/>
                  <a:ext cx="27"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24" name="Rectangle 323">
                  <a:extLst>
                    <a:ext uri="{FF2B5EF4-FFF2-40B4-BE49-F238E27FC236}">
                      <a16:creationId xmlns:a16="http://schemas.microsoft.com/office/drawing/2014/main" id="{709682E0-0278-41B5-B872-036ACB0B2386}"/>
                    </a:ext>
                  </a:extLst>
                </p:cNvPr>
                <p:cNvSpPr>
                  <a:spLocks noChangeArrowheads="1"/>
                </p:cNvSpPr>
                <p:nvPr/>
              </p:nvSpPr>
              <p:spPr bwMode="auto">
                <a:xfrm>
                  <a:off x="5202" y="2236"/>
                  <a:ext cx="27"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25" name="Rectangle 324">
                  <a:extLst>
                    <a:ext uri="{FF2B5EF4-FFF2-40B4-BE49-F238E27FC236}">
                      <a16:creationId xmlns:a16="http://schemas.microsoft.com/office/drawing/2014/main" id="{FA78EFCC-9045-48A1-9070-6471EF709964}"/>
                    </a:ext>
                  </a:extLst>
                </p:cNvPr>
                <p:cNvSpPr>
                  <a:spLocks noChangeArrowheads="1"/>
                </p:cNvSpPr>
                <p:nvPr/>
              </p:nvSpPr>
              <p:spPr bwMode="auto">
                <a:xfrm>
                  <a:off x="5027" y="2179"/>
                  <a:ext cx="166"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JAYAPURA</a:t>
                  </a:r>
                  <a:endParaRPr lang="en-US" altLang="en-US" sz="2400">
                    <a:solidFill>
                      <a:prstClr val="black"/>
                    </a:solidFill>
                    <a:latin typeface="Times New Roman" panose="02020603050405020304" pitchFamily="18" charset="0"/>
                  </a:endParaRPr>
                </a:p>
              </p:txBody>
            </p:sp>
            <p:sp>
              <p:nvSpPr>
                <p:cNvPr id="326" name="Rectangle 325">
                  <a:extLst>
                    <a:ext uri="{FF2B5EF4-FFF2-40B4-BE49-F238E27FC236}">
                      <a16:creationId xmlns:a16="http://schemas.microsoft.com/office/drawing/2014/main" id="{F48A3A0B-BCF6-4239-9BCF-62E10FD12208}"/>
                    </a:ext>
                  </a:extLst>
                </p:cNvPr>
                <p:cNvSpPr>
                  <a:spLocks noChangeArrowheads="1"/>
                </p:cNvSpPr>
                <p:nvPr/>
              </p:nvSpPr>
              <p:spPr bwMode="auto">
                <a:xfrm>
                  <a:off x="3571" y="2884"/>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27" name="Rectangle 326">
                  <a:extLst>
                    <a:ext uri="{FF2B5EF4-FFF2-40B4-BE49-F238E27FC236}">
                      <a16:creationId xmlns:a16="http://schemas.microsoft.com/office/drawing/2014/main" id="{6474D764-F8B8-4767-A736-DDD7090D3420}"/>
                    </a:ext>
                  </a:extLst>
                </p:cNvPr>
                <p:cNvSpPr>
                  <a:spLocks noChangeArrowheads="1"/>
                </p:cNvSpPr>
                <p:nvPr/>
              </p:nvSpPr>
              <p:spPr bwMode="auto">
                <a:xfrm>
                  <a:off x="3571" y="2884"/>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28" name="Rectangle 327">
                  <a:extLst>
                    <a:ext uri="{FF2B5EF4-FFF2-40B4-BE49-F238E27FC236}">
                      <a16:creationId xmlns:a16="http://schemas.microsoft.com/office/drawing/2014/main" id="{186135EF-4873-484C-A40A-4D95C68A66A9}"/>
                    </a:ext>
                  </a:extLst>
                </p:cNvPr>
                <p:cNvSpPr>
                  <a:spLocks noChangeArrowheads="1"/>
                </p:cNvSpPr>
                <p:nvPr/>
              </p:nvSpPr>
              <p:spPr bwMode="auto">
                <a:xfrm>
                  <a:off x="3472" y="2883"/>
                  <a:ext cx="60"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DILI</a:t>
                  </a:r>
                  <a:endParaRPr lang="en-US" altLang="en-US" sz="2400">
                    <a:solidFill>
                      <a:prstClr val="black"/>
                    </a:solidFill>
                    <a:latin typeface="Times New Roman" panose="02020603050405020304" pitchFamily="18" charset="0"/>
                  </a:endParaRPr>
                </a:p>
              </p:txBody>
            </p:sp>
            <p:sp>
              <p:nvSpPr>
                <p:cNvPr id="329" name="Freeform 650">
                  <a:extLst>
                    <a:ext uri="{FF2B5EF4-FFF2-40B4-BE49-F238E27FC236}">
                      <a16:creationId xmlns:a16="http://schemas.microsoft.com/office/drawing/2014/main" id="{8343A6A0-DE72-4F48-9A89-FA181D7685F6}"/>
                    </a:ext>
                  </a:extLst>
                </p:cNvPr>
                <p:cNvSpPr>
                  <a:spLocks/>
                </p:cNvSpPr>
                <p:nvPr/>
              </p:nvSpPr>
              <p:spPr bwMode="auto">
                <a:xfrm>
                  <a:off x="4192" y="2745"/>
                  <a:ext cx="67" cy="100"/>
                </a:xfrm>
                <a:custGeom>
                  <a:avLst/>
                  <a:gdLst>
                    <a:gd name="T0" fmla="*/ 20 w 67"/>
                    <a:gd name="T1" fmla="*/ 100 h 100"/>
                    <a:gd name="T2" fmla="*/ 17 w 67"/>
                    <a:gd name="T3" fmla="*/ 100 h 100"/>
                    <a:gd name="T4" fmla="*/ 20 w 67"/>
                    <a:gd name="T5" fmla="*/ 94 h 100"/>
                    <a:gd name="T6" fmla="*/ 20 w 67"/>
                    <a:gd name="T7" fmla="*/ 91 h 100"/>
                    <a:gd name="T8" fmla="*/ 17 w 67"/>
                    <a:gd name="T9" fmla="*/ 89 h 100"/>
                    <a:gd name="T10" fmla="*/ 15 w 67"/>
                    <a:gd name="T11" fmla="*/ 93 h 100"/>
                    <a:gd name="T12" fmla="*/ 10 w 67"/>
                    <a:gd name="T13" fmla="*/ 96 h 100"/>
                    <a:gd name="T14" fmla="*/ 7 w 67"/>
                    <a:gd name="T15" fmla="*/ 98 h 100"/>
                    <a:gd name="T16" fmla="*/ 2 w 67"/>
                    <a:gd name="T17" fmla="*/ 98 h 100"/>
                    <a:gd name="T18" fmla="*/ 0 w 67"/>
                    <a:gd name="T19" fmla="*/ 93 h 100"/>
                    <a:gd name="T20" fmla="*/ 2 w 67"/>
                    <a:gd name="T21" fmla="*/ 86 h 100"/>
                    <a:gd name="T22" fmla="*/ 2 w 67"/>
                    <a:gd name="T23" fmla="*/ 81 h 100"/>
                    <a:gd name="T24" fmla="*/ 2 w 67"/>
                    <a:gd name="T25" fmla="*/ 75 h 100"/>
                    <a:gd name="T26" fmla="*/ 0 w 67"/>
                    <a:gd name="T27" fmla="*/ 67 h 100"/>
                    <a:gd name="T28" fmla="*/ 0 w 67"/>
                    <a:gd name="T29" fmla="*/ 63 h 100"/>
                    <a:gd name="T30" fmla="*/ 3 w 67"/>
                    <a:gd name="T31" fmla="*/ 56 h 100"/>
                    <a:gd name="T32" fmla="*/ 8 w 67"/>
                    <a:gd name="T33" fmla="*/ 51 h 100"/>
                    <a:gd name="T34" fmla="*/ 13 w 67"/>
                    <a:gd name="T35" fmla="*/ 46 h 100"/>
                    <a:gd name="T36" fmla="*/ 17 w 67"/>
                    <a:gd name="T37" fmla="*/ 39 h 100"/>
                    <a:gd name="T38" fmla="*/ 20 w 67"/>
                    <a:gd name="T39" fmla="*/ 32 h 100"/>
                    <a:gd name="T40" fmla="*/ 25 w 67"/>
                    <a:gd name="T41" fmla="*/ 31 h 100"/>
                    <a:gd name="T42" fmla="*/ 30 w 67"/>
                    <a:gd name="T43" fmla="*/ 27 h 100"/>
                    <a:gd name="T44" fmla="*/ 35 w 67"/>
                    <a:gd name="T45" fmla="*/ 25 h 100"/>
                    <a:gd name="T46" fmla="*/ 37 w 67"/>
                    <a:gd name="T47" fmla="*/ 20 h 100"/>
                    <a:gd name="T48" fmla="*/ 37 w 67"/>
                    <a:gd name="T49" fmla="*/ 15 h 100"/>
                    <a:gd name="T50" fmla="*/ 42 w 67"/>
                    <a:gd name="T51" fmla="*/ 12 h 100"/>
                    <a:gd name="T52" fmla="*/ 48 w 67"/>
                    <a:gd name="T53" fmla="*/ 3 h 100"/>
                    <a:gd name="T54" fmla="*/ 52 w 67"/>
                    <a:gd name="T55" fmla="*/ 0 h 100"/>
                    <a:gd name="T56" fmla="*/ 53 w 67"/>
                    <a:gd name="T57" fmla="*/ 0 h 100"/>
                    <a:gd name="T58" fmla="*/ 55 w 67"/>
                    <a:gd name="T59" fmla="*/ 1 h 100"/>
                    <a:gd name="T60" fmla="*/ 58 w 67"/>
                    <a:gd name="T61" fmla="*/ 3 h 100"/>
                    <a:gd name="T62" fmla="*/ 60 w 67"/>
                    <a:gd name="T63" fmla="*/ 3 h 100"/>
                    <a:gd name="T64" fmla="*/ 62 w 67"/>
                    <a:gd name="T65" fmla="*/ 5 h 100"/>
                    <a:gd name="T66" fmla="*/ 65 w 67"/>
                    <a:gd name="T67" fmla="*/ 6 h 100"/>
                    <a:gd name="T68" fmla="*/ 67 w 67"/>
                    <a:gd name="T69" fmla="*/ 10 h 100"/>
                    <a:gd name="T70" fmla="*/ 67 w 67"/>
                    <a:gd name="T71" fmla="*/ 12 h 100"/>
                    <a:gd name="T72" fmla="*/ 60 w 67"/>
                    <a:gd name="T73" fmla="*/ 13 h 100"/>
                    <a:gd name="T74" fmla="*/ 57 w 67"/>
                    <a:gd name="T75" fmla="*/ 15 h 100"/>
                    <a:gd name="T76" fmla="*/ 60 w 67"/>
                    <a:gd name="T77" fmla="*/ 18 h 100"/>
                    <a:gd name="T78" fmla="*/ 60 w 67"/>
                    <a:gd name="T79" fmla="*/ 22 h 100"/>
                    <a:gd name="T80" fmla="*/ 60 w 67"/>
                    <a:gd name="T81" fmla="*/ 27 h 100"/>
                    <a:gd name="T82" fmla="*/ 60 w 67"/>
                    <a:gd name="T83" fmla="*/ 32 h 100"/>
                    <a:gd name="T84" fmla="*/ 62 w 67"/>
                    <a:gd name="T85" fmla="*/ 36 h 100"/>
                    <a:gd name="T86" fmla="*/ 62 w 67"/>
                    <a:gd name="T87" fmla="*/ 39 h 100"/>
                    <a:gd name="T88" fmla="*/ 58 w 67"/>
                    <a:gd name="T89" fmla="*/ 46 h 100"/>
                    <a:gd name="T90" fmla="*/ 55 w 67"/>
                    <a:gd name="T91" fmla="*/ 51 h 100"/>
                    <a:gd name="T92" fmla="*/ 48 w 67"/>
                    <a:gd name="T93" fmla="*/ 60 h 100"/>
                    <a:gd name="T94" fmla="*/ 45 w 67"/>
                    <a:gd name="T95" fmla="*/ 63 h 100"/>
                    <a:gd name="T96" fmla="*/ 40 w 67"/>
                    <a:gd name="T97" fmla="*/ 68 h 100"/>
                    <a:gd name="T98" fmla="*/ 37 w 67"/>
                    <a:gd name="T99" fmla="*/ 72 h 100"/>
                    <a:gd name="T100" fmla="*/ 33 w 67"/>
                    <a:gd name="T101" fmla="*/ 75 h 100"/>
                    <a:gd name="T102" fmla="*/ 32 w 67"/>
                    <a:gd name="T103" fmla="*/ 77 h 100"/>
                    <a:gd name="T104" fmla="*/ 28 w 67"/>
                    <a:gd name="T105" fmla="*/ 82 h 100"/>
                    <a:gd name="T106" fmla="*/ 27 w 67"/>
                    <a:gd name="T107" fmla="*/ 89 h 100"/>
                    <a:gd name="T108" fmla="*/ 25 w 67"/>
                    <a:gd name="T109" fmla="*/ 93 h 100"/>
                    <a:gd name="T110" fmla="*/ 23 w 67"/>
                    <a:gd name="T111" fmla="*/ 98 h 100"/>
                    <a:gd name="T112" fmla="*/ 20 w 67"/>
                    <a:gd name="T113" fmla="*/ 100 h 1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7"/>
                    <a:gd name="T172" fmla="*/ 0 h 100"/>
                    <a:gd name="T173" fmla="*/ 67 w 67"/>
                    <a:gd name="T174" fmla="*/ 100 h 1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7" h="100">
                      <a:moveTo>
                        <a:pt x="20" y="100"/>
                      </a:moveTo>
                      <a:lnTo>
                        <a:pt x="17" y="100"/>
                      </a:lnTo>
                      <a:lnTo>
                        <a:pt x="20" y="94"/>
                      </a:lnTo>
                      <a:lnTo>
                        <a:pt x="20" y="91"/>
                      </a:lnTo>
                      <a:lnTo>
                        <a:pt x="17" y="89"/>
                      </a:lnTo>
                      <a:lnTo>
                        <a:pt x="15" y="93"/>
                      </a:lnTo>
                      <a:lnTo>
                        <a:pt x="10" y="96"/>
                      </a:lnTo>
                      <a:lnTo>
                        <a:pt x="7" y="98"/>
                      </a:lnTo>
                      <a:lnTo>
                        <a:pt x="2" y="98"/>
                      </a:lnTo>
                      <a:lnTo>
                        <a:pt x="0" y="93"/>
                      </a:lnTo>
                      <a:lnTo>
                        <a:pt x="2" y="86"/>
                      </a:lnTo>
                      <a:lnTo>
                        <a:pt x="2" y="81"/>
                      </a:lnTo>
                      <a:lnTo>
                        <a:pt x="2" y="75"/>
                      </a:lnTo>
                      <a:lnTo>
                        <a:pt x="0" y="67"/>
                      </a:lnTo>
                      <a:lnTo>
                        <a:pt x="0" y="63"/>
                      </a:lnTo>
                      <a:lnTo>
                        <a:pt x="3" y="56"/>
                      </a:lnTo>
                      <a:lnTo>
                        <a:pt x="8" y="51"/>
                      </a:lnTo>
                      <a:lnTo>
                        <a:pt x="13" y="46"/>
                      </a:lnTo>
                      <a:lnTo>
                        <a:pt x="17" y="39"/>
                      </a:lnTo>
                      <a:lnTo>
                        <a:pt x="20" y="32"/>
                      </a:lnTo>
                      <a:lnTo>
                        <a:pt x="25" y="31"/>
                      </a:lnTo>
                      <a:lnTo>
                        <a:pt x="30" y="27"/>
                      </a:lnTo>
                      <a:lnTo>
                        <a:pt x="35" y="25"/>
                      </a:lnTo>
                      <a:lnTo>
                        <a:pt x="37" y="20"/>
                      </a:lnTo>
                      <a:lnTo>
                        <a:pt x="37" y="15"/>
                      </a:lnTo>
                      <a:lnTo>
                        <a:pt x="42" y="12"/>
                      </a:lnTo>
                      <a:lnTo>
                        <a:pt x="48" y="3"/>
                      </a:lnTo>
                      <a:lnTo>
                        <a:pt x="52" y="0"/>
                      </a:lnTo>
                      <a:lnTo>
                        <a:pt x="53" y="0"/>
                      </a:lnTo>
                      <a:lnTo>
                        <a:pt x="55" y="1"/>
                      </a:lnTo>
                      <a:lnTo>
                        <a:pt x="58" y="3"/>
                      </a:lnTo>
                      <a:lnTo>
                        <a:pt x="60" y="3"/>
                      </a:lnTo>
                      <a:lnTo>
                        <a:pt x="62" y="5"/>
                      </a:lnTo>
                      <a:lnTo>
                        <a:pt x="65" y="6"/>
                      </a:lnTo>
                      <a:lnTo>
                        <a:pt x="67" y="10"/>
                      </a:lnTo>
                      <a:lnTo>
                        <a:pt x="67" y="12"/>
                      </a:lnTo>
                      <a:lnTo>
                        <a:pt x="60" y="13"/>
                      </a:lnTo>
                      <a:lnTo>
                        <a:pt x="57" y="15"/>
                      </a:lnTo>
                      <a:lnTo>
                        <a:pt x="60" y="18"/>
                      </a:lnTo>
                      <a:lnTo>
                        <a:pt x="60" y="22"/>
                      </a:lnTo>
                      <a:lnTo>
                        <a:pt x="60" y="27"/>
                      </a:lnTo>
                      <a:lnTo>
                        <a:pt x="60" y="32"/>
                      </a:lnTo>
                      <a:lnTo>
                        <a:pt x="62" y="36"/>
                      </a:lnTo>
                      <a:lnTo>
                        <a:pt x="62" y="39"/>
                      </a:lnTo>
                      <a:lnTo>
                        <a:pt x="58" y="46"/>
                      </a:lnTo>
                      <a:lnTo>
                        <a:pt x="55" y="51"/>
                      </a:lnTo>
                      <a:lnTo>
                        <a:pt x="48" y="60"/>
                      </a:lnTo>
                      <a:lnTo>
                        <a:pt x="45" y="63"/>
                      </a:lnTo>
                      <a:lnTo>
                        <a:pt x="40" y="68"/>
                      </a:lnTo>
                      <a:lnTo>
                        <a:pt x="37" y="72"/>
                      </a:lnTo>
                      <a:lnTo>
                        <a:pt x="33" y="75"/>
                      </a:lnTo>
                      <a:lnTo>
                        <a:pt x="32" y="77"/>
                      </a:lnTo>
                      <a:lnTo>
                        <a:pt x="28" y="82"/>
                      </a:lnTo>
                      <a:lnTo>
                        <a:pt x="27" y="89"/>
                      </a:lnTo>
                      <a:lnTo>
                        <a:pt x="25" y="93"/>
                      </a:lnTo>
                      <a:lnTo>
                        <a:pt x="23" y="98"/>
                      </a:lnTo>
                      <a:lnTo>
                        <a:pt x="20" y="100"/>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30" name="Freeform 651">
                  <a:extLst>
                    <a:ext uri="{FF2B5EF4-FFF2-40B4-BE49-F238E27FC236}">
                      <a16:creationId xmlns:a16="http://schemas.microsoft.com/office/drawing/2014/main" id="{D4E95A62-6327-4F86-B6AB-5CD3ADC64BFC}"/>
                    </a:ext>
                  </a:extLst>
                </p:cNvPr>
                <p:cNvSpPr>
                  <a:spLocks/>
                </p:cNvSpPr>
                <p:nvPr/>
              </p:nvSpPr>
              <p:spPr bwMode="auto">
                <a:xfrm>
                  <a:off x="4192" y="2745"/>
                  <a:ext cx="67" cy="100"/>
                </a:xfrm>
                <a:custGeom>
                  <a:avLst/>
                  <a:gdLst>
                    <a:gd name="T0" fmla="*/ 20 w 67"/>
                    <a:gd name="T1" fmla="*/ 100 h 100"/>
                    <a:gd name="T2" fmla="*/ 20 w 67"/>
                    <a:gd name="T3" fmla="*/ 100 h 100"/>
                    <a:gd name="T4" fmla="*/ 17 w 67"/>
                    <a:gd name="T5" fmla="*/ 100 h 100"/>
                    <a:gd name="T6" fmla="*/ 20 w 67"/>
                    <a:gd name="T7" fmla="*/ 94 h 100"/>
                    <a:gd name="T8" fmla="*/ 20 w 67"/>
                    <a:gd name="T9" fmla="*/ 91 h 100"/>
                    <a:gd name="T10" fmla="*/ 17 w 67"/>
                    <a:gd name="T11" fmla="*/ 89 h 100"/>
                    <a:gd name="T12" fmla="*/ 15 w 67"/>
                    <a:gd name="T13" fmla="*/ 93 h 100"/>
                    <a:gd name="T14" fmla="*/ 10 w 67"/>
                    <a:gd name="T15" fmla="*/ 96 h 100"/>
                    <a:gd name="T16" fmla="*/ 7 w 67"/>
                    <a:gd name="T17" fmla="*/ 98 h 100"/>
                    <a:gd name="T18" fmla="*/ 2 w 67"/>
                    <a:gd name="T19" fmla="*/ 98 h 100"/>
                    <a:gd name="T20" fmla="*/ 0 w 67"/>
                    <a:gd name="T21" fmla="*/ 93 h 100"/>
                    <a:gd name="T22" fmla="*/ 2 w 67"/>
                    <a:gd name="T23" fmla="*/ 86 h 100"/>
                    <a:gd name="T24" fmla="*/ 2 w 67"/>
                    <a:gd name="T25" fmla="*/ 81 h 100"/>
                    <a:gd name="T26" fmla="*/ 2 w 67"/>
                    <a:gd name="T27" fmla="*/ 75 h 100"/>
                    <a:gd name="T28" fmla="*/ 0 w 67"/>
                    <a:gd name="T29" fmla="*/ 67 h 100"/>
                    <a:gd name="T30" fmla="*/ 0 w 67"/>
                    <a:gd name="T31" fmla="*/ 63 h 100"/>
                    <a:gd name="T32" fmla="*/ 3 w 67"/>
                    <a:gd name="T33" fmla="*/ 56 h 100"/>
                    <a:gd name="T34" fmla="*/ 8 w 67"/>
                    <a:gd name="T35" fmla="*/ 51 h 100"/>
                    <a:gd name="T36" fmla="*/ 13 w 67"/>
                    <a:gd name="T37" fmla="*/ 46 h 100"/>
                    <a:gd name="T38" fmla="*/ 17 w 67"/>
                    <a:gd name="T39" fmla="*/ 39 h 100"/>
                    <a:gd name="T40" fmla="*/ 20 w 67"/>
                    <a:gd name="T41" fmla="*/ 32 h 100"/>
                    <a:gd name="T42" fmla="*/ 25 w 67"/>
                    <a:gd name="T43" fmla="*/ 31 h 100"/>
                    <a:gd name="T44" fmla="*/ 30 w 67"/>
                    <a:gd name="T45" fmla="*/ 27 h 100"/>
                    <a:gd name="T46" fmla="*/ 35 w 67"/>
                    <a:gd name="T47" fmla="*/ 25 h 100"/>
                    <a:gd name="T48" fmla="*/ 37 w 67"/>
                    <a:gd name="T49" fmla="*/ 20 h 100"/>
                    <a:gd name="T50" fmla="*/ 37 w 67"/>
                    <a:gd name="T51" fmla="*/ 15 h 100"/>
                    <a:gd name="T52" fmla="*/ 42 w 67"/>
                    <a:gd name="T53" fmla="*/ 12 h 100"/>
                    <a:gd name="T54" fmla="*/ 48 w 67"/>
                    <a:gd name="T55" fmla="*/ 3 h 100"/>
                    <a:gd name="T56" fmla="*/ 52 w 67"/>
                    <a:gd name="T57" fmla="*/ 0 h 100"/>
                    <a:gd name="T58" fmla="*/ 53 w 67"/>
                    <a:gd name="T59" fmla="*/ 0 h 100"/>
                    <a:gd name="T60" fmla="*/ 55 w 67"/>
                    <a:gd name="T61" fmla="*/ 1 h 100"/>
                    <a:gd name="T62" fmla="*/ 58 w 67"/>
                    <a:gd name="T63" fmla="*/ 3 h 100"/>
                    <a:gd name="T64" fmla="*/ 60 w 67"/>
                    <a:gd name="T65" fmla="*/ 3 h 100"/>
                    <a:gd name="T66" fmla="*/ 62 w 67"/>
                    <a:gd name="T67" fmla="*/ 5 h 100"/>
                    <a:gd name="T68" fmla="*/ 65 w 67"/>
                    <a:gd name="T69" fmla="*/ 6 h 100"/>
                    <a:gd name="T70" fmla="*/ 67 w 67"/>
                    <a:gd name="T71" fmla="*/ 10 h 100"/>
                    <a:gd name="T72" fmla="*/ 67 w 67"/>
                    <a:gd name="T73" fmla="*/ 12 h 100"/>
                    <a:gd name="T74" fmla="*/ 60 w 67"/>
                    <a:gd name="T75" fmla="*/ 13 h 100"/>
                    <a:gd name="T76" fmla="*/ 57 w 67"/>
                    <a:gd name="T77" fmla="*/ 15 h 100"/>
                    <a:gd name="T78" fmla="*/ 60 w 67"/>
                    <a:gd name="T79" fmla="*/ 18 h 100"/>
                    <a:gd name="T80" fmla="*/ 60 w 67"/>
                    <a:gd name="T81" fmla="*/ 22 h 100"/>
                    <a:gd name="T82" fmla="*/ 60 w 67"/>
                    <a:gd name="T83" fmla="*/ 27 h 100"/>
                    <a:gd name="T84" fmla="*/ 60 w 67"/>
                    <a:gd name="T85" fmla="*/ 32 h 100"/>
                    <a:gd name="T86" fmla="*/ 62 w 67"/>
                    <a:gd name="T87" fmla="*/ 36 h 100"/>
                    <a:gd name="T88" fmla="*/ 62 w 67"/>
                    <a:gd name="T89" fmla="*/ 39 h 100"/>
                    <a:gd name="T90" fmla="*/ 58 w 67"/>
                    <a:gd name="T91" fmla="*/ 46 h 100"/>
                    <a:gd name="T92" fmla="*/ 55 w 67"/>
                    <a:gd name="T93" fmla="*/ 51 h 100"/>
                    <a:gd name="T94" fmla="*/ 48 w 67"/>
                    <a:gd name="T95" fmla="*/ 60 h 100"/>
                    <a:gd name="T96" fmla="*/ 45 w 67"/>
                    <a:gd name="T97" fmla="*/ 63 h 100"/>
                    <a:gd name="T98" fmla="*/ 40 w 67"/>
                    <a:gd name="T99" fmla="*/ 68 h 100"/>
                    <a:gd name="T100" fmla="*/ 37 w 67"/>
                    <a:gd name="T101" fmla="*/ 72 h 100"/>
                    <a:gd name="T102" fmla="*/ 33 w 67"/>
                    <a:gd name="T103" fmla="*/ 75 h 100"/>
                    <a:gd name="T104" fmla="*/ 32 w 67"/>
                    <a:gd name="T105" fmla="*/ 77 h 100"/>
                    <a:gd name="T106" fmla="*/ 28 w 67"/>
                    <a:gd name="T107" fmla="*/ 82 h 100"/>
                    <a:gd name="T108" fmla="*/ 27 w 67"/>
                    <a:gd name="T109" fmla="*/ 89 h 100"/>
                    <a:gd name="T110" fmla="*/ 25 w 67"/>
                    <a:gd name="T111" fmla="*/ 93 h 100"/>
                    <a:gd name="T112" fmla="*/ 23 w 67"/>
                    <a:gd name="T113" fmla="*/ 98 h 100"/>
                    <a:gd name="T114" fmla="*/ 20 w 67"/>
                    <a:gd name="T115" fmla="*/ 100 h 1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7"/>
                    <a:gd name="T175" fmla="*/ 0 h 100"/>
                    <a:gd name="T176" fmla="*/ 67 w 67"/>
                    <a:gd name="T177" fmla="*/ 100 h 1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7" h="100">
                      <a:moveTo>
                        <a:pt x="20" y="100"/>
                      </a:moveTo>
                      <a:lnTo>
                        <a:pt x="20" y="100"/>
                      </a:lnTo>
                      <a:lnTo>
                        <a:pt x="17" y="100"/>
                      </a:lnTo>
                      <a:lnTo>
                        <a:pt x="20" y="94"/>
                      </a:lnTo>
                      <a:lnTo>
                        <a:pt x="20" y="91"/>
                      </a:lnTo>
                      <a:lnTo>
                        <a:pt x="17" y="89"/>
                      </a:lnTo>
                      <a:lnTo>
                        <a:pt x="15" y="93"/>
                      </a:lnTo>
                      <a:lnTo>
                        <a:pt x="10" y="96"/>
                      </a:lnTo>
                      <a:lnTo>
                        <a:pt x="7" y="98"/>
                      </a:lnTo>
                      <a:lnTo>
                        <a:pt x="2" y="98"/>
                      </a:lnTo>
                      <a:lnTo>
                        <a:pt x="0" y="93"/>
                      </a:lnTo>
                      <a:lnTo>
                        <a:pt x="2" y="86"/>
                      </a:lnTo>
                      <a:lnTo>
                        <a:pt x="2" y="81"/>
                      </a:lnTo>
                      <a:lnTo>
                        <a:pt x="2" y="75"/>
                      </a:lnTo>
                      <a:lnTo>
                        <a:pt x="0" y="67"/>
                      </a:lnTo>
                      <a:lnTo>
                        <a:pt x="0" y="63"/>
                      </a:lnTo>
                      <a:lnTo>
                        <a:pt x="3" y="56"/>
                      </a:lnTo>
                      <a:lnTo>
                        <a:pt x="8" y="51"/>
                      </a:lnTo>
                      <a:lnTo>
                        <a:pt x="13" y="46"/>
                      </a:lnTo>
                      <a:lnTo>
                        <a:pt x="17" y="39"/>
                      </a:lnTo>
                      <a:lnTo>
                        <a:pt x="20" y="32"/>
                      </a:lnTo>
                      <a:lnTo>
                        <a:pt x="25" y="31"/>
                      </a:lnTo>
                      <a:lnTo>
                        <a:pt x="30" y="27"/>
                      </a:lnTo>
                      <a:lnTo>
                        <a:pt x="35" y="25"/>
                      </a:lnTo>
                      <a:lnTo>
                        <a:pt x="37" y="20"/>
                      </a:lnTo>
                      <a:lnTo>
                        <a:pt x="37" y="15"/>
                      </a:lnTo>
                      <a:lnTo>
                        <a:pt x="42" y="12"/>
                      </a:lnTo>
                      <a:lnTo>
                        <a:pt x="48" y="3"/>
                      </a:lnTo>
                      <a:lnTo>
                        <a:pt x="52" y="0"/>
                      </a:lnTo>
                      <a:lnTo>
                        <a:pt x="53" y="0"/>
                      </a:lnTo>
                      <a:lnTo>
                        <a:pt x="55" y="1"/>
                      </a:lnTo>
                      <a:lnTo>
                        <a:pt x="58" y="3"/>
                      </a:lnTo>
                      <a:lnTo>
                        <a:pt x="60" y="3"/>
                      </a:lnTo>
                      <a:lnTo>
                        <a:pt x="62" y="5"/>
                      </a:lnTo>
                      <a:lnTo>
                        <a:pt x="65" y="6"/>
                      </a:lnTo>
                      <a:lnTo>
                        <a:pt x="67" y="10"/>
                      </a:lnTo>
                      <a:lnTo>
                        <a:pt x="67" y="12"/>
                      </a:lnTo>
                      <a:lnTo>
                        <a:pt x="60" y="13"/>
                      </a:lnTo>
                      <a:lnTo>
                        <a:pt x="57" y="15"/>
                      </a:lnTo>
                      <a:lnTo>
                        <a:pt x="60" y="18"/>
                      </a:lnTo>
                      <a:lnTo>
                        <a:pt x="60" y="22"/>
                      </a:lnTo>
                      <a:lnTo>
                        <a:pt x="60" y="27"/>
                      </a:lnTo>
                      <a:lnTo>
                        <a:pt x="60" y="32"/>
                      </a:lnTo>
                      <a:lnTo>
                        <a:pt x="62" y="36"/>
                      </a:lnTo>
                      <a:lnTo>
                        <a:pt x="62" y="39"/>
                      </a:lnTo>
                      <a:lnTo>
                        <a:pt x="58" y="46"/>
                      </a:lnTo>
                      <a:lnTo>
                        <a:pt x="55" y="51"/>
                      </a:lnTo>
                      <a:lnTo>
                        <a:pt x="48" y="60"/>
                      </a:lnTo>
                      <a:lnTo>
                        <a:pt x="45" y="63"/>
                      </a:lnTo>
                      <a:lnTo>
                        <a:pt x="40" y="68"/>
                      </a:lnTo>
                      <a:lnTo>
                        <a:pt x="37" y="72"/>
                      </a:lnTo>
                      <a:lnTo>
                        <a:pt x="33" y="75"/>
                      </a:lnTo>
                      <a:lnTo>
                        <a:pt x="32" y="77"/>
                      </a:lnTo>
                      <a:lnTo>
                        <a:pt x="28" y="82"/>
                      </a:lnTo>
                      <a:lnTo>
                        <a:pt x="27" y="89"/>
                      </a:lnTo>
                      <a:lnTo>
                        <a:pt x="25" y="93"/>
                      </a:lnTo>
                      <a:lnTo>
                        <a:pt x="23" y="98"/>
                      </a:lnTo>
                      <a:lnTo>
                        <a:pt x="20" y="10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31" name="Rectangle 330">
                  <a:extLst>
                    <a:ext uri="{FF2B5EF4-FFF2-40B4-BE49-F238E27FC236}">
                      <a16:creationId xmlns:a16="http://schemas.microsoft.com/office/drawing/2014/main" id="{980CB12D-6F3A-49E6-A42A-81CA3C355C5D}"/>
                    </a:ext>
                  </a:extLst>
                </p:cNvPr>
                <p:cNvSpPr>
                  <a:spLocks noChangeArrowheads="1"/>
                </p:cNvSpPr>
                <p:nvPr/>
              </p:nvSpPr>
              <p:spPr bwMode="auto">
                <a:xfrm>
                  <a:off x="3167" y="2343"/>
                  <a:ext cx="143"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KENDARI</a:t>
                  </a:r>
                  <a:endParaRPr lang="en-US" altLang="en-US" sz="2400">
                    <a:solidFill>
                      <a:prstClr val="black"/>
                    </a:solidFill>
                    <a:latin typeface="Times New Roman" panose="02020603050405020304" pitchFamily="18" charset="0"/>
                  </a:endParaRPr>
                </a:p>
              </p:txBody>
            </p:sp>
            <p:sp>
              <p:nvSpPr>
                <p:cNvPr id="332" name="Rectangle 331">
                  <a:extLst>
                    <a:ext uri="{FF2B5EF4-FFF2-40B4-BE49-F238E27FC236}">
                      <a16:creationId xmlns:a16="http://schemas.microsoft.com/office/drawing/2014/main" id="{6A1A1B39-2CA7-49B1-83B8-B1A0A4A09A42}"/>
                    </a:ext>
                  </a:extLst>
                </p:cNvPr>
                <p:cNvSpPr>
                  <a:spLocks noChangeArrowheads="1"/>
                </p:cNvSpPr>
                <p:nvPr/>
              </p:nvSpPr>
              <p:spPr bwMode="auto">
                <a:xfrm>
                  <a:off x="1585" y="1845"/>
                  <a:ext cx="190"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PONTIANAK</a:t>
                  </a:r>
                  <a:endParaRPr lang="en-US" altLang="en-US" sz="2400">
                    <a:solidFill>
                      <a:prstClr val="black"/>
                    </a:solidFill>
                    <a:latin typeface="Times New Roman" panose="02020603050405020304" pitchFamily="18" charset="0"/>
                  </a:endParaRPr>
                </a:p>
              </p:txBody>
            </p:sp>
            <p:sp>
              <p:nvSpPr>
                <p:cNvPr id="333" name="Rectangle 332">
                  <a:extLst>
                    <a:ext uri="{FF2B5EF4-FFF2-40B4-BE49-F238E27FC236}">
                      <a16:creationId xmlns:a16="http://schemas.microsoft.com/office/drawing/2014/main" id="{263E91FC-071A-47CB-9016-0DB916DC2755}"/>
                    </a:ext>
                  </a:extLst>
                </p:cNvPr>
                <p:cNvSpPr>
                  <a:spLocks noChangeArrowheads="1"/>
                </p:cNvSpPr>
                <p:nvPr/>
              </p:nvSpPr>
              <p:spPr bwMode="auto">
                <a:xfrm>
                  <a:off x="2584" y="2041"/>
                  <a:ext cx="200"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sz="500" b="1">
                      <a:solidFill>
                        <a:srgbClr val="000000"/>
                      </a:solidFill>
                      <a:latin typeface="Calibri" panose="020F0502020204030204"/>
                    </a:rPr>
                    <a:t>BALIKPAPAN</a:t>
                  </a:r>
                  <a:endParaRPr lang="en-US" altLang="en-US" sz="2400">
                    <a:solidFill>
                      <a:prstClr val="black"/>
                    </a:solidFill>
                    <a:latin typeface="Times New Roman" panose="02020603050405020304" pitchFamily="18" charset="0"/>
                  </a:endParaRPr>
                </a:p>
              </p:txBody>
            </p:sp>
            <p:sp>
              <p:nvSpPr>
                <p:cNvPr id="334" name="Rectangle 333">
                  <a:extLst>
                    <a:ext uri="{FF2B5EF4-FFF2-40B4-BE49-F238E27FC236}">
                      <a16:creationId xmlns:a16="http://schemas.microsoft.com/office/drawing/2014/main" id="{F2A8B0E2-A907-4F38-91D5-A1B1E12AC0DE}"/>
                    </a:ext>
                  </a:extLst>
                </p:cNvPr>
                <p:cNvSpPr>
                  <a:spLocks noChangeArrowheads="1"/>
                </p:cNvSpPr>
                <p:nvPr/>
              </p:nvSpPr>
              <p:spPr bwMode="auto">
                <a:xfrm>
                  <a:off x="2952" y="2029"/>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35" name="Rectangle 334">
                  <a:extLst>
                    <a:ext uri="{FF2B5EF4-FFF2-40B4-BE49-F238E27FC236}">
                      <a16:creationId xmlns:a16="http://schemas.microsoft.com/office/drawing/2014/main" id="{7AB2CCE5-79F7-4735-A986-AD61DC12D412}"/>
                    </a:ext>
                  </a:extLst>
                </p:cNvPr>
                <p:cNvSpPr>
                  <a:spLocks noChangeArrowheads="1"/>
                </p:cNvSpPr>
                <p:nvPr/>
              </p:nvSpPr>
              <p:spPr bwMode="auto">
                <a:xfrm>
                  <a:off x="2952" y="2029"/>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36" name="Freeform 657">
                  <a:extLst>
                    <a:ext uri="{FF2B5EF4-FFF2-40B4-BE49-F238E27FC236}">
                      <a16:creationId xmlns:a16="http://schemas.microsoft.com/office/drawing/2014/main" id="{D7BB7752-DCB9-4D70-8C3C-EDBFD889DFD7}"/>
                    </a:ext>
                  </a:extLst>
                </p:cNvPr>
                <p:cNvSpPr>
                  <a:spLocks/>
                </p:cNvSpPr>
                <p:nvPr/>
              </p:nvSpPr>
              <p:spPr bwMode="auto">
                <a:xfrm>
                  <a:off x="2913" y="2162"/>
                  <a:ext cx="50" cy="43"/>
                </a:xfrm>
                <a:custGeom>
                  <a:avLst/>
                  <a:gdLst>
                    <a:gd name="T0" fmla="*/ 25 w 50"/>
                    <a:gd name="T1" fmla="*/ 0 h 43"/>
                    <a:gd name="T2" fmla="*/ 35 w 50"/>
                    <a:gd name="T3" fmla="*/ 1 h 43"/>
                    <a:gd name="T4" fmla="*/ 44 w 50"/>
                    <a:gd name="T5" fmla="*/ 7 h 43"/>
                    <a:gd name="T6" fmla="*/ 47 w 50"/>
                    <a:gd name="T7" fmla="*/ 8 h 43"/>
                    <a:gd name="T8" fmla="*/ 49 w 50"/>
                    <a:gd name="T9" fmla="*/ 13 h 43"/>
                    <a:gd name="T10" fmla="*/ 50 w 50"/>
                    <a:gd name="T11" fmla="*/ 17 h 43"/>
                    <a:gd name="T12" fmla="*/ 50 w 50"/>
                    <a:gd name="T13" fmla="*/ 22 h 43"/>
                    <a:gd name="T14" fmla="*/ 50 w 50"/>
                    <a:gd name="T15" fmla="*/ 26 h 43"/>
                    <a:gd name="T16" fmla="*/ 49 w 50"/>
                    <a:gd name="T17" fmla="*/ 31 h 43"/>
                    <a:gd name="T18" fmla="*/ 47 w 50"/>
                    <a:gd name="T19" fmla="*/ 34 h 43"/>
                    <a:gd name="T20" fmla="*/ 44 w 50"/>
                    <a:gd name="T21" fmla="*/ 38 h 43"/>
                    <a:gd name="T22" fmla="*/ 35 w 50"/>
                    <a:gd name="T23" fmla="*/ 41 h 43"/>
                    <a:gd name="T24" fmla="*/ 25 w 50"/>
                    <a:gd name="T25" fmla="*/ 43 h 43"/>
                    <a:gd name="T26" fmla="*/ 15 w 50"/>
                    <a:gd name="T27" fmla="*/ 41 h 43"/>
                    <a:gd name="T28" fmla="*/ 9 w 50"/>
                    <a:gd name="T29" fmla="*/ 38 h 43"/>
                    <a:gd name="T30" fmla="*/ 5 w 50"/>
                    <a:gd name="T31" fmla="*/ 34 h 43"/>
                    <a:gd name="T32" fmla="*/ 2 w 50"/>
                    <a:gd name="T33" fmla="*/ 31 h 43"/>
                    <a:gd name="T34" fmla="*/ 2 w 50"/>
                    <a:gd name="T35" fmla="*/ 26 h 43"/>
                    <a:gd name="T36" fmla="*/ 0 w 50"/>
                    <a:gd name="T37" fmla="*/ 22 h 43"/>
                    <a:gd name="T38" fmla="*/ 2 w 50"/>
                    <a:gd name="T39" fmla="*/ 17 h 43"/>
                    <a:gd name="T40" fmla="*/ 2 w 50"/>
                    <a:gd name="T41" fmla="*/ 13 h 43"/>
                    <a:gd name="T42" fmla="*/ 5 w 50"/>
                    <a:gd name="T43" fmla="*/ 8 h 43"/>
                    <a:gd name="T44" fmla="*/ 9 w 50"/>
                    <a:gd name="T45" fmla="*/ 7 h 43"/>
                    <a:gd name="T46" fmla="*/ 15 w 50"/>
                    <a:gd name="T47" fmla="*/ 1 h 43"/>
                    <a:gd name="T48" fmla="*/ 25 w 50"/>
                    <a:gd name="T49" fmla="*/ 0 h 4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43"/>
                    <a:gd name="T77" fmla="*/ 50 w 50"/>
                    <a:gd name="T78" fmla="*/ 43 h 4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43">
                      <a:moveTo>
                        <a:pt x="25" y="0"/>
                      </a:moveTo>
                      <a:lnTo>
                        <a:pt x="35" y="1"/>
                      </a:lnTo>
                      <a:lnTo>
                        <a:pt x="44" y="7"/>
                      </a:lnTo>
                      <a:lnTo>
                        <a:pt x="47" y="8"/>
                      </a:lnTo>
                      <a:lnTo>
                        <a:pt x="49" y="13"/>
                      </a:lnTo>
                      <a:lnTo>
                        <a:pt x="50" y="17"/>
                      </a:lnTo>
                      <a:lnTo>
                        <a:pt x="50" y="22"/>
                      </a:lnTo>
                      <a:lnTo>
                        <a:pt x="50" y="26"/>
                      </a:lnTo>
                      <a:lnTo>
                        <a:pt x="49" y="31"/>
                      </a:lnTo>
                      <a:lnTo>
                        <a:pt x="47" y="34"/>
                      </a:lnTo>
                      <a:lnTo>
                        <a:pt x="44" y="38"/>
                      </a:lnTo>
                      <a:lnTo>
                        <a:pt x="35" y="41"/>
                      </a:lnTo>
                      <a:lnTo>
                        <a:pt x="25" y="43"/>
                      </a:lnTo>
                      <a:lnTo>
                        <a:pt x="15" y="41"/>
                      </a:lnTo>
                      <a:lnTo>
                        <a:pt x="9" y="38"/>
                      </a:lnTo>
                      <a:lnTo>
                        <a:pt x="5" y="34"/>
                      </a:lnTo>
                      <a:lnTo>
                        <a:pt x="2" y="31"/>
                      </a:lnTo>
                      <a:lnTo>
                        <a:pt x="2" y="26"/>
                      </a:lnTo>
                      <a:lnTo>
                        <a:pt x="0" y="22"/>
                      </a:lnTo>
                      <a:lnTo>
                        <a:pt x="2" y="17"/>
                      </a:lnTo>
                      <a:lnTo>
                        <a:pt x="2" y="13"/>
                      </a:lnTo>
                      <a:lnTo>
                        <a:pt x="5" y="8"/>
                      </a:lnTo>
                      <a:lnTo>
                        <a:pt x="9" y="7"/>
                      </a:lnTo>
                      <a:lnTo>
                        <a:pt x="15" y="1"/>
                      </a:lnTo>
                      <a:lnTo>
                        <a:pt x="25" y="0"/>
                      </a:lnTo>
                      <a:close/>
                    </a:path>
                  </a:pathLst>
                </a:custGeom>
                <a:solidFill>
                  <a:srgbClr val="FF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solidFill>
                      <a:prstClr val="black"/>
                    </a:solidFill>
                    <a:latin typeface="Calibri" panose="020F0502020204030204"/>
                  </a:endParaRPr>
                </a:p>
              </p:txBody>
            </p:sp>
            <p:sp>
              <p:nvSpPr>
                <p:cNvPr id="337" name="Rectangle 336">
                  <a:extLst>
                    <a:ext uri="{FF2B5EF4-FFF2-40B4-BE49-F238E27FC236}">
                      <a16:creationId xmlns:a16="http://schemas.microsoft.com/office/drawing/2014/main" id="{97ABC914-06D3-4317-800F-2DA1C8168867}"/>
                    </a:ext>
                  </a:extLst>
                </p:cNvPr>
                <p:cNvSpPr>
                  <a:spLocks noChangeArrowheads="1"/>
                </p:cNvSpPr>
                <p:nvPr/>
              </p:nvSpPr>
              <p:spPr bwMode="auto">
                <a:xfrm>
                  <a:off x="384" y="1344"/>
                  <a:ext cx="26"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sp>
              <p:nvSpPr>
                <p:cNvPr id="338" name="Rectangle 337">
                  <a:extLst>
                    <a:ext uri="{FF2B5EF4-FFF2-40B4-BE49-F238E27FC236}">
                      <a16:creationId xmlns:a16="http://schemas.microsoft.com/office/drawing/2014/main" id="{8711B492-666A-45A2-918B-5B2DBD30E089}"/>
                    </a:ext>
                  </a:extLst>
                </p:cNvPr>
                <p:cNvSpPr>
                  <a:spLocks noChangeArrowheads="1"/>
                </p:cNvSpPr>
                <p:nvPr/>
              </p:nvSpPr>
              <p:spPr bwMode="auto">
                <a:xfrm>
                  <a:off x="2304" y="2160"/>
                  <a:ext cx="26" cy="28"/>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a:solidFill>
                      <a:prstClr val="black"/>
                    </a:solidFill>
                    <a:latin typeface="Calibri" panose="020F0502020204030204"/>
                  </a:endParaRPr>
                </a:p>
              </p:txBody>
            </p:sp>
          </p:grpSp>
        </p:grpSp>
        <p:sp>
          <p:nvSpPr>
            <p:cNvPr id="18" name="Rectangle 17">
              <a:extLst>
                <a:ext uri="{FF2B5EF4-FFF2-40B4-BE49-F238E27FC236}">
                  <a16:creationId xmlns:a16="http://schemas.microsoft.com/office/drawing/2014/main" id="{5E954B55-E063-417C-8492-A5CFEB66A52C}"/>
                </a:ext>
              </a:extLst>
            </p:cNvPr>
            <p:cNvSpPr/>
            <p:nvPr/>
          </p:nvSpPr>
          <p:spPr>
            <a:xfrm>
              <a:off x="3168930" y="4191000"/>
              <a:ext cx="2926224" cy="785866"/>
            </a:xfrm>
            <a:prstGeom prst="rect">
              <a:avLst/>
            </a:prstGeom>
          </p:spPr>
          <p:txBody>
            <a:bodyPr wrap="none">
              <a:spAutoFit/>
            </a:bodyPr>
            <a:lstStyle/>
            <a:p>
              <a:pPr algn="ctr">
                <a:defRPr/>
              </a:pPr>
              <a:r>
                <a:rPr lang="en-US" altLang="en-US" sz="2800" b="1" dirty="0">
                  <a:solidFill>
                    <a:srgbClr val="C00000"/>
                  </a:solidFill>
                  <a:effectLst>
                    <a:outerShdw blurRad="38100" dist="38100" dir="2700000" algn="tl">
                      <a:srgbClr val="000000">
                        <a:alpha val="43137"/>
                      </a:srgbClr>
                    </a:outerShdw>
                  </a:effectLst>
                  <a:latin typeface="Bookman Old Style" panose="02050604050505020204" pitchFamily="18" charset="0"/>
                </a:rPr>
                <a:t>GOVERNANCE</a:t>
              </a:r>
            </a:p>
          </p:txBody>
        </p:sp>
      </p:grpSp>
    </p:spTree>
    <p:extLst>
      <p:ext uri="{BB962C8B-B14F-4D97-AF65-F5344CB8AC3E}">
        <p14:creationId xmlns:p14="http://schemas.microsoft.com/office/powerpoint/2010/main" val="825555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E7E754A-1E4A-4684-A239-A42E112DBCBF}"/>
              </a:ext>
            </a:extLst>
          </p:cNvPr>
          <p:cNvSpPr/>
          <p:nvPr/>
        </p:nvSpPr>
        <p:spPr>
          <a:xfrm>
            <a:off x="2286000" y="1289115"/>
            <a:ext cx="4572000" cy="66353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CC739B3-8B88-44FE-9F77-C99C16F9EA0D}"/>
              </a:ext>
            </a:extLst>
          </p:cNvPr>
          <p:cNvSpPr txBox="1"/>
          <p:nvPr/>
        </p:nvSpPr>
        <p:spPr>
          <a:xfrm>
            <a:off x="2263038" y="1339071"/>
            <a:ext cx="4572000" cy="523220"/>
          </a:xfrm>
          <a:prstGeom prst="rect">
            <a:avLst/>
          </a:prstGeom>
          <a:noFill/>
        </p:spPr>
        <p:txBody>
          <a:bodyPr wrap="square">
            <a:spAutoFit/>
          </a:bodyPr>
          <a:lstStyle/>
          <a:p>
            <a:pPr algn="ctr" defTabSz="914400">
              <a:defRPr/>
            </a:pPr>
            <a:r>
              <a:rPr lang="en-US" sz="2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PERAN PARPOL</a:t>
            </a:r>
          </a:p>
        </p:txBody>
      </p:sp>
      <p:sp>
        <p:nvSpPr>
          <p:cNvPr id="8" name="Shape">
            <a:extLst>
              <a:ext uri="{FF2B5EF4-FFF2-40B4-BE49-F238E27FC236}">
                <a16:creationId xmlns:a16="http://schemas.microsoft.com/office/drawing/2014/main" id="{9DB2148B-4BB4-4A85-B5C8-4C5DAA16C304}"/>
              </a:ext>
            </a:extLst>
          </p:cNvPr>
          <p:cNvSpPr/>
          <p:nvPr/>
        </p:nvSpPr>
        <p:spPr>
          <a:xfrm>
            <a:off x="3241282" y="2265325"/>
            <a:ext cx="2488894" cy="2294712"/>
          </a:xfrm>
          <a:custGeom>
            <a:avLst/>
            <a:gdLst/>
            <a:ahLst/>
            <a:cxnLst>
              <a:cxn ang="0">
                <a:pos x="wd2" y="hd2"/>
              </a:cxn>
              <a:cxn ang="5400000">
                <a:pos x="wd2" y="hd2"/>
              </a:cxn>
              <a:cxn ang="10800000">
                <a:pos x="wd2" y="hd2"/>
              </a:cxn>
              <a:cxn ang="16200000">
                <a:pos x="wd2" y="hd2"/>
              </a:cxn>
            </a:cxnLst>
            <a:rect l="0" t="0" r="r" b="b"/>
            <a:pathLst>
              <a:path w="21600" h="21486" extrusionOk="0">
                <a:moveTo>
                  <a:pt x="12600" y="21486"/>
                </a:moveTo>
                <a:cubicBezTo>
                  <a:pt x="12178" y="21486"/>
                  <a:pt x="11773" y="21367"/>
                  <a:pt x="11406" y="21149"/>
                </a:cubicBezTo>
                <a:lnTo>
                  <a:pt x="3729" y="16373"/>
                </a:lnTo>
                <a:lnTo>
                  <a:pt x="386" y="16373"/>
                </a:lnTo>
                <a:cubicBezTo>
                  <a:pt x="294" y="16373"/>
                  <a:pt x="220" y="16334"/>
                  <a:pt x="165" y="16274"/>
                </a:cubicBezTo>
                <a:cubicBezTo>
                  <a:pt x="110" y="16215"/>
                  <a:pt x="73" y="16136"/>
                  <a:pt x="73" y="16036"/>
                </a:cubicBezTo>
                <a:lnTo>
                  <a:pt x="73" y="14293"/>
                </a:lnTo>
                <a:cubicBezTo>
                  <a:pt x="73" y="14154"/>
                  <a:pt x="110" y="14035"/>
                  <a:pt x="202" y="13956"/>
                </a:cubicBezTo>
                <a:cubicBezTo>
                  <a:pt x="790" y="13381"/>
                  <a:pt x="1561" y="12529"/>
                  <a:pt x="2516" y="11439"/>
                </a:cubicBezTo>
                <a:lnTo>
                  <a:pt x="3398" y="10448"/>
                </a:lnTo>
                <a:cubicBezTo>
                  <a:pt x="4463" y="9259"/>
                  <a:pt x="4684" y="8685"/>
                  <a:pt x="4684" y="8407"/>
                </a:cubicBezTo>
                <a:cubicBezTo>
                  <a:pt x="4684" y="8149"/>
                  <a:pt x="4592" y="7932"/>
                  <a:pt x="4408" y="7773"/>
                </a:cubicBezTo>
                <a:cubicBezTo>
                  <a:pt x="4225" y="7595"/>
                  <a:pt x="3986" y="7515"/>
                  <a:pt x="3692" y="7515"/>
                </a:cubicBezTo>
                <a:cubicBezTo>
                  <a:pt x="3398" y="7515"/>
                  <a:pt x="3159" y="7595"/>
                  <a:pt x="2976" y="7773"/>
                </a:cubicBezTo>
                <a:cubicBezTo>
                  <a:pt x="2792" y="7951"/>
                  <a:pt x="2718" y="8169"/>
                  <a:pt x="2718" y="8447"/>
                </a:cubicBezTo>
                <a:lnTo>
                  <a:pt x="2718" y="8823"/>
                </a:lnTo>
                <a:cubicBezTo>
                  <a:pt x="2718" y="8922"/>
                  <a:pt x="2682" y="9002"/>
                  <a:pt x="2627" y="9061"/>
                </a:cubicBezTo>
                <a:cubicBezTo>
                  <a:pt x="2571" y="9120"/>
                  <a:pt x="2498" y="9160"/>
                  <a:pt x="2406" y="9160"/>
                </a:cubicBezTo>
                <a:lnTo>
                  <a:pt x="312" y="9160"/>
                </a:lnTo>
                <a:cubicBezTo>
                  <a:pt x="220" y="9160"/>
                  <a:pt x="147" y="9120"/>
                  <a:pt x="92" y="9061"/>
                </a:cubicBezTo>
                <a:cubicBezTo>
                  <a:pt x="37" y="9002"/>
                  <a:pt x="0" y="8922"/>
                  <a:pt x="0" y="8823"/>
                </a:cubicBezTo>
                <a:lnTo>
                  <a:pt x="0" y="8031"/>
                </a:lnTo>
                <a:cubicBezTo>
                  <a:pt x="37" y="7416"/>
                  <a:pt x="239" y="6861"/>
                  <a:pt x="569" y="6406"/>
                </a:cubicBezTo>
                <a:cubicBezTo>
                  <a:pt x="900" y="5950"/>
                  <a:pt x="1341" y="5593"/>
                  <a:pt x="1892" y="5355"/>
                </a:cubicBezTo>
                <a:cubicBezTo>
                  <a:pt x="2424" y="5118"/>
                  <a:pt x="3031" y="4999"/>
                  <a:pt x="3692" y="4999"/>
                </a:cubicBezTo>
                <a:cubicBezTo>
                  <a:pt x="4427" y="4999"/>
                  <a:pt x="5088" y="5157"/>
                  <a:pt x="5639" y="5454"/>
                </a:cubicBezTo>
                <a:cubicBezTo>
                  <a:pt x="6190" y="5752"/>
                  <a:pt x="6631" y="6168"/>
                  <a:pt x="6924" y="6683"/>
                </a:cubicBezTo>
                <a:cubicBezTo>
                  <a:pt x="7218" y="7198"/>
                  <a:pt x="7365" y="7773"/>
                  <a:pt x="7365" y="8387"/>
                </a:cubicBezTo>
                <a:cubicBezTo>
                  <a:pt x="7365" y="8843"/>
                  <a:pt x="7255" y="9299"/>
                  <a:pt x="7053" y="9755"/>
                </a:cubicBezTo>
                <a:cubicBezTo>
                  <a:pt x="6851" y="10210"/>
                  <a:pt x="6557" y="10686"/>
                  <a:pt x="6153" y="11181"/>
                </a:cubicBezTo>
                <a:cubicBezTo>
                  <a:pt x="5878" y="11538"/>
                  <a:pt x="5565" y="11915"/>
                  <a:pt x="5235" y="12271"/>
                </a:cubicBezTo>
                <a:cubicBezTo>
                  <a:pt x="4904" y="12628"/>
                  <a:pt x="4427" y="13123"/>
                  <a:pt x="3820" y="13758"/>
                </a:cubicBezTo>
                <a:lnTo>
                  <a:pt x="3692" y="13896"/>
                </a:lnTo>
                <a:lnTo>
                  <a:pt x="7200" y="13896"/>
                </a:lnTo>
                <a:cubicBezTo>
                  <a:pt x="7273" y="13896"/>
                  <a:pt x="7329" y="13956"/>
                  <a:pt x="7329" y="14035"/>
                </a:cubicBezTo>
                <a:cubicBezTo>
                  <a:pt x="7329" y="14114"/>
                  <a:pt x="7273" y="14174"/>
                  <a:pt x="7200" y="14174"/>
                </a:cubicBezTo>
                <a:lnTo>
                  <a:pt x="3490" y="14174"/>
                </a:lnTo>
                <a:cubicBezTo>
                  <a:pt x="3416" y="14174"/>
                  <a:pt x="3343" y="14134"/>
                  <a:pt x="3306" y="14055"/>
                </a:cubicBezTo>
                <a:cubicBezTo>
                  <a:pt x="3269" y="13976"/>
                  <a:pt x="3288" y="13896"/>
                  <a:pt x="3343" y="13817"/>
                </a:cubicBezTo>
                <a:lnTo>
                  <a:pt x="3637" y="13520"/>
                </a:lnTo>
                <a:cubicBezTo>
                  <a:pt x="4243" y="12886"/>
                  <a:pt x="4702" y="12410"/>
                  <a:pt x="5051" y="12053"/>
                </a:cubicBezTo>
                <a:cubicBezTo>
                  <a:pt x="5382" y="11697"/>
                  <a:pt x="5694" y="11340"/>
                  <a:pt x="5951" y="10983"/>
                </a:cubicBezTo>
                <a:cubicBezTo>
                  <a:pt x="6337" y="10508"/>
                  <a:pt x="6612" y="10052"/>
                  <a:pt x="6814" y="9616"/>
                </a:cubicBezTo>
                <a:cubicBezTo>
                  <a:pt x="6998" y="9200"/>
                  <a:pt x="7090" y="8784"/>
                  <a:pt x="7090" y="8387"/>
                </a:cubicBezTo>
                <a:cubicBezTo>
                  <a:pt x="7090" y="7832"/>
                  <a:pt x="6961" y="7297"/>
                  <a:pt x="6686" y="6842"/>
                </a:cubicBezTo>
                <a:cubicBezTo>
                  <a:pt x="6410" y="6386"/>
                  <a:pt x="6025" y="6009"/>
                  <a:pt x="5510" y="5732"/>
                </a:cubicBezTo>
                <a:cubicBezTo>
                  <a:pt x="4996" y="5454"/>
                  <a:pt x="4390" y="5316"/>
                  <a:pt x="3692" y="5316"/>
                </a:cubicBezTo>
                <a:cubicBezTo>
                  <a:pt x="3067" y="5316"/>
                  <a:pt x="2498" y="5435"/>
                  <a:pt x="2002" y="5653"/>
                </a:cubicBezTo>
                <a:cubicBezTo>
                  <a:pt x="1506" y="5871"/>
                  <a:pt x="1102" y="6207"/>
                  <a:pt x="790" y="6624"/>
                </a:cubicBezTo>
                <a:cubicBezTo>
                  <a:pt x="496" y="7040"/>
                  <a:pt x="312" y="7535"/>
                  <a:pt x="276" y="8070"/>
                </a:cubicBezTo>
                <a:lnTo>
                  <a:pt x="276" y="8843"/>
                </a:lnTo>
                <a:cubicBezTo>
                  <a:pt x="276" y="8863"/>
                  <a:pt x="276" y="8863"/>
                  <a:pt x="294" y="8863"/>
                </a:cubicBezTo>
                <a:cubicBezTo>
                  <a:pt x="294" y="8863"/>
                  <a:pt x="312" y="8883"/>
                  <a:pt x="312" y="8883"/>
                </a:cubicBezTo>
                <a:lnTo>
                  <a:pt x="2406" y="8883"/>
                </a:lnTo>
                <a:cubicBezTo>
                  <a:pt x="2425" y="8883"/>
                  <a:pt x="2425" y="8883"/>
                  <a:pt x="2425" y="8863"/>
                </a:cubicBezTo>
                <a:cubicBezTo>
                  <a:pt x="2425" y="8863"/>
                  <a:pt x="2443" y="8843"/>
                  <a:pt x="2443" y="8843"/>
                </a:cubicBezTo>
                <a:lnTo>
                  <a:pt x="2443" y="8467"/>
                </a:lnTo>
                <a:cubicBezTo>
                  <a:pt x="2443" y="8110"/>
                  <a:pt x="2553" y="7793"/>
                  <a:pt x="2792" y="7575"/>
                </a:cubicBezTo>
                <a:cubicBezTo>
                  <a:pt x="3012" y="7357"/>
                  <a:pt x="3325" y="7238"/>
                  <a:pt x="3692" y="7238"/>
                </a:cubicBezTo>
                <a:cubicBezTo>
                  <a:pt x="4059" y="7238"/>
                  <a:pt x="4353" y="7357"/>
                  <a:pt x="4592" y="7575"/>
                </a:cubicBezTo>
                <a:cubicBezTo>
                  <a:pt x="4831" y="7793"/>
                  <a:pt x="4959" y="8090"/>
                  <a:pt x="4959" y="8447"/>
                </a:cubicBezTo>
                <a:cubicBezTo>
                  <a:pt x="4959" y="8942"/>
                  <a:pt x="4518" y="9675"/>
                  <a:pt x="3600" y="10706"/>
                </a:cubicBezTo>
                <a:lnTo>
                  <a:pt x="2737" y="11697"/>
                </a:lnTo>
                <a:cubicBezTo>
                  <a:pt x="1782" y="12787"/>
                  <a:pt x="992" y="13639"/>
                  <a:pt x="422" y="14233"/>
                </a:cubicBezTo>
                <a:cubicBezTo>
                  <a:pt x="386" y="14273"/>
                  <a:pt x="386" y="14312"/>
                  <a:pt x="386" y="14352"/>
                </a:cubicBezTo>
                <a:lnTo>
                  <a:pt x="386" y="16096"/>
                </a:lnTo>
                <a:cubicBezTo>
                  <a:pt x="386" y="16116"/>
                  <a:pt x="386" y="16116"/>
                  <a:pt x="404" y="16116"/>
                </a:cubicBezTo>
                <a:cubicBezTo>
                  <a:pt x="404" y="16116"/>
                  <a:pt x="422" y="16136"/>
                  <a:pt x="422" y="16136"/>
                </a:cubicBezTo>
                <a:lnTo>
                  <a:pt x="3802" y="16136"/>
                </a:lnTo>
                <a:lnTo>
                  <a:pt x="3802" y="16136"/>
                </a:lnTo>
                <a:cubicBezTo>
                  <a:pt x="3820" y="16136"/>
                  <a:pt x="3857" y="16136"/>
                  <a:pt x="3876" y="16155"/>
                </a:cubicBezTo>
                <a:lnTo>
                  <a:pt x="11590" y="20951"/>
                </a:lnTo>
                <a:cubicBezTo>
                  <a:pt x="12251" y="21367"/>
                  <a:pt x="13059" y="21367"/>
                  <a:pt x="13720" y="20951"/>
                </a:cubicBezTo>
                <a:lnTo>
                  <a:pt x="20296" y="16849"/>
                </a:lnTo>
                <a:cubicBezTo>
                  <a:pt x="20957" y="16433"/>
                  <a:pt x="21361" y="15680"/>
                  <a:pt x="21361" y="14867"/>
                </a:cubicBezTo>
                <a:lnTo>
                  <a:pt x="21361" y="6663"/>
                </a:lnTo>
                <a:cubicBezTo>
                  <a:pt x="21361" y="5851"/>
                  <a:pt x="20957" y="5078"/>
                  <a:pt x="20296" y="4682"/>
                </a:cubicBezTo>
                <a:lnTo>
                  <a:pt x="13720" y="580"/>
                </a:lnTo>
                <a:cubicBezTo>
                  <a:pt x="13078" y="183"/>
                  <a:pt x="12269" y="163"/>
                  <a:pt x="11608" y="580"/>
                </a:cubicBezTo>
                <a:cubicBezTo>
                  <a:pt x="11608" y="580"/>
                  <a:pt x="11590" y="580"/>
                  <a:pt x="11590" y="599"/>
                </a:cubicBezTo>
                <a:lnTo>
                  <a:pt x="5786" y="3968"/>
                </a:lnTo>
                <a:cubicBezTo>
                  <a:pt x="5712" y="4008"/>
                  <a:pt x="5639" y="3988"/>
                  <a:pt x="5602" y="3909"/>
                </a:cubicBezTo>
                <a:cubicBezTo>
                  <a:pt x="5565" y="3829"/>
                  <a:pt x="5584" y="3750"/>
                  <a:pt x="5657" y="3711"/>
                </a:cubicBezTo>
                <a:lnTo>
                  <a:pt x="11443" y="342"/>
                </a:lnTo>
                <a:cubicBezTo>
                  <a:pt x="11443" y="342"/>
                  <a:pt x="11443" y="342"/>
                  <a:pt x="11443" y="342"/>
                </a:cubicBezTo>
                <a:cubicBezTo>
                  <a:pt x="12178" y="-114"/>
                  <a:pt x="13096" y="-114"/>
                  <a:pt x="13831" y="342"/>
                </a:cubicBezTo>
                <a:lnTo>
                  <a:pt x="20406" y="4444"/>
                </a:lnTo>
                <a:cubicBezTo>
                  <a:pt x="21141" y="4900"/>
                  <a:pt x="21600" y="5772"/>
                  <a:pt x="21600" y="6683"/>
                </a:cubicBezTo>
                <a:lnTo>
                  <a:pt x="21600" y="14887"/>
                </a:lnTo>
                <a:cubicBezTo>
                  <a:pt x="21600" y="15799"/>
                  <a:pt x="21141" y="16671"/>
                  <a:pt x="20406" y="17126"/>
                </a:cubicBezTo>
                <a:lnTo>
                  <a:pt x="13831" y="21228"/>
                </a:lnTo>
                <a:cubicBezTo>
                  <a:pt x="13427" y="21367"/>
                  <a:pt x="13004" y="21486"/>
                  <a:pt x="12600" y="21486"/>
                </a:cubicBezTo>
                <a:close/>
              </a:path>
            </a:pathLst>
          </a:custGeom>
          <a:solidFill>
            <a:srgbClr val="F7931F"/>
          </a:solidFill>
          <a:ln w="12700">
            <a:miter lim="400000"/>
          </a:ln>
        </p:spPr>
        <p:txBody>
          <a:bodyPr lIns="28575" tIns="28575" rIns="28575" bIns="28575" anchor="ctr"/>
          <a:lstStyle/>
          <a:p>
            <a:pPr defTabSz="914400">
              <a:defRPr sz="3000">
                <a:solidFill>
                  <a:srgbClr val="FFFFFF"/>
                </a:solidFill>
              </a:defRPr>
            </a:pPr>
            <a:endParaRPr sz="2800" kern="0">
              <a:solidFill>
                <a:srgbClr val="FFFFFF"/>
              </a:solidFill>
            </a:endParaRPr>
          </a:p>
        </p:txBody>
      </p:sp>
      <p:sp>
        <p:nvSpPr>
          <p:cNvPr id="9" name="Shape">
            <a:extLst>
              <a:ext uri="{FF2B5EF4-FFF2-40B4-BE49-F238E27FC236}">
                <a16:creationId xmlns:a16="http://schemas.microsoft.com/office/drawing/2014/main" id="{F34EBC9E-DB06-40BF-918C-18289FCD6BC0}"/>
              </a:ext>
            </a:extLst>
          </p:cNvPr>
          <p:cNvSpPr/>
          <p:nvPr/>
        </p:nvSpPr>
        <p:spPr>
          <a:xfrm>
            <a:off x="503218" y="2244165"/>
            <a:ext cx="2378834" cy="2303175"/>
          </a:xfrm>
          <a:custGeom>
            <a:avLst/>
            <a:gdLst/>
            <a:ahLst/>
            <a:cxnLst>
              <a:cxn ang="0">
                <a:pos x="wd2" y="hd2"/>
              </a:cxn>
              <a:cxn ang="5400000">
                <a:pos x="wd2" y="hd2"/>
              </a:cxn>
              <a:cxn ang="10800000">
                <a:pos x="wd2" y="hd2"/>
              </a:cxn>
              <a:cxn ang="16200000">
                <a:pos x="wd2" y="hd2"/>
              </a:cxn>
            </a:cxnLst>
            <a:rect l="0" t="0" r="r" b="b"/>
            <a:pathLst>
              <a:path w="21600" h="21486" extrusionOk="0">
                <a:moveTo>
                  <a:pt x="12203" y="21486"/>
                </a:moveTo>
                <a:cubicBezTo>
                  <a:pt x="11761" y="21486"/>
                  <a:pt x="11338" y="21368"/>
                  <a:pt x="10954" y="21150"/>
                </a:cubicBezTo>
                <a:lnTo>
                  <a:pt x="4401" y="17320"/>
                </a:lnTo>
                <a:cubicBezTo>
                  <a:pt x="4362" y="17300"/>
                  <a:pt x="4324" y="17241"/>
                  <a:pt x="4324" y="17202"/>
                </a:cubicBezTo>
                <a:lnTo>
                  <a:pt x="4324" y="5493"/>
                </a:lnTo>
                <a:cubicBezTo>
                  <a:pt x="4324" y="5474"/>
                  <a:pt x="4324" y="5474"/>
                  <a:pt x="4305" y="5474"/>
                </a:cubicBezTo>
                <a:cubicBezTo>
                  <a:pt x="4305" y="5474"/>
                  <a:pt x="4285" y="5454"/>
                  <a:pt x="4285" y="5454"/>
                </a:cubicBezTo>
                <a:lnTo>
                  <a:pt x="2056" y="5454"/>
                </a:lnTo>
                <a:cubicBezTo>
                  <a:pt x="1999" y="5454"/>
                  <a:pt x="1941" y="5474"/>
                  <a:pt x="1883" y="5493"/>
                </a:cubicBezTo>
                <a:lnTo>
                  <a:pt x="327" y="6184"/>
                </a:lnTo>
                <a:cubicBezTo>
                  <a:pt x="288" y="6204"/>
                  <a:pt x="269" y="6224"/>
                  <a:pt x="269" y="6263"/>
                </a:cubicBezTo>
                <a:lnTo>
                  <a:pt x="307" y="7902"/>
                </a:lnTo>
                <a:cubicBezTo>
                  <a:pt x="307" y="7902"/>
                  <a:pt x="307" y="7922"/>
                  <a:pt x="307" y="7922"/>
                </a:cubicBezTo>
                <a:lnTo>
                  <a:pt x="327" y="7922"/>
                </a:lnTo>
                <a:lnTo>
                  <a:pt x="1806" y="7566"/>
                </a:lnTo>
                <a:cubicBezTo>
                  <a:pt x="1883" y="7547"/>
                  <a:pt x="1960" y="7566"/>
                  <a:pt x="2018" y="7626"/>
                </a:cubicBezTo>
                <a:cubicBezTo>
                  <a:pt x="2075" y="7685"/>
                  <a:pt x="2095" y="7744"/>
                  <a:pt x="2095" y="7784"/>
                </a:cubicBezTo>
                <a:lnTo>
                  <a:pt x="2095" y="16056"/>
                </a:lnTo>
                <a:cubicBezTo>
                  <a:pt x="2095" y="16135"/>
                  <a:pt x="2037" y="16195"/>
                  <a:pt x="1960" y="16195"/>
                </a:cubicBezTo>
                <a:cubicBezTo>
                  <a:pt x="1883" y="16195"/>
                  <a:pt x="1826" y="16135"/>
                  <a:pt x="1826" y="16056"/>
                </a:cubicBezTo>
                <a:lnTo>
                  <a:pt x="1826" y="7863"/>
                </a:lnTo>
                <a:lnTo>
                  <a:pt x="365" y="8218"/>
                </a:lnTo>
                <a:cubicBezTo>
                  <a:pt x="346" y="8218"/>
                  <a:pt x="346" y="8218"/>
                  <a:pt x="327" y="8218"/>
                </a:cubicBezTo>
                <a:cubicBezTo>
                  <a:pt x="192" y="8218"/>
                  <a:pt x="38" y="8139"/>
                  <a:pt x="38" y="7902"/>
                </a:cubicBezTo>
                <a:lnTo>
                  <a:pt x="0" y="6263"/>
                </a:lnTo>
                <a:cubicBezTo>
                  <a:pt x="0" y="6105"/>
                  <a:pt x="77" y="5967"/>
                  <a:pt x="231" y="5908"/>
                </a:cubicBezTo>
                <a:lnTo>
                  <a:pt x="1806" y="5197"/>
                </a:lnTo>
                <a:cubicBezTo>
                  <a:pt x="1902" y="5158"/>
                  <a:pt x="1999" y="5138"/>
                  <a:pt x="2095" y="5138"/>
                </a:cubicBezTo>
                <a:lnTo>
                  <a:pt x="4324" y="5138"/>
                </a:lnTo>
                <a:cubicBezTo>
                  <a:pt x="4420" y="5138"/>
                  <a:pt x="4497" y="5177"/>
                  <a:pt x="4554" y="5237"/>
                </a:cubicBezTo>
                <a:cubicBezTo>
                  <a:pt x="4612" y="5296"/>
                  <a:pt x="4651" y="5375"/>
                  <a:pt x="4651" y="5474"/>
                </a:cubicBezTo>
                <a:lnTo>
                  <a:pt x="4651" y="17083"/>
                </a:lnTo>
                <a:lnTo>
                  <a:pt x="11107" y="20894"/>
                </a:lnTo>
                <a:cubicBezTo>
                  <a:pt x="11799" y="21308"/>
                  <a:pt x="12645" y="21308"/>
                  <a:pt x="13337" y="20894"/>
                </a:cubicBezTo>
                <a:lnTo>
                  <a:pt x="20216" y="16807"/>
                </a:lnTo>
                <a:cubicBezTo>
                  <a:pt x="20908" y="16392"/>
                  <a:pt x="21331" y="15642"/>
                  <a:pt x="21331" y="14832"/>
                </a:cubicBezTo>
                <a:lnTo>
                  <a:pt x="21331" y="6658"/>
                </a:lnTo>
                <a:cubicBezTo>
                  <a:pt x="21331" y="5849"/>
                  <a:pt x="20908" y="5079"/>
                  <a:pt x="20216" y="4684"/>
                </a:cubicBezTo>
                <a:lnTo>
                  <a:pt x="13337" y="597"/>
                </a:lnTo>
                <a:cubicBezTo>
                  <a:pt x="12645" y="182"/>
                  <a:pt x="11799" y="182"/>
                  <a:pt x="11107" y="597"/>
                </a:cubicBezTo>
                <a:lnTo>
                  <a:pt x="5035" y="3953"/>
                </a:lnTo>
                <a:cubicBezTo>
                  <a:pt x="4958" y="3993"/>
                  <a:pt x="4881" y="3973"/>
                  <a:pt x="4843" y="3894"/>
                </a:cubicBezTo>
                <a:cubicBezTo>
                  <a:pt x="4804" y="3815"/>
                  <a:pt x="4823" y="3736"/>
                  <a:pt x="4900" y="3697"/>
                </a:cubicBezTo>
                <a:lnTo>
                  <a:pt x="10973" y="340"/>
                </a:lnTo>
                <a:cubicBezTo>
                  <a:pt x="11742" y="-114"/>
                  <a:pt x="12702" y="-114"/>
                  <a:pt x="13471" y="340"/>
                </a:cubicBezTo>
                <a:lnTo>
                  <a:pt x="20351" y="4427"/>
                </a:lnTo>
                <a:cubicBezTo>
                  <a:pt x="21120" y="4881"/>
                  <a:pt x="21600" y="5750"/>
                  <a:pt x="21600" y="6658"/>
                </a:cubicBezTo>
                <a:lnTo>
                  <a:pt x="21600" y="14832"/>
                </a:lnTo>
                <a:cubicBezTo>
                  <a:pt x="21600" y="15740"/>
                  <a:pt x="21120" y="16609"/>
                  <a:pt x="20351" y="17063"/>
                </a:cubicBezTo>
                <a:lnTo>
                  <a:pt x="13471" y="21150"/>
                </a:lnTo>
                <a:cubicBezTo>
                  <a:pt x="13087" y="21368"/>
                  <a:pt x="12645" y="21486"/>
                  <a:pt x="12203" y="21486"/>
                </a:cubicBezTo>
                <a:close/>
                <a:moveTo>
                  <a:pt x="1922" y="7843"/>
                </a:moveTo>
                <a:cubicBezTo>
                  <a:pt x="1922" y="7843"/>
                  <a:pt x="1922" y="7843"/>
                  <a:pt x="1922" y="7843"/>
                </a:cubicBezTo>
                <a:cubicBezTo>
                  <a:pt x="1922" y="7843"/>
                  <a:pt x="1922" y="7843"/>
                  <a:pt x="1922" y="7843"/>
                </a:cubicBezTo>
                <a:close/>
              </a:path>
            </a:pathLst>
          </a:custGeom>
          <a:solidFill>
            <a:srgbClr val="FFCC4C"/>
          </a:solidFill>
          <a:ln w="12700">
            <a:miter lim="400000"/>
          </a:ln>
        </p:spPr>
        <p:txBody>
          <a:bodyPr lIns="28575" tIns="28575" rIns="28575" bIns="28575" anchor="ctr"/>
          <a:lstStyle/>
          <a:p>
            <a:pPr defTabSz="914400">
              <a:defRPr sz="3000">
                <a:solidFill>
                  <a:srgbClr val="FFFFFF"/>
                </a:solidFill>
              </a:defRPr>
            </a:pPr>
            <a:endParaRPr sz="2800" kern="0">
              <a:solidFill>
                <a:srgbClr val="FFFFFF"/>
              </a:solidFill>
            </a:endParaRPr>
          </a:p>
        </p:txBody>
      </p:sp>
      <p:sp>
        <p:nvSpPr>
          <p:cNvPr id="10" name="Shape">
            <a:extLst>
              <a:ext uri="{FF2B5EF4-FFF2-40B4-BE49-F238E27FC236}">
                <a16:creationId xmlns:a16="http://schemas.microsoft.com/office/drawing/2014/main" id="{D1E72D3C-31EA-4C2C-B42E-EC73B68EC99B}"/>
              </a:ext>
            </a:extLst>
          </p:cNvPr>
          <p:cNvSpPr/>
          <p:nvPr/>
        </p:nvSpPr>
        <p:spPr>
          <a:xfrm>
            <a:off x="6154014" y="2244165"/>
            <a:ext cx="2486771" cy="2303175"/>
          </a:xfrm>
          <a:custGeom>
            <a:avLst/>
            <a:gdLst/>
            <a:ahLst/>
            <a:cxnLst>
              <a:cxn ang="0">
                <a:pos x="wd2" y="hd2"/>
              </a:cxn>
              <a:cxn ang="5400000">
                <a:pos x="wd2" y="hd2"/>
              </a:cxn>
              <a:cxn ang="10800000">
                <a:pos x="wd2" y="hd2"/>
              </a:cxn>
              <a:cxn ang="16200000">
                <a:pos x="wd2" y="hd2"/>
              </a:cxn>
            </a:cxnLst>
            <a:rect l="0" t="0" r="r" b="b"/>
            <a:pathLst>
              <a:path w="21600" h="21486" extrusionOk="0">
                <a:moveTo>
                  <a:pt x="12611" y="21486"/>
                </a:moveTo>
                <a:cubicBezTo>
                  <a:pt x="12188" y="21486"/>
                  <a:pt x="11784" y="21368"/>
                  <a:pt x="11416" y="21150"/>
                </a:cubicBezTo>
                <a:lnTo>
                  <a:pt x="3989" y="16550"/>
                </a:lnTo>
                <a:cubicBezTo>
                  <a:pt x="3291" y="16550"/>
                  <a:pt x="2261" y="16333"/>
                  <a:pt x="1618" y="15898"/>
                </a:cubicBezTo>
                <a:cubicBezTo>
                  <a:pt x="1011" y="15484"/>
                  <a:pt x="570" y="14911"/>
                  <a:pt x="294" y="14200"/>
                </a:cubicBezTo>
                <a:cubicBezTo>
                  <a:pt x="129" y="13766"/>
                  <a:pt x="37" y="13292"/>
                  <a:pt x="0" y="12779"/>
                </a:cubicBezTo>
                <a:cubicBezTo>
                  <a:pt x="0" y="12562"/>
                  <a:pt x="110" y="12443"/>
                  <a:pt x="313" y="12443"/>
                </a:cubicBezTo>
                <a:lnTo>
                  <a:pt x="2408" y="12443"/>
                </a:lnTo>
                <a:cubicBezTo>
                  <a:pt x="2592" y="12443"/>
                  <a:pt x="2721" y="12562"/>
                  <a:pt x="2739" y="12759"/>
                </a:cubicBezTo>
                <a:cubicBezTo>
                  <a:pt x="2757" y="12996"/>
                  <a:pt x="2813" y="13233"/>
                  <a:pt x="2905" y="13470"/>
                </a:cubicBezTo>
                <a:cubicBezTo>
                  <a:pt x="2978" y="13648"/>
                  <a:pt x="3070" y="13786"/>
                  <a:pt x="3199" y="13885"/>
                </a:cubicBezTo>
                <a:cubicBezTo>
                  <a:pt x="3327" y="13983"/>
                  <a:pt x="3493" y="14023"/>
                  <a:pt x="3677" y="14023"/>
                </a:cubicBezTo>
                <a:cubicBezTo>
                  <a:pt x="4026" y="14023"/>
                  <a:pt x="4302" y="13845"/>
                  <a:pt x="4467" y="13509"/>
                </a:cubicBezTo>
                <a:cubicBezTo>
                  <a:pt x="4596" y="13272"/>
                  <a:pt x="4651" y="12957"/>
                  <a:pt x="4651" y="12542"/>
                </a:cubicBezTo>
                <a:cubicBezTo>
                  <a:pt x="4651" y="12147"/>
                  <a:pt x="4596" y="11811"/>
                  <a:pt x="4467" y="11515"/>
                </a:cubicBezTo>
                <a:cubicBezTo>
                  <a:pt x="4302" y="11180"/>
                  <a:pt x="4026" y="11022"/>
                  <a:pt x="3658" y="11022"/>
                </a:cubicBezTo>
                <a:cubicBezTo>
                  <a:pt x="3566" y="11022"/>
                  <a:pt x="3474" y="11061"/>
                  <a:pt x="3364" y="11120"/>
                </a:cubicBezTo>
                <a:cubicBezTo>
                  <a:pt x="3235" y="11199"/>
                  <a:pt x="3070" y="11318"/>
                  <a:pt x="2868" y="11456"/>
                </a:cubicBezTo>
                <a:cubicBezTo>
                  <a:pt x="2794" y="11515"/>
                  <a:pt x="2721" y="11535"/>
                  <a:pt x="2666" y="11535"/>
                </a:cubicBezTo>
                <a:cubicBezTo>
                  <a:pt x="2555" y="11535"/>
                  <a:pt x="2463" y="11476"/>
                  <a:pt x="2427" y="11377"/>
                </a:cubicBezTo>
                <a:lnTo>
                  <a:pt x="1397" y="9817"/>
                </a:lnTo>
                <a:cubicBezTo>
                  <a:pt x="1342" y="9738"/>
                  <a:pt x="1324" y="9659"/>
                  <a:pt x="1324" y="9600"/>
                </a:cubicBezTo>
                <a:cubicBezTo>
                  <a:pt x="1324" y="9482"/>
                  <a:pt x="1379" y="9403"/>
                  <a:pt x="1452" y="9343"/>
                </a:cubicBezTo>
                <a:lnTo>
                  <a:pt x="3474" y="7685"/>
                </a:lnTo>
                <a:lnTo>
                  <a:pt x="551" y="7685"/>
                </a:lnTo>
                <a:cubicBezTo>
                  <a:pt x="460" y="7685"/>
                  <a:pt x="386" y="7645"/>
                  <a:pt x="331" y="7586"/>
                </a:cubicBezTo>
                <a:cubicBezTo>
                  <a:pt x="276" y="7527"/>
                  <a:pt x="239" y="7448"/>
                  <a:pt x="239" y="7349"/>
                </a:cubicBezTo>
                <a:lnTo>
                  <a:pt x="239" y="5493"/>
                </a:lnTo>
                <a:cubicBezTo>
                  <a:pt x="239" y="5395"/>
                  <a:pt x="276" y="5316"/>
                  <a:pt x="331" y="5256"/>
                </a:cubicBezTo>
                <a:cubicBezTo>
                  <a:pt x="386" y="5197"/>
                  <a:pt x="460" y="5158"/>
                  <a:pt x="551" y="5158"/>
                </a:cubicBezTo>
                <a:lnTo>
                  <a:pt x="6894" y="5158"/>
                </a:lnTo>
                <a:cubicBezTo>
                  <a:pt x="6986" y="5158"/>
                  <a:pt x="7059" y="5197"/>
                  <a:pt x="7114" y="5256"/>
                </a:cubicBezTo>
                <a:cubicBezTo>
                  <a:pt x="7169" y="5316"/>
                  <a:pt x="7206" y="5395"/>
                  <a:pt x="7206" y="5493"/>
                </a:cubicBezTo>
                <a:lnTo>
                  <a:pt x="7206" y="7566"/>
                </a:lnTo>
                <a:cubicBezTo>
                  <a:pt x="7206" y="7705"/>
                  <a:pt x="7151" y="7823"/>
                  <a:pt x="7059" y="7922"/>
                </a:cubicBezTo>
                <a:lnTo>
                  <a:pt x="5294" y="9403"/>
                </a:lnTo>
                <a:cubicBezTo>
                  <a:pt x="5239" y="9462"/>
                  <a:pt x="5147" y="9442"/>
                  <a:pt x="5110" y="9383"/>
                </a:cubicBezTo>
                <a:cubicBezTo>
                  <a:pt x="5055" y="9324"/>
                  <a:pt x="5074" y="9225"/>
                  <a:pt x="5129" y="9185"/>
                </a:cubicBezTo>
                <a:lnTo>
                  <a:pt x="6894" y="7705"/>
                </a:lnTo>
                <a:cubicBezTo>
                  <a:pt x="6930" y="7665"/>
                  <a:pt x="6949" y="7645"/>
                  <a:pt x="6949" y="7586"/>
                </a:cubicBezTo>
                <a:lnTo>
                  <a:pt x="6949" y="5493"/>
                </a:lnTo>
                <a:cubicBezTo>
                  <a:pt x="6949" y="5474"/>
                  <a:pt x="6949" y="5474"/>
                  <a:pt x="6930" y="5474"/>
                </a:cubicBezTo>
                <a:cubicBezTo>
                  <a:pt x="6930" y="5474"/>
                  <a:pt x="6912" y="5454"/>
                  <a:pt x="6912" y="5454"/>
                </a:cubicBezTo>
                <a:lnTo>
                  <a:pt x="570" y="5454"/>
                </a:lnTo>
                <a:cubicBezTo>
                  <a:pt x="552" y="5454"/>
                  <a:pt x="552" y="5454"/>
                  <a:pt x="552" y="5474"/>
                </a:cubicBezTo>
                <a:cubicBezTo>
                  <a:pt x="552" y="5474"/>
                  <a:pt x="533" y="5493"/>
                  <a:pt x="533" y="5493"/>
                </a:cubicBezTo>
                <a:lnTo>
                  <a:pt x="533" y="7330"/>
                </a:lnTo>
                <a:cubicBezTo>
                  <a:pt x="533" y="7349"/>
                  <a:pt x="533" y="7349"/>
                  <a:pt x="552" y="7349"/>
                </a:cubicBezTo>
                <a:cubicBezTo>
                  <a:pt x="552" y="7349"/>
                  <a:pt x="570" y="7369"/>
                  <a:pt x="588" y="7369"/>
                </a:cubicBezTo>
                <a:lnTo>
                  <a:pt x="3769" y="7369"/>
                </a:lnTo>
                <a:cubicBezTo>
                  <a:pt x="3879" y="7369"/>
                  <a:pt x="3934" y="7448"/>
                  <a:pt x="3952" y="7507"/>
                </a:cubicBezTo>
                <a:cubicBezTo>
                  <a:pt x="3971" y="7586"/>
                  <a:pt x="3952" y="7645"/>
                  <a:pt x="3897" y="7705"/>
                </a:cubicBezTo>
                <a:cubicBezTo>
                  <a:pt x="3897" y="7705"/>
                  <a:pt x="3897" y="7705"/>
                  <a:pt x="3879" y="7724"/>
                </a:cubicBezTo>
                <a:lnTo>
                  <a:pt x="1636" y="9561"/>
                </a:lnTo>
                <a:cubicBezTo>
                  <a:pt x="1636" y="9561"/>
                  <a:pt x="1636" y="9561"/>
                  <a:pt x="1618" y="9561"/>
                </a:cubicBezTo>
                <a:lnTo>
                  <a:pt x="1618" y="9580"/>
                </a:lnTo>
                <a:cubicBezTo>
                  <a:pt x="1618" y="9580"/>
                  <a:pt x="1618" y="9600"/>
                  <a:pt x="1636" y="9640"/>
                </a:cubicBezTo>
                <a:lnTo>
                  <a:pt x="2666" y="11199"/>
                </a:lnTo>
                <a:cubicBezTo>
                  <a:pt x="2666" y="11199"/>
                  <a:pt x="2666" y="11219"/>
                  <a:pt x="2684" y="11219"/>
                </a:cubicBezTo>
                <a:cubicBezTo>
                  <a:pt x="2684" y="11219"/>
                  <a:pt x="2684" y="11239"/>
                  <a:pt x="2684" y="11239"/>
                </a:cubicBezTo>
                <a:cubicBezTo>
                  <a:pt x="2684" y="11239"/>
                  <a:pt x="2702" y="11239"/>
                  <a:pt x="2739" y="11219"/>
                </a:cubicBezTo>
                <a:cubicBezTo>
                  <a:pt x="2941" y="11061"/>
                  <a:pt x="3107" y="10943"/>
                  <a:pt x="3254" y="10864"/>
                </a:cubicBezTo>
                <a:cubicBezTo>
                  <a:pt x="3401" y="10765"/>
                  <a:pt x="3548" y="10725"/>
                  <a:pt x="3677" y="10725"/>
                </a:cubicBezTo>
                <a:cubicBezTo>
                  <a:pt x="4136" y="10725"/>
                  <a:pt x="4504" y="10943"/>
                  <a:pt x="4724" y="11377"/>
                </a:cubicBezTo>
                <a:cubicBezTo>
                  <a:pt x="4871" y="11713"/>
                  <a:pt x="4945" y="12108"/>
                  <a:pt x="4945" y="12542"/>
                </a:cubicBezTo>
                <a:cubicBezTo>
                  <a:pt x="4945" y="12996"/>
                  <a:pt x="4871" y="13371"/>
                  <a:pt x="4724" y="13648"/>
                </a:cubicBezTo>
                <a:cubicBezTo>
                  <a:pt x="4504" y="14082"/>
                  <a:pt x="4155" y="14319"/>
                  <a:pt x="3695" y="14319"/>
                </a:cubicBezTo>
                <a:cubicBezTo>
                  <a:pt x="3456" y="14319"/>
                  <a:pt x="3235" y="14260"/>
                  <a:pt x="3070" y="14121"/>
                </a:cubicBezTo>
                <a:cubicBezTo>
                  <a:pt x="2886" y="14003"/>
                  <a:pt x="2757" y="13806"/>
                  <a:pt x="2666" y="13569"/>
                </a:cubicBezTo>
                <a:cubicBezTo>
                  <a:pt x="2574" y="13312"/>
                  <a:pt x="2500" y="13055"/>
                  <a:pt x="2482" y="12779"/>
                </a:cubicBezTo>
                <a:cubicBezTo>
                  <a:pt x="2482" y="12739"/>
                  <a:pt x="2482" y="12720"/>
                  <a:pt x="2427" y="12720"/>
                </a:cubicBezTo>
                <a:lnTo>
                  <a:pt x="331" y="12720"/>
                </a:lnTo>
                <a:cubicBezTo>
                  <a:pt x="313" y="12720"/>
                  <a:pt x="294" y="12720"/>
                  <a:pt x="294" y="12720"/>
                </a:cubicBezTo>
                <a:cubicBezTo>
                  <a:pt x="294" y="12720"/>
                  <a:pt x="294" y="12720"/>
                  <a:pt x="294" y="12720"/>
                </a:cubicBezTo>
                <a:cubicBezTo>
                  <a:pt x="294" y="12720"/>
                  <a:pt x="294" y="12739"/>
                  <a:pt x="294" y="12759"/>
                </a:cubicBezTo>
                <a:cubicBezTo>
                  <a:pt x="331" y="13233"/>
                  <a:pt x="404" y="13687"/>
                  <a:pt x="570" y="14082"/>
                </a:cubicBezTo>
                <a:cubicBezTo>
                  <a:pt x="827" y="14734"/>
                  <a:pt x="1232" y="15267"/>
                  <a:pt x="1783" y="15642"/>
                </a:cubicBezTo>
                <a:cubicBezTo>
                  <a:pt x="2371" y="16037"/>
                  <a:pt x="3364" y="16254"/>
                  <a:pt x="4044" y="16254"/>
                </a:cubicBezTo>
                <a:cubicBezTo>
                  <a:pt x="4063" y="16254"/>
                  <a:pt x="4099" y="16254"/>
                  <a:pt x="4118" y="16274"/>
                </a:cubicBezTo>
                <a:lnTo>
                  <a:pt x="11563" y="20894"/>
                </a:lnTo>
                <a:cubicBezTo>
                  <a:pt x="12225" y="21308"/>
                  <a:pt x="13034" y="21308"/>
                  <a:pt x="13695" y="20894"/>
                </a:cubicBezTo>
                <a:lnTo>
                  <a:pt x="20276" y="16807"/>
                </a:lnTo>
                <a:cubicBezTo>
                  <a:pt x="20938" y="16392"/>
                  <a:pt x="21343" y="15642"/>
                  <a:pt x="21343" y="14832"/>
                </a:cubicBezTo>
                <a:lnTo>
                  <a:pt x="21343" y="6658"/>
                </a:lnTo>
                <a:cubicBezTo>
                  <a:pt x="21343" y="5849"/>
                  <a:pt x="20938" y="5079"/>
                  <a:pt x="20276" y="4684"/>
                </a:cubicBezTo>
                <a:lnTo>
                  <a:pt x="13695" y="597"/>
                </a:lnTo>
                <a:cubicBezTo>
                  <a:pt x="13034" y="182"/>
                  <a:pt x="12225" y="182"/>
                  <a:pt x="11563" y="597"/>
                </a:cubicBezTo>
                <a:lnTo>
                  <a:pt x="5846" y="3953"/>
                </a:lnTo>
                <a:cubicBezTo>
                  <a:pt x="5772" y="3993"/>
                  <a:pt x="5699" y="3973"/>
                  <a:pt x="5662" y="3894"/>
                </a:cubicBezTo>
                <a:cubicBezTo>
                  <a:pt x="5625" y="3815"/>
                  <a:pt x="5644" y="3736"/>
                  <a:pt x="5717" y="3697"/>
                </a:cubicBezTo>
                <a:lnTo>
                  <a:pt x="11434" y="340"/>
                </a:lnTo>
                <a:cubicBezTo>
                  <a:pt x="12170" y="-114"/>
                  <a:pt x="13089" y="-114"/>
                  <a:pt x="13824" y="340"/>
                </a:cubicBezTo>
                <a:lnTo>
                  <a:pt x="20405" y="4427"/>
                </a:lnTo>
                <a:cubicBezTo>
                  <a:pt x="21140" y="4881"/>
                  <a:pt x="21600" y="5750"/>
                  <a:pt x="21600" y="6658"/>
                </a:cubicBezTo>
                <a:lnTo>
                  <a:pt x="21600" y="14832"/>
                </a:lnTo>
                <a:cubicBezTo>
                  <a:pt x="21600" y="15740"/>
                  <a:pt x="21140" y="16609"/>
                  <a:pt x="20405" y="17063"/>
                </a:cubicBezTo>
                <a:lnTo>
                  <a:pt x="13806" y="21150"/>
                </a:lnTo>
                <a:cubicBezTo>
                  <a:pt x="13438" y="21368"/>
                  <a:pt x="13015" y="21486"/>
                  <a:pt x="12611" y="21486"/>
                </a:cubicBezTo>
                <a:close/>
              </a:path>
            </a:pathLst>
          </a:custGeom>
          <a:solidFill>
            <a:srgbClr val="A2B969"/>
          </a:solidFill>
          <a:ln w="12700">
            <a:miter lim="400000"/>
          </a:ln>
        </p:spPr>
        <p:txBody>
          <a:bodyPr lIns="28575" tIns="28575" rIns="28575" bIns="28575" anchor="ctr"/>
          <a:lstStyle/>
          <a:p>
            <a:pPr defTabSz="914400">
              <a:defRPr sz="3000">
                <a:solidFill>
                  <a:srgbClr val="FFFFFF"/>
                </a:solidFill>
              </a:defRPr>
            </a:pPr>
            <a:endParaRPr sz="2800" kern="0">
              <a:solidFill>
                <a:srgbClr val="FFFFFF"/>
              </a:solidFill>
            </a:endParaRPr>
          </a:p>
        </p:txBody>
      </p:sp>
      <p:sp>
        <p:nvSpPr>
          <p:cNvPr id="11" name="Freeform: Shape 10">
            <a:extLst>
              <a:ext uri="{FF2B5EF4-FFF2-40B4-BE49-F238E27FC236}">
                <a16:creationId xmlns:a16="http://schemas.microsoft.com/office/drawing/2014/main" id="{97D67B71-6565-418E-9A9C-29E9A44F89D9}"/>
              </a:ext>
            </a:extLst>
          </p:cNvPr>
          <p:cNvSpPr/>
          <p:nvPr/>
        </p:nvSpPr>
        <p:spPr>
          <a:xfrm>
            <a:off x="1735737" y="4312469"/>
            <a:ext cx="2603179" cy="2305238"/>
          </a:xfrm>
          <a:custGeom>
            <a:avLst/>
            <a:gdLst>
              <a:gd name="connsiteX0" fmla="*/ 406966 w 2927037"/>
              <a:gd name="connsiteY0" fmla="*/ 1076455 h 2592030"/>
              <a:gd name="connsiteX1" fmla="*/ 233244 w 2927037"/>
              <a:gd name="connsiteY1" fmla="*/ 1335840 h 2592030"/>
              <a:gd name="connsiteX2" fmla="*/ 406966 w 2927037"/>
              <a:gd name="connsiteY2" fmla="*/ 1335840 h 2592030"/>
              <a:gd name="connsiteX3" fmla="*/ 425992 w 2927037"/>
              <a:gd name="connsiteY3" fmla="*/ 1000314 h 2592030"/>
              <a:gd name="connsiteX4" fmla="*/ 437893 w 2927037"/>
              <a:gd name="connsiteY4" fmla="*/ 1016971 h 2592030"/>
              <a:gd name="connsiteX5" fmla="*/ 437893 w 2927037"/>
              <a:gd name="connsiteY5" fmla="*/ 1352497 h 2592030"/>
              <a:gd name="connsiteX6" fmla="*/ 423617 w 2927037"/>
              <a:gd name="connsiteY6" fmla="*/ 1371541 h 2592030"/>
              <a:gd name="connsiteX7" fmla="*/ 199930 w 2927037"/>
              <a:gd name="connsiteY7" fmla="*/ 1371541 h 2592030"/>
              <a:gd name="connsiteX8" fmla="*/ 183267 w 2927037"/>
              <a:gd name="connsiteY8" fmla="*/ 1362028 h 2592030"/>
              <a:gd name="connsiteX9" fmla="*/ 183267 w 2927037"/>
              <a:gd name="connsiteY9" fmla="*/ 1342984 h 2592030"/>
              <a:gd name="connsiteX10" fmla="*/ 406966 w 2927037"/>
              <a:gd name="connsiteY10" fmla="*/ 1007440 h 2592030"/>
              <a:gd name="connsiteX11" fmla="*/ 425992 w 2927037"/>
              <a:gd name="connsiteY11" fmla="*/ 1000314 h 2592030"/>
              <a:gd name="connsiteX12" fmla="*/ 1765725 w 2927037"/>
              <a:gd name="connsiteY12" fmla="*/ 0 h 2592030"/>
              <a:gd name="connsiteX13" fmla="*/ 1920462 w 2927037"/>
              <a:gd name="connsiteY13" fmla="*/ 41076 h 2592030"/>
              <a:gd name="connsiteX14" fmla="*/ 2772419 w 2927037"/>
              <a:gd name="connsiteY14" fmla="*/ 533630 h 2592030"/>
              <a:gd name="connsiteX15" fmla="*/ 2927037 w 2927037"/>
              <a:gd name="connsiteY15" fmla="*/ 802526 h 2592030"/>
              <a:gd name="connsiteX16" fmla="*/ 2927037 w 2927037"/>
              <a:gd name="connsiteY16" fmla="*/ 1787755 h 2592030"/>
              <a:gd name="connsiteX17" fmla="*/ 2772419 w 2927037"/>
              <a:gd name="connsiteY17" fmla="*/ 2056651 h 2592030"/>
              <a:gd name="connsiteX18" fmla="*/ 1920462 w 2927037"/>
              <a:gd name="connsiteY18" fmla="*/ 2549205 h 2592030"/>
              <a:gd name="connsiteX19" fmla="*/ 1768147 w 2927037"/>
              <a:gd name="connsiteY19" fmla="*/ 2592030 h 2592030"/>
              <a:gd name="connsiteX20" fmla="*/ 1613394 w 2927037"/>
              <a:gd name="connsiteY20" fmla="*/ 2551617 h 2592030"/>
              <a:gd name="connsiteX21" fmla="*/ 485400 w 2927037"/>
              <a:gd name="connsiteY21" fmla="*/ 1901876 h 2592030"/>
              <a:gd name="connsiteX22" fmla="*/ 468868 w 2927037"/>
              <a:gd name="connsiteY22" fmla="*/ 1885228 h 2592030"/>
              <a:gd name="connsiteX23" fmla="*/ 468868 w 2927037"/>
              <a:gd name="connsiteY23" fmla="*/ 1597392 h 2592030"/>
              <a:gd name="connsiteX24" fmla="*/ 16668 w 2927037"/>
              <a:gd name="connsiteY24" fmla="*/ 1597392 h 2592030"/>
              <a:gd name="connsiteX25" fmla="*/ 0 w 2927037"/>
              <a:gd name="connsiteY25" fmla="*/ 1580624 h 2592030"/>
              <a:gd name="connsiteX26" fmla="*/ 0 w 2927037"/>
              <a:gd name="connsiteY26" fmla="*/ 1335613 h 2592030"/>
              <a:gd name="connsiteX27" fmla="*/ 2439 w 2927037"/>
              <a:gd name="connsiteY27" fmla="*/ 1326083 h 2592030"/>
              <a:gd name="connsiteX28" fmla="*/ 473611 w 2927037"/>
              <a:gd name="connsiteY28" fmla="*/ 633516 h 2592030"/>
              <a:gd name="connsiteX29" fmla="*/ 487840 w 2927037"/>
              <a:gd name="connsiteY29" fmla="*/ 626398 h 2592030"/>
              <a:gd name="connsiteX30" fmla="*/ 811440 w 2927037"/>
              <a:gd name="connsiteY30" fmla="*/ 626398 h 2592030"/>
              <a:gd name="connsiteX31" fmla="*/ 828108 w 2927037"/>
              <a:gd name="connsiteY31" fmla="*/ 643046 h 2592030"/>
              <a:gd name="connsiteX32" fmla="*/ 828108 w 2927037"/>
              <a:gd name="connsiteY32" fmla="*/ 1335613 h 2592030"/>
              <a:gd name="connsiteX33" fmla="*/ 968497 w 2927037"/>
              <a:gd name="connsiteY33" fmla="*/ 1335613 h 2592030"/>
              <a:gd name="connsiteX34" fmla="*/ 985165 w 2927037"/>
              <a:gd name="connsiteY34" fmla="*/ 1352261 h 2592030"/>
              <a:gd name="connsiteX35" fmla="*/ 968497 w 2927037"/>
              <a:gd name="connsiteY35" fmla="*/ 1368909 h 2592030"/>
              <a:gd name="connsiteX36" fmla="*/ 809136 w 2927037"/>
              <a:gd name="connsiteY36" fmla="*/ 1368909 h 2592030"/>
              <a:gd name="connsiteX37" fmla="*/ 792468 w 2927037"/>
              <a:gd name="connsiteY37" fmla="*/ 1352261 h 2592030"/>
              <a:gd name="connsiteX38" fmla="*/ 792468 w 2927037"/>
              <a:gd name="connsiteY38" fmla="*/ 659694 h 2592030"/>
              <a:gd name="connsiteX39" fmla="*/ 497325 w 2927037"/>
              <a:gd name="connsiteY39" fmla="*/ 659694 h 2592030"/>
              <a:gd name="connsiteX40" fmla="*/ 33336 w 2927037"/>
              <a:gd name="connsiteY40" fmla="*/ 1337905 h 2592030"/>
              <a:gd name="connsiteX41" fmla="*/ 33336 w 2927037"/>
              <a:gd name="connsiteY41" fmla="*/ 1559271 h 2592030"/>
              <a:gd name="connsiteX42" fmla="*/ 485400 w 2927037"/>
              <a:gd name="connsiteY42" fmla="*/ 1559271 h 2592030"/>
              <a:gd name="connsiteX43" fmla="*/ 502068 w 2927037"/>
              <a:gd name="connsiteY43" fmla="*/ 1575919 h 2592030"/>
              <a:gd name="connsiteX44" fmla="*/ 502068 w 2927037"/>
              <a:gd name="connsiteY44" fmla="*/ 1868580 h 2592030"/>
              <a:gd name="connsiteX45" fmla="*/ 1630062 w 2927037"/>
              <a:gd name="connsiteY45" fmla="*/ 2518201 h 2592030"/>
              <a:gd name="connsiteX46" fmla="*/ 1906098 w 2927037"/>
              <a:gd name="connsiteY46" fmla="*/ 2518201 h 2592030"/>
              <a:gd name="connsiteX47" fmla="*/ 2758055 w 2927037"/>
              <a:gd name="connsiteY47" fmla="*/ 2025647 h 2592030"/>
              <a:gd name="connsiteX48" fmla="*/ 2896141 w 2927037"/>
              <a:gd name="connsiteY48" fmla="*/ 1787755 h 2592030"/>
              <a:gd name="connsiteX49" fmla="*/ 2896141 w 2927037"/>
              <a:gd name="connsiteY49" fmla="*/ 802526 h 2592030"/>
              <a:gd name="connsiteX50" fmla="*/ 2758055 w 2927037"/>
              <a:gd name="connsiteY50" fmla="*/ 564512 h 2592030"/>
              <a:gd name="connsiteX51" fmla="*/ 1906098 w 2927037"/>
              <a:gd name="connsiteY51" fmla="*/ 71958 h 2592030"/>
              <a:gd name="connsiteX52" fmla="*/ 1630062 w 2927037"/>
              <a:gd name="connsiteY52" fmla="*/ 71958 h 2592030"/>
              <a:gd name="connsiteX53" fmla="*/ 887597 w 2927037"/>
              <a:gd name="connsiteY53" fmla="*/ 476569 h 2592030"/>
              <a:gd name="connsiteX54" fmla="*/ 863883 w 2927037"/>
              <a:gd name="connsiteY54" fmla="*/ 469331 h 2592030"/>
              <a:gd name="connsiteX55" fmla="*/ 870929 w 2927037"/>
              <a:gd name="connsiteY55" fmla="*/ 445566 h 2592030"/>
              <a:gd name="connsiteX56" fmla="*/ 1611090 w 2927037"/>
              <a:gd name="connsiteY56" fmla="*/ 41076 h 2592030"/>
              <a:gd name="connsiteX57" fmla="*/ 1765725 w 2927037"/>
              <a:gd name="connsiteY57" fmla="*/ 0 h 259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927037" h="2592030">
                <a:moveTo>
                  <a:pt x="406966" y="1076455"/>
                </a:moveTo>
                <a:lnTo>
                  <a:pt x="233244" y="1335840"/>
                </a:lnTo>
                <a:lnTo>
                  <a:pt x="406966" y="1335840"/>
                </a:lnTo>
                <a:close/>
                <a:moveTo>
                  <a:pt x="425992" y="1000314"/>
                </a:moveTo>
                <a:cubicBezTo>
                  <a:pt x="433130" y="1002683"/>
                  <a:pt x="437893" y="1009827"/>
                  <a:pt x="437893" y="1016971"/>
                </a:cubicBezTo>
                <a:lnTo>
                  <a:pt x="437893" y="1352497"/>
                </a:lnTo>
                <a:cubicBezTo>
                  <a:pt x="442655" y="1364398"/>
                  <a:pt x="433142" y="1371541"/>
                  <a:pt x="423617" y="1371541"/>
                </a:cubicBezTo>
                <a:lnTo>
                  <a:pt x="199930" y="1371541"/>
                </a:lnTo>
                <a:cubicBezTo>
                  <a:pt x="192792" y="1371541"/>
                  <a:pt x="188029" y="1366785"/>
                  <a:pt x="183267" y="1362028"/>
                </a:cubicBezTo>
                <a:cubicBezTo>
                  <a:pt x="180891" y="1357271"/>
                  <a:pt x="180891" y="1350128"/>
                  <a:pt x="183267" y="1342984"/>
                </a:cubicBezTo>
                <a:lnTo>
                  <a:pt x="406966" y="1007440"/>
                </a:lnTo>
                <a:cubicBezTo>
                  <a:pt x="411716" y="1000314"/>
                  <a:pt x="418854" y="997927"/>
                  <a:pt x="425992" y="1000314"/>
                </a:cubicBezTo>
                <a:close/>
                <a:moveTo>
                  <a:pt x="1765725" y="0"/>
                </a:moveTo>
                <a:cubicBezTo>
                  <a:pt x="1819269" y="0"/>
                  <a:pt x="1872830" y="13692"/>
                  <a:pt x="1920462" y="41076"/>
                </a:cubicBezTo>
                <a:lnTo>
                  <a:pt x="2772419" y="533630"/>
                </a:lnTo>
                <a:cubicBezTo>
                  <a:pt x="2867548" y="588398"/>
                  <a:pt x="2927037" y="693110"/>
                  <a:pt x="2927037" y="802526"/>
                </a:cubicBezTo>
                <a:lnTo>
                  <a:pt x="2927037" y="1787755"/>
                </a:lnTo>
                <a:cubicBezTo>
                  <a:pt x="2927037" y="1897171"/>
                  <a:pt x="2867548" y="2001882"/>
                  <a:pt x="2772419" y="2056651"/>
                </a:cubicBezTo>
                <a:lnTo>
                  <a:pt x="1920462" y="2549205"/>
                </a:lnTo>
                <a:cubicBezTo>
                  <a:pt x="1875201" y="2577795"/>
                  <a:pt x="1822894" y="2592030"/>
                  <a:pt x="1768147" y="2592030"/>
                </a:cubicBezTo>
                <a:cubicBezTo>
                  <a:pt x="1713401" y="2592030"/>
                  <a:pt x="1661094" y="2577795"/>
                  <a:pt x="1613394" y="2551617"/>
                </a:cubicBezTo>
                <a:lnTo>
                  <a:pt x="485400" y="1901876"/>
                </a:lnTo>
                <a:cubicBezTo>
                  <a:pt x="475915" y="1901876"/>
                  <a:pt x="468868" y="1894758"/>
                  <a:pt x="468868" y="1885228"/>
                </a:cubicBezTo>
                <a:lnTo>
                  <a:pt x="468868" y="1597392"/>
                </a:lnTo>
                <a:lnTo>
                  <a:pt x="16668" y="1597392"/>
                </a:lnTo>
                <a:cubicBezTo>
                  <a:pt x="7182" y="1597392"/>
                  <a:pt x="0" y="1590154"/>
                  <a:pt x="0" y="1580624"/>
                </a:cubicBezTo>
                <a:lnTo>
                  <a:pt x="0" y="1335613"/>
                </a:lnTo>
                <a:cubicBezTo>
                  <a:pt x="0" y="1333201"/>
                  <a:pt x="0" y="1328375"/>
                  <a:pt x="2439" y="1326083"/>
                </a:cubicBezTo>
                <a:lnTo>
                  <a:pt x="473611" y="633516"/>
                </a:lnTo>
                <a:cubicBezTo>
                  <a:pt x="475915" y="628811"/>
                  <a:pt x="483097" y="626398"/>
                  <a:pt x="487840" y="626398"/>
                </a:cubicBezTo>
                <a:lnTo>
                  <a:pt x="811440" y="626398"/>
                </a:lnTo>
                <a:cubicBezTo>
                  <a:pt x="821061" y="626398"/>
                  <a:pt x="828108" y="633516"/>
                  <a:pt x="828108" y="643046"/>
                </a:cubicBezTo>
                <a:lnTo>
                  <a:pt x="828108" y="1335613"/>
                </a:lnTo>
                <a:lnTo>
                  <a:pt x="968497" y="1335613"/>
                </a:lnTo>
                <a:cubicBezTo>
                  <a:pt x="978118" y="1335613"/>
                  <a:pt x="985165" y="1342731"/>
                  <a:pt x="985165" y="1352261"/>
                </a:cubicBezTo>
                <a:cubicBezTo>
                  <a:pt x="985165" y="1361791"/>
                  <a:pt x="978118" y="1368909"/>
                  <a:pt x="968497" y="1368909"/>
                </a:cubicBezTo>
                <a:lnTo>
                  <a:pt x="809136" y="1368909"/>
                </a:lnTo>
                <a:cubicBezTo>
                  <a:pt x="799515" y="1368909"/>
                  <a:pt x="792468" y="1361791"/>
                  <a:pt x="792468" y="1352261"/>
                </a:cubicBezTo>
                <a:lnTo>
                  <a:pt x="792468" y="659694"/>
                </a:lnTo>
                <a:lnTo>
                  <a:pt x="497325" y="659694"/>
                </a:lnTo>
                <a:lnTo>
                  <a:pt x="33336" y="1337905"/>
                </a:lnTo>
                <a:lnTo>
                  <a:pt x="33336" y="1559271"/>
                </a:lnTo>
                <a:lnTo>
                  <a:pt x="485400" y="1559271"/>
                </a:lnTo>
                <a:cubicBezTo>
                  <a:pt x="495022" y="1559271"/>
                  <a:pt x="502068" y="1566389"/>
                  <a:pt x="502068" y="1575919"/>
                </a:cubicBezTo>
                <a:lnTo>
                  <a:pt x="502068" y="1868580"/>
                </a:lnTo>
                <a:lnTo>
                  <a:pt x="1630062" y="2518201"/>
                </a:lnTo>
                <a:cubicBezTo>
                  <a:pt x="1715705" y="2568265"/>
                  <a:pt x="1820455" y="2568265"/>
                  <a:pt x="1906098" y="2518201"/>
                </a:cubicBezTo>
                <a:lnTo>
                  <a:pt x="2758055" y="2025647"/>
                </a:lnTo>
                <a:cubicBezTo>
                  <a:pt x="2843698" y="1975704"/>
                  <a:pt x="2896141" y="1885228"/>
                  <a:pt x="2896141" y="1787755"/>
                </a:cubicBezTo>
                <a:lnTo>
                  <a:pt x="2896141" y="802526"/>
                </a:lnTo>
                <a:cubicBezTo>
                  <a:pt x="2896141" y="704932"/>
                  <a:pt x="2843698" y="612163"/>
                  <a:pt x="2758055" y="564512"/>
                </a:cubicBezTo>
                <a:lnTo>
                  <a:pt x="1906098" y="71958"/>
                </a:lnTo>
                <a:cubicBezTo>
                  <a:pt x="1820455" y="22015"/>
                  <a:pt x="1715705" y="22015"/>
                  <a:pt x="1630062" y="71958"/>
                </a:cubicBezTo>
                <a:lnTo>
                  <a:pt x="887597" y="476569"/>
                </a:lnTo>
                <a:cubicBezTo>
                  <a:pt x="878111" y="481274"/>
                  <a:pt x="868625" y="478861"/>
                  <a:pt x="863883" y="469331"/>
                </a:cubicBezTo>
                <a:cubicBezTo>
                  <a:pt x="859140" y="459801"/>
                  <a:pt x="861443" y="450391"/>
                  <a:pt x="870929" y="445566"/>
                </a:cubicBezTo>
                <a:lnTo>
                  <a:pt x="1611090" y="41076"/>
                </a:lnTo>
                <a:cubicBezTo>
                  <a:pt x="1658655" y="13692"/>
                  <a:pt x="1712181" y="0"/>
                  <a:pt x="1765725" y="0"/>
                </a:cubicBezTo>
                <a:close/>
              </a:path>
            </a:pathLst>
          </a:custGeom>
          <a:solidFill>
            <a:srgbClr val="4CC1EF"/>
          </a:solidFill>
          <a:ln w="12700">
            <a:miter lim="400000"/>
          </a:ln>
        </p:spPr>
        <p:txBody>
          <a:bodyPr wrap="square" lIns="28575" tIns="28575" rIns="28575" bIns="28575" anchor="ctr">
            <a:noAutofit/>
          </a:bodyPr>
          <a:lstStyle/>
          <a:p>
            <a:pPr defTabSz="914400">
              <a:defRPr sz="3000">
                <a:solidFill>
                  <a:srgbClr val="FFFFFF"/>
                </a:solidFill>
              </a:defRPr>
            </a:pPr>
            <a:endParaRPr sz="2800" kern="0" dirty="0">
              <a:solidFill>
                <a:srgbClr val="FFFFFF"/>
              </a:solidFill>
            </a:endParaRPr>
          </a:p>
        </p:txBody>
      </p:sp>
      <p:sp>
        <p:nvSpPr>
          <p:cNvPr id="12" name="Shape">
            <a:extLst>
              <a:ext uri="{FF2B5EF4-FFF2-40B4-BE49-F238E27FC236}">
                <a16:creationId xmlns:a16="http://schemas.microsoft.com/office/drawing/2014/main" id="{FD74C5F4-F20B-4DD3-88DA-4F91AC501F86}"/>
              </a:ext>
            </a:extLst>
          </p:cNvPr>
          <p:cNvSpPr/>
          <p:nvPr/>
        </p:nvSpPr>
        <p:spPr>
          <a:xfrm>
            <a:off x="4825559" y="4238588"/>
            <a:ext cx="2476196" cy="2309792"/>
          </a:xfrm>
          <a:custGeom>
            <a:avLst/>
            <a:gdLst/>
            <a:ahLst/>
            <a:cxnLst>
              <a:cxn ang="0">
                <a:pos x="wd2" y="hd2"/>
              </a:cxn>
              <a:cxn ang="5400000">
                <a:pos x="wd2" y="hd2"/>
              </a:cxn>
              <a:cxn ang="10800000">
                <a:pos x="wd2" y="hd2"/>
              </a:cxn>
              <a:cxn ang="16200000">
                <a:pos x="wd2" y="hd2"/>
              </a:cxn>
            </a:cxnLst>
            <a:rect l="0" t="0" r="r" b="b"/>
            <a:pathLst>
              <a:path w="21600" h="21489" extrusionOk="0">
                <a:moveTo>
                  <a:pt x="12498" y="21489"/>
                </a:moveTo>
                <a:cubicBezTo>
                  <a:pt x="12074" y="21489"/>
                  <a:pt x="11668" y="21371"/>
                  <a:pt x="11298" y="21154"/>
                </a:cubicBezTo>
                <a:lnTo>
                  <a:pt x="3822" y="16547"/>
                </a:lnTo>
                <a:cubicBezTo>
                  <a:pt x="3046" y="16547"/>
                  <a:pt x="2160" y="16291"/>
                  <a:pt x="1569" y="15897"/>
                </a:cubicBezTo>
                <a:cubicBezTo>
                  <a:pt x="960" y="15503"/>
                  <a:pt x="517" y="14952"/>
                  <a:pt x="240" y="14282"/>
                </a:cubicBezTo>
                <a:cubicBezTo>
                  <a:pt x="129" y="13987"/>
                  <a:pt x="55" y="13652"/>
                  <a:pt x="0" y="13318"/>
                </a:cubicBezTo>
                <a:cubicBezTo>
                  <a:pt x="0" y="13318"/>
                  <a:pt x="0" y="13298"/>
                  <a:pt x="0" y="13298"/>
                </a:cubicBezTo>
                <a:lnTo>
                  <a:pt x="0" y="13259"/>
                </a:lnTo>
                <a:cubicBezTo>
                  <a:pt x="0" y="13062"/>
                  <a:pt x="111" y="12944"/>
                  <a:pt x="314" y="12944"/>
                </a:cubicBezTo>
                <a:lnTo>
                  <a:pt x="2455" y="12944"/>
                </a:lnTo>
                <a:cubicBezTo>
                  <a:pt x="2529" y="12944"/>
                  <a:pt x="2677" y="12983"/>
                  <a:pt x="2788" y="13180"/>
                </a:cubicBezTo>
                <a:cubicBezTo>
                  <a:pt x="2788" y="13199"/>
                  <a:pt x="2806" y="13199"/>
                  <a:pt x="2806" y="13219"/>
                </a:cubicBezTo>
                <a:cubicBezTo>
                  <a:pt x="2806" y="13239"/>
                  <a:pt x="2825" y="13298"/>
                  <a:pt x="2898" y="13416"/>
                </a:cubicBezTo>
                <a:cubicBezTo>
                  <a:pt x="2898" y="13416"/>
                  <a:pt x="2898" y="13416"/>
                  <a:pt x="2898" y="13436"/>
                </a:cubicBezTo>
                <a:cubicBezTo>
                  <a:pt x="3065" y="13810"/>
                  <a:pt x="3305" y="13987"/>
                  <a:pt x="3674" y="13987"/>
                </a:cubicBezTo>
                <a:cubicBezTo>
                  <a:pt x="3858" y="13987"/>
                  <a:pt x="4006" y="13948"/>
                  <a:pt x="4154" y="13849"/>
                </a:cubicBezTo>
                <a:cubicBezTo>
                  <a:pt x="4302" y="13751"/>
                  <a:pt x="4412" y="13613"/>
                  <a:pt x="4505" y="13436"/>
                </a:cubicBezTo>
                <a:cubicBezTo>
                  <a:pt x="4597" y="13239"/>
                  <a:pt x="4652" y="13003"/>
                  <a:pt x="4652" y="12727"/>
                </a:cubicBezTo>
                <a:cubicBezTo>
                  <a:pt x="4652" y="12451"/>
                  <a:pt x="4615" y="12235"/>
                  <a:pt x="4523" y="12038"/>
                </a:cubicBezTo>
                <a:cubicBezTo>
                  <a:pt x="4468" y="11861"/>
                  <a:pt x="4357" y="11742"/>
                  <a:pt x="4228" y="11644"/>
                </a:cubicBezTo>
                <a:cubicBezTo>
                  <a:pt x="4080" y="11546"/>
                  <a:pt x="3932" y="11506"/>
                  <a:pt x="3748" y="11506"/>
                </a:cubicBezTo>
                <a:cubicBezTo>
                  <a:pt x="3545" y="11506"/>
                  <a:pt x="3360" y="11565"/>
                  <a:pt x="3194" y="11664"/>
                </a:cubicBezTo>
                <a:cubicBezTo>
                  <a:pt x="3028" y="11762"/>
                  <a:pt x="2917" y="11880"/>
                  <a:pt x="2862" y="12018"/>
                </a:cubicBezTo>
                <a:cubicBezTo>
                  <a:pt x="2825" y="12176"/>
                  <a:pt x="2695" y="12274"/>
                  <a:pt x="2548" y="12274"/>
                </a:cubicBezTo>
                <a:lnTo>
                  <a:pt x="369" y="12274"/>
                </a:lnTo>
                <a:cubicBezTo>
                  <a:pt x="277" y="12274"/>
                  <a:pt x="203" y="12235"/>
                  <a:pt x="148" y="12176"/>
                </a:cubicBezTo>
                <a:cubicBezTo>
                  <a:pt x="92" y="12117"/>
                  <a:pt x="55" y="12038"/>
                  <a:pt x="55" y="11939"/>
                </a:cubicBezTo>
                <a:lnTo>
                  <a:pt x="55" y="5540"/>
                </a:lnTo>
                <a:cubicBezTo>
                  <a:pt x="55" y="5442"/>
                  <a:pt x="92" y="5363"/>
                  <a:pt x="148" y="5304"/>
                </a:cubicBezTo>
                <a:cubicBezTo>
                  <a:pt x="203" y="5245"/>
                  <a:pt x="277" y="5205"/>
                  <a:pt x="369" y="5205"/>
                </a:cubicBezTo>
                <a:lnTo>
                  <a:pt x="6775" y="5205"/>
                </a:lnTo>
                <a:cubicBezTo>
                  <a:pt x="6868" y="5205"/>
                  <a:pt x="6942" y="5245"/>
                  <a:pt x="6997" y="5304"/>
                </a:cubicBezTo>
                <a:cubicBezTo>
                  <a:pt x="7052" y="5363"/>
                  <a:pt x="7089" y="5442"/>
                  <a:pt x="7089" y="5540"/>
                </a:cubicBezTo>
                <a:lnTo>
                  <a:pt x="7089" y="7371"/>
                </a:lnTo>
                <a:cubicBezTo>
                  <a:pt x="7089" y="7470"/>
                  <a:pt x="7052" y="7548"/>
                  <a:pt x="6997" y="7607"/>
                </a:cubicBezTo>
                <a:cubicBezTo>
                  <a:pt x="6942" y="7667"/>
                  <a:pt x="6868" y="7706"/>
                  <a:pt x="6775" y="7706"/>
                </a:cubicBezTo>
                <a:lnTo>
                  <a:pt x="2769" y="7706"/>
                </a:lnTo>
                <a:lnTo>
                  <a:pt x="2769" y="9321"/>
                </a:lnTo>
                <a:cubicBezTo>
                  <a:pt x="3157" y="9104"/>
                  <a:pt x="3600" y="9005"/>
                  <a:pt x="4080" y="9005"/>
                </a:cubicBezTo>
                <a:cubicBezTo>
                  <a:pt x="4800" y="9005"/>
                  <a:pt x="5428" y="9202"/>
                  <a:pt x="5982" y="9596"/>
                </a:cubicBezTo>
                <a:cubicBezTo>
                  <a:pt x="6535" y="9990"/>
                  <a:pt x="6923" y="10522"/>
                  <a:pt x="7182" y="11191"/>
                </a:cubicBezTo>
                <a:cubicBezTo>
                  <a:pt x="7200" y="11270"/>
                  <a:pt x="7182" y="11349"/>
                  <a:pt x="7108" y="11388"/>
                </a:cubicBezTo>
                <a:cubicBezTo>
                  <a:pt x="7034" y="11408"/>
                  <a:pt x="6960" y="11388"/>
                  <a:pt x="6923" y="11309"/>
                </a:cubicBezTo>
                <a:cubicBezTo>
                  <a:pt x="6702" y="10699"/>
                  <a:pt x="6332" y="10207"/>
                  <a:pt x="5834" y="9852"/>
                </a:cubicBezTo>
                <a:cubicBezTo>
                  <a:pt x="5335" y="9498"/>
                  <a:pt x="4745" y="9321"/>
                  <a:pt x="4080" y="9321"/>
                </a:cubicBezTo>
                <a:cubicBezTo>
                  <a:pt x="3600" y="9321"/>
                  <a:pt x="3175" y="9439"/>
                  <a:pt x="2806" y="9675"/>
                </a:cubicBezTo>
                <a:cubicBezTo>
                  <a:pt x="2751" y="9734"/>
                  <a:pt x="2677" y="9734"/>
                  <a:pt x="2603" y="9695"/>
                </a:cubicBezTo>
                <a:cubicBezTo>
                  <a:pt x="2529" y="9655"/>
                  <a:pt x="2492" y="9596"/>
                  <a:pt x="2492" y="9498"/>
                </a:cubicBezTo>
                <a:lnTo>
                  <a:pt x="2492" y="7667"/>
                </a:lnTo>
                <a:cubicBezTo>
                  <a:pt x="2492" y="7529"/>
                  <a:pt x="2585" y="7450"/>
                  <a:pt x="2695" y="7450"/>
                </a:cubicBezTo>
                <a:lnTo>
                  <a:pt x="6775" y="7450"/>
                </a:lnTo>
                <a:cubicBezTo>
                  <a:pt x="6794" y="7450"/>
                  <a:pt x="6794" y="7450"/>
                  <a:pt x="6794" y="7430"/>
                </a:cubicBezTo>
                <a:cubicBezTo>
                  <a:pt x="6794" y="7430"/>
                  <a:pt x="6812" y="7411"/>
                  <a:pt x="6812" y="7411"/>
                </a:cubicBezTo>
                <a:lnTo>
                  <a:pt x="6812" y="5540"/>
                </a:lnTo>
                <a:cubicBezTo>
                  <a:pt x="6812" y="5520"/>
                  <a:pt x="6812" y="5520"/>
                  <a:pt x="6794" y="5520"/>
                </a:cubicBezTo>
                <a:cubicBezTo>
                  <a:pt x="6794" y="5520"/>
                  <a:pt x="6775" y="5501"/>
                  <a:pt x="6775" y="5501"/>
                </a:cubicBezTo>
                <a:lnTo>
                  <a:pt x="369" y="5501"/>
                </a:lnTo>
                <a:cubicBezTo>
                  <a:pt x="351" y="5501"/>
                  <a:pt x="351" y="5501"/>
                  <a:pt x="351" y="5520"/>
                </a:cubicBezTo>
                <a:cubicBezTo>
                  <a:pt x="351" y="5520"/>
                  <a:pt x="332" y="5540"/>
                  <a:pt x="332" y="5540"/>
                </a:cubicBezTo>
                <a:lnTo>
                  <a:pt x="332" y="11939"/>
                </a:lnTo>
                <a:cubicBezTo>
                  <a:pt x="332" y="11959"/>
                  <a:pt x="332" y="11959"/>
                  <a:pt x="351" y="11959"/>
                </a:cubicBezTo>
                <a:cubicBezTo>
                  <a:pt x="351" y="11959"/>
                  <a:pt x="369" y="11979"/>
                  <a:pt x="369" y="11979"/>
                </a:cubicBezTo>
                <a:lnTo>
                  <a:pt x="2548" y="11979"/>
                </a:lnTo>
                <a:cubicBezTo>
                  <a:pt x="2585" y="11979"/>
                  <a:pt x="2585" y="11979"/>
                  <a:pt x="2603" y="11920"/>
                </a:cubicBezTo>
                <a:cubicBezTo>
                  <a:pt x="2695" y="11703"/>
                  <a:pt x="2843" y="11526"/>
                  <a:pt x="3065" y="11388"/>
                </a:cubicBezTo>
                <a:cubicBezTo>
                  <a:pt x="3286" y="11270"/>
                  <a:pt x="3508" y="11191"/>
                  <a:pt x="3766" y="11191"/>
                </a:cubicBezTo>
                <a:cubicBezTo>
                  <a:pt x="3988" y="11191"/>
                  <a:pt x="4209" y="11250"/>
                  <a:pt x="4394" y="11368"/>
                </a:cubicBezTo>
                <a:cubicBezTo>
                  <a:pt x="4578" y="11486"/>
                  <a:pt x="4708" y="11664"/>
                  <a:pt x="4800" y="11880"/>
                </a:cubicBezTo>
                <a:cubicBezTo>
                  <a:pt x="4892" y="12097"/>
                  <a:pt x="4948" y="12372"/>
                  <a:pt x="4948" y="12688"/>
                </a:cubicBezTo>
                <a:cubicBezTo>
                  <a:pt x="4948" y="13022"/>
                  <a:pt x="4892" y="13318"/>
                  <a:pt x="4763" y="13534"/>
                </a:cubicBezTo>
                <a:cubicBezTo>
                  <a:pt x="4652" y="13751"/>
                  <a:pt x="4505" y="13948"/>
                  <a:pt x="4320" y="14066"/>
                </a:cubicBezTo>
                <a:cubicBezTo>
                  <a:pt x="4135" y="14184"/>
                  <a:pt x="3914" y="14243"/>
                  <a:pt x="3692" y="14243"/>
                </a:cubicBezTo>
                <a:cubicBezTo>
                  <a:pt x="3231" y="14243"/>
                  <a:pt x="2880" y="14007"/>
                  <a:pt x="2677" y="13534"/>
                </a:cubicBezTo>
                <a:cubicBezTo>
                  <a:pt x="2622" y="13436"/>
                  <a:pt x="2585" y="13337"/>
                  <a:pt x="2566" y="13259"/>
                </a:cubicBezTo>
                <a:cubicBezTo>
                  <a:pt x="2529" y="13199"/>
                  <a:pt x="2511" y="13199"/>
                  <a:pt x="2492" y="13199"/>
                </a:cubicBezTo>
                <a:lnTo>
                  <a:pt x="351" y="13199"/>
                </a:lnTo>
                <a:cubicBezTo>
                  <a:pt x="332" y="13199"/>
                  <a:pt x="314" y="13199"/>
                  <a:pt x="314" y="13199"/>
                </a:cubicBezTo>
                <a:cubicBezTo>
                  <a:pt x="314" y="13199"/>
                  <a:pt x="314" y="13199"/>
                  <a:pt x="314" y="13219"/>
                </a:cubicBezTo>
                <a:lnTo>
                  <a:pt x="314" y="13239"/>
                </a:lnTo>
                <a:cubicBezTo>
                  <a:pt x="369" y="13554"/>
                  <a:pt x="443" y="13849"/>
                  <a:pt x="535" y="14125"/>
                </a:cubicBezTo>
                <a:cubicBezTo>
                  <a:pt x="775" y="14735"/>
                  <a:pt x="1200" y="15247"/>
                  <a:pt x="1754" y="15602"/>
                </a:cubicBezTo>
                <a:cubicBezTo>
                  <a:pt x="2308" y="15956"/>
                  <a:pt x="3157" y="16192"/>
                  <a:pt x="3914" y="16192"/>
                </a:cubicBezTo>
                <a:cubicBezTo>
                  <a:pt x="3932" y="16192"/>
                  <a:pt x="3969" y="16192"/>
                  <a:pt x="3988" y="16212"/>
                </a:cubicBezTo>
                <a:lnTo>
                  <a:pt x="11502" y="20839"/>
                </a:lnTo>
                <a:cubicBezTo>
                  <a:pt x="12166" y="21253"/>
                  <a:pt x="12978" y="21253"/>
                  <a:pt x="13643" y="20839"/>
                </a:cubicBezTo>
                <a:lnTo>
                  <a:pt x="20252" y="16763"/>
                </a:lnTo>
                <a:cubicBezTo>
                  <a:pt x="20917" y="16350"/>
                  <a:pt x="21323" y="15602"/>
                  <a:pt x="21323" y="14794"/>
                </a:cubicBezTo>
                <a:lnTo>
                  <a:pt x="21323" y="6643"/>
                </a:lnTo>
                <a:cubicBezTo>
                  <a:pt x="21323" y="5835"/>
                  <a:pt x="20917" y="5067"/>
                  <a:pt x="20252" y="4674"/>
                </a:cubicBezTo>
                <a:lnTo>
                  <a:pt x="13643" y="598"/>
                </a:lnTo>
                <a:cubicBezTo>
                  <a:pt x="12978" y="184"/>
                  <a:pt x="12166" y="184"/>
                  <a:pt x="11502" y="598"/>
                </a:cubicBezTo>
                <a:cubicBezTo>
                  <a:pt x="11483" y="618"/>
                  <a:pt x="11465" y="618"/>
                  <a:pt x="11446" y="618"/>
                </a:cubicBezTo>
                <a:lnTo>
                  <a:pt x="5649" y="3945"/>
                </a:lnTo>
                <a:cubicBezTo>
                  <a:pt x="5575" y="3985"/>
                  <a:pt x="5502" y="3965"/>
                  <a:pt x="5465" y="3886"/>
                </a:cubicBezTo>
                <a:cubicBezTo>
                  <a:pt x="5428" y="3807"/>
                  <a:pt x="5446" y="3729"/>
                  <a:pt x="5520" y="3689"/>
                </a:cubicBezTo>
                <a:lnTo>
                  <a:pt x="11354" y="342"/>
                </a:lnTo>
                <a:cubicBezTo>
                  <a:pt x="11372" y="342"/>
                  <a:pt x="11391" y="322"/>
                  <a:pt x="11409" y="322"/>
                </a:cubicBezTo>
                <a:cubicBezTo>
                  <a:pt x="12148" y="-111"/>
                  <a:pt x="13052" y="-111"/>
                  <a:pt x="13791" y="342"/>
                </a:cubicBezTo>
                <a:lnTo>
                  <a:pt x="20400" y="4418"/>
                </a:lnTo>
                <a:cubicBezTo>
                  <a:pt x="21138" y="4871"/>
                  <a:pt x="21600" y="5737"/>
                  <a:pt x="21600" y="6643"/>
                </a:cubicBezTo>
                <a:lnTo>
                  <a:pt x="21600" y="14794"/>
                </a:lnTo>
                <a:cubicBezTo>
                  <a:pt x="21600" y="15700"/>
                  <a:pt x="21138" y="16566"/>
                  <a:pt x="20400" y="17019"/>
                </a:cubicBezTo>
                <a:lnTo>
                  <a:pt x="13791" y="21095"/>
                </a:lnTo>
                <a:cubicBezTo>
                  <a:pt x="13329" y="21371"/>
                  <a:pt x="12923" y="21489"/>
                  <a:pt x="12498" y="21489"/>
                </a:cubicBezTo>
                <a:close/>
              </a:path>
            </a:pathLst>
          </a:custGeom>
          <a:solidFill>
            <a:srgbClr val="C13018"/>
          </a:solidFill>
          <a:ln w="12700">
            <a:miter lim="400000"/>
          </a:ln>
        </p:spPr>
        <p:txBody>
          <a:bodyPr lIns="28575" tIns="28575" rIns="28575" bIns="28575" anchor="ctr"/>
          <a:lstStyle/>
          <a:p>
            <a:pPr defTabSz="914400">
              <a:defRPr sz="3000">
                <a:solidFill>
                  <a:srgbClr val="FFFFFF"/>
                </a:solidFill>
              </a:defRPr>
            </a:pPr>
            <a:endParaRPr sz="2800" kern="0">
              <a:solidFill>
                <a:srgbClr val="FFFFFF"/>
              </a:solidFill>
            </a:endParaRPr>
          </a:p>
        </p:txBody>
      </p:sp>
      <p:sp>
        <p:nvSpPr>
          <p:cNvPr id="14" name="TextBox 13">
            <a:extLst>
              <a:ext uri="{FF2B5EF4-FFF2-40B4-BE49-F238E27FC236}">
                <a16:creationId xmlns:a16="http://schemas.microsoft.com/office/drawing/2014/main" id="{38261708-7DD5-4AB3-AD2D-60DE158F63A8}"/>
              </a:ext>
            </a:extLst>
          </p:cNvPr>
          <p:cNvSpPr txBox="1"/>
          <p:nvPr/>
        </p:nvSpPr>
        <p:spPr>
          <a:xfrm>
            <a:off x="3967150" y="3043239"/>
            <a:ext cx="1604283" cy="1107996"/>
          </a:xfrm>
          <a:prstGeom prst="rect">
            <a:avLst/>
          </a:prstGeom>
          <a:noFill/>
        </p:spPr>
        <p:txBody>
          <a:bodyPr wrap="square" lIns="0" rIns="0" rtlCol="0" anchor="b">
            <a:spAutoFit/>
          </a:bodyPr>
          <a:lstStyle/>
          <a:p>
            <a:pPr algn="ctr" defTabSz="914400">
              <a:defRPr/>
            </a:pP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Partai</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politik</a:t>
            </a:r>
            <a:endPar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a:p>
            <a:pPr algn="ctr" defTabSz="914400">
              <a:defRPr/>
            </a:pP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s</a:t>
            </a:r>
            <a:r>
              <a:rPr lang="id-ID"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EBAGAI</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institusi</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pensuplai</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kader</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terbaiknya</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di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eksekutif</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maupun</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legislatif</a:t>
            </a:r>
            <a:endPar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9A08C0EA-6274-43B6-8D2A-CE63853E770A}"/>
              </a:ext>
            </a:extLst>
          </p:cNvPr>
          <p:cNvSpPr txBox="1"/>
          <p:nvPr/>
        </p:nvSpPr>
        <p:spPr>
          <a:xfrm>
            <a:off x="1118574" y="3234734"/>
            <a:ext cx="1604283" cy="600164"/>
          </a:xfrm>
          <a:prstGeom prst="rect">
            <a:avLst/>
          </a:prstGeom>
          <a:noFill/>
        </p:spPr>
        <p:txBody>
          <a:bodyPr wrap="square" lIns="0" rIns="0" rtlCol="0" anchor="b">
            <a:spAutoFit/>
          </a:bodyPr>
          <a:lstStyle/>
          <a:p>
            <a:pPr algn="ctr" defTabSz="914400">
              <a:defRPr/>
            </a:pPr>
            <a:r>
              <a:rPr lang="fi-FI" sz="1100" b="1" cap="all"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Partai politik merupakan salah satu pilar demokrasi</a:t>
            </a:r>
          </a:p>
        </p:txBody>
      </p:sp>
      <p:sp>
        <p:nvSpPr>
          <p:cNvPr id="20" name="TextBox 19">
            <a:extLst>
              <a:ext uri="{FF2B5EF4-FFF2-40B4-BE49-F238E27FC236}">
                <a16:creationId xmlns:a16="http://schemas.microsoft.com/office/drawing/2014/main" id="{1FB7B617-D69F-4A75-ABAA-B1E10E73F0D2}"/>
              </a:ext>
            </a:extLst>
          </p:cNvPr>
          <p:cNvSpPr txBox="1"/>
          <p:nvPr/>
        </p:nvSpPr>
        <p:spPr>
          <a:xfrm>
            <a:off x="6858002" y="2873291"/>
            <a:ext cx="1604283" cy="1338828"/>
          </a:xfrm>
          <a:prstGeom prst="rect">
            <a:avLst/>
          </a:prstGeom>
          <a:noFill/>
        </p:spPr>
        <p:txBody>
          <a:bodyPr wrap="square" lIns="0" rIns="0" rtlCol="0" anchor="b">
            <a:spAutoFit/>
          </a:bodyPr>
          <a:lstStyle/>
          <a:p>
            <a:pPr algn="ctr" defTabSz="914400">
              <a:defRPr/>
            </a:pPr>
            <a:r>
              <a:rPr lang="en-US" sz="900" b="1" kern="0" noProof="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PARTAI POLITIK MENGEMBAN FUNGSI PENTING, ANTARA LAIN REKRUITMEN POLITIK, PENDIDIKAN POLITIK, KADERISASI,  KANDIDASI, KOMUNIKASI POLITIK, AGREGASI DAN ARTIKULASI KEPENTINGAN</a:t>
            </a:r>
          </a:p>
        </p:txBody>
      </p:sp>
      <p:sp>
        <p:nvSpPr>
          <p:cNvPr id="23" name="TextBox 22">
            <a:extLst>
              <a:ext uri="{FF2B5EF4-FFF2-40B4-BE49-F238E27FC236}">
                <a16:creationId xmlns:a16="http://schemas.microsoft.com/office/drawing/2014/main" id="{3DC426B2-350B-469E-A385-21824A08FF03}"/>
              </a:ext>
            </a:extLst>
          </p:cNvPr>
          <p:cNvSpPr txBox="1"/>
          <p:nvPr/>
        </p:nvSpPr>
        <p:spPr>
          <a:xfrm>
            <a:off x="2393997" y="5024911"/>
            <a:ext cx="1869667" cy="1277273"/>
          </a:xfrm>
          <a:prstGeom prst="rect">
            <a:avLst/>
          </a:prstGeom>
          <a:noFill/>
        </p:spPr>
        <p:txBody>
          <a:bodyPr wrap="square" lIns="0" rIns="0" rtlCol="0" anchor="b">
            <a:spAutoFit/>
          </a:bodyPr>
          <a:lstStyle/>
          <a:p>
            <a:pPr algn="ctr" defTabSz="914400">
              <a:defRPr/>
            </a:pP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Kelembagaan</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partai</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politik</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yg</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kuat</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akan</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dapat</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mendorong</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terciptanya</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pemerintahan</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yg</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bersih</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efektif</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demokratis</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&amp;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terpercaya</a:t>
            </a:r>
            <a:endPar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id="{CA86F56F-E317-4232-8015-9C6C1EB41410}"/>
              </a:ext>
            </a:extLst>
          </p:cNvPr>
          <p:cNvSpPr txBox="1"/>
          <p:nvPr/>
        </p:nvSpPr>
        <p:spPr>
          <a:xfrm>
            <a:off x="5571433" y="4900770"/>
            <a:ext cx="1604283" cy="1277273"/>
          </a:xfrm>
          <a:prstGeom prst="rect">
            <a:avLst/>
          </a:prstGeom>
          <a:noFill/>
        </p:spPr>
        <p:txBody>
          <a:bodyPr wrap="square" lIns="0" rIns="0" rtlCol="0" anchor="b">
            <a:spAutoFit/>
          </a:bodyPr>
          <a:lstStyle/>
          <a:p>
            <a:pPr algn="ctr" defTabSz="914400">
              <a:defRPr/>
            </a:pP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Mengembangkan</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kapasitas</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bersaing</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dalam</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pemilu</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&amp;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berkontribusi</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secara</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kreatif</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dlm</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perdebatan</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kebijakan</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100" b="1" cap="all" dirty="0" err="1">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publik</a:t>
            </a:r>
            <a:endPar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29" name="Picture 28">
            <a:extLst>
              <a:ext uri="{FF2B5EF4-FFF2-40B4-BE49-F238E27FC236}">
                <a16:creationId xmlns:a16="http://schemas.microsoft.com/office/drawing/2014/main" id="{518CF341-2EAF-4B70-9EA6-5898377CB4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6759" y="2378916"/>
            <a:ext cx="616559" cy="616559"/>
          </a:xfrm>
          <a:prstGeom prst="rect">
            <a:avLst/>
          </a:prstGeom>
        </p:spPr>
      </p:pic>
      <p:pic>
        <p:nvPicPr>
          <p:cNvPr id="31" name="Picture 30">
            <a:extLst>
              <a:ext uri="{FF2B5EF4-FFF2-40B4-BE49-F238E27FC236}">
                <a16:creationId xmlns:a16="http://schemas.microsoft.com/office/drawing/2014/main" id="{C3F64456-AF12-4518-A5EA-8DAE07ACDB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7601" y="2379026"/>
            <a:ext cx="616449" cy="616449"/>
          </a:xfrm>
          <a:prstGeom prst="rect">
            <a:avLst/>
          </a:prstGeom>
        </p:spPr>
      </p:pic>
      <p:pic>
        <p:nvPicPr>
          <p:cNvPr id="33" name="Picture 32">
            <a:extLst>
              <a:ext uri="{FF2B5EF4-FFF2-40B4-BE49-F238E27FC236}">
                <a16:creationId xmlns:a16="http://schemas.microsoft.com/office/drawing/2014/main" id="{9748D23E-A1EC-43B0-AB56-910D25FE18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33272" y="2346851"/>
            <a:ext cx="588666" cy="588666"/>
          </a:xfrm>
          <a:prstGeom prst="rect">
            <a:avLst/>
          </a:prstGeom>
        </p:spPr>
      </p:pic>
      <p:pic>
        <p:nvPicPr>
          <p:cNvPr id="35" name="Picture 34">
            <a:extLst>
              <a:ext uri="{FF2B5EF4-FFF2-40B4-BE49-F238E27FC236}">
                <a16:creationId xmlns:a16="http://schemas.microsoft.com/office/drawing/2014/main" id="{1B068364-01C3-4DDE-A62D-2F01EB4072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37324" y="4410718"/>
            <a:ext cx="563694" cy="563694"/>
          </a:xfrm>
          <a:prstGeom prst="rect">
            <a:avLst/>
          </a:prstGeom>
        </p:spPr>
      </p:pic>
      <p:pic>
        <p:nvPicPr>
          <p:cNvPr id="37" name="Picture 36">
            <a:extLst>
              <a:ext uri="{FF2B5EF4-FFF2-40B4-BE49-F238E27FC236}">
                <a16:creationId xmlns:a16="http://schemas.microsoft.com/office/drawing/2014/main" id="{9EEE6950-A487-483C-A4F4-5B49185890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99994" y="4317821"/>
            <a:ext cx="559502" cy="559502"/>
          </a:xfrm>
          <a:prstGeom prst="rect">
            <a:avLst/>
          </a:prstGeom>
        </p:spPr>
      </p:pic>
    </p:spTree>
    <p:extLst>
      <p:ext uri="{BB962C8B-B14F-4D97-AF65-F5344CB8AC3E}">
        <p14:creationId xmlns:p14="http://schemas.microsoft.com/office/powerpoint/2010/main" val="1439281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37CF8F71-D595-4DAA-82AE-FAF67E399FF4}"/>
              </a:ext>
            </a:extLst>
          </p:cNvPr>
          <p:cNvGrpSpPr/>
          <p:nvPr/>
        </p:nvGrpSpPr>
        <p:grpSpPr>
          <a:xfrm>
            <a:off x="664276" y="1681153"/>
            <a:ext cx="7578089" cy="4929203"/>
            <a:chOff x="664274" y="1524133"/>
            <a:chExt cx="7578089" cy="5420324"/>
          </a:xfrm>
        </p:grpSpPr>
        <p:sp>
          <p:nvSpPr>
            <p:cNvPr id="6" name="Shape">
              <a:extLst>
                <a:ext uri="{FF2B5EF4-FFF2-40B4-BE49-F238E27FC236}">
                  <a16:creationId xmlns:a16="http://schemas.microsoft.com/office/drawing/2014/main" id="{CC723B40-EBBA-41C9-A1DA-C4E4EA4C3A36}"/>
                </a:ext>
              </a:extLst>
            </p:cNvPr>
            <p:cNvSpPr/>
            <p:nvPr/>
          </p:nvSpPr>
          <p:spPr>
            <a:xfrm>
              <a:off x="664274" y="1654532"/>
              <a:ext cx="1263677" cy="1142288"/>
            </a:xfrm>
            <a:custGeom>
              <a:avLst/>
              <a:gdLst/>
              <a:ahLst/>
              <a:cxnLst>
                <a:cxn ang="0">
                  <a:pos x="wd2" y="hd2"/>
                </a:cxn>
                <a:cxn ang="5400000">
                  <a:pos x="wd2" y="hd2"/>
                </a:cxn>
                <a:cxn ang="10800000">
                  <a:pos x="wd2" y="hd2"/>
                </a:cxn>
                <a:cxn ang="16200000">
                  <a:pos x="wd2" y="hd2"/>
                </a:cxn>
              </a:cxnLst>
              <a:rect l="0" t="0" r="r" b="b"/>
              <a:pathLst>
                <a:path w="21600" h="21504" extrusionOk="0">
                  <a:moveTo>
                    <a:pt x="21597" y="3783"/>
                  </a:moveTo>
                  <a:cubicBezTo>
                    <a:pt x="21597" y="3783"/>
                    <a:pt x="21597" y="3783"/>
                    <a:pt x="21597" y="3783"/>
                  </a:cubicBezTo>
                  <a:cubicBezTo>
                    <a:pt x="21548" y="3325"/>
                    <a:pt x="21194" y="2888"/>
                    <a:pt x="20549" y="2689"/>
                  </a:cubicBezTo>
                  <a:lnTo>
                    <a:pt x="12741" y="288"/>
                  </a:lnTo>
                  <a:cubicBezTo>
                    <a:pt x="11494" y="-96"/>
                    <a:pt x="10109" y="-96"/>
                    <a:pt x="8862" y="288"/>
                  </a:cubicBezTo>
                  <a:lnTo>
                    <a:pt x="1054" y="2689"/>
                  </a:lnTo>
                  <a:cubicBezTo>
                    <a:pt x="412" y="2888"/>
                    <a:pt x="58" y="3325"/>
                    <a:pt x="6" y="3783"/>
                  </a:cubicBezTo>
                  <a:cubicBezTo>
                    <a:pt x="6" y="3783"/>
                    <a:pt x="6" y="3783"/>
                    <a:pt x="6" y="3783"/>
                  </a:cubicBezTo>
                  <a:lnTo>
                    <a:pt x="0" y="3783"/>
                  </a:lnTo>
                  <a:lnTo>
                    <a:pt x="0" y="17197"/>
                  </a:lnTo>
                  <a:lnTo>
                    <a:pt x="86" y="17197"/>
                  </a:lnTo>
                  <a:cubicBezTo>
                    <a:pt x="213" y="17489"/>
                    <a:pt x="475" y="17753"/>
                    <a:pt x="881" y="17920"/>
                  </a:cubicBezTo>
                  <a:lnTo>
                    <a:pt x="8373" y="21031"/>
                  </a:lnTo>
                  <a:cubicBezTo>
                    <a:pt x="9130" y="21346"/>
                    <a:pt x="9965" y="21504"/>
                    <a:pt x="10800" y="21504"/>
                  </a:cubicBezTo>
                  <a:cubicBezTo>
                    <a:pt x="11635" y="21504"/>
                    <a:pt x="12470" y="21346"/>
                    <a:pt x="13227" y="21031"/>
                  </a:cubicBezTo>
                  <a:lnTo>
                    <a:pt x="20719" y="17920"/>
                  </a:lnTo>
                  <a:cubicBezTo>
                    <a:pt x="21125" y="17753"/>
                    <a:pt x="21387" y="17489"/>
                    <a:pt x="21514" y="17197"/>
                  </a:cubicBezTo>
                  <a:lnTo>
                    <a:pt x="21600" y="17197"/>
                  </a:lnTo>
                  <a:lnTo>
                    <a:pt x="21600" y="3783"/>
                  </a:lnTo>
                  <a:lnTo>
                    <a:pt x="21597" y="3783"/>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7" name="Shape">
              <a:extLst>
                <a:ext uri="{FF2B5EF4-FFF2-40B4-BE49-F238E27FC236}">
                  <a16:creationId xmlns:a16="http://schemas.microsoft.com/office/drawing/2014/main" id="{3C3629A7-658D-4C69-BF8E-FE103C897EC3}"/>
                </a:ext>
              </a:extLst>
            </p:cNvPr>
            <p:cNvSpPr/>
            <p:nvPr/>
          </p:nvSpPr>
          <p:spPr>
            <a:xfrm>
              <a:off x="664274" y="2555464"/>
              <a:ext cx="1263677" cy="1142288"/>
            </a:xfrm>
            <a:custGeom>
              <a:avLst/>
              <a:gdLst/>
              <a:ahLst/>
              <a:cxnLst>
                <a:cxn ang="0">
                  <a:pos x="wd2" y="hd2"/>
                </a:cxn>
                <a:cxn ang="5400000">
                  <a:pos x="wd2" y="hd2"/>
                </a:cxn>
                <a:cxn ang="10800000">
                  <a:pos x="wd2" y="hd2"/>
                </a:cxn>
                <a:cxn ang="16200000">
                  <a:pos x="wd2" y="hd2"/>
                </a:cxn>
              </a:cxnLst>
              <a:rect l="0" t="0" r="r" b="b"/>
              <a:pathLst>
                <a:path w="21600" h="21504" extrusionOk="0">
                  <a:moveTo>
                    <a:pt x="21597" y="3783"/>
                  </a:moveTo>
                  <a:cubicBezTo>
                    <a:pt x="21597" y="3783"/>
                    <a:pt x="21597" y="3783"/>
                    <a:pt x="21597" y="3783"/>
                  </a:cubicBezTo>
                  <a:cubicBezTo>
                    <a:pt x="21548" y="3325"/>
                    <a:pt x="21194" y="2888"/>
                    <a:pt x="20549" y="2689"/>
                  </a:cubicBezTo>
                  <a:lnTo>
                    <a:pt x="12741" y="288"/>
                  </a:lnTo>
                  <a:cubicBezTo>
                    <a:pt x="11494" y="-96"/>
                    <a:pt x="10109" y="-96"/>
                    <a:pt x="8862" y="288"/>
                  </a:cubicBezTo>
                  <a:lnTo>
                    <a:pt x="1054" y="2689"/>
                  </a:lnTo>
                  <a:cubicBezTo>
                    <a:pt x="412" y="2888"/>
                    <a:pt x="58" y="3325"/>
                    <a:pt x="6" y="3783"/>
                  </a:cubicBezTo>
                  <a:cubicBezTo>
                    <a:pt x="6" y="3783"/>
                    <a:pt x="6" y="3783"/>
                    <a:pt x="6" y="3783"/>
                  </a:cubicBezTo>
                  <a:lnTo>
                    <a:pt x="0" y="3783"/>
                  </a:lnTo>
                  <a:lnTo>
                    <a:pt x="0" y="17197"/>
                  </a:lnTo>
                  <a:lnTo>
                    <a:pt x="86" y="17197"/>
                  </a:lnTo>
                  <a:cubicBezTo>
                    <a:pt x="213" y="17489"/>
                    <a:pt x="475" y="17753"/>
                    <a:pt x="881" y="17920"/>
                  </a:cubicBezTo>
                  <a:lnTo>
                    <a:pt x="8373" y="21031"/>
                  </a:lnTo>
                  <a:cubicBezTo>
                    <a:pt x="9130" y="21346"/>
                    <a:pt x="9965" y="21504"/>
                    <a:pt x="10800" y="21504"/>
                  </a:cubicBezTo>
                  <a:cubicBezTo>
                    <a:pt x="11635" y="21504"/>
                    <a:pt x="12470" y="21346"/>
                    <a:pt x="13227" y="21031"/>
                  </a:cubicBezTo>
                  <a:lnTo>
                    <a:pt x="20719" y="17920"/>
                  </a:lnTo>
                  <a:cubicBezTo>
                    <a:pt x="21125" y="17753"/>
                    <a:pt x="21387" y="17489"/>
                    <a:pt x="21514" y="17197"/>
                  </a:cubicBezTo>
                  <a:lnTo>
                    <a:pt x="21600" y="17197"/>
                  </a:lnTo>
                  <a:lnTo>
                    <a:pt x="21600" y="3783"/>
                  </a:lnTo>
                  <a:lnTo>
                    <a:pt x="21597" y="3783"/>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8" name="Shape">
              <a:extLst>
                <a:ext uri="{FF2B5EF4-FFF2-40B4-BE49-F238E27FC236}">
                  <a16:creationId xmlns:a16="http://schemas.microsoft.com/office/drawing/2014/main" id="{BC4DC3F1-F010-4459-8614-2B692D4D2AB2}"/>
                </a:ext>
              </a:extLst>
            </p:cNvPr>
            <p:cNvSpPr/>
            <p:nvPr/>
          </p:nvSpPr>
          <p:spPr>
            <a:xfrm>
              <a:off x="664274" y="3468251"/>
              <a:ext cx="1263677" cy="1142288"/>
            </a:xfrm>
            <a:custGeom>
              <a:avLst/>
              <a:gdLst/>
              <a:ahLst/>
              <a:cxnLst>
                <a:cxn ang="0">
                  <a:pos x="wd2" y="hd2"/>
                </a:cxn>
                <a:cxn ang="5400000">
                  <a:pos x="wd2" y="hd2"/>
                </a:cxn>
                <a:cxn ang="10800000">
                  <a:pos x="wd2" y="hd2"/>
                </a:cxn>
                <a:cxn ang="16200000">
                  <a:pos x="wd2" y="hd2"/>
                </a:cxn>
              </a:cxnLst>
              <a:rect l="0" t="0" r="r" b="b"/>
              <a:pathLst>
                <a:path w="21600" h="21504" extrusionOk="0">
                  <a:moveTo>
                    <a:pt x="21597" y="3783"/>
                  </a:moveTo>
                  <a:cubicBezTo>
                    <a:pt x="21597" y="3783"/>
                    <a:pt x="21597" y="3783"/>
                    <a:pt x="21597" y="3783"/>
                  </a:cubicBezTo>
                  <a:cubicBezTo>
                    <a:pt x="21548" y="3325"/>
                    <a:pt x="21194" y="2888"/>
                    <a:pt x="20549" y="2689"/>
                  </a:cubicBezTo>
                  <a:lnTo>
                    <a:pt x="12741" y="288"/>
                  </a:lnTo>
                  <a:cubicBezTo>
                    <a:pt x="11494" y="-96"/>
                    <a:pt x="10109" y="-96"/>
                    <a:pt x="8862" y="288"/>
                  </a:cubicBezTo>
                  <a:lnTo>
                    <a:pt x="1054" y="2689"/>
                  </a:lnTo>
                  <a:cubicBezTo>
                    <a:pt x="412" y="2888"/>
                    <a:pt x="58" y="3325"/>
                    <a:pt x="6" y="3783"/>
                  </a:cubicBezTo>
                  <a:cubicBezTo>
                    <a:pt x="6" y="3783"/>
                    <a:pt x="6" y="3783"/>
                    <a:pt x="6" y="3783"/>
                  </a:cubicBezTo>
                  <a:lnTo>
                    <a:pt x="0" y="3783"/>
                  </a:lnTo>
                  <a:lnTo>
                    <a:pt x="0" y="17197"/>
                  </a:lnTo>
                  <a:lnTo>
                    <a:pt x="86" y="17197"/>
                  </a:lnTo>
                  <a:cubicBezTo>
                    <a:pt x="213" y="17489"/>
                    <a:pt x="475" y="17753"/>
                    <a:pt x="881" y="17920"/>
                  </a:cubicBezTo>
                  <a:lnTo>
                    <a:pt x="8373" y="21031"/>
                  </a:lnTo>
                  <a:cubicBezTo>
                    <a:pt x="9130" y="21346"/>
                    <a:pt x="9965" y="21504"/>
                    <a:pt x="10800" y="21504"/>
                  </a:cubicBezTo>
                  <a:cubicBezTo>
                    <a:pt x="11635" y="21504"/>
                    <a:pt x="12470" y="21346"/>
                    <a:pt x="13227" y="21031"/>
                  </a:cubicBezTo>
                  <a:lnTo>
                    <a:pt x="20719" y="17920"/>
                  </a:lnTo>
                  <a:cubicBezTo>
                    <a:pt x="21125" y="17753"/>
                    <a:pt x="21387" y="17489"/>
                    <a:pt x="21514" y="17197"/>
                  </a:cubicBezTo>
                  <a:lnTo>
                    <a:pt x="21600" y="17197"/>
                  </a:lnTo>
                  <a:lnTo>
                    <a:pt x="21600" y="3783"/>
                  </a:lnTo>
                  <a:lnTo>
                    <a:pt x="21597" y="3783"/>
                  </a:lnTo>
                  <a:close/>
                </a:path>
              </a:pathLst>
            </a:custGeom>
            <a:solidFill>
              <a:schemeClr val="accent5">
                <a:lumMod val="50000"/>
              </a:schemeClr>
            </a:solidFill>
            <a:ln>
              <a:noFill/>
            </a:ln>
          </p:spPr>
          <p:txBody>
            <a:bodyPr vert="horz" wrap="square" lIns="68580" tIns="34290" rIns="68580" bIns="34290" numCol="1" anchor="t" anchorCtr="0" compatLnSpc="1">
              <a:prstTxWarp prst="textNoShape">
                <a:avLst/>
              </a:prstTxWarp>
            </a:bodyPr>
            <a:lstStyle/>
            <a:p>
              <a:endParaRPr sz="1350"/>
            </a:p>
          </p:txBody>
        </p:sp>
        <p:sp>
          <p:nvSpPr>
            <p:cNvPr id="9" name="Shape">
              <a:extLst>
                <a:ext uri="{FF2B5EF4-FFF2-40B4-BE49-F238E27FC236}">
                  <a16:creationId xmlns:a16="http://schemas.microsoft.com/office/drawing/2014/main" id="{B4CBB8C0-AD63-4A03-9D89-B6C65747117D}"/>
                </a:ext>
              </a:extLst>
            </p:cNvPr>
            <p:cNvSpPr/>
            <p:nvPr/>
          </p:nvSpPr>
          <p:spPr>
            <a:xfrm>
              <a:off x="664274" y="4392891"/>
              <a:ext cx="1263677" cy="1142288"/>
            </a:xfrm>
            <a:custGeom>
              <a:avLst/>
              <a:gdLst/>
              <a:ahLst/>
              <a:cxnLst>
                <a:cxn ang="0">
                  <a:pos x="wd2" y="hd2"/>
                </a:cxn>
                <a:cxn ang="5400000">
                  <a:pos x="wd2" y="hd2"/>
                </a:cxn>
                <a:cxn ang="10800000">
                  <a:pos x="wd2" y="hd2"/>
                </a:cxn>
                <a:cxn ang="16200000">
                  <a:pos x="wd2" y="hd2"/>
                </a:cxn>
              </a:cxnLst>
              <a:rect l="0" t="0" r="r" b="b"/>
              <a:pathLst>
                <a:path w="21600" h="21504" extrusionOk="0">
                  <a:moveTo>
                    <a:pt x="21597" y="3783"/>
                  </a:moveTo>
                  <a:cubicBezTo>
                    <a:pt x="21597" y="3783"/>
                    <a:pt x="21597" y="3783"/>
                    <a:pt x="21597" y="3783"/>
                  </a:cubicBezTo>
                  <a:cubicBezTo>
                    <a:pt x="21548" y="3325"/>
                    <a:pt x="21194" y="2888"/>
                    <a:pt x="20549" y="2689"/>
                  </a:cubicBezTo>
                  <a:lnTo>
                    <a:pt x="12741" y="288"/>
                  </a:lnTo>
                  <a:cubicBezTo>
                    <a:pt x="11494" y="-96"/>
                    <a:pt x="10109" y="-96"/>
                    <a:pt x="8862" y="288"/>
                  </a:cubicBezTo>
                  <a:lnTo>
                    <a:pt x="1054" y="2689"/>
                  </a:lnTo>
                  <a:cubicBezTo>
                    <a:pt x="412" y="2888"/>
                    <a:pt x="58" y="3325"/>
                    <a:pt x="6" y="3783"/>
                  </a:cubicBezTo>
                  <a:cubicBezTo>
                    <a:pt x="6" y="3783"/>
                    <a:pt x="6" y="3783"/>
                    <a:pt x="6" y="3783"/>
                  </a:cubicBezTo>
                  <a:lnTo>
                    <a:pt x="0" y="3783"/>
                  </a:lnTo>
                  <a:lnTo>
                    <a:pt x="0" y="17197"/>
                  </a:lnTo>
                  <a:lnTo>
                    <a:pt x="86" y="17197"/>
                  </a:lnTo>
                  <a:cubicBezTo>
                    <a:pt x="213" y="17489"/>
                    <a:pt x="475" y="17753"/>
                    <a:pt x="881" y="17920"/>
                  </a:cubicBezTo>
                  <a:lnTo>
                    <a:pt x="8373" y="21031"/>
                  </a:lnTo>
                  <a:cubicBezTo>
                    <a:pt x="9130" y="21346"/>
                    <a:pt x="9965" y="21504"/>
                    <a:pt x="10800" y="21504"/>
                  </a:cubicBezTo>
                  <a:cubicBezTo>
                    <a:pt x="11635" y="21504"/>
                    <a:pt x="12470" y="21346"/>
                    <a:pt x="13227" y="21031"/>
                  </a:cubicBezTo>
                  <a:lnTo>
                    <a:pt x="20719" y="17920"/>
                  </a:lnTo>
                  <a:cubicBezTo>
                    <a:pt x="21125" y="17753"/>
                    <a:pt x="21387" y="17489"/>
                    <a:pt x="21514" y="17197"/>
                  </a:cubicBezTo>
                  <a:lnTo>
                    <a:pt x="21600" y="17197"/>
                  </a:lnTo>
                  <a:lnTo>
                    <a:pt x="21600" y="3783"/>
                  </a:lnTo>
                  <a:lnTo>
                    <a:pt x="21597" y="3783"/>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0" name="Shape">
              <a:extLst>
                <a:ext uri="{FF2B5EF4-FFF2-40B4-BE49-F238E27FC236}">
                  <a16:creationId xmlns:a16="http://schemas.microsoft.com/office/drawing/2014/main" id="{981B8B6B-2FA9-49BF-8973-F2A1E2D60172}"/>
                </a:ext>
              </a:extLst>
            </p:cNvPr>
            <p:cNvSpPr/>
            <p:nvPr/>
          </p:nvSpPr>
          <p:spPr>
            <a:xfrm>
              <a:off x="664274" y="5329387"/>
              <a:ext cx="1263677" cy="1142288"/>
            </a:xfrm>
            <a:custGeom>
              <a:avLst/>
              <a:gdLst/>
              <a:ahLst/>
              <a:cxnLst>
                <a:cxn ang="0">
                  <a:pos x="wd2" y="hd2"/>
                </a:cxn>
                <a:cxn ang="5400000">
                  <a:pos x="wd2" y="hd2"/>
                </a:cxn>
                <a:cxn ang="10800000">
                  <a:pos x="wd2" y="hd2"/>
                </a:cxn>
                <a:cxn ang="16200000">
                  <a:pos x="wd2" y="hd2"/>
                </a:cxn>
              </a:cxnLst>
              <a:rect l="0" t="0" r="r" b="b"/>
              <a:pathLst>
                <a:path w="21600" h="21504" extrusionOk="0">
                  <a:moveTo>
                    <a:pt x="21597" y="3783"/>
                  </a:moveTo>
                  <a:cubicBezTo>
                    <a:pt x="21597" y="3785"/>
                    <a:pt x="21597" y="3785"/>
                    <a:pt x="21597" y="3783"/>
                  </a:cubicBezTo>
                  <a:cubicBezTo>
                    <a:pt x="21548" y="3325"/>
                    <a:pt x="21194" y="2888"/>
                    <a:pt x="20549" y="2689"/>
                  </a:cubicBezTo>
                  <a:lnTo>
                    <a:pt x="12741" y="288"/>
                  </a:lnTo>
                  <a:cubicBezTo>
                    <a:pt x="11494" y="-96"/>
                    <a:pt x="10109" y="-96"/>
                    <a:pt x="8862" y="288"/>
                  </a:cubicBezTo>
                  <a:lnTo>
                    <a:pt x="1054" y="2689"/>
                  </a:lnTo>
                  <a:cubicBezTo>
                    <a:pt x="412" y="2888"/>
                    <a:pt x="58" y="3325"/>
                    <a:pt x="6" y="3783"/>
                  </a:cubicBezTo>
                  <a:cubicBezTo>
                    <a:pt x="6" y="3783"/>
                    <a:pt x="6" y="3783"/>
                    <a:pt x="6" y="3783"/>
                  </a:cubicBezTo>
                  <a:lnTo>
                    <a:pt x="0" y="3783"/>
                  </a:lnTo>
                  <a:lnTo>
                    <a:pt x="0" y="17197"/>
                  </a:lnTo>
                  <a:lnTo>
                    <a:pt x="86" y="17197"/>
                  </a:lnTo>
                  <a:cubicBezTo>
                    <a:pt x="213" y="17489"/>
                    <a:pt x="475" y="17753"/>
                    <a:pt x="881" y="17920"/>
                  </a:cubicBezTo>
                  <a:lnTo>
                    <a:pt x="8373" y="21031"/>
                  </a:lnTo>
                  <a:cubicBezTo>
                    <a:pt x="9130" y="21346"/>
                    <a:pt x="9965" y="21504"/>
                    <a:pt x="10800" y="21504"/>
                  </a:cubicBezTo>
                  <a:cubicBezTo>
                    <a:pt x="11635" y="21504"/>
                    <a:pt x="12470" y="21346"/>
                    <a:pt x="13227" y="21031"/>
                  </a:cubicBezTo>
                  <a:lnTo>
                    <a:pt x="20719" y="17920"/>
                  </a:lnTo>
                  <a:cubicBezTo>
                    <a:pt x="21125" y="17753"/>
                    <a:pt x="21387" y="17489"/>
                    <a:pt x="21514" y="17197"/>
                  </a:cubicBezTo>
                  <a:lnTo>
                    <a:pt x="21600" y="17197"/>
                  </a:lnTo>
                  <a:lnTo>
                    <a:pt x="21600" y="3783"/>
                  </a:lnTo>
                  <a:lnTo>
                    <a:pt x="21597" y="3783"/>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1" name="Shape">
              <a:extLst>
                <a:ext uri="{FF2B5EF4-FFF2-40B4-BE49-F238E27FC236}">
                  <a16:creationId xmlns:a16="http://schemas.microsoft.com/office/drawing/2014/main" id="{91104BF3-DBB4-425A-8F8E-22D6481BB9B9}"/>
                </a:ext>
              </a:extLst>
            </p:cNvPr>
            <p:cNvSpPr/>
            <p:nvPr/>
          </p:nvSpPr>
          <p:spPr>
            <a:xfrm>
              <a:off x="851479" y="1654531"/>
              <a:ext cx="441602" cy="52899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041"/>
                  </a:lnTo>
                  <a:lnTo>
                    <a:pt x="178" y="21041"/>
                  </a:lnTo>
                  <a:cubicBezTo>
                    <a:pt x="426" y="21079"/>
                    <a:pt x="950" y="21113"/>
                    <a:pt x="1767" y="21135"/>
                  </a:cubicBezTo>
                  <a:lnTo>
                    <a:pt x="16744" y="21539"/>
                  </a:lnTo>
                  <a:cubicBezTo>
                    <a:pt x="18262" y="21580"/>
                    <a:pt x="19931" y="21600"/>
                    <a:pt x="21600" y="21600"/>
                  </a:cubicBezTo>
                  <a:lnTo>
                    <a:pt x="21600" y="0"/>
                  </a:lnTo>
                  <a:lnTo>
                    <a:pt x="0" y="0"/>
                  </a:lnTo>
                  <a:close/>
                </a:path>
              </a:pathLst>
            </a:custGeom>
            <a:solidFill>
              <a:srgbClr val="DFE6E7"/>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2" name="Shape">
              <a:extLst>
                <a:ext uri="{FF2B5EF4-FFF2-40B4-BE49-F238E27FC236}">
                  <a16:creationId xmlns:a16="http://schemas.microsoft.com/office/drawing/2014/main" id="{97515F04-7940-4B41-8DBB-BFE06C8215A3}"/>
                </a:ext>
              </a:extLst>
            </p:cNvPr>
            <p:cNvSpPr/>
            <p:nvPr/>
          </p:nvSpPr>
          <p:spPr>
            <a:xfrm>
              <a:off x="1255747" y="1654531"/>
              <a:ext cx="441602" cy="52899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cubicBezTo>
                    <a:pt x="1669" y="21600"/>
                    <a:pt x="3338" y="21579"/>
                    <a:pt x="4856" y="21539"/>
                  </a:cubicBezTo>
                  <a:lnTo>
                    <a:pt x="19833" y="21135"/>
                  </a:lnTo>
                  <a:cubicBezTo>
                    <a:pt x="20641" y="21113"/>
                    <a:pt x="21165" y="21079"/>
                    <a:pt x="21422" y="21041"/>
                  </a:cubicBezTo>
                  <a:lnTo>
                    <a:pt x="21600" y="21041"/>
                  </a:lnTo>
                  <a:lnTo>
                    <a:pt x="21600" y="0"/>
                  </a:lnTo>
                  <a:lnTo>
                    <a:pt x="0" y="0"/>
                  </a:lnTo>
                  <a:close/>
                </a:path>
              </a:pathLst>
            </a:custGeom>
            <a:solidFill>
              <a:srgbClr val="D2DADC"/>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3" name="Shape">
              <a:extLst>
                <a:ext uri="{FF2B5EF4-FFF2-40B4-BE49-F238E27FC236}">
                  <a16:creationId xmlns:a16="http://schemas.microsoft.com/office/drawing/2014/main" id="{DDEA1193-E99A-4D00-AEB0-5AA3A285BFF9}"/>
                </a:ext>
              </a:extLst>
            </p:cNvPr>
            <p:cNvSpPr/>
            <p:nvPr/>
          </p:nvSpPr>
          <p:spPr>
            <a:xfrm>
              <a:off x="883253" y="1524133"/>
              <a:ext cx="814096" cy="296657"/>
            </a:xfrm>
            <a:custGeom>
              <a:avLst/>
              <a:gdLst/>
              <a:ahLst/>
              <a:cxnLst>
                <a:cxn ang="0">
                  <a:pos x="wd2" y="hd2"/>
                </a:cxn>
                <a:cxn ang="5400000">
                  <a:pos x="wd2" y="hd2"/>
                </a:cxn>
                <a:cxn ang="10800000">
                  <a:pos x="wd2" y="hd2"/>
                </a:cxn>
                <a:cxn ang="16200000">
                  <a:pos x="wd2" y="hd2"/>
                </a:cxn>
              </a:cxnLst>
              <a:rect l="0" t="0" r="r" b="b"/>
              <a:pathLst>
                <a:path w="20881" h="20984" extrusionOk="0">
                  <a:moveTo>
                    <a:pt x="8095" y="19833"/>
                  </a:moveTo>
                  <a:lnTo>
                    <a:pt x="852" y="12252"/>
                  </a:lnTo>
                  <a:cubicBezTo>
                    <a:pt x="-359" y="10986"/>
                    <a:pt x="-256" y="7532"/>
                    <a:pt x="1019" y="6542"/>
                  </a:cubicBezTo>
                  <a:lnTo>
                    <a:pt x="8567" y="698"/>
                  </a:lnTo>
                  <a:cubicBezTo>
                    <a:pt x="9773" y="-233"/>
                    <a:pt x="11113" y="-233"/>
                    <a:pt x="12315" y="698"/>
                  </a:cubicBezTo>
                  <a:lnTo>
                    <a:pt x="19863" y="6542"/>
                  </a:lnTo>
                  <a:cubicBezTo>
                    <a:pt x="21138" y="7532"/>
                    <a:pt x="21241" y="10986"/>
                    <a:pt x="20030" y="12252"/>
                  </a:cubicBezTo>
                  <a:lnTo>
                    <a:pt x="12787" y="19833"/>
                  </a:lnTo>
                  <a:cubicBezTo>
                    <a:pt x="11323" y="21367"/>
                    <a:pt x="9563" y="21367"/>
                    <a:pt x="8095" y="19833"/>
                  </a:cubicBezTo>
                  <a:close/>
                </a:path>
              </a:pathLst>
            </a:custGeom>
            <a:solidFill>
              <a:srgbClr val="BDC8CB"/>
            </a:solidFill>
            <a:ln>
              <a:noFill/>
            </a:ln>
          </p:spPr>
          <p:txBody>
            <a:bodyPr vert="horz" wrap="square" lIns="68580" tIns="34290" rIns="68580" bIns="34290" numCol="1" anchor="t" anchorCtr="0" compatLnSpc="1">
              <a:prstTxWarp prst="textNoShape">
                <a:avLst/>
              </a:prstTxWarp>
            </a:bodyPr>
            <a:lstStyle/>
            <a:p>
              <a:endParaRPr sz="1350"/>
            </a:p>
          </p:txBody>
        </p:sp>
        <p:sp>
          <p:nvSpPr>
            <p:cNvPr id="14" name="Freeform: Shape 13">
              <a:extLst>
                <a:ext uri="{FF2B5EF4-FFF2-40B4-BE49-F238E27FC236}">
                  <a16:creationId xmlns:a16="http://schemas.microsoft.com/office/drawing/2014/main" id="{97E0A5CD-531C-44F9-AD28-55CD7D45FDC1}"/>
                </a:ext>
              </a:extLst>
            </p:cNvPr>
            <p:cNvSpPr/>
            <p:nvPr/>
          </p:nvSpPr>
          <p:spPr>
            <a:xfrm>
              <a:off x="883254" y="2110137"/>
              <a:ext cx="814096" cy="4485532"/>
            </a:xfrm>
            <a:custGeom>
              <a:avLst/>
              <a:gdLst>
                <a:gd name="connsiteX0" fmla="*/ 0 w 872169"/>
                <a:gd name="connsiteY0" fmla="*/ 3935740 h 4805507"/>
                <a:gd name="connsiteX1" fmla="*/ 290190 w 872169"/>
                <a:gd name="connsiteY1" fmla="*/ 4045158 h 4805507"/>
                <a:gd name="connsiteX2" fmla="*/ 442310 w 872169"/>
                <a:gd name="connsiteY2" fmla="*/ 4072095 h 4805507"/>
                <a:gd name="connsiteX3" fmla="*/ 594429 w 872169"/>
                <a:gd name="connsiteY3" fmla="*/ 4045158 h 4805507"/>
                <a:gd name="connsiteX4" fmla="*/ 872169 w 872169"/>
                <a:gd name="connsiteY4" fmla="*/ 3940435 h 4805507"/>
                <a:gd name="connsiteX5" fmla="*/ 872169 w 872169"/>
                <a:gd name="connsiteY5" fmla="*/ 4673871 h 4805507"/>
                <a:gd name="connsiteX6" fmla="*/ 594429 w 872169"/>
                <a:gd name="connsiteY6" fmla="*/ 4778567 h 4805507"/>
                <a:gd name="connsiteX7" fmla="*/ 442324 w 872169"/>
                <a:gd name="connsiteY7" fmla="*/ 4805502 h 4805507"/>
                <a:gd name="connsiteX8" fmla="*/ 442324 w 872169"/>
                <a:gd name="connsiteY8" fmla="*/ 4805507 h 4805507"/>
                <a:gd name="connsiteX9" fmla="*/ 442310 w 872169"/>
                <a:gd name="connsiteY9" fmla="*/ 4805505 h 4805507"/>
                <a:gd name="connsiteX10" fmla="*/ 442295 w 872169"/>
                <a:gd name="connsiteY10" fmla="*/ 4805507 h 4805507"/>
                <a:gd name="connsiteX11" fmla="*/ 442295 w 872169"/>
                <a:gd name="connsiteY11" fmla="*/ 4805502 h 4805507"/>
                <a:gd name="connsiteX12" fmla="*/ 290190 w 872169"/>
                <a:gd name="connsiteY12" fmla="*/ 4778567 h 4805507"/>
                <a:gd name="connsiteX13" fmla="*/ 0 w 872169"/>
                <a:gd name="connsiteY13" fmla="*/ 4669178 h 4805507"/>
                <a:gd name="connsiteX14" fmla="*/ 0 w 872169"/>
                <a:gd name="connsiteY14" fmla="*/ 2941149 h 4805507"/>
                <a:gd name="connsiteX15" fmla="*/ 290190 w 872169"/>
                <a:gd name="connsiteY15" fmla="*/ 3050567 h 4805507"/>
                <a:gd name="connsiteX16" fmla="*/ 442310 w 872169"/>
                <a:gd name="connsiteY16" fmla="*/ 3077504 h 4805507"/>
                <a:gd name="connsiteX17" fmla="*/ 594429 w 872169"/>
                <a:gd name="connsiteY17" fmla="*/ 3050567 h 4805507"/>
                <a:gd name="connsiteX18" fmla="*/ 872169 w 872169"/>
                <a:gd name="connsiteY18" fmla="*/ 2945844 h 4805507"/>
                <a:gd name="connsiteX19" fmla="*/ 872169 w 872169"/>
                <a:gd name="connsiteY19" fmla="*/ 3679280 h 4805507"/>
                <a:gd name="connsiteX20" fmla="*/ 594429 w 872169"/>
                <a:gd name="connsiteY20" fmla="*/ 3783976 h 4805507"/>
                <a:gd name="connsiteX21" fmla="*/ 442324 w 872169"/>
                <a:gd name="connsiteY21" fmla="*/ 3810911 h 4805507"/>
                <a:gd name="connsiteX22" fmla="*/ 442324 w 872169"/>
                <a:gd name="connsiteY22" fmla="*/ 3810916 h 4805507"/>
                <a:gd name="connsiteX23" fmla="*/ 442310 w 872169"/>
                <a:gd name="connsiteY23" fmla="*/ 3810914 h 4805507"/>
                <a:gd name="connsiteX24" fmla="*/ 442295 w 872169"/>
                <a:gd name="connsiteY24" fmla="*/ 3810916 h 4805507"/>
                <a:gd name="connsiteX25" fmla="*/ 442295 w 872169"/>
                <a:gd name="connsiteY25" fmla="*/ 3810911 h 4805507"/>
                <a:gd name="connsiteX26" fmla="*/ 290190 w 872169"/>
                <a:gd name="connsiteY26" fmla="*/ 3783976 h 4805507"/>
                <a:gd name="connsiteX27" fmla="*/ 0 w 872169"/>
                <a:gd name="connsiteY27" fmla="*/ 3674587 h 4805507"/>
                <a:gd name="connsiteX28" fmla="*/ 0 w 872169"/>
                <a:gd name="connsiteY28" fmla="*/ 1950549 h 4805507"/>
                <a:gd name="connsiteX29" fmla="*/ 290190 w 872169"/>
                <a:gd name="connsiteY29" fmla="*/ 2059966 h 4805507"/>
                <a:gd name="connsiteX30" fmla="*/ 442310 w 872169"/>
                <a:gd name="connsiteY30" fmla="*/ 2086904 h 4805507"/>
                <a:gd name="connsiteX31" fmla="*/ 594429 w 872169"/>
                <a:gd name="connsiteY31" fmla="*/ 2059966 h 4805507"/>
                <a:gd name="connsiteX32" fmla="*/ 872169 w 872169"/>
                <a:gd name="connsiteY32" fmla="*/ 1955243 h 4805507"/>
                <a:gd name="connsiteX33" fmla="*/ 872169 w 872169"/>
                <a:gd name="connsiteY33" fmla="*/ 2688680 h 4805507"/>
                <a:gd name="connsiteX34" fmla="*/ 594429 w 872169"/>
                <a:gd name="connsiteY34" fmla="*/ 2793376 h 4805507"/>
                <a:gd name="connsiteX35" fmla="*/ 442324 w 872169"/>
                <a:gd name="connsiteY35" fmla="*/ 2820311 h 4805507"/>
                <a:gd name="connsiteX36" fmla="*/ 442324 w 872169"/>
                <a:gd name="connsiteY36" fmla="*/ 2820316 h 4805507"/>
                <a:gd name="connsiteX37" fmla="*/ 442310 w 872169"/>
                <a:gd name="connsiteY37" fmla="*/ 2820314 h 4805507"/>
                <a:gd name="connsiteX38" fmla="*/ 442295 w 872169"/>
                <a:gd name="connsiteY38" fmla="*/ 2820316 h 4805507"/>
                <a:gd name="connsiteX39" fmla="*/ 442295 w 872169"/>
                <a:gd name="connsiteY39" fmla="*/ 2820311 h 4805507"/>
                <a:gd name="connsiteX40" fmla="*/ 290190 w 872169"/>
                <a:gd name="connsiteY40" fmla="*/ 2793376 h 4805507"/>
                <a:gd name="connsiteX41" fmla="*/ 0 w 872169"/>
                <a:gd name="connsiteY41" fmla="*/ 2683987 h 4805507"/>
                <a:gd name="connsiteX42" fmla="*/ 0 w 872169"/>
                <a:gd name="connsiteY42" fmla="*/ 972649 h 4805507"/>
                <a:gd name="connsiteX43" fmla="*/ 290190 w 872169"/>
                <a:gd name="connsiteY43" fmla="*/ 1082066 h 4805507"/>
                <a:gd name="connsiteX44" fmla="*/ 364428 w 872169"/>
                <a:gd name="connsiteY44" fmla="*/ 1102260 h 4805507"/>
                <a:gd name="connsiteX45" fmla="*/ 442310 w 872169"/>
                <a:gd name="connsiteY45" fmla="*/ 1109005 h 4805507"/>
                <a:gd name="connsiteX46" fmla="*/ 520192 w 872169"/>
                <a:gd name="connsiteY46" fmla="*/ 1102260 h 4805507"/>
                <a:gd name="connsiteX47" fmla="*/ 594429 w 872169"/>
                <a:gd name="connsiteY47" fmla="*/ 1082066 h 4805507"/>
                <a:gd name="connsiteX48" fmla="*/ 872169 w 872169"/>
                <a:gd name="connsiteY48" fmla="*/ 977343 h 4805507"/>
                <a:gd name="connsiteX49" fmla="*/ 872169 w 872169"/>
                <a:gd name="connsiteY49" fmla="*/ 1710780 h 4805507"/>
                <a:gd name="connsiteX50" fmla="*/ 594429 w 872169"/>
                <a:gd name="connsiteY50" fmla="*/ 1815476 h 4805507"/>
                <a:gd name="connsiteX51" fmla="*/ 520192 w 872169"/>
                <a:gd name="connsiteY51" fmla="*/ 1835669 h 4805507"/>
                <a:gd name="connsiteX52" fmla="*/ 442324 w 872169"/>
                <a:gd name="connsiteY52" fmla="*/ 1842414 h 4805507"/>
                <a:gd name="connsiteX53" fmla="*/ 442324 w 872169"/>
                <a:gd name="connsiteY53" fmla="*/ 1842416 h 4805507"/>
                <a:gd name="connsiteX54" fmla="*/ 442310 w 872169"/>
                <a:gd name="connsiteY54" fmla="*/ 1842415 h 4805507"/>
                <a:gd name="connsiteX55" fmla="*/ 442295 w 872169"/>
                <a:gd name="connsiteY55" fmla="*/ 1842416 h 4805507"/>
                <a:gd name="connsiteX56" fmla="*/ 442295 w 872169"/>
                <a:gd name="connsiteY56" fmla="*/ 1842414 h 4805507"/>
                <a:gd name="connsiteX57" fmla="*/ 364428 w 872169"/>
                <a:gd name="connsiteY57" fmla="*/ 1835669 h 4805507"/>
                <a:gd name="connsiteX58" fmla="*/ 290190 w 872169"/>
                <a:gd name="connsiteY58" fmla="*/ 1815476 h 4805507"/>
                <a:gd name="connsiteX59" fmla="*/ 0 w 872169"/>
                <a:gd name="connsiteY59" fmla="*/ 1706087 h 4805507"/>
                <a:gd name="connsiteX60" fmla="*/ 0 w 872169"/>
                <a:gd name="connsiteY60" fmla="*/ 0 h 4805507"/>
                <a:gd name="connsiteX61" fmla="*/ 290190 w 872169"/>
                <a:gd name="connsiteY61" fmla="*/ 109418 h 4805507"/>
                <a:gd name="connsiteX62" fmla="*/ 364428 w 872169"/>
                <a:gd name="connsiteY62" fmla="*/ 129646 h 4805507"/>
                <a:gd name="connsiteX63" fmla="*/ 442310 w 872169"/>
                <a:gd name="connsiteY63" fmla="*/ 136357 h 4805507"/>
                <a:gd name="connsiteX64" fmla="*/ 520192 w 872169"/>
                <a:gd name="connsiteY64" fmla="*/ 129611 h 4805507"/>
                <a:gd name="connsiteX65" fmla="*/ 594429 w 872169"/>
                <a:gd name="connsiteY65" fmla="*/ 109418 h 4805507"/>
                <a:gd name="connsiteX66" fmla="*/ 872169 w 872169"/>
                <a:gd name="connsiteY66" fmla="*/ 4694 h 4805507"/>
                <a:gd name="connsiteX67" fmla="*/ 872169 w 872169"/>
                <a:gd name="connsiteY67" fmla="*/ 738131 h 4805507"/>
                <a:gd name="connsiteX68" fmla="*/ 594429 w 872169"/>
                <a:gd name="connsiteY68" fmla="*/ 842827 h 4805507"/>
                <a:gd name="connsiteX69" fmla="*/ 520192 w 872169"/>
                <a:gd name="connsiteY69" fmla="*/ 863020 h 4805507"/>
                <a:gd name="connsiteX70" fmla="*/ 442324 w 872169"/>
                <a:gd name="connsiteY70" fmla="*/ 869765 h 4805507"/>
                <a:gd name="connsiteX71" fmla="*/ 442324 w 872169"/>
                <a:gd name="connsiteY71" fmla="*/ 869767 h 4805507"/>
                <a:gd name="connsiteX72" fmla="*/ 442310 w 872169"/>
                <a:gd name="connsiteY72" fmla="*/ 869766 h 4805507"/>
                <a:gd name="connsiteX73" fmla="*/ 442295 w 872169"/>
                <a:gd name="connsiteY73" fmla="*/ 869767 h 4805507"/>
                <a:gd name="connsiteX74" fmla="*/ 442295 w 872169"/>
                <a:gd name="connsiteY74" fmla="*/ 869765 h 4805507"/>
                <a:gd name="connsiteX75" fmla="*/ 364428 w 872169"/>
                <a:gd name="connsiteY75" fmla="*/ 863020 h 4805507"/>
                <a:gd name="connsiteX76" fmla="*/ 290190 w 872169"/>
                <a:gd name="connsiteY76" fmla="*/ 842827 h 4805507"/>
                <a:gd name="connsiteX77" fmla="*/ 0 w 872169"/>
                <a:gd name="connsiteY77" fmla="*/ 733438 h 480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872169" h="4805507">
                  <a:moveTo>
                    <a:pt x="0" y="3935740"/>
                  </a:moveTo>
                  <a:lnTo>
                    <a:pt x="290190" y="4045158"/>
                  </a:lnTo>
                  <a:lnTo>
                    <a:pt x="442310" y="4072095"/>
                  </a:lnTo>
                  <a:lnTo>
                    <a:pt x="594429" y="4045158"/>
                  </a:lnTo>
                  <a:lnTo>
                    <a:pt x="872169" y="3940435"/>
                  </a:lnTo>
                  <a:lnTo>
                    <a:pt x="872169" y="4673871"/>
                  </a:lnTo>
                  <a:lnTo>
                    <a:pt x="594429" y="4778567"/>
                  </a:lnTo>
                  <a:lnTo>
                    <a:pt x="442324" y="4805502"/>
                  </a:lnTo>
                  <a:lnTo>
                    <a:pt x="442324" y="4805507"/>
                  </a:lnTo>
                  <a:lnTo>
                    <a:pt x="442310" y="4805505"/>
                  </a:lnTo>
                  <a:lnTo>
                    <a:pt x="442295" y="4805507"/>
                  </a:lnTo>
                  <a:lnTo>
                    <a:pt x="442295" y="4805502"/>
                  </a:lnTo>
                  <a:lnTo>
                    <a:pt x="290190" y="4778567"/>
                  </a:lnTo>
                  <a:lnTo>
                    <a:pt x="0" y="4669178"/>
                  </a:lnTo>
                  <a:close/>
                  <a:moveTo>
                    <a:pt x="0" y="2941149"/>
                  </a:moveTo>
                  <a:lnTo>
                    <a:pt x="290190" y="3050567"/>
                  </a:lnTo>
                  <a:lnTo>
                    <a:pt x="442310" y="3077504"/>
                  </a:lnTo>
                  <a:lnTo>
                    <a:pt x="594429" y="3050567"/>
                  </a:lnTo>
                  <a:lnTo>
                    <a:pt x="872169" y="2945844"/>
                  </a:lnTo>
                  <a:lnTo>
                    <a:pt x="872169" y="3679280"/>
                  </a:lnTo>
                  <a:lnTo>
                    <a:pt x="594429" y="3783976"/>
                  </a:lnTo>
                  <a:lnTo>
                    <a:pt x="442324" y="3810911"/>
                  </a:lnTo>
                  <a:lnTo>
                    <a:pt x="442324" y="3810916"/>
                  </a:lnTo>
                  <a:lnTo>
                    <a:pt x="442310" y="3810914"/>
                  </a:lnTo>
                  <a:lnTo>
                    <a:pt x="442295" y="3810916"/>
                  </a:lnTo>
                  <a:lnTo>
                    <a:pt x="442295" y="3810911"/>
                  </a:lnTo>
                  <a:lnTo>
                    <a:pt x="290190" y="3783976"/>
                  </a:lnTo>
                  <a:lnTo>
                    <a:pt x="0" y="3674587"/>
                  </a:lnTo>
                  <a:close/>
                  <a:moveTo>
                    <a:pt x="0" y="1950549"/>
                  </a:moveTo>
                  <a:lnTo>
                    <a:pt x="290190" y="2059966"/>
                  </a:lnTo>
                  <a:lnTo>
                    <a:pt x="442310" y="2086904"/>
                  </a:lnTo>
                  <a:lnTo>
                    <a:pt x="594429" y="2059966"/>
                  </a:lnTo>
                  <a:lnTo>
                    <a:pt x="872169" y="1955243"/>
                  </a:lnTo>
                  <a:lnTo>
                    <a:pt x="872169" y="2688680"/>
                  </a:lnTo>
                  <a:lnTo>
                    <a:pt x="594429" y="2793376"/>
                  </a:lnTo>
                  <a:lnTo>
                    <a:pt x="442324" y="2820311"/>
                  </a:lnTo>
                  <a:lnTo>
                    <a:pt x="442324" y="2820316"/>
                  </a:lnTo>
                  <a:lnTo>
                    <a:pt x="442310" y="2820314"/>
                  </a:lnTo>
                  <a:lnTo>
                    <a:pt x="442295" y="2820316"/>
                  </a:lnTo>
                  <a:lnTo>
                    <a:pt x="442295" y="2820311"/>
                  </a:lnTo>
                  <a:lnTo>
                    <a:pt x="290190" y="2793376"/>
                  </a:lnTo>
                  <a:lnTo>
                    <a:pt x="0" y="2683987"/>
                  </a:lnTo>
                  <a:close/>
                  <a:moveTo>
                    <a:pt x="0" y="972649"/>
                  </a:moveTo>
                  <a:lnTo>
                    <a:pt x="290190" y="1082066"/>
                  </a:lnTo>
                  <a:cubicBezTo>
                    <a:pt x="313920" y="1091031"/>
                    <a:pt x="338869" y="1097766"/>
                    <a:pt x="364428" y="1102260"/>
                  </a:cubicBezTo>
                  <a:lnTo>
                    <a:pt x="442310" y="1109005"/>
                  </a:lnTo>
                  <a:lnTo>
                    <a:pt x="520192" y="1102260"/>
                  </a:lnTo>
                  <a:cubicBezTo>
                    <a:pt x="545751" y="1097766"/>
                    <a:pt x="570700" y="1091031"/>
                    <a:pt x="594429" y="1082066"/>
                  </a:cubicBezTo>
                  <a:lnTo>
                    <a:pt x="872169" y="977343"/>
                  </a:lnTo>
                  <a:lnTo>
                    <a:pt x="872169" y="1710780"/>
                  </a:lnTo>
                  <a:lnTo>
                    <a:pt x="594429" y="1815476"/>
                  </a:lnTo>
                  <a:cubicBezTo>
                    <a:pt x="570700" y="1824440"/>
                    <a:pt x="545751" y="1831175"/>
                    <a:pt x="520192" y="1835669"/>
                  </a:cubicBezTo>
                  <a:lnTo>
                    <a:pt x="442324" y="1842414"/>
                  </a:lnTo>
                  <a:lnTo>
                    <a:pt x="442324" y="1842416"/>
                  </a:lnTo>
                  <a:lnTo>
                    <a:pt x="442310" y="1842415"/>
                  </a:lnTo>
                  <a:lnTo>
                    <a:pt x="442295" y="1842416"/>
                  </a:lnTo>
                  <a:lnTo>
                    <a:pt x="442295" y="1842414"/>
                  </a:lnTo>
                  <a:lnTo>
                    <a:pt x="364428" y="1835669"/>
                  </a:lnTo>
                  <a:cubicBezTo>
                    <a:pt x="338869" y="1831175"/>
                    <a:pt x="313920" y="1824440"/>
                    <a:pt x="290190" y="1815476"/>
                  </a:cubicBezTo>
                  <a:lnTo>
                    <a:pt x="0" y="1706087"/>
                  </a:lnTo>
                  <a:close/>
                  <a:moveTo>
                    <a:pt x="0" y="0"/>
                  </a:moveTo>
                  <a:lnTo>
                    <a:pt x="290190" y="109418"/>
                  </a:lnTo>
                  <a:cubicBezTo>
                    <a:pt x="313920" y="118429"/>
                    <a:pt x="338869" y="125164"/>
                    <a:pt x="364428" y="129646"/>
                  </a:cubicBezTo>
                  <a:lnTo>
                    <a:pt x="442310" y="136357"/>
                  </a:lnTo>
                  <a:lnTo>
                    <a:pt x="520192" y="129611"/>
                  </a:lnTo>
                  <a:cubicBezTo>
                    <a:pt x="545751" y="125117"/>
                    <a:pt x="570700" y="118382"/>
                    <a:pt x="594429" y="109418"/>
                  </a:cubicBezTo>
                  <a:lnTo>
                    <a:pt x="872169" y="4694"/>
                  </a:lnTo>
                  <a:lnTo>
                    <a:pt x="872169" y="738131"/>
                  </a:lnTo>
                  <a:lnTo>
                    <a:pt x="594429" y="842827"/>
                  </a:lnTo>
                  <a:cubicBezTo>
                    <a:pt x="570700" y="851791"/>
                    <a:pt x="545751" y="858526"/>
                    <a:pt x="520192" y="863020"/>
                  </a:cubicBezTo>
                  <a:lnTo>
                    <a:pt x="442324" y="869765"/>
                  </a:lnTo>
                  <a:lnTo>
                    <a:pt x="442324" y="869767"/>
                  </a:lnTo>
                  <a:lnTo>
                    <a:pt x="442310" y="869766"/>
                  </a:lnTo>
                  <a:lnTo>
                    <a:pt x="442295" y="869767"/>
                  </a:lnTo>
                  <a:lnTo>
                    <a:pt x="442295" y="869765"/>
                  </a:lnTo>
                  <a:lnTo>
                    <a:pt x="364428" y="863020"/>
                  </a:lnTo>
                  <a:cubicBezTo>
                    <a:pt x="338869" y="858526"/>
                    <a:pt x="313920" y="851791"/>
                    <a:pt x="290190" y="842827"/>
                  </a:cubicBezTo>
                  <a:lnTo>
                    <a:pt x="0" y="733438"/>
                  </a:lnTo>
                  <a:close/>
                </a:path>
              </a:pathLst>
            </a:custGeom>
            <a:solidFill>
              <a:schemeClr val="tx1">
                <a:alpha val="25000"/>
              </a:schemeClr>
            </a:solidFill>
            <a:ln>
              <a:noFill/>
            </a:ln>
          </p:spPr>
          <p:txBody>
            <a:bodyPr vert="horz" wrap="square" lIns="68580" tIns="34290" rIns="68580" bIns="34290" numCol="1" anchor="t" anchorCtr="0" compatLnSpc="1">
              <a:prstTxWarp prst="textNoShape">
                <a:avLst/>
              </a:prstTxWarp>
              <a:noAutofit/>
            </a:bodyPr>
            <a:lstStyle/>
            <a:p>
              <a:endParaRPr sz="1350"/>
            </a:p>
          </p:txBody>
        </p:sp>
        <p:sp>
          <p:nvSpPr>
            <p:cNvPr id="15" name="Shape">
              <a:extLst>
                <a:ext uri="{FF2B5EF4-FFF2-40B4-BE49-F238E27FC236}">
                  <a16:creationId xmlns:a16="http://schemas.microsoft.com/office/drawing/2014/main" id="{3439AD17-9788-40C1-9F14-14065C9B3B63}"/>
                </a:ext>
              </a:extLst>
            </p:cNvPr>
            <p:cNvSpPr/>
            <p:nvPr/>
          </p:nvSpPr>
          <p:spPr>
            <a:xfrm>
              <a:off x="664275" y="4602544"/>
              <a:ext cx="631851" cy="941356"/>
            </a:xfrm>
            <a:custGeom>
              <a:avLst/>
              <a:gdLst/>
              <a:ahLst/>
              <a:cxnLst>
                <a:cxn ang="0">
                  <a:pos x="wd2" y="hd2"/>
                </a:cxn>
                <a:cxn ang="5400000">
                  <a:pos x="wd2" y="hd2"/>
                </a:cxn>
                <a:cxn ang="10800000">
                  <a:pos x="wd2" y="hd2"/>
                </a:cxn>
                <a:cxn ang="16200000">
                  <a:pos x="wd2" y="hd2"/>
                </a:cxn>
              </a:cxnLst>
              <a:rect l="0" t="0" r="r" b="b"/>
              <a:pathLst>
                <a:path w="21509" h="21600" extrusionOk="0">
                  <a:moveTo>
                    <a:pt x="16675" y="5315"/>
                  </a:moveTo>
                  <a:lnTo>
                    <a:pt x="1755" y="1523"/>
                  </a:lnTo>
                  <a:cubicBezTo>
                    <a:pt x="477" y="1200"/>
                    <a:pt x="-91" y="585"/>
                    <a:pt x="12" y="0"/>
                  </a:cubicBezTo>
                  <a:lnTo>
                    <a:pt x="1" y="0"/>
                  </a:lnTo>
                  <a:lnTo>
                    <a:pt x="1" y="16350"/>
                  </a:lnTo>
                  <a:lnTo>
                    <a:pt x="173" y="16350"/>
                  </a:lnTo>
                  <a:cubicBezTo>
                    <a:pt x="425" y="16707"/>
                    <a:pt x="947" y="17028"/>
                    <a:pt x="1755" y="17232"/>
                  </a:cubicBezTo>
                  <a:lnTo>
                    <a:pt x="16675" y="21023"/>
                  </a:lnTo>
                  <a:cubicBezTo>
                    <a:pt x="18183" y="21407"/>
                    <a:pt x="19846" y="21600"/>
                    <a:pt x="21509" y="21600"/>
                  </a:cubicBezTo>
                  <a:lnTo>
                    <a:pt x="21509" y="5892"/>
                  </a:lnTo>
                  <a:cubicBezTo>
                    <a:pt x="19846" y="5892"/>
                    <a:pt x="18183" y="5699"/>
                    <a:pt x="16675" y="531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6" name="Shape">
              <a:extLst>
                <a:ext uri="{FF2B5EF4-FFF2-40B4-BE49-F238E27FC236}">
                  <a16:creationId xmlns:a16="http://schemas.microsoft.com/office/drawing/2014/main" id="{BAA9CA47-890D-481C-9816-EF2084724CCF}"/>
                </a:ext>
              </a:extLst>
            </p:cNvPr>
            <p:cNvSpPr/>
            <p:nvPr/>
          </p:nvSpPr>
          <p:spPr>
            <a:xfrm>
              <a:off x="1296099" y="4602544"/>
              <a:ext cx="631852" cy="941356"/>
            </a:xfrm>
            <a:custGeom>
              <a:avLst/>
              <a:gdLst/>
              <a:ahLst/>
              <a:cxnLst>
                <a:cxn ang="0">
                  <a:pos x="wd2" y="hd2"/>
                </a:cxn>
                <a:cxn ang="5400000">
                  <a:pos x="wd2" y="hd2"/>
                </a:cxn>
                <a:cxn ang="10800000">
                  <a:pos x="wd2" y="hd2"/>
                </a:cxn>
                <a:cxn ang="16200000">
                  <a:pos x="wd2" y="hd2"/>
                </a:cxn>
              </a:cxnLst>
              <a:rect l="0" t="0" r="r" b="b"/>
              <a:pathLst>
                <a:path w="21509" h="21600" extrusionOk="0">
                  <a:moveTo>
                    <a:pt x="21497" y="0"/>
                  </a:moveTo>
                  <a:cubicBezTo>
                    <a:pt x="21600" y="588"/>
                    <a:pt x="21032" y="1200"/>
                    <a:pt x="19754" y="1523"/>
                  </a:cubicBezTo>
                  <a:lnTo>
                    <a:pt x="4834" y="5315"/>
                  </a:lnTo>
                  <a:cubicBezTo>
                    <a:pt x="3326" y="5699"/>
                    <a:pt x="1663" y="5892"/>
                    <a:pt x="0" y="5892"/>
                  </a:cubicBezTo>
                  <a:lnTo>
                    <a:pt x="0" y="21600"/>
                  </a:lnTo>
                  <a:cubicBezTo>
                    <a:pt x="1663" y="21600"/>
                    <a:pt x="3326" y="21407"/>
                    <a:pt x="4834" y="21023"/>
                  </a:cubicBezTo>
                  <a:lnTo>
                    <a:pt x="19754" y="17232"/>
                  </a:lnTo>
                  <a:cubicBezTo>
                    <a:pt x="20562" y="17025"/>
                    <a:pt x="21084" y="16707"/>
                    <a:pt x="21336" y="16350"/>
                  </a:cubicBezTo>
                  <a:lnTo>
                    <a:pt x="21508" y="16350"/>
                  </a:lnTo>
                  <a:lnTo>
                    <a:pt x="21508" y="0"/>
                  </a:lnTo>
                  <a:lnTo>
                    <a:pt x="21497" y="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7" name="Shape">
              <a:extLst>
                <a:ext uri="{FF2B5EF4-FFF2-40B4-BE49-F238E27FC236}">
                  <a16:creationId xmlns:a16="http://schemas.microsoft.com/office/drawing/2014/main" id="{ADCABDE9-F0F0-4B3D-854D-A8AC88E0DE7A}"/>
                </a:ext>
              </a:extLst>
            </p:cNvPr>
            <p:cNvSpPr/>
            <p:nvPr/>
          </p:nvSpPr>
          <p:spPr>
            <a:xfrm>
              <a:off x="664275" y="5530910"/>
              <a:ext cx="631851" cy="941356"/>
            </a:xfrm>
            <a:custGeom>
              <a:avLst/>
              <a:gdLst/>
              <a:ahLst/>
              <a:cxnLst>
                <a:cxn ang="0">
                  <a:pos x="wd2" y="hd2"/>
                </a:cxn>
                <a:cxn ang="5400000">
                  <a:pos x="wd2" y="hd2"/>
                </a:cxn>
                <a:cxn ang="10800000">
                  <a:pos x="wd2" y="hd2"/>
                </a:cxn>
                <a:cxn ang="16200000">
                  <a:pos x="wd2" y="hd2"/>
                </a:cxn>
              </a:cxnLst>
              <a:rect l="0" t="0" r="r" b="b"/>
              <a:pathLst>
                <a:path w="21509" h="21600" extrusionOk="0">
                  <a:moveTo>
                    <a:pt x="16675" y="5315"/>
                  </a:moveTo>
                  <a:lnTo>
                    <a:pt x="1755" y="1523"/>
                  </a:lnTo>
                  <a:cubicBezTo>
                    <a:pt x="477" y="1200"/>
                    <a:pt x="-91" y="585"/>
                    <a:pt x="12" y="0"/>
                  </a:cubicBezTo>
                  <a:lnTo>
                    <a:pt x="1" y="0"/>
                  </a:lnTo>
                  <a:lnTo>
                    <a:pt x="1" y="16350"/>
                  </a:lnTo>
                  <a:lnTo>
                    <a:pt x="173" y="16350"/>
                  </a:lnTo>
                  <a:cubicBezTo>
                    <a:pt x="425" y="16707"/>
                    <a:pt x="947" y="17028"/>
                    <a:pt x="1755" y="17232"/>
                  </a:cubicBezTo>
                  <a:lnTo>
                    <a:pt x="16675" y="21023"/>
                  </a:lnTo>
                  <a:cubicBezTo>
                    <a:pt x="18183" y="21407"/>
                    <a:pt x="19846" y="21600"/>
                    <a:pt x="21509" y="21600"/>
                  </a:cubicBezTo>
                  <a:lnTo>
                    <a:pt x="21509" y="5892"/>
                  </a:lnTo>
                  <a:cubicBezTo>
                    <a:pt x="19846" y="5892"/>
                    <a:pt x="18183" y="5699"/>
                    <a:pt x="16675" y="531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8" name="Shape">
              <a:extLst>
                <a:ext uri="{FF2B5EF4-FFF2-40B4-BE49-F238E27FC236}">
                  <a16:creationId xmlns:a16="http://schemas.microsoft.com/office/drawing/2014/main" id="{C0F59617-3B11-4EF6-B596-55CFE384318D}"/>
                </a:ext>
              </a:extLst>
            </p:cNvPr>
            <p:cNvSpPr/>
            <p:nvPr/>
          </p:nvSpPr>
          <p:spPr>
            <a:xfrm>
              <a:off x="1296099" y="5530910"/>
              <a:ext cx="631852" cy="941356"/>
            </a:xfrm>
            <a:custGeom>
              <a:avLst/>
              <a:gdLst/>
              <a:ahLst/>
              <a:cxnLst>
                <a:cxn ang="0">
                  <a:pos x="wd2" y="hd2"/>
                </a:cxn>
                <a:cxn ang="5400000">
                  <a:pos x="wd2" y="hd2"/>
                </a:cxn>
                <a:cxn ang="10800000">
                  <a:pos x="wd2" y="hd2"/>
                </a:cxn>
                <a:cxn ang="16200000">
                  <a:pos x="wd2" y="hd2"/>
                </a:cxn>
              </a:cxnLst>
              <a:rect l="0" t="0" r="r" b="b"/>
              <a:pathLst>
                <a:path w="21509" h="21600" extrusionOk="0">
                  <a:moveTo>
                    <a:pt x="21497" y="0"/>
                  </a:moveTo>
                  <a:cubicBezTo>
                    <a:pt x="21600" y="588"/>
                    <a:pt x="21032" y="1200"/>
                    <a:pt x="19754" y="1523"/>
                  </a:cubicBezTo>
                  <a:lnTo>
                    <a:pt x="4834" y="5315"/>
                  </a:lnTo>
                  <a:cubicBezTo>
                    <a:pt x="3326" y="5699"/>
                    <a:pt x="1663" y="5892"/>
                    <a:pt x="0" y="5892"/>
                  </a:cubicBezTo>
                  <a:lnTo>
                    <a:pt x="0" y="21600"/>
                  </a:lnTo>
                  <a:cubicBezTo>
                    <a:pt x="1663" y="21600"/>
                    <a:pt x="3326" y="21407"/>
                    <a:pt x="4834" y="21023"/>
                  </a:cubicBezTo>
                  <a:lnTo>
                    <a:pt x="19754" y="17232"/>
                  </a:lnTo>
                  <a:cubicBezTo>
                    <a:pt x="20562" y="17025"/>
                    <a:pt x="21084" y="16707"/>
                    <a:pt x="21336" y="16350"/>
                  </a:cubicBezTo>
                  <a:lnTo>
                    <a:pt x="21508" y="16350"/>
                  </a:lnTo>
                  <a:lnTo>
                    <a:pt x="21508" y="0"/>
                  </a:lnTo>
                  <a:lnTo>
                    <a:pt x="21497"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9" name="Shape">
              <a:extLst>
                <a:ext uri="{FF2B5EF4-FFF2-40B4-BE49-F238E27FC236}">
                  <a16:creationId xmlns:a16="http://schemas.microsoft.com/office/drawing/2014/main" id="{D7274C33-7934-46B3-B0BF-5EA136F93E6E}"/>
                </a:ext>
              </a:extLst>
            </p:cNvPr>
            <p:cNvSpPr/>
            <p:nvPr/>
          </p:nvSpPr>
          <p:spPr>
            <a:xfrm>
              <a:off x="664275" y="3677903"/>
              <a:ext cx="631851" cy="941356"/>
            </a:xfrm>
            <a:custGeom>
              <a:avLst/>
              <a:gdLst/>
              <a:ahLst/>
              <a:cxnLst>
                <a:cxn ang="0">
                  <a:pos x="wd2" y="hd2"/>
                </a:cxn>
                <a:cxn ang="5400000">
                  <a:pos x="wd2" y="hd2"/>
                </a:cxn>
                <a:cxn ang="10800000">
                  <a:pos x="wd2" y="hd2"/>
                </a:cxn>
                <a:cxn ang="16200000">
                  <a:pos x="wd2" y="hd2"/>
                </a:cxn>
              </a:cxnLst>
              <a:rect l="0" t="0" r="r" b="b"/>
              <a:pathLst>
                <a:path w="21509" h="21600" extrusionOk="0">
                  <a:moveTo>
                    <a:pt x="16675" y="5315"/>
                  </a:moveTo>
                  <a:lnTo>
                    <a:pt x="1755" y="1523"/>
                  </a:lnTo>
                  <a:cubicBezTo>
                    <a:pt x="477" y="1197"/>
                    <a:pt x="-91" y="585"/>
                    <a:pt x="12" y="0"/>
                  </a:cubicBezTo>
                  <a:lnTo>
                    <a:pt x="1" y="0"/>
                  </a:lnTo>
                  <a:lnTo>
                    <a:pt x="1" y="16350"/>
                  </a:lnTo>
                  <a:lnTo>
                    <a:pt x="173" y="16350"/>
                  </a:lnTo>
                  <a:cubicBezTo>
                    <a:pt x="425" y="16707"/>
                    <a:pt x="947" y="17028"/>
                    <a:pt x="1755" y="17232"/>
                  </a:cubicBezTo>
                  <a:lnTo>
                    <a:pt x="16675" y="21023"/>
                  </a:lnTo>
                  <a:cubicBezTo>
                    <a:pt x="18183" y="21407"/>
                    <a:pt x="19846" y="21600"/>
                    <a:pt x="21509" y="21600"/>
                  </a:cubicBezTo>
                  <a:lnTo>
                    <a:pt x="21509" y="5892"/>
                  </a:lnTo>
                  <a:cubicBezTo>
                    <a:pt x="19846" y="5892"/>
                    <a:pt x="18183" y="5699"/>
                    <a:pt x="16675" y="5315"/>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sz="1350"/>
            </a:p>
          </p:txBody>
        </p:sp>
        <p:sp>
          <p:nvSpPr>
            <p:cNvPr id="20" name="Shape">
              <a:extLst>
                <a:ext uri="{FF2B5EF4-FFF2-40B4-BE49-F238E27FC236}">
                  <a16:creationId xmlns:a16="http://schemas.microsoft.com/office/drawing/2014/main" id="{35242A3F-B83C-4C42-9D14-31EB48321833}"/>
                </a:ext>
              </a:extLst>
            </p:cNvPr>
            <p:cNvSpPr/>
            <p:nvPr/>
          </p:nvSpPr>
          <p:spPr>
            <a:xfrm>
              <a:off x="1296099" y="3677903"/>
              <a:ext cx="631852" cy="941356"/>
            </a:xfrm>
            <a:custGeom>
              <a:avLst/>
              <a:gdLst/>
              <a:ahLst/>
              <a:cxnLst>
                <a:cxn ang="0">
                  <a:pos x="wd2" y="hd2"/>
                </a:cxn>
                <a:cxn ang="5400000">
                  <a:pos x="wd2" y="hd2"/>
                </a:cxn>
                <a:cxn ang="10800000">
                  <a:pos x="wd2" y="hd2"/>
                </a:cxn>
                <a:cxn ang="16200000">
                  <a:pos x="wd2" y="hd2"/>
                </a:cxn>
              </a:cxnLst>
              <a:rect l="0" t="0" r="r" b="b"/>
              <a:pathLst>
                <a:path w="21509" h="21600" extrusionOk="0">
                  <a:moveTo>
                    <a:pt x="21497" y="0"/>
                  </a:moveTo>
                  <a:cubicBezTo>
                    <a:pt x="21600" y="588"/>
                    <a:pt x="21032" y="1200"/>
                    <a:pt x="19754" y="1523"/>
                  </a:cubicBezTo>
                  <a:lnTo>
                    <a:pt x="4834" y="5315"/>
                  </a:lnTo>
                  <a:cubicBezTo>
                    <a:pt x="3326" y="5699"/>
                    <a:pt x="1663" y="5892"/>
                    <a:pt x="0" y="5892"/>
                  </a:cubicBezTo>
                  <a:lnTo>
                    <a:pt x="0" y="21600"/>
                  </a:lnTo>
                  <a:cubicBezTo>
                    <a:pt x="1663" y="21600"/>
                    <a:pt x="3326" y="21407"/>
                    <a:pt x="4834" y="21023"/>
                  </a:cubicBezTo>
                  <a:lnTo>
                    <a:pt x="19754" y="17232"/>
                  </a:lnTo>
                  <a:cubicBezTo>
                    <a:pt x="20562" y="17028"/>
                    <a:pt x="21084" y="16707"/>
                    <a:pt x="21336" y="16350"/>
                  </a:cubicBezTo>
                  <a:lnTo>
                    <a:pt x="21508" y="16350"/>
                  </a:lnTo>
                  <a:lnTo>
                    <a:pt x="21508" y="0"/>
                  </a:lnTo>
                  <a:lnTo>
                    <a:pt x="21497" y="0"/>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sz="1350"/>
            </a:p>
          </p:txBody>
        </p:sp>
        <p:sp>
          <p:nvSpPr>
            <p:cNvPr id="21" name="Shape">
              <a:extLst>
                <a:ext uri="{FF2B5EF4-FFF2-40B4-BE49-F238E27FC236}">
                  <a16:creationId xmlns:a16="http://schemas.microsoft.com/office/drawing/2014/main" id="{D813D747-B62F-46FB-B688-29AFE41475D9}"/>
                </a:ext>
              </a:extLst>
            </p:cNvPr>
            <p:cNvSpPr/>
            <p:nvPr/>
          </p:nvSpPr>
          <p:spPr>
            <a:xfrm>
              <a:off x="664275" y="2765117"/>
              <a:ext cx="631851" cy="941356"/>
            </a:xfrm>
            <a:custGeom>
              <a:avLst/>
              <a:gdLst/>
              <a:ahLst/>
              <a:cxnLst>
                <a:cxn ang="0">
                  <a:pos x="wd2" y="hd2"/>
                </a:cxn>
                <a:cxn ang="5400000">
                  <a:pos x="wd2" y="hd2"/>
                </a:cxn>
                <a:cxn ang="10800000">
                  <a:pos x="wd2" y="hd2"/>
                </a:cxn>
                <a:cxn ang="16200000">
                  <a:pos x="wd2" y="hd2"/>
                </a:cxn>
              </a:cxnLst>
              <a:rect l="0" t="0" r="r" b="b"/>
              <a:pathLst>
                <a:path w="21509" h="21600" extrusionOk="0">
                  <a:moveTo>
                    <a:pt x="16675" y="5315"/>
                  </a:moveTo>
                  <a:lnTo>
                    <a:pt x="1755" y="1523"/>
                  </a:lnTo>
                  <a:cubicBezTo>
                    <a:pt x="477" y="1197"/>
                    <a:pt x="-91" y="585"/>
                    <a:pt x="12" y="0"/>
                  </a:cubicBezTo>
                  <a:lnTo>
                    <a:pt x="1" y="0"/>
                  </a:lnTo>
                  <a:lnTo>
                    <a:pt x="1" y="16350"/>
                  </a:lnTo>
                  <a:lnTo>
                    <a:pt x="173" y="16350"/>
                  </a:lnTo>
                  <a:cubicBezTo>
                    <a:pt x="425" y="16707"/>
                    <a:pt x="947" y="17028"/>
                    <a:pt x="1755" y="17232"/>
                  </a:cubicBezTo>
                  <a:lnTo>
                    <a:pt x="16675" y="21023"/>
                  </a:lnTo>
                  <a:cubicBezTo>
                    <a:pt x="18183" y="21407"/>
                    <a:pt x="19846" y="21600"/>
                    <a:pt x="21509" y="21600"/>
                  </a:cubicBezTo>
                  <a:lnTo>
                    <a:pt x="21509" y="5892"/>
                  </a:lnTo>
                  <a:cubicBezTo>
                    <a:pt x="19846" y="5892"/>
                    <a:pt x="18183" y="5699"/>
                    <a:pt x="16675" y="53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22" name="Shape">
              <a:extLst>
                <a:ext uri="{FF2B5EF4-FFF2-40B4-BE49-F238E27FC236}">
                  <a16:creationId xmlns:a16="http://schemas.microsoft.com/office/drawing/2014/main" id="{DF4BC348-3189-4225-AA18-6F3EA94E9915}"/>
                </a:ext>
              </a:extLst>
            </p:cNvPr>
            <p:cNvSpPr/>
            <p:nvPr/>
          </p:nvSpPr>
          <p:spPr>
            <a:xfrm>
              <a:off x="1296099" y="2765117"/>
              <a:ext cx="631852" cy="941356"/>
            </a:xfrm>
            <a:custGeom>
              <a:avLst/>
              <a:gdLst/>
              <a:ahLst/>
              <a:cxnLst>
                <a:cxn ang="0">
                  <a:pos x="wd2" y="hd2"/>
                </a:cxn>
                <a:cxn ang="5400000">
                  <a:pos x="wd2" y="hd2"/>
                </a:cxn>
                <a:cxn ang="10800000">
                  <a:pos x="wd2" y="hd2"/>
                </a:cxn>
                <a:cxn ang="16200000">
                  <a:pos x="wd2" y="hd2"/>
                </a:cxn>
              </a:cxnLst>
              <a:rect l="0" t="0" r="r" b="b"/>
              <a:pathLst>
                <a:path w="21509" h="21600" extrusionOk="0">
                  <a:moveTo>
                    <a:pt x="21497" y="0"/>
                  </a:moveTo>
                  <a:cubicBezTo>
                    <a:pt x="21600" y="588"/>
                    <a:pt x="21032" y="1200"/>
                    <a:pt x="19754" y="1523"/>
                  </a:cubicBezTo>
                  <a:lnTo>
                    <a:pt x="4834" y="5315"/>
                  </a:lnTo>
                  <a:cubicBezTo>
                    <a:pt x="3326" y="5699"/>
                    <a:pt x="1663" y="5892"/>
                    <a:pt x="0" y="5892"/>
                  </a:cubicBezTo>
                  <a:lnTo>
                    <a:pt x="0" y="21600"/>
                  </a:lnTo>
                  <a:cubicBezTo>
                    <a:pt x="1663" y="21600"/>
                    <a:pt x="3326" y="21407"/>
                    <a:pt x="4834" y="21023"/>
                  </a:cubicBezTo>
                  <a:lnTo>
                    <a:pt x="19754" y="17232"/>
                  </a:lnTo>
                  <a:cubicBezTo>
                    <a:pt x="20562" y="17025"/>
                    <a:pt x="21084" y="16707"/>
                    <a:pt x="21336" y="16350"/>
                  </a:cubicBezTo>
                  <a:lnTo>
                    <a:pt x="21508" y="16350"/>
                  </a:lnTo>
                  <a:lnTo>
                    <a:pt x="21508" y="0"/>
                  </a:lnTo>
                  <a:lnTo>
                    <a:pt x="21497"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23" name="Shape">
              <a:extLst>
                <a:ext uri="{FF2B5EF4-FFF2-40B4-BE49-F238E27FC236}">
                  <a16:creationId xmlns:a16="http://schemas.microsoft.com/office/drawing/2014/main" id="{EE4D016C-0AD5-4788-B64D-7E7F60BA2CC1}"/>
                </a:ext>
              </a:extLst>
            </p:cNvPr>
            <p:cNvSpPr/>
            <p:nvPr/>
          </p:nvSpPr>
          <p:spPr>
            <a:xfrm>
              <a:off x="664275" y="1857231"/>
              <a:ext cx="631851" cy="941356"/>
            </a:xfrm>
            <a:custGeom>
              <a:avLst/>
              <a:gdLst/>
              <a:ahLst/>
              <a:cxnLst>
                <a:cxn ang="0">
                  <a:pos x="wd2" y="hd2"/>
                </a:cxn>
                <a:cxn ang="5400000">
                  <a:pos x="wd2" y="hd2"/>
                </a:cxn>
                <a:cxn ang="10800000">
                  <a:pos x="wd2" y="hd2"/>
                </a:cxn>
                <a:cxn ang="16200000">
                  <a:pos x="wd2" y="hd2"/>
                </a:cxn>
              </a:cxnLst>
              <a:rect l="0" t="0" r="r" b="b"/>
              <a:pathLst>
                <a:path w="21509" h="21600" extrusionOk="0">
                  <a:moveTo>
                    <a:pt x="16675" y="5315"/>
                  </a:moveTo>
                  <a:lnTo>
                    <a:pt x="1755" y="1523"/>
                  </a:lnTo>
                  <a:cubicBezTo>
                    <a:pt x="477" y="1197"/>
                    <a:pt x="-91" y="585"/>
                    <a:pt x="12" y="0"/>
                  </a:cubicBezTo>
                  <a:lnTo>
                    <a:pt x="1" y="0"/>
                  </a:lnTo>
                  <a:lnTo>
                    <a:pt x="1" y="16350"/>
                  </a:lnTo>
                  <a:lnTo>
                    <a:pt x="173" y="16350"/>
                  </a:lnTo>
                  <a:cubicBezTo>
                    <a:pt x="425" y="16707"/>
                    <a:pt x="947" y="17028"/>
                    <a:pt x="1755" y="17232"/>
                  </a:cubicBezTo>
                  <a:lnTo>
                    <a:pt x="16675" y="21023"/>
                  </a:lnTo>
                  <a:cubicBezTo>
                    <a:pt x="18183" y="21407"/>
                    <a:pt x="19846" y="21600"/>
                    <a:pt x="21509" y="21600"/>
                  </a:cubicBezTo>
                  <a:lnTo>
                    <a:pt x="21509" y="5892"/>
                  </a:lnTo>
                  <a:cubicBezTo>
                    <a:pt x="19846" y="5892"/>
                    <a:pt x="18183" y="5701"/>
                    <a:pt x="16675" y="5315"/>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dirty="0"/>
            </a:p>
          </p:txBody>
        </p:sp>
        <p:sp>
          <p:nvSpPr>
            <p:cNvPr id="24" name="Shape">
              <a:extLst>
                <a:ext uri="{FF2B5EF4-FFF2-40B4-BE49-F238E27FC236}">
                  <a16:creationId xmlns:a16="http://schemas.microsoft.com/office/drawing/2014/main" id="{DF99EEEB-8C1D-4C62-80D5-992667FEF850}"/>
                </a:ext>
              </a:extLst>
            </p:cNvPr>
            <p:cNvSpPr/>
            <p:nvPr/>
          </p:nvSpPr>
          <p:spPr>
            <a:xfrm>
              <a:off x="1296099" y="1857231"/>
              <a:ext cx="631852" cy="941356"/>
            </a:xfrm>
            <a:custGeom>
              <a:avLst/>
              <a:gdLst/>
              <a:ahLst/>
              <a:cxnLst>
                <a:cxn ang="0">
                  <a:pos x="wd2" y="hd2"/>
                </a:cxn>
                <a:cxn ang="5400000">
                  <a:pos x="wd2" y="hd2"/>
                </a:cxn>
                <a:cxn ang="10800000">
                  <a:pos x="wd2" y="hd2"/>
                </a:cxn>
                <a:cxn ang="16200000">
                  <a:pos x="wd2" y="hd2"/>
                </a:cxn>
              </a:cxnLst>
              <a:rect l="0" t="0" r="r" b="b"/>
              <a:pathLst>
                <a:path w="21509" h="21600" extrusionOk="0">
                  <a:moveTo>
                    <a:pt x="21497" y="0"/>
                  </a:moveTo>
                  <a:cubicBezTo>
                    <a:pt x="21600" y="588"/>
                    <a:pt x="21032" y="1200"/>
                    <a:pt x="19754" y="1523"/>
                  </a:cubicBezTo>
                  <a:lnTo>
                    <a:pt x="4834" y="5315"/>
                  </a:lnTo>
                  <a:cubicBezTo>
                    <a:pt x="3326" y="5699"/>
                    <a:pt x="1663" y="5892"/>
                    <a:pt x="0" y="5892"/>
                  </a:cubicBezTo>
                  <a:lnTo>
                    <a:pt x="0" y="21600"/>
                  </a:lnTo>
                  <a:cubicBezTo>
                    <a:pt x="1663" y="21600"/>
                    <a:pt x="3326" y="21407"/>
                    <a:pt x="4834" y="21023"/>
                  </a:cubicBezTo>
                  <a:lnTo>
                    <a:pt x="19754" y="17232"/>
                  </a:lnTo>
                  <a:cubicBezTo>
                    <a:pt x="20562" y="17028"/>
                    <a:pt x="21084" y="16707"/>
                    <a:pt x="21336" y="16350"/>
                  </a:cubicBezTo>
                  <a:lnTo>
                    <a:pt x="21508" y="16350"/>
                  </a:lnTo>
                  <a:lnTo>
                    <a:pt x="21508" y="0"/>
                  </a:lnTo>
                  <a:lnTo>
                    <a:pt x="21497"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25" name="TextBox 24">
              <a:extLst>
                <a:ext uri="{FF2B5EF4-FFF2-40B4-BE49-F238E27FC236}">
                  <a16:creationId xmlns:a16="http://schemas.microsoft.com/office/drawing/2014/main" id="{D48C4458-6690-4F19-A52F-CB59D620FE0E}"/>
                </a:ext>
              </a:extLst>
            </p:cNvPr>
            <p:cNvSpPr txBox="1"/>
            <p:nvPr/>
          </p:nvSpPr>
          <p:spPr>
            <a:xfrm>
              <a:off x="697963" y="2114699"/>
              <a:ext cx="557784" cy="507831"/>
            </a:xfrm>
            <a:prstGeom prst="rect">
              <a:avLst/>
            </a:prstGeom>
          </p:spPr>
          <p:txBody>
            <a:bodyPr wrap="square" lIns="0" rIns="0" anchor="ctr">
              <a:noAutofit/>
              <a:scene3d>
                <a:camera prst="perspectiveHeroicExtremeLeftFacing">
                  <a:rot lat="1200000" lon="2358725" rev="0"/>
                </a:camera>
                <a:lightRig rig="threePt" dir="t"/>
              </a:scene3d>
            </a:bodyPr>
            <a:lstStyle>
              <a:defPPr>
                <a:defRPr lang="en-US"/>
              </a:defPPr>
              <a:lvl1pPr algn="ctr">
                <a:defRPr sz="2700" b="1">
                  <a:solidFill>
                    <a:schemeClr val="bg2">
                      <a:lumMod val="25000"/>
                    </a:schemeClr>
                  </a:solidFill>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sz="4000" dirty="0">
                  <a:latin typeface="Calibri" panose="020F0502020204030204" pitchFamily="34" charset="0"/>
                  <a:cs typeface="Calibri" panose="020F0502020204030204" pitchFamily="34" charset="0"/>
                </a:rPr>
                <a:t>01</a:t>
              </a:r>
            </a:p>
          </p:txBody>
        </p:sp>
        <p:sp>
          <p:nvSpPr>
            <p:cNvPr id="26" name="TextBox 25">
              <a:extLst>
                <a:ext uri="{FF2B5EF4-FFF2-40B4-BE49-F238E27FC236}">
                  <a16:creationId xmlns:a16="http://schemas.microsoft.com/office/drawing/2014/main" id="{6A99A259-BBB2-4629-A526-CAE4A61EB36E}"/>
                </a:ext>
              </a:extLst>
            </p:cNvPr>
            <p:cNvSpPr txBox="1"/>
            <p:nvPr/>
          </p:nvSpPr>
          <p:spPr>
            <a:xfrm>
              <a:off x="697963" y="3027208"/>
              <a:ext cx="557784" cy="507831"/>
            </a:xfrm>
            <a:prstGeom prst="rect">
              <a:avLst/>
            </a:prstGeom>
          </p:spPr>
          <p:txBody>
            <a:bodyPr wrap="square" lIns="0" rIns="0" anchor="ctr">
              <a:noAutofit/>
              <a:scene3d>
                <a:camera prst="perspectiveHeroicExtremeLeftFacing">
                  <a:rot lat="1200000" lon="2358725" rev="0"/>
                </a:camera>
                <a:lightRig rig="threePt" dir="t"/>
              </a:scene3d>
            </a:bodyPr>
            <a:lstStyle>
              <a:defPPr>
                <a:defRPr lang="en-US"/>
              </a:defPPr>
              <a:lvl1pPr algn="ctr">
                <a:defRPr sz="2700" b="1">
                  <a:solidFill>
                    <a:schemeClr val="bg2">
                      <a:lumMod val="25000"/>
                    </a:schemeClr>
                  </a:solidFill>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sz="4000" dirty="0">
                  <a:latin typeface="Calibri" panose="020F0502020204030204" pitchFamily="34" charset="0"/>
                  <a:cs typeface="Calibri" panose="020F0502020204030204" pitchFamily="34" charset="0"/>
                </a:rPr>
                <a:t>02</a:t>
              </a:r>
            </a:p>
          </p:txBody>
        </p:sp>
        <p:sp>
          <p:nvSpPr>
            <p:cNvPr id="27" name="TextBox 26">
              <a:extLst>
                <a:ext uri="{FF2B5EF4-FFF2-40B4-BE49-F238E27FC236}">
                  <a16:creationId xmlns:a16="http://schemas.microsoft.com/office/drawing/2014/main" id="{04429062-58A7-4272-8783-55E7D4ECFC2A}"/>
                </a:ext>
              </a:extLst>
            </p:cNvPr>
            <p:cNvSpPr txBox="1"/>
            <p:nvPr/>
          </p:nvSpPr>
          <p:spPr>
            <a:xfrm>
              <a:off x="697963" y="3939717"/>
              <a:ext cx="557784" cy="507831"/>
            </a:xfrm>
            <a:prstGeom prst="rect">
              <a:avLst/>
            </a:prstGeom>
          </p:spPr>
          <p:txBody>
            <a:bodyPr wrap="square" lIns="0" rIns="0" anchor="ctr">
              <a:noAutofit/>
              <a:scene3d>
                <a:camera prst="perspectiveHeroicExtremeLeftFacing">
                  <a:rot lat="1200000" lon="2358725" rev="0"/>
                </a:camera>
                <a:lightRig rig="threePt" dir="t"/>
              </a:scene3d>
            </a:bodyPr>
            <a:lstStyle>
              <a:defPPr>
                <a:defRPr lang="en-US"/>
              </a:defPPr>
              <a:lvl1pPr algn="ctr">
                <a:defRPr sz="2700" b="1">
                  <a:solidFill>
                    <a:schemeClr val="bg2">
                      <a:lumMod val="25000"/>
                    </a:schemeClr>
                  </a:solidFill>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sz="4000" dirty="0">
                  <a:solidFill>
                    <a:schemeClr val="bg1"/>
                  </a:solidFill>
                  <a:latin typeface="Calibri" panose="020F0502020204030204" pitchFamily="34" charset="0"/>
                  <a:cs typeface="Calibri" panose="020F0502020204030204" pitchFamily="34" charset="0"/>
                </a:rPr>
                <a:t>03</a:t>
              </a:r>
            </a:p>
          </p:txBody>
        </p:sp>
        <p:sp>
          <p:nvSpPr>
            <p:cNvPr id="28" name="TextBox 27">
              <a:extLst>
                <a:ext uri="{FF2B5EF4-FFF2-40B4-BE49-F238E27FC236}">
                  <a16:creationId xmlns:a16="http://schemas.microsoft.com/office/drawing/2014/main" id="{429B8F33-39D4-40A1-B07A-52B6BF7BA7E1}"/>
                </a:ext>
              </a:extLst>
            </p:cNvPr>
            <p:cNvSpPr txBox="1"/>
            <p:nvPr/>
          </p:nvSpPr>
          <p:spPr>
            <a:xfrm>
              <a:off x="697963" y="4852227"/>
              <a:ext cx="557784" cy="507831"/>
            </a:xfrm>
            <a:prstGeom prst="rect">
              <a:avLst/>
            </a:prstGeom>
          </p:spPr>
          <p:txBody>
            <a:bodyPr wrap="square" lIns="0" rIns="0" anchor="ctr">
              <a:noAutofit/>
              <a:scene3d>
                <a:camera prst="perspectiveHeroicExtremeLeftFacing">
                  <a:rot lat="1200000" lon="2358725" rev="0"/>
                </a:camera>
                <a:lightRig rig="threePt" dir="t"/>
              </a:scene3d>
            </a:bodyPr>
            <a:lstStyle>
              <a:defPPr>
                <a:defRPr lang="en-US"/>
              </a:defPPr>
              <a:lvl1pPr algn="ctr">
                <a:defRPr sz="2700" b="1">
                  <a:solidFill>
                    <a:schemeClr val="bg2">
                      <a:lumMod val="25000"/>
                    </a:schemeClr>
                  </a:solidFill>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sz="4000" dirty="0">
                  <a:latin typeface="Calibri" panose="020F0502020204030204" pitchFamily="34" charset="0"/>
                  <a:cs typeface="Calibri" panose="020F0502020204030204" pitchFamily="34" charset="0"/>
                </a:rPr>
                <a:t>04</a:t>
              </a:r>
            </a:p>
          </p:txBody>
        </p:sp>
        <p:sp>
          <p:nvSpPr>
            <p:cNvPr id="29" name="TextBox 28">
              <a:extLst>
                <a:ext uri="{FF2B5EF4-FFF2-40B4-BE49-F238E27FC236}">
                  <a16:creationId xmlns:a16="http://schemas.microsoft.com/office/drawing/2014/main" id="{D2243D79-FA94-4904-9689-95A44D803A4C}"/>
                </a:ext>
              </a:extLst>
            </p:cNvPr>
            <p:cNvSpPr txBox="1"/>
            <p:nvPr/>
          </p:nvSpPr>
          <p:spPr>
            <a:xfrm>
              <a:off x="697963" y="5764737"/>
              <a:ext cx="557784" cy="507831"/>
            </a:xfrm>
            <a:prstGeom prst="rect">
              <a:avLst/>
            </a:prstGeom>
          </p:spPr>
          <p:txBody>
            <a:bodyPr wrap="square" lIns="0" rIns="0" anchor="ctr">
              <a:noAutofit/>
              <a:scene3d>
                <a:camera prst="perspectiveHeroicExtremeLeftFacing">
                  <a:rot lat="1200000" lon="2358725" rev="0"/>
                </a:camera>
                <a:lightRig rig="threePt" dir="t"/>
              </a:scene3d>
            </a:bodyPr>
            <a:lstStyle>
              <a:defPPr>
                <a:defRPr lang="en-US"/>
              </a:defPPr>
              <a:lvl1pPr algn="ctr">
                <a:defRPr sz="360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sz="4000" b="1" dirty="0">
                  <a:solidFill>
                    <a:schemeClr val="bg2">
                      <a:lumMod val="25000"/>
                    </a:schemeClr>
                  </a:solidFill>
                  <a:effectLst/>
                  <a:latin typeface="Calibri" panose="020F0502020204030204" pitchFamily="34" charset="0"/>
                  <a:cs typeface="Calibri" panose="020F0502020204030204" pitchFamily="34" charset="0"/>
                </a:rPr>
                <a:t>05</a:t>
              </a:r>
            </a:p>
          </p:txBody>
        </p:sp>
        <p:sp>
          <p:nvSpPr>
            <p:cNvPr id="31" name="TextBox 30">
              <a:extLst>
                <a:ext uri="{FF2B5EF4-FFF2-40B4-BE49-F238E27FC236}">
                  <a16:creationId xmlns:a16="http://schemas.microsoft.com/office/drawing/2014/main" id="{11D8C39F-DB5A-4E1F-9EE6-2DA6AE467A2E}"/>
                </a:ext>
              </a:extLst>
            </p:cNvPr>
            <p:cNvSpPr txBox="1"/>
            <p:nvPr/>
          </p:nvSpPr>
          <p:spPr>
            <a:xfrm>
              <a:off x="6039547" y="2727219"/>
              <a:ext cx="2202816" cy="913793"/>
            </a:xfrm>
            <a:prstGeom prst="rect">
              <a:avLst/>
            </a:prstGeom>
            <a:noFill/>
          </p:spPr>
          <p:txBody>
            <a:bodyPr wrap="square" lIns="0" rIns="0" rtlCol="0" anchor="b">
              <a:spAutoFit/>
            </a:bodyPr>
            <a:lstStyle/>
            <a:p>
              <a:r>
                <a:rPr lang="en-US" sz="1200" b="1" noProof="1">
                  <a:latin typeface="Cambria" panose="02040503050406030204" pitchFamily="18" charset="0"/>
                  <a:ea typeface="Cambria" panose="02040503050406030204" pitchFamily="18" charset="0"/>
                </a:rPr>
                <a:t>Terciptanya iklim yg kondusif bagi persatuan dan kesatuan bangsa Indonesia untuk kesejahteraan masyarakat </a:t>
              </a:r>
            </a:p>
          </p:txBody>
        </p:sp>
        <p:cxnSp>
          <p:nvCxnSpPr>
            <p:cNvPr id="33" name="Straight Connector 32">
              <a:extLst>
                <a:ext uri="{FF2B5EF4-FFF2-40B4-BE49-F238E27FC236}">
                  <a16:creationId xmlns:a16="http://schemas.microsoft.com/office/drawing/2014/main" id="{74130160-6238-4E77-9D9C-95EA9B7E4AC4}"/>
                </a:ext>
              </a:extLst>
            </p:cNvPr>
            <p:cNvCxnSpPr/>
            <p:nvPr/>
          </p:nvCxnSpPr>
          <p:spPr>
            <a:xfrm>
              <a:off x="5933642" y="2597830"/>
              <a:ext cx="0" cy="118872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176F5C6-9119-4284-94BA-1CBE12E846D5}"/>
                </a:ext>
              </a:extLst>
            </p:cNvPr>
            <p:cNvCxnSpPr>
              <a:cxnSpLocks/>
            </p:cNvCxnSpPr>
            <p:nvPr/>
          </p:nvCxnSpPr>
          <p:spPr>
            <a:xfrm>
              <a:off x="1938950" y="3192190"/>
              <a:ext cx="3929194" cy="0"/>
            </a:xfrm>
            <a:prstGeom prst="line">
              <a:avLst/>
            </a:prstGeom>
            <a:ln w="19050">
              <a:solidFill>
                <a:schemeClr val="bg1">
                  <a:lumMod val="50000"/>
                </a:schemeClr>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9BBE2C10-966B-4AA0-B3A0-AB5CA99BB261}"/>
                </a:ext>
              </a:extLst>
            </p:cNvPr>
            <p:cNvSpPr txBox="1"/>
            <p:nvPr/>
          </p:nvSpPr>
          <p:spPr>
            <a:xfrm>
              <a:off x="6039547" y="4677027"/>
              <a:ext cx="2202816" cy="507663"/>
            </a:xfrm>
            <a:prstGeom prst="rect">
              <a:avLst/>
            </a:prstGeom>
            <a:noFill/>
          </p:spPr>
          <p:txBody>
            <a:bodyPr wrap="square" lIns="0" rIns="0" rtlCol="0" anchor="b">
              <a:spAutoFit/>
            </a:bodyPr>
            <a:lstStyle/>
            <a:p>
              <a:r>
                <a:rPr lang="en-US" sz="1200" b="1" noProof="1">
                  <a:latin typeface="Cambria" panose="02040503050406030204" pitchFamily="18" charset="0"/>
                  <a:ea typeface="Cambria" panose="02040503050406030204" pitchFamily="18" charset="0"/>
                </a:rPr>
                <a:t>Partisipasi politik warga negara</a:t>
              </a:r>
            </a:p>
          </p:txBody>
        </p:sp>
        <p:cxnSp>
          <p:nvCxnSpPr>
            <p:cNvPr id="38" name="Straight Connector 37">
              <a:extLst>
                <a:ext uri="{FF2B5EF4-FFF2-40B4-BE49-F238E27FC236}">
                  <a16:creationId xmlns:a16="http://schemas.microsoft.com/office/drawing/2014/main" id="{C15576A4-0DD0-49E0-9ED1-028DA8744605}"/>
                </a:ext>
              </a:extLst>
            </p:cNvPr>
            <p:cNvCxnSpPr/>
            <p:nvPr/>
          </p:nvCxnSpPr>
          <p:spPr>
            <a:xfrm>
              <a:off x="5933642" y="4425480"/>
              <a:ext cx="0" cy="118872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8E541B6-AD81-4FE7-832A-46E28721F77A}"/>
                </a:ext>
              </a:extLst>
            </p:cNvPr>
            <p:cNvCxnSpPr>
              <a:cxnSpLocks/>
            </p:cNvCxnSpPr>
            <p:nvPr/>
          </p:nvCxnSpPr>
          <p:spPr>
            <a:xfrm>
              <a:off x="1938950" y="5019840"/>
              <a:ext cx="3929194" cy="0"/>
            </a:xfrm>
            <a:prstGeom prst="line">
              <a:avLst/>
            </a:prstGeom>
            <a:ln w="19050">
              <a:solidFill>
                <a:schemeClr val="bg1">
                  <a:lumMod val="50000"/>
                </a:schemeClr>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5EA11226-E43B-49F9-A11F-DF35B7B65ABA}"/>
                </a:ext>
              </a:extLst>
            </p:cNvPr>
            <p:cNvSpPr txBox="1"/>
            <p:nvPr/>
          </p:nvSpPr>
          <p:spPr>
            <a:xfrm>
              <a:off x="2998461" y="1813426"/>
              <a:ext cx="2543131" cy="913793"/>
            </a:xfrm>
            <a:prstGeom prst="rect">
              <a:avLst/>
            </a:prstGeom>
            <a:noFill/>
          </p:spPr>
          <p:txBody>
            <a:bodyPr wrap="square" lIns="0" rIns="0" rtlCol="0" anchor="b">
              <a:spAutoFit/>
            </a:bodyPr>
            <a:lstStyle/>
            <a:p>
              <a:r>
                <a:rPr lang="en-US" sz="1200" b="1" noProof="1">
                  <a:latin typeface="Cambria" panose="02040503050406030204" pitchFamily="18" charset="0"/>
                  <a:ea typeface="Cambria" panose="02040503050406030204" pitchFamily="18" charset="0"/>
                </a:rPr>
                <a:t>Pendidikan politik bagi anggota dan masyarakat agar sadar akan hak dan kewajibannya dalam kehidupan bernegara</a:t>
              </a:r>
            </a:p>
          </p:txBody>
        </p:sp>
        <p:cxnSp>
          <p:nvCxnSpPr>
            <p:cNvPr id="43" name="Straight Connector 42">
              <a:extLst>
                <a:ext uri="{FF2B5EF4-FFF2-40B4-BE49-F238E27FC236}">
                  <a16:creationId xmlns:a16="http://schemas.microsoft.com/office/drawing/2014/main" id="{B4E0E8BE-8BAD-4DCF-B156-C6FC252CF8EA}"/>
                </a:ext>
              </a:extLst>
            </p:cNvPr>
            <p:cNvCxnSpPr/>
            <p:nvPr/>
          </p:nvCxnSpPr>
          <p:spPr>
            <a:xfrm>
              <a:off x="2875402" y="1684005"/>
              <a:ext cx="0" cy="1188720"/>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9329683-BFA3-411E-B9CA-D64542D98D78}"/>
                </a:ext>
              </a:extLst>
            </p:cNvPr>
            <p:cNvCxnSpPr/>
            <p:nvPr/>
          </p:nvCxnSpPr>
          <p:spPr>
            <a:xfrm>
              <a:off x="1938951" y="2277840"/>
              <a:ext cx="847235" cy="1050"/>
            </a:xfrm>
            <a:prstGeom prst="line">
              <a:avLst/>
            </a:prstGeom>
            <a:ln w="19050">
              <a:solidFill>
                <a:schemeClr val="bg1">
                  <a:lumMod val="50000"/>
                </a:schemeClr>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6D265C53-1B33-4D39-8DD2-2E89A3215E37}"/>
                </a:ext>
              </a:extLst>
            </p:cNvPr>
            <p:cNvSpPr txBox="1"/>
            <p:nvPr/>
          </p:nvSpPr>
          <p:spPr>
            <a:xfrm>
              <a:off x="2998461" y="3657161"/>
              <a:ext cx="2421577" cy="913793"/>
            </a:xfrm>
            <a:prstGeom prst="rect">
              <a:avLst/>
            </a:prstGeom>
            <a:noFill/>
          </p:spPr>
          <p:txBody>
            <a:bodyPr wrap="square" lIns="0" rIns="0" rtlCol="0" anchor="b">
              <a:spAutoFit/>
            </a:bodyPr>
            <a:lstStyle/>
            <a:p>
              <a:r>
                <a:rPr lang="en-US" sz="1200" b="1" noProof="1">
                  <a:latin typeface="Cambria" panose="02040503050406030204" pitchFamily="18" charset="0"/>
                  <a:ea typeface="Cambria" panose="02040503050406030204" pitchFamily="18" charset="0"/>
                </a:rPr>
                <a:t>Penyerap penghimpun dan penyalur aspirasi politik masyarakat dalam merusmuskan dan menetapkan kebijakan negara</a:t>
              </a:r>
            </a:p>
          </p:txBody>
        </p:sp>
        <p:cxnSp>
          <p:nvCxnSpPr>
            <p:cNvPr id="48" name="Straight Connector 47">
              <a:extLst>
                <a:ext uri="{FF2B5EF4-FFF2-40B4-BE49-F238E27FC236}">
                  <a16:creationId xmlns:a16="http://schemas.microsoft.com/office/drawing/2014/main" id="{1CFCEB50-2B34-48DF-81E9-D6AECD8EF098}"/>
                </a:ext>
              </a:extLst>
            </p:cNvPr>
            <p:cNvCxnSpPr>
              <a:cxnSpLocks/>
            </p:cNvCxnSpPr>
            <p:nvPr/>
          </p:nvCxnSpPr>
          <p:spPr>
            <a:xfrm>
              <a:off x="2875402" y="3511655"/>
              <a:ext cx="0" cy="118872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E4128C1-5C4D-4AE6-B028-D07488F36469}"/>
                </a:ext>
              </a:extLst>
            </p:cNvPr>
            <p:cNvCxnSpPr/>
            <p:nvPr/>
          </p:nvCxnSpPr>
          <p:spPr>
            <a:xfrm>
              <a:off x="1938951" y="4105490"/>
              <a:ext cx="847235" cy="1050"/>
            </a:xfrm>
            <a:prstGeom prst="line">
              <a:avLst/>
            </a:prstGeom>
            <a:ln w="19050">
              <a:solidFill>
                <a:schemeClr val="bg1">
                  <a:lumMod val="50000"/>
                </a:schemeClr>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8105207-7939-422B-A949-769AD3E71FFC}"/>
                </a:ext>
              </a:extLst>
            </p:cNvPr>
            <p:cNvSpPr txBox="1"/>
            <p:nvPr/>
          </p:nvSpPr>
          <p:spPr>
            <a:xfrm>
              <a:off x="2998461" y="5360242"/>
              <a:ext cx="2504603" cy="1116859"/>
            </a:xfrm>
            <a:prstGeom prst="rect">
              <a:avLst/>
            </a:prstGeom>
            <a:noFill/>
          </p:spPr>
          <p:txBody>
            <a:bodyPr wrap="square" lIns="0" rIns="0" rtlCol="0" anchor="b">
              <a:spAutoFit/>
            </a:bodyPr>
            <a:lstStyle/>
            <a:p>
              <a:r>
                <a:rPr lang="en-US" sz="1200" b="1" noProof="1">
                  <a:latin typeface="Cambria" panose="02040503050406030204" pitchFamily="18" charset="0"/>
                  <a:ea typeface="Cambria" panose="02040503050406030204" pitchFamily="18" charset="0"/>
                </a:rPr>
                <a:t>Rekrutmen politik dalam proses pengisian jabatan politik melalui mekanisme demokrasi dengan memperhatikan kesetaraan dan keadilan gender</a:t>
              </a:r>
            </a:p>
          </p:txBody>
        </p:sp>
        <p:cxnSp>
          <p:nvCxnSpPr>
            <p:cNvPr id="53" name="Straight Connector 52">
              <a:extLst>
                <a:ext uri="{FF2B5EF4-FFF2-40B4-BE49-F238E27FC236}">
                  <a16:creationId xmlns:a16="http://schemas.microsoft.com/office/drawing/2014/main" id="{7AD36F64-31ED-4350-ACD2-15CFC683AEAB}"/>
                </a:ext>
              </a:extLst>
            </p:cNvPr>
            <p:cNvCxnSpPr/>
            <p:nvPr/>
          </p:nvCxnSpPr>
          <p:spPr>
            <a:xfrm>
              <a:off x="2875402" y="5339304"/>
              <a:ext cx="0" cy="118872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96F4AD7-B70A-4546-88B2-805BD5D5358D}"/>
                </a:ext>
              </a:extLst>
            </p:cNvPr>
            <p:cNvCxnSpPr/>
            <p:nvPr/>
          </p:nvCxnSpPr>
          <p:spPr>
            <a:xfrm>
              <a:off x="1938951" y="5933139"/>
              <a:ext cx="847235" cy="1050"/>
            </a:xfrm>
            <a:prstGeom prst="line">
              <a:avLst/>
            </a:prstGeom>
            <a:ln w="19050">
              <a:solidFill>
                <a:schemeClr val="bg1">
                  <a:lumMod val="50000"/>
                </a:schemeClr>
              </a:solidFill>
              <a:prstDash val="lgDash"/>
              <a:tailEnd type="stealth"/>
            </a:ln>
          </p:spPr>
          <p:style>
            <a:lnRef idx="1">
              <a:schemeClr val="accent1"/>
            </a:lnRef>
            <a:fillRef idx="0">
              <a:schemeClr val="accent1"/>
            </a:fillRef>
            <a:effectRef idx="0">
              <a:schemeClr val="accent1"/>
            </a:effectRef>
            <a:fontRef idx="minor">
              <a:schemeClr val="tx1"/>
            </a:fontRef>
          </p:style>
        </p:cxnSp>
      </p:grpSp>
      <p:sp>
        <p:nvSpPr>
          <p:cNvPr id="2" name="Rectangle: Rounded Corners 1">
            <a:extLst>
              <a:ext uri="{FF2B5EF4-FFF2-40B4-BE49-F238E27FC236}">
                <a16:creationId xmlns:a16="http://schemas.microsoft.com/office/drawing/2014/main" id="{2E3CFCD2-66E8-4D09-A983-35AA74F0EF04}"/>
              </a:ext>
            </a:extLst>
          </p:cNvPr>
          <p:cNvSpPr/>
          <p:nvPr/>
        </p:nvSpPr>
        <p:spPr>
          <a:xfrm>
            <a:off x="2286000" y="1193165"/>
            <a:ext cx="4572000" cy="559681"/>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 name="TextBox 2">
            <a:extLst>
              <a:ext uri="{FF2B5EF4-FFF2-40B4-BE49-F238E27FC236}">
                <a16:creationId xmlns:a16="http://schemas.microsoft.com/office/drawing/2014/main" id="{EF1EFB9C-71C4-4468-8D9F-707740495A8D}"/>
              </a:ext>
            </a:extLst>
          </p:cNvPr>
          <p:cNvSpPr txBox="1"/>
          <p:nvPr/>
        </p:nvSpPr>
        <p:spPr>
          <a:xfrm>
            <a:off x="2286000" y="1288337"/>
            <a:ext cx="4572000" cy="369332"/>
          </a:xfrm>
          <a:prstGeom prst="rect">
            <a:avLst/>
          </a:prstGeom>
          <a:noFill/>
        </p:spPr>
        <p:txBody>
          <a:bodyPr wrap="square">
            <a:spAutoFit/>
          </a:bodyPr>
          <a:lstStyle/>
          <a:p>
            <a:pPr algn="ctr" defTabSz="914400">
              <a:defRPr/>
            </a:pPr>
            <a:r>
              <a:rPr lang="en-US"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FUNGSI STRATEGIS PARTAI POLITIK</a:t>
            </a:r>
          </a:p>
        </p:txBody>
      </p:sp>
      <p:sp>
        <p:nvSpPr>
          <p:cNvPr id="62" name="Rectangle 61">
            <a:extLst>
              <a:ext uri="{FF2B5EF4-FFF2-40B4-BE49-F238E27FC236}">
                <a16:creationId xmlns:a16="http://schemas.microsoft.com/office/drawing/2014/main" id="{0FFA8509-7BBB-4F6F-9351-4CA4D5265D7C}"/>
              </a:ext>
            </a:extLst>
          </p:cNvPr>
          <p:cNvSpPr/>
          <p:nvPr/>
        </p:nvSpPr>
        <p:spPr>
          <a:xfrm>
            <a:off x="6268601" y="5964025"/>
            <a:ext cx="2467559" cy="646331"/>
          </a:xfrm>
          <a:prstGeom prst="rect">
            <a:avLst/>
          </a:prstGeom>
        </p:spPr>
        <p:txBody>
          <a:bodyPr wrap="square">
            <a:spAutoFit/>
          </a:bodyPr>
          <a:lstStyle/>
          <a:p>
            <a:pPr algn="ctr" defTabSz="914400">
              <a:defRPr/>
            </a:pPr>
            <a:r>
              <a:rPr lang="id-ID" sz="1200" b="1" i="1"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 11 UU No.2/2008 tentang </a:t>
            </a:r>
          </a:p>
          <a:p>
            <a:pPr algn="ctr" defTabSz="914400">
              <a:defRPr/>
            </a:pPr>
            <a:r>
              <a:rPr lang="id-ID" sz="1200" b="1" i="1"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Parpol yg telah diubah dengan </a:t>
            </a:r>
          </a:p>
          <a:p>
            <a:pPr algn="ctr" defTabSz="914400">
              <a:defRPr/>
            </a:pPr>
            <a:r>
              <a:rPr lang="id-ID" sz="1200" b="1" i="1"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UU No. 2/2011</a:t>
            </a:r>
            <a:endParaRPr lang="en-US" sz="1200" i="1" dirty="0">
              <a:solidFill>
                <a:prstClr val="black"/>
              </a:solidFill>
              <a:latin typeface="Cambria" panose="02040503050406030204" pitchFamily="18" charset="0"/>
              <a:ea typeface="Cambria" panose="02040503050406030204" pitchFamily="18" charset="0"/>
            </a:endParaRPr>
          </a:p>
        </p:txBody>
      </p:sp>
      <p:sp>
        <p:nvSpPr>
          <p:cNvPr id="72" name="Rectangle: Diagonal Corners Rounded 71">
            <a:extLst>
              <a:ext uri="{FF2B5EF4-FFF2-40B4-BE49-F238E27FC236}">
                <a16:creationId xmlns:a16="http://schemas.microsoft.com/office/drawing/2014/main" id="{C182C6FA-B93A-40D0-B756-CAFCBC571C74}"/>
              </a:ext>
            </a:extLst>
          </p:cNvPr>
          <p:cNvSpPr/>
          <p:nvPr/>
        </p:nvSpPr>
        <p:spPr>
          <a:xfrm>
            <a:off x="6352915" y="5915949"/>
            <a:ext cx="2323543" cy="694407"/>
          </a:xfrm>
          <a:prstGeom prst="round2Diag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8724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2">
            <a:extLst>
              <a:ext uri="{FF2B5EF4-FFF2-40B4-BE49-F238E27FC236}">
                <a16:creationId xmlns:a16="http://schemas.microsoft.com/office/drawing/2014/main" id="{B8F7696A-23BD-4168-96BC-E15FF5C56DF8}"/>
              </a:ext>
            </a:extLst>
          </p:cNvPr>
          <p:cNvSpPr/>
          <p:nvPr/>
        </p:nvSpPr>
        <p:spPr>
          <a:xfrm>
            <a:off x="417093" y="2230538"/>
            <a:ext cx="1739411" cy="723900"/>
          </a:xfrm>
          <a:prstGeom prst="roundRect">
            <a:avLst/>
          </a:prstGeom>
          <a:solidFill>
            <a:srgbClr val="FF0000"/>
          </a:solidFill>
          <a:ln w="12700" cap="flat" cmpd="sng" algn="ctr">
            <a:noFill/>
            <a:prstDash val="solid"/>
            <a:miter lim="800000"/>
          </a:ln>
          <a:effectLst/>
        </p:spPr>
        <p:txBody>
          <a:bodyPr anchor="ctr"/>
          <a:lstStyle/>
          <a:p>
            <a:pPr algn="ctr">
              <a:defRPr/>
            </a:pPr>
            <a:r>
              <a:rPr lang="en-US" sz="1477" b="1" dirty="0">
                <a:solidFill>
                  <a:prstClr val="white"/>
                </a:solidFill>
                <a:latin typeface="Bookman Old Style" panose="02050604050505020204" pitchFamily="18" charset="0"/>
                <a:sym typeface="Arial"/>
              </a:rPr>
              <a:t>Pembangunan SDM</a:t>
            </a:r>
          </a:p>
        </p:txBody>
      </p:sp>
      <p:sp>
        <p:nvSpPr>
          <p:cNvPr id="8" name="Rounded Rectangle 3">
            <a:extLst>
              <a:ext uri="{FF2B5EF4-FFF2-40B4-BE49-F238E27FC236}">
                <a16:creationId xmlns:a16="http://schemas.microsoft.com/office/drawing/2014/main" id="{73598CA5-7CD2-44E1-932F-9BD8AA217BCF}"/>
              </a:ext>
            </a:extLst>
          </p:cNvPr>
          <p:cNvSpPr/>
          <p:nvPr/>
        </p:nvSpPr>
        <p:spPr>
          <a:xfrm>
            <a:off x="2237099" y="2232003"/>
            <a:ext cx="4819650" cy="723900"/>
          </a:xfrm>
          <a:prstGeom prst="roundRect">
            <a:avLst/>
          </a:prstGeom>
          <a:solidFill>
            <a:srgbClr val="FF0000"/>
          </a:solidFill>
          <a:ln w="12700" cap="flat" cmpd="sng" algn="ctr">
            <a:noFill/>
            <a:prstDash val="solid"/>
            <a:miter lim="800000"/>
          </a:ln>
          <a:effectLst/>
        </p:spPr>
        <p:txBody>
          <a:bodyPr anchor="ctr"/>
          <a:lstStyle/>
          <a:p>
            <a:pPr algn="ctr">
              <a:defRPr/>
            </a:pP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Fokus</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dalam</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pembangunan</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SDM yang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pekerja</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keras</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terampil</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menguasai</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ilmu</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pengetahuan</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dan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teknologi</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serta</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terbuka</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dengan</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talenta</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global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untuk</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bermitra</a:t>
            </a:r>
            <a:endPar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9" name="Rounded Rectangle 2">
            <a:extLst>
              <a:ext uri="{FF2B5EF4-FFF2-40B4-BE49-F238E27FC236}">
                <a16:creationId xmlns:a16="http://schemas.microsoft.com/office/drawing/2014/main" id="{B3D6021F-1B7A-4CD7-AE07-459E8C5D88D5}"/>
              </a:ext>
            </a:extLst>
          </p:cNvPr>
          <p:cNvSpPr/>
          <p:nvPr/>
        </p:nvSpPr>
        <p:spPr>
          <a:xfrm>
            <a:off x="412695" y="3086323"/>
            <a:ext cx="1739412" cy="723900"/>
          </a:xfrm>
          <a:prstGeom prst="roundRect">
            <a:avLst/>
          </a:prstGeom>
          <a:solidFill>
            <a:srgbClr val="00B050"/>
          </a:solidFill>
          <a:ln w="12700" cap="flat" cmpd="sng" algn="ctr">
            <a:noFill/>
            <a:prstDash val="solid"/>
            <a:miter lim="800000"/>
          </a:ln>
          <a:effectLst/>
        </p:spPr>
        <p:txBody>
          <a:bodyPr anchor="ctr"/>
          <a:lstStyle/>
          <a:p>
            <a:pPr algn="ctr">
              <a:defRPr/>
            </a:pPr>
            <a:r>
              <a:rPr lang="en-US" sz="1477"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Pembangunan </a:t>
            </a:r>
            <a:r>
              <a:rPr lang="en-US" sz="1477" b="1"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Infrastruktur</a:t>
            </a:r>
            <a:endParaRPr lang="en-US" sz="1477"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0" name="Rounded Rectangle 3">
            <a:extLst>
              <a:ext uri="{FF2B5EF4-FFF2-40B4-BE49-F238E27FC236}">
                <a16:creationId xmlns:a16="http://schemas.microsoft.com/office/drawing/2014/main" id="{2AE72490-7AB7-40A6-848B-A656A2A45D7B}"/>
              </a:ext>
            </a:extLst>
          </p:cNvPr>
          <p:cNvSpPr/>
          <p:nvPr/>
        </p:nvSpPr>
        <p:spPr>
          <a:xfrm>
            <a:off x="2229774" y="3029172"/>
            <a:ext cx="4835769" cy="816220"/>
          </a:xfrm>
          <a:prstGeom prst="roundRect">
            <a:avLst/>
          </a:prstGeom>
          <a:solidFill>
            <a:srgbClr val="00B050"/>
          </a:solidFill>
          <a:ln w="12700" cap="flat" cmpd="sng" algn="ctr">
            <a:noFill/>
            <a:prstDash val="solid"/>
            <a:miter lim="800000"/>
          </a:ln>
          <a:effectLst/>
        </p:spPr>
        <p:txBody>
          <a:bodyPr anchor="ctr"/>
          <a:lstStyle/>
          <a:p>
            <a:pPr algn="ctr">
              <a:defRPr/>
            </a:pP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Membangun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infrastruktur</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penyambung</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kawasan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industri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besar</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dengan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kawasan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produksi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rakyat</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mempermudah</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akses</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ke</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kawasan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wisata</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mendongkrak</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lapangan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kerja</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baru</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yang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berfokus</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pada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akselerasi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perekonomian</a:t>
            </a:r>
            <a:endPar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1" name="Rounded Rectangle 2">
            <a:extLst>
              <a:ext uri="{FF2B5EF4-FFF2-40B4-BE49-F238E27FC236}">
                <a16:creationId xmlns:a16="http://schemas.microsoft.com/office/drawing/2014/main" id="{728B5BCD-3F2A-444E-8131-A5BB3046FAFF}"/>
              </a:ext>
            </a:extLst>
          </p:cNvPr>
          <p:cNvSpPr/>
          <p:nvPr/>
        </p:nvSpPr>
        <p:spPr>
          <a:xfrm>
            <a:off x="452261" y="3962623"/>
            <a:ext cx="1737946" cy="723900"/>
          </a:xfrm>
          <a:prstGeom prst="roundRect">
            <a:avLst/>
          </a:prstGeom>
          <a:solidFill>
            <a:srgbClr val="0070C0"/>
          </a:solidFill>
          <a:ln w="12700" cap="flat" cmpd="sng" algn="ctr">
            <a:noFill/>
            <a:prstDash val="solid"/>
            <a:miter lim="800000"/>
          </a:ln>
          <a:effectLst/>
        </p:spPr>
        <p:txBody>
          <a:bodyPr anchor="ctr"/>
          <a:lstStyle/>
          <a:p>
            <a:pPr algn="ctr">
              <a:defRPr/>
            </a:pPr>
            <a:r>
              <a:rPr lang="en-US" sz="1477" b="1"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Simplifikasi</a:t>
            </a:r>
            <a:r>
              <a:rPr lang="en-US" sz="1477"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477" b="1"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Regulasi</a:t>
            </a:r>
            <a:endParaRPr lang="en-US" sz="1477"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2" name="Rounded Rectangle 3">
            <a:extLst>
              <a:ext uri="{FF2B5EF4-FFF2-40B4-BE49-F238E27FC236}">
                <a16:creationId xmlns:a16="http://schemas.microsoft.com/office/drawing/2014/main" id="{9FA638E3-7117-46CF-A19B-151FD68DF86D}"/>
              </a:ext>
            </a:extLst>
          </p:cNvPr>
          <p:cNvSpPr/>
          <p:nvPr/>
        </p:nvSpPr>
        <p:spPr>
          <a:xfrm>
            <a:off x="2272270" y="3964088"/>
            <a:ext cx="4818185" cy="723900"/>
          </a:xfrm>
          <a:prstGeom prst="roundRect">
            <a:avLst/>
          </a:prstGeom>
          <a:solidFill>
            <a:srgbClr val="0070C0"/>
          </a:solidFill>
          <a:ln w="12700" cap="flat" cmpd="sng" algn="ctr">
            <a:noFill/>
            <a:prstDash val="solid"/>
            <a:miter lim="800000"/>
          </a:ln>
          <a:effectLst/>
        </p:spPr>
        <p:txBody>
          <a:bodyPr anchor="ctr"/>
          <a:lstStyle/>
          <a:p>
            <a:pPr algn="ctr">
              <a:defRPr/>
            </a:pP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Penghapusan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dan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simplifikasi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regulasi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untuk</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memotong</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hambatan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birokrasi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pelayanan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publik</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dan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pembentukan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Undang-Undang</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besar</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yaitu</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UU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Cipta</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Lapangan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Kerja</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dan UU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Pemberdayaan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UMKM</a:t>
            </a:r>
          </a:p>
        </p:txBody>
      </p:sp>
      <p:sp>
        <p:nvSpPr>
          <p:cNvPr id="13" name="Rounded Rectangle 2">
            <a:extLst>
              <a:ext uri="{FF2B5EF4-FFF2-40B4-BE49-F238E27FC236}">
                <a16:creationId xmlns:a16="http://schemas.microsoft.com/office/drawing/2014/main" id="{33F2DA0C-5B18-4877-B236-3590B1F66896}"/>
              </a:ext>
            </a:extLst>
          </p:cNvPr>
          <p:cNvSpPr/>
          <p:nvPr/>
        </p:nvSpPr>
        <p:spPr>
          <a:xfrm>
            <a:off x="442003" y="4806684"/>
            <a:ext cx="1737946" cy="723900"/>
          </a:xfrm>
          <a:prstGeom prst="roundRect">
            <a:avLst/>
          </a:prstGeom>
          <a:solidFill>
            <a:srgbClr val="FFFF00"/>
          </a:solidFill>
          <a:ln w="12700" cap="flat" cmpd="sng" algn="ctr">
            <a:noFill/>
            <a:prstDash val="solid"/>
            <a:miter lim="800000"/>
          </a:ln>
          <a:effectLst/>
        </p:spPr>
        <p:txBody>
          <a:bodyPr anchor="ctr"/>
          <a:lstStyle/>
          <a:p>
            <a:pPr algn="ctr">
              <a:defRPr/>
            </a:pPr>
            <a:r>
              <a:rPr lang="en-US" sz="1292" b="1"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Penyederhanaan</a:t>
            </a:r>
            <a:r>
              <a:rPr lang="en-US" sz="1477" b="1"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477" b="1"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Birokrasi</a:t>
            </a:r>
            <a:endParaRPr lang="en-US" sz="1477" b="1"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4" name="Rounded Rectangle 3">
            <a:extLst>
              <a:ext uri="{FF2B5EF4-FFF2-40B4-BE49-F238E27FC236}">
                <a16:creationId xmlns:a16="http://schemas.microsoft.com/office/drawing/2014/main" id="{DCA2922D-7525-42C1-8B27-620E34938959}"/>
              </a:ext>
            </a:extLst>
          </p:cNvPr>
          <p:cNvSpPr/>
          <p:nvPr/>
        </p:nvSpPr>
        <p:spPr>
          <a:xfrm>
            <a:off x="2262012" y="4808149"/>
            <a:ext cx="4818185" cy="723900"/>
          </a:xfrm>
          <a:prstGeom prst="roundRect">
            <a:avLst/>
          </a:prstGeom>
          <a:solidFill>
            <a:srgbClr val="FFFF00"/>
          </a:solidFill>
          <a:ln w="12700" cap="flat" cmpd="sng" algn="ctr">
            <a:noFill/>
            <a:prstDash val="solid"/>
            <a:miter lim="800000"/>
          </a:ln>
          <a:effectLst/>
        </p:spPr>
        <p:txBody>
          <a:bodyPr anchor="ctr"/>
          <a:lstStyle/>
          <a:p>
            <a:pPr algn="ctr">
              <a:defRPr/>
            </a:pP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Penyederhanaan</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esselonisasi</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cukup</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pada 2 level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esselonering</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saja</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difokuskan</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pada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jabatan</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fungsional</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yang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berfokus</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pada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kompetensi</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agar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tercipta</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tujuan</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program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pembangunan</a:t>
            </a:r>
            <a:endPar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5" name="Rounded Rectangle 2">
            <a:extLst>
              <a:ext uri="{FF2B5EF4-FFF2-40B4-BE49-F238E27FC236}">
                <a16:creationId xmlns:a16="http://schemas.microsoft.com/office/drawing/2014/main" id="{A2B4A4D5-FDAE-4DEC-A1D6-E6DAE99DC240}"/>
              </a:ext>
            </a:extLst>
          </p:cNvPr>
          <p:cNvSpPr/>
          <p:nvPr/>
        </p:nvSpPr>
        <p:spPr>
          <a:xfrm>
            <a:off x="452261" y="5636092"/>
            <a:ext cx="1737946" cy="723900"/>
          </a:xfrm>
          <a:prstGeom prst="roundRect">
            <a:avLst/>
          </a:prstGeom>
          <a:solidFill>
            <a:schemeClr val="accent5">
              <a:lumMod val="60000"/>
              <a:lumOff val="40000"/>
            </a:schemeClr>
          </a:solidFill>
          <a:ln w="12700" cap="flat" cmpd="sng" algn="ctr">
            <a:noFill/>
            <a:prstDash val="solid"/>
            <a:miter lim="800000"/>
          </a:ln>
          <a:effectLst/>
        </p:spPr>
        <p:txBody>
          <a:bodyPr anchor="ctr"/>
          <a:lstStyle/>
          <a:p>
            <a:pPr algn="ctr">
              <a:defRPr/>
            </a:pPr>
            <a:r>
              <a:rPr lang="en-US" sz="1477" b="1"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Transformasi</a:t>
            </a:r>
            <a:r>
              <a:rPr lang="en-US" sz="1477" b="1"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477" b="1"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Ekonomi</a:t>
            </a:r>
            <a:endParaRPr lang="en-US" sz="1477" b="1"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6" name="Rounded Rectangle 3">
            <a:extLst>
              <a:ext uri="{FF2B5EF4-FFF2-40B4-BE49-F238E27FC236}">
                <a16:creationId xmlns:a16="http://schemas.microsoft.com/office/drawing/2014/main" id="{17FF7987-884B-402F-8926-BA4D56DEBB69}"/>
              </a:ext>
            </a:extLst>
          </p:cNvPr>
          <p:cNvSpPr/>
          <p:nvPr/>
        </p:nvSpPr>
        <p:spPr>
          <a:xfrm>
            <a:off x="2272270" y="5637557"/>
            <a:ext cx="4818185" cy="723900"/>
          </a:xfrm>
          <a:prstGeom prst="roundRect">
            <a:avLst/>
          </a:prstGeom>
          <a:solidFill>
            <a:schemeClr val="accent5">
              <a:lumMod val="60000"/>
              <a:lumOff val="40000"/>
            </a:schemeClr>
          </a:solidFill>
          <a:ln w="12700" cap="flat" cmpd="sng" algn="ctr">
            <a:noFill/>
            <a:prstDash val="solid"/>
            <a:miter lim="800000"/>
          </a:ln>
          <a:effectLst/>
        </p:spPr>
        <p:txBody>
          <a:bodyPr anchor="ctr"/>
          <a:lstStyle/>
          <a:p>
            <a:pPr algn="ctr">
              <a:defRPr/>
            </a:pP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Transformasi</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dari</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ketergantungan</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pada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Sumber</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Daya</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Alam</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menjadi</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daya</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saing</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manufaktur</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dan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jasa</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modern</a:t>
            </a:r>
          </a:p>
        </p:txBody>
      </p:sp>
      <p:sp>
        <p:nvSpPr>
          <p:cNvPr id="17" name="Oval 16">
            <a:extLst>
              <a:ext uri="{FF2B5EF4-FFF2-40B4-BE49-F238E27FC236}">
                <a16:creationId xmlns:a16="http://schemas.microsoft.com/office/drawing/2014/main" id="{87526C00-BA76-48C0-AE49-250E4777DBCD}"/>
              </a:ext>
            </a:extLst>
          </p:cNvPr>
          <p:cNvSpPr/>
          <p:nvPr/>
        </p:nvSpPr>
        <p:spPr>
          <a:xfrm>
            <a:off x="345289" y="2133822"/>
            <a:ext cx="256443" cy="332642"/>
          </a:xfrm>
          <a:prstGeom prst="ellipse">
            <a:avLst/>
          </a:prstGeom>
          <a:solidFill>
            <a:srgbClr val="FF0000"/>
          </a:solidFill>
          <a:ln w="12700" cap="flat" cmpd="sng" algn="ctr">
            <a:noFill/>
            <a:prstDash val="solid"/>
            <a:miter lim="800000"/>
          </a:ln>
          <a:effectLst/>
        </p:spPr>
        <p:txBody>
          <a:bodyPr anchor="ctr"/>
          <a:lstStyle/>
          <a:p>
            <a:pPr algn="ctr">
              <a:defRPr/>
            </a:pPr>
            <a:r>
              <a:rPr lang="en-ID" sz="1662" b="1"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1</a:t>
            </a:r>
          </a:p>
        </p:txBody>
      </p:sp>
      <p:sp>
        <p:nvSpPr>
          <p:cNvPr id="18" name="Oval 17">
            <a:extLst>
              <a:ext uri="{FF2B5EF4-FFF2-40B4-BE49-F238E27FC236}">
                <a16:creationId xmlns:a16="http://schemas.microsoft.com/office/drawing/2014/main" id="{6E69431E-EDA0-4EAE-8169-C2403949665A}"/>
              </a:ext>
            </a:extLst>
          </p:cNvPr>
          <p:cNvSpPr/>
          <p:nvPr/>
        </p:nvSpPr>
        <p:spPr>
          <a:xfrm>
            <a:off x="333566" y="2991072"/>
            <a:ext cx="256443" cy="334108"/>
          </a:xfrm>
          <a:prstGeom prst="ellipse">
            <a:avLst/>
          </a:prstGeom>
          <a:solidFill>
            <a:srgbClr val="00B050"/>
          </a:solidFill>
          <a:ln w="12700" cap="flat" cmpd="sng" algn="ctr">
            <a:noFill/>
            <a:prstDash val="solid"/>
            <a:miter lim="800000"/>
          </a:ln>
          <a:effectLst/>
        </p:spPr>
        <p:txBody>
          <a:bodyPr anchor="ctr"/>
          <a:lstStyle/>
          <a:p>
            <a:pPr algn="ctr">
              <a:defRPr/>
            </a:pPr>
            <a:r>
              <a:rPr lang="en-ID" sz="1662"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2</a:t>
            </a:r>
          </a:p>
        </p:txBody>
      </p:sp>
      <p:sp>
        <p:nvSpPr>
          <p:cNvPr id="19" name="Oval 18">
            <a:extLst>
              <a:ext uri="{FF2B5EF4-FFF2-40B4-BE49-F238E27FC236}">
                <a16:creationId xmlns:a16="http://schemas.microsoft.com/office/drawing/2014/main" id="{4AF91A92-3CD6-4283-BFA0-0262357E107A}"/>
              </a:ext>
            </a:extLst>
          </p:cNvPr>
          <p:cNvSpPr/>
          <p:nvPr/>
        </p:nvSpPr>
        <p:spPr>
          <a:xfrm>
            <a:off x="342359" y="3840995"/>
            <a:ext cx="256443" cy="334108"/>
          </a:xfrm>
          <a:prstGeom prst="ellipse">
            <a:avLst/>
          </a:prstGeom>
          <a:solidFill>
            <a:srgbClr val="0070C0"/>
          </a:solidFill>
          <a:ln w="12700" cap="flat" cmpd="sng" algn="ctr">
            <a:noFill/>
            <a:prstDash val="solid"/>
            <a:miter lim="800000"/>
          </a:ln>
          <a:effectLst/>
        </p:spPr>
        <p:txBody>
          <a:bodyPr anchor="ctr"/>
          <a:lstStyle/>
          <a:p>
            <a:pPr algn="ctr">
              <a:defRPr/>
            </a:pPr>
            <a:r>
              <a:rPr lang="en-ID" sz="1662"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3</a:t>
            </a:r>
          </a:p>
        </p:txBody>
      </p:sp>
      <p:sp>
        <p:nvSpPr>
          <p:cNvPr id="20" name="Oval 19">
            <a:extLst>
              <a:ext uri="{FF2B5EF4-FFF2-40B4-BE49-F238E27FC236}">
                <a16:creationId xmlns:a16="http://schemas.microsoft.com/office/drawing/2014/main" id="{82C7C811-7538-4C34-A552-3F1192A3A42E}"/>
              </a:ext>
            </a:extLst>
          </p:cNvPr>
          <p:cNvSpPr/>
          <p:nvPr/>
        </p:nvSpPr>
        <p:spPr>
          <a:xfrm>
            <a:off x="333566" y="5573082"/>
            <a:ext cx="256443" cy="332643"/>
          </a:xfrm>
          <a:prstGeom prst="ellipse">
            <a:avLst/>
          </a:prstGeom>
          <a:solidFill>
            <a:schemeClr val="accent5">
              <a:lumMod val="60000"/>
              <a:lumOff val="40000"/>
            </a:schemeClr>
          </a:solidFill>
          <a:ln w="12700" cap="flat" cmpd="sng" algn="ctr">
            <a:noFill/>
            <a:prstDash val="solid"/>
            <a:miter lim="800000"/>
          </a:ln>
          <a:effectLst/>
        </p:spPr>
        <p:txBody>
          <a:bodyPr anchor="ctr"/>
          <a:lstStyle/>
          <a:p>
            <a:pPr algn="ctr">
              <a:defRPr/>
            </a:pPr>
            <a:r>
              <a:rPr lang="en-ID" sz="1662" b="1"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5</a:t>
            </a:r>
          </a:p>
        </p:txBody>
      </p:sp>
      <p:sp>
        <p:nvSpPr>
          <p:cNvPr id="21" name="Oval 20">
            <a:extLst>
              <a:ext uri="{FF2B5EF4-FFF2-40B4-BE49-F238E27FC236}">
                <a16:creationId xmlns:a16="http://schemas.microsoft.com/office/drawing/2014/main" id="{34F3595E-CD0D-4C37-AE22-02F7B11D2FD9}"/>
              </a:ext>
            </a:extLst>
          </p:cNvPr>
          <p:cNvSpPr/>
          <p:nvPr/>
        </p:nvSpPr>
        <p:spPr>
          <a:xfrm>
            <a:off x="333566" y="4699713"/>
            <a:ext cx="256443" cy="332643"/>
          </a:xfrm>
          <a:prstGeom prst="ellipse">
            <a:avLst/>
          </a:prstGeom>
          <a:solidFill>
            <a:srgbClr val="FFFF00"/>
          </a:solidFill>
          <a:ln w="12700" cap="flat" cmpd="sng" algn="ctr">
            <a:noFill/>
            <a:prstDash val="solid"/>
            <a:miter lim="800000"/>
          </a:ln>
          <a:effectLst/>
        </p:spPr>
        <p:txBody>
          <a:bodyPr anchor="ctr"/>
          <a:lstStyle/>
          <a:p>
            <a:pPr algn="ctr">
              <a:defRPr/>
            </a:pPr>
            <a:r>
              <a:rPr lang="en-ID" sz="1662" b="1"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4</a:t>
            </a:r>
          </a:p>
        </p:txBody>
      </p:sp>
      <p:sp>
        <p:nvSpPr>
          <p:cNvPr id="22" name="TextBox 21">
            <a:extLst>
              <a:ext uri="{FF2B5EF4-FFF2-40B4-BE49-F238E27FC236}">
                <a16:creationId xmlns:a16="http://schemas.microsoft.com/office/drawing/2014/main" id="{9B79BF1E-8866-44A7-934D-FF67BEDE2963}"/>
              </a:ext>
            </a:extLst>
          </p:cNvPr>
          <p:cNvSpPr txBox="1"/>
          <p:nvPr/>
        </p:nvSpPr>
        <p:spPr>
          <a:xfrm>
            <a:off x="666750" y="1147105"/>
            <a:ext cx="7810500" cy="1096134"/>
          </a:xfrm>
          <a:prstGeom prst="rect">
            <a:avLst/>
          </a:prstGeom>
          <a:noFill/>
        </p:spPr>
        <p:txBody>
          <a:bodyPr>
            <a:spAutoFit/>
          </a:bodyPr>
          <a:lstStyle/>
          <a:p>
            <a:pPr>
              <a:defRPr/>
            </a:pPr>
            <a:r>
              <a:rPr lang="en-ID" sz="3323" b="1" i="1" dirty="0">
                <a:solidFill>
                  <a:srgbClr val="FF0000"/>
                </a:solidFill>
                <a:latin typeface="Calibri" panose="020F0502020204030204"/>
                <a:sym typeface="Arial"/>
              </a:rPr>
              <a:t>5 PRIORITAS PRESIDEN JOKO WIDODO </a:t>
            </a:r>
          </a:p>
          <a:p>
            <a:pPr>
              <a:defRPr/>
            </a:pPr>
            <a:r>
              <a:rPr lang="en-ID" sz="3200" b="1" dirty="0">
                <a:solidFill>
                  <a:srgbClr val="FF0000"/>
                </a:solidFill>
                <a:latin typeface="Calibri" panose="020F0502020204030204"/>
                <a:sym typeface="Arial"/>
              </a:rPr>
              <a:t>TAHUN 2020 - 2024</a:t>
            </a:r>
          </a:p>
        </p:txBody>
      </p:sp>
      <p:pic>
        <p:nvPicPr>
          <p:cNvPr id="23" name="Picture 82" descr="garuda gud.png">
            <a:extLst>
              <a:ext uri="{FF2B5EF4-FFF2-40B4-BE49-F238E27FC236}">
                <a16:creationId xmlns:a16="http://schemas.microsoft.com/office/drawing/2014/main" id="{805AEF98-0302-456A-934F-E28010D1371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22691" y="2829882"/>
            <a:ext cx="690196" cy="148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a:extLst>
              <a:ext uri="{FF2B5EF4-FFF2-40B4-BE49-F238E27FC236}">
                <a16:creationId xmlns:a16="http://schemas.microsoft.com/office/drawing/2014/main" id="{942D0CA4-ED20-4F7F-BDA5-6C4E8A19B04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2486" y="3504906"/>
            <a:ext cx="2143403" cy="271632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1757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70B06DEF-CEDC-42FB-86CB-745FDC5BDAA3}"/>
              </a:ext>
            </a:extLst>
          </p:cNvPr>
          <p:cNvSpPr/>
          <p:nvPr/>
        </p:nvSpPr>
        <p:spPr>
          <a:xfrm>
            <a:off x="-100551" y="3615825"/>
            <a:ext cx="9128571" cy="3122106"/>
          </a:xfrm>
          <a:prstGeom prst="rect">
            <a:avLst/>
          </a:prstGeom>
          <a:blipFill>
            <a:blip r:embed="rId2" cstate="print"/>
            <a:stretch>
              <a:fillRect/>
            </a:stretch>
          </a:blipFill>
        </p:spPr>
        <p:txBody>
          <a:bodyPr wrap="square" lIns="0" tIns="0" rIns="0" bIns="0" rtlCol="0"/>
          <a:lstStyle/>
          <a:p>
            <a:endParaRPr sz="1350"/>
          </a:p>
        </p:txBody>
      </p:sp>
      <p:sp>
        <p:nvSpPr>
          <p:cNvPr id="7" name="object 3">
            <a:extLst>
              <a:ext uri="{FF2B5EF4-FFF2-40B4-BE49-F238E27FC236}">
                <a16:creationId xmlns:a16="http://schemas.microsoft.com/office/drawing/2014/main" id="{39E53B21-078C-4C0D-AB6F-3DC5AED1073D}"/>
              </a:ext>
            </a:extLst>
          </p:cNvPr>
          <p:cNvSpPr/>
          <p:nvPr/>
        </p:nvSpPr>
        <p:spPr>
          <a:xfrm>
            <a:off x="115982" y="3370084"/>
            <a:ext cx="8795841" cy="3369945"/>
          </a:xfrm>
          <a:custGeom>
            <a:avLst/>
            <a:gdLst/>
            <a:ahLst/>
            <a:cxnLst/>
            <a:rect l="l" t="t" r="r" b="b"/>
            <a:pathLst>
              <a:path w="12192000" h="4493259">
                <a:moveTo>
                  <a:pt x="0" y="4492752"/>
                </a:moveTo>
                <a:lnTo>
                  <a:pt x="12192000" y="4492752"/>
                </a:lnTo>
                <a:lnTo>
                  <a:pt x="12192000" y="0"/>
                </a:lnTo>
                <a:lnTo>
                  <a:pt x="0" y="0"/>
                </a:lnTo>
                <a:lnTo>
                  <a:pt x="0" y="4492752"/>
                </a:lnTo>
                <a:close/>
              </a:path>
            </a:pathLst>
          </a:custGeom>
          <a:solidFill>
            <a:srgbClr val="FFFFFF">
              <a:alpha val="61175"/>
            </a:srgbClr>
          </a:solidFill>
        </p:spPr>
        <p:txBody>
          <a:bodyPr wrap="square" lIns="0" tIns="0" rIns="0" bIns="0" rtlCol="0"/>
          <a:lstStyle/>
          <a:p>
            <a:endParaRPr sz="1350"/>
          </a:p>
        </p:txBody>
      </p:sp>
      <p:sp>
        <p:nvSpPr>
          <p:cNvPr id="10" name="object 6">
            <a:extLst>
              <a:ext uri="{FF2B5EF4-FFF2-40B4-BE49-F238E27FC236}">
                <a16:creationId xmlns:a16="http://schemas.microsoft.com/office/drawing/2014/main" id="{79AEB005-70B1-4508-97B2-A4BF8210541D}"/>
              </a:ext>
            </a:extLst>
          </p:cNvPr>
          <p:cNvSpPr/>
          <p:nvPr/>
        </p:nvSpPr>
        <p:spPr>
          <a:xfrm>
            <a:off x="3261015" y="2240801"/>
            <a:ext cx="1991201" cy="301943"/>
          </a:xfrm>
          <a:custGeom>
            <a:avLst/>
            <a:gdLst/>
            <a:ahLst/>
            <a:cxnLst/>
            <a:rect l="l" t="t" r="r" b="b"/>
            <a:pathLst>
              <a:path w="2654934" h="402590">
                <a:moveTo>
                  <a:pt x="2654807" y="0"/>
                </a:moveTo>
                <a:lnTo>
                  <a:pt x="0" y="0"/>
                </a:lnTo>
                <a:lnTo>
                  <a:pt x="25" y="320928"/>
                </a:lnTo>
                <a:lnTo>
                  <a:pt x="2666" y="386968"/>
                </a:lnTo>
                <a:lnTo>
                  <a:pt x="14477" y="402081"/>
                </a:lnTo>
                <a:lnTo>
                  <a:pt x="2633091" y="402336"/>
                </a:lnTo>
                <a:lnTo>
                  <a:pt x="2640329" y="402081"/>
                </a:lnTo>
                <a:lnTo>
                  <a:pt x="2652141" y="387096"/>
                </a:lnTo>
                <a:lnTo>
                  <a:pt x="2654807" y="320928"/>
                </a:lnTo>
                <a:lnTo>
                  <a:pt x="2654807" y="0"/>
                </a:lnTo>
                <a:close/>
              </a:path>
            </a:pathLst>
          </a:custGeom>
          <a:solidFill>
            <a:srgbClr val="2E5496"/>
          </a:solidFill>
        </p:spPr>
        <p:txBody>
          <a:bodyPr wrap="square" lIns="0" tIns="0" rIns="0" bIns="0" rtlCol="0"/>
          <a:lstStyle/>
          <a:p>
            <a:endParaRPr sz="1350"/>
          </a:p>
        </p:txBody>
      </p:sp>
      <p:sp>
        <p:nvSpPr>
          <p:cNvPr id="11" name="object 7">
            <a:extLst>
              <a:ext uri="{FF2B5EF4-FFF2-40B4-BE49-F238E27FC236}">
                <a16:creationId xmlns:a16="http://schemas.microsoft.com/office/drawing/2014/main" id="{174A65BD-48DE-424F-BFA5-23FC2F75EA25}"/>
              </a:ext>
            </a:extLst>
          </p:cNvPr>
          <p:cNvSpPr/>
          <p:nvPr/>
        </p:nvSpPr>
        <p:spPr>
          <a:xfrm>
            <a:off x="5727608" y="2243084"/>
            <a:ext cx="2565083" cy="308610"/>
          </a:xfrm>
          <a:custGeom>
            <a:avLst/>
            <a:gdLst/>
            <a:ahLst/>
            <a:cxnLst/>
            <a:rect l="l" t="t" r="r" b="b"/>
            <a:pathLst>
              <a:path w="3420109" h="411480">
                <a:moveTo>
                  <a:pt x="3419855" y="0"/>
                </a:moveTo>
                <a:lnTo>
                  <a:pt x="0" y="0"/>
                </a:lnTo>
                <a:lnTo>
                  <a:pt x="31" y="328167"/>
                </a:lnTo>
                <a:lnTo>
                  <a:pt x="3428" y="395731"/>
                </a:lnTo>
                <a:lnTo>
                  <a:pt x="18541" y="411225"/>
                </a:lnTo>
                <a:lnTo>
                  <a:pt x="3391915" y="411479"/>
                </a:lnTo>
                <a:lnTo>
                  <a:pt x="3401186" y="411225"/>
                </a:lnTo>
                <a:lnTo>
                  <a:pt x="3416300" y="395986"/>
                </a:lnTo>
                <a:lnTo>
                  <a:pt x="3419855" y="328167"/>
                </a:lnTo>
                <a:lnTo>
                  <a:pt x="3419855" y="0"/>
                </a:lnTo>
                <a:close/>
              </a:path>
            </a:pathLst>
          </a:custGeom>
          <a:solidFill>
            <a:srgbClr val="2E5496"/>
          </a:solidFill>
        </p:spPr>
        <p:txBody>
          <a:bodyPr wrap="square" lIns="0" tIns="0" rIns="0" bIns="0" rtlCol="0"/>
          <a:lstStyle/>
          <a:p>
            <a:endParaRPr sz="1350"/>
          </a:p>
        </p:txBody>
      </p:sp>
      <p:sp>
        <p:nvSpPr>
          <p:cNvPr id="12" name="object 8">
            <a:extLst>
              <a:ext uri="{FF2B5EF4-FFF2-40B4-BE49-F238E27FC236}">
                <a16:creationId xmlns:a16="http://schemas.microsoft.com/office/drawing/2014/main" id="{AEF43E06-AC03-418F-A6D7-4BD39AA6DB1D}"/>
              </a:ext>
            </a:extLst>
          </p:cNvPr>
          <p:cNvSpPr/>
          <p:nvPr/>
        </p:nvSpPr>
        <p:spPr>
          <a:xfrm>
            <a:off x="2996978" y="2845449"/>
            <a:ext cx="102870" cy="3637121"/>
          </a:xfrm>
          <a:custGeom>
            <a:avLst/>
            <a:gdLst/>
            <a:ahLst/>
            <a:cxnLst/>
            <a:rect l="l" t="t" r="r" b="b"/>
            <a:pathLst>
              <a:path w="137160" h="4849495">
                <a:moveTo>
                  <a:pt x="0" y="4849368"/>
                </a:moveTo>
                <a:lnTo>
                  <a:pt x="68580" y="4849368"/>
                </a:lnTo>
                <a:lnTo>
                  <a:pt x="95631" y="4849050"/>
                </a:lnTo>
                <a:lnTo>
                  <a:pt x="136398" y="4809731"/>
                </a:lnTo>
                <a:lnTo>
                  <a:pt x="137160" y="4763058"/>
                </a:lnTo>
                <a:lnTo>
                  <a:pt x="137160" y="51815"/>
                </a:lnTo>
                <a:lnTo>
                  <a:pt x="119507" y="1269"/>
                </a:lnTo>
                <a:lnTo>
                  <a:pt x="87376" y="0"/>
                </a:lnTo>
                <a:lnTo>
                  <a:pt x="0" y="0"/>
                </a:lnTo>
              </a:path>
            </a:pathLst>
          </a:custGeom>
          <a:ln w="22390">
            <a:solidFill>
              <a:srgbClr val="7E7E7E"/>
            </a:solidFill>
          </a:ln>
        </p:spPr>
        <p:txBody>
          <a:bodyPr wrap="square" lIns="0" tIns="0" rIns="0" bIns="0" rtlCol="0"/>
          <a:lstStyle/>
          <a:p>
            <a:endParaRPr sz="1350"/>
          </a:p>
        </p:txBody>
      </p:sp>
      <p:sp>
        <p:nvSpPr>
          <p:cNvPr id="13" name="object 9">
            <a:extLst>
              <a:ext uri="{FF2B5EF4-FFF2-40B4-BE49-F238E27FC236}">
                <a16:creationId xmlns:a16="http://schemas.microsoft.com/office/drawing/2014/main" id="{0BFF7EEA-40CC-4FE1-9213-8DE90E4B9D0A}"/>
              </a:ext>
            </a:extLst>
          </p:cNvPr>
          <p:cNvSpPr/>
          <p:nvPr/>
        </p:nvSpPr>
        <p:spPr>
          <a:xfrm>
            <a:off x="5162965" y="4305057"/>
            <a:ext cx="290513" cy="395764"/>
          </a:xfrm>
          <a:custGeom>
            <a:avLst/>
            <a:gdLst/>
            <a:ahLst/>
            <a:cxnLst/>
            <a:rect l="l" t="t" r="r" b="b"/>
            <a:pathLst>
              <a:path w="387350" h="527685">
                <a:moveTo>
                  <a:pt x="154813" y="0"/>
                </a:moveTo>
                <a:lnTo>
                  <a:pt x="150495" y="1397"/>
                </a:lnTo>
                <a:lnTo>
                  <a:pt x="148717" y="11684"/>
                </a:lnTo>
                <a:lnTo>
                  <a:pt x="148587" y="21844"/>
                </a:lnTo>
                <a:lnTo>
                  <a:pt x="148463" y="89789"/>
                </a:lnTo>
                <a:lnTo>
                  <a:pt x="40386" y="89789"/>
                </a:lnTo>
                <a:lnTo>
                  <a:pt x="16129" y="90551"/>
                </a:lnTo>
                <a:lnTo>
                  <a:pt x="4318" y="96266"/>
                </a:lnTo>
                <a:lnTo>
                  <a:pt x="381" y="111760"/>
                </a:lnTo>
                <a:lnTo>
                  <a:pt x="0" y="134239"/>
                </a:lnTo>
                <a:lnTo>
                  <a:pt x="0" y="392811"/>
                </a:lnTo>
                <a:lnTo>
                  <a:pt x="762" y="419481"/>
                </a:lnTo>
                <a:lnTo>
                  <a:pt x="5969" y="432562"/>
                </a:lnTo>
                <a:lnTo>
                  <a:pt x="19939" y="436880"/>
                </a:lnTo>
                <a:lnTo>
                  <a:pt x="40386" y="437261"/>
                </a:lnTo>
                <a:lnTo>
                  <a:pt x="148463" y="437261"/>
                </a:lnTo>
                <a:lnTo>
                  <a:pt x="148590" y="513334"/>
                </a:lnTo>
                <a:lnTo>
                  <a:pt x="150114" y="524891"/>
                </a:lnTo>
                <a:lnTo>
                  <a:pt x="154178" y="527304"/>
                </a:lnTo>
                <a:lnTo>
                  <a:pt x="161925" y="521335"/>
                </a:lnTo>
                <a:lnTo>
                  <a:pt x="174879" y="507365"/>
                </a:lnTo>
                <a:lnTo>
                  <a:pt x="366014" y="295148"/>
                </a:lnTo>
                <a:lnTo>
                  <a:pt x="378968" y="280289"/>
                </a:lnTo>
                <a:lnTo>
                  <a:pt x="387096" y="260731"/>
                </a:lnTo>
                <a:lnTo>
                  <a:pt x="382270" y="250952"/>
                </a:lnTo>
                <a:lnTo>
                  <a:pt x="366014" y="231902"/>
                </a:lnTo>
                <a:lnTo>
                  <a:pt x="176911" y="21844"/>
                </a:lnTo>
                <a:lnTo>
                  <a:pt x="163195" y="6985"/>
                </a:lnTo>
                <a:lnTo>
                  <a:pt x="154813" y="0"/>
                </a:lnTo>
                <a:close/>
              </a:path>
            </a:pathLst>
          </a:custGeom>
          <a:solidFill>
            <a:srgbClr val="7E7E7E"/>
          </a:solidFill>
        </p:spPr>
        <p:txBody>
          <a:bodyPr wrap="square" lIns="0" tIns="0" rIns="0" bIns="0" rtlCol="0"/>
          <a:lstStyle/>
          <a:p>
            <a:endParaRPr sz="1350"/>
          </a:p>
        </p:txBody>
      </p:sp>
      <p:sp>
        <p:nvSpPr>
          <p:cNvPr id="14" name="object 10">
            <a:extLst>
              <a:ext uri="{FF2B5EF4-FFF2-40B4-BE49-F238E27FC236}">
                <a16:creationId xmlns:a16="http://schemas.microsoft.com/office/drawing/2014/main" id="{845A5E85-7938-4AF0-BDD5-8A72D7F5D8AE}"/>
              </a:ext>
            </a:extLst>
          </p:cNvPr>
          <p:cNvSpPr/>
          <p:nvPr/>
        </p:nvSpPr>
        <p:spPr>
          <a:xfrm>
            <a:off x="5065809" y="2898023"/>
            <a:ext cx="98584" cy="3211830"/>
          </a:xfrm>
          <a:custGeom>
            <a:avLst/>
            <a:gdLst/>
            <a:ahLst/>
            <a:cxnLst/>
            <a:rect l="l" t="t" r="r" b="b"/>
            <a:pathLst>
              <a:path w="131445" h="4282440">
                <a:moveTo>
                  <a:pt x="0" y="4282440"/>
                </a:moveTo>
                <a:lnTo>
                  <a:pt x="65531" y="4282440"/>
                </a:lnTo>
                <a:lnTo>
                  <a:pt x="91439" y="4282160"/>
                </a:lnTo>
                <a:lnTo>
                  <a:pt x="130301" y="4247438"/>
                </a:lnTo>
                <a:lnTo>
                  <a:pt x="131063" y="4206214"/>
                </a:lnTo>
                <a:lnTo>
                  <a:pt x="131063" y="45719"/>
                </a:lnTo>
                <a:lnTo>
                  <a:pt x="114173" y="1142"/>
                </a:lnTo>
                <a:lnTo>
                  <a:pt x="83438" y="0"/>
                </a:lnTo>
                <a:lnTo>
                  <a:pt x="0" y="0"/>
                </a:lnTo>
              </a:path>
            </a:pathLst>
          </a:custGeom>
          <a:ln w="22390">
            <a:solidFill>
              <a:srgbClr val="7E7E7E"/>
            </a:solidFill>
          </a:ln>
        </p:spPr>
        <p:txBody>
          <a:bodyPr wrap="square" lIns="0" tIns="0" rIns="0" bIns="0" rtlCol="0"/>
          <a:lstStyle/>
          <a:p>
            <a:endParaRPr sz="1350"/>
          </a:p>
        </p:txBody>
      </p:sp>
      <p:sp>
        <p:nvSpPr>
          <p:cNvPr id="15" name="object 11">
            <a:extLst>
              <a:ext uri="{FF2B5EF4-FFF2-40B4-BE49-F238E27FC236}">
                <a16:creationId xmlns:a16="http://schemas.microsoft.com/office/drawing/2014/main" id="{0DD70146-87A1-4838-A9BC-FE99B43F3341}"/>
              </a:ext>
            </a:extLst>
          </p:cNvPr>
          <p:cNvSpPr/>
          <p:nvPr/>
        </p:nvSpPr>
        <p:spPr>
          <a:xfrm>
            <a:off x="785274" y="2243086"/>
            <a:ext cx="1988820" cy="283845"/>
          </a:xfrm>
          <a:custGeom>
            <a:avLst/>
            <a:gdLst/>
            <a:ahLst/>
            <a:cxnLst/>
            <a:rect l="l" t="t" r="r" b="b"/>
            <a:pathLst>
              <a:path w="2651760" h="378459">
                <a:moveTo>
                  <a:pt x="2651760" y="0"/>
                </a:moveTo>
                <a:lnTo>
                  <a:pt x="0" y="0"/>
                </a:lnTo>
                <a:lnTo>
                  <a:pt x="65" y="301498"/>
                </a:lnTo>
                <a:lnTo>
                  <a:pt x="2692" y="363474"/>
                </a:lnTo>
                <a:lnTo>
                  <a:pt x="14401" y="377698"/>
                </a:lnTo>
                <a:lnTo>
                  <a:pt x="2630170" y="377951"/>
                </a:lnTo>
                <a:lnTo>
                  <a:pt x="2637282" y="377698"/>
                </a:lnTo>
                <a:lnTo>
                  <a:pt x="2649093" y="363727"/>
                </a:lnTo>
                <a:lnTo>
                  <a:pt x="2651760" y="301498"/>
                </a:lnTo>
                <a:lnTo>
                  <a:pt x="2651760" y="0"/>
                </a:lnTo>
                <a:close/>
              </a:path>
            </a:pathLst>
          </a:custGeom>
          <a:solidFill>
            <a:srgbClr val="2E5496"/>
          </a:solidFill>
        </p:spPr>
        <p:txBody>
          <a:bodyPr wrap="square" lIns="0" tIns="0" rIns="0" bIns="0" rtlCol="0"/>
          <a:lstStyle/>
          <a:p>
            <a:endParaRPr sz="1350"/>
          </a:p>
        </p:txBody>
      </p:sp>
      <p:sp>
        <p:nvSpPr>
          <p:cNvPr id="16" name="object 12">
            <a:extLst>
              <a:ext uri="{FF2B5EF4-FFF2-40B4-BE49-F238E27FC236}">
                <a16:creationId xmlns:a16="http://schemas.microsoft.com/office/drawing/2014/main" id="{0654300F-3A0D-4140-83BB-E0786BDA118E}"/>
              </a:ext>
            </a:extLst>
          </p:cNvPr>
          <p:cNvSpPr txBox="1"/>
          <p:nvPr/>
        </p:nvSpPr>
        <p:spPr>
          <a:xfrm>
            <a:off x="970250" y="2240227"/>
            <a:ext cx="1489234" cy="228428"/>
          </a:xfrm>
          <a:prstGeom prst="rect">
            <a:avLst/>
          </a:prstGeom>
        </p:spPr>
        <p:txBody>
          <a:bodyPr vert="horz" wrap="square" lIns="0" tIns="9049" rIns="0" bIns="0" rtlCol="0">
            <a:spAutoFit/>
          </a:bodyPr>
          <a:lstStyle/>
          <a:p>
            <a:pPr marL="9525">
              <a:spcBef>
                <a:spcPts val="71"/>
              </a:spcBef>
            </a:pPr>
            <a:r>
              <a:rPr sz="1425" b="1" spc="-4" dirty="0">
                <a:solidFill>
                  <a:srgbClr val="FFFFFF"/>
                </a:solidFill>
                <a:latin typeface="Calibri"/>
                <a:cs typeface="Calibri"/>
              </a:rPr>
              <a:t>VISI-MISI</a:t>
            </a:r>
            <a:r>
              <a:rPr sz="1425" b="1" spc="30" dirty="0">
                <a:solidFill>
                  <a:srgbClr val="FFFFFF"/>
                </a:solidFill>
                <a:latin typeface="Calibri"/>
                <a:cs typeface="Calibri"/>
              </a:rPr>
              <a:t> </a:t>
            </a:r>
            <a:r>
              <a:rPr sz="1425" b="1" spc="-8" dirty="0">
                <a:solidFill>
                  <a:srgbClr val="FFFFFF"/>
                </a:solidFill>
                <a:latin typeface="Calibri"/>
                <a:cs typeface="Calibri"/>
              </a:rPr>
              <a:t>PRESIDEN</a:t>
            </a:r>
            <a:endParaRPr sz="1425">
              <a:latin typeface="Calibri"/>
              <a:cs typeface="Calibri"/>
            </a:endParaRPr>
          </a:p>
        </p:txBody>
      </p:sp>
      <p:sp>
        <p:nvSpPr>
          <p:cNvPr id="17" name="object 13">
            <a:extLst>
              <a:ext uri="{FF2B5EF4-FFF2-40B4-BE49-F238E27FC236}">
                <a16:creationId xmlns:a16="http://schemas.microsoft.com/office/drawing/2014/main" id="{0CD0854C-8579-4024-AB14-724C80B39EA2}"/>
              </a:ext>
            </a:extLst>
          </p:cNvPr>
          <p:cNvSpPr txBox="1"/>
          <p:nvPr/>
        </p:nvSpPr>
        <p:spPr>
          <a:xfrm>
            <a:off x="3556003" y="2272898"/>
            <a:ext cx="1466373" cy="228428"/>
          </a:xfrm>
          <a:prstGeom prst="rect">
            <a:avLst/>
          </a:prstGeom>
        </p:spPr>
        <p:txBody>
          <a:bodyPr vert="horz" wrap="square" lIns="0" tIns="9049" rIns="0" bIns="0" rtlCol="0">
            <a:spAutoFit/>
          </a:bodyPr>
          <a:lstStyle/>
          <a:p>
            <a:pPr marL="9525">
              <a:spcBef>
                <a:spcPts val="71"/>
              </a:spcBef>
            </a:pPr>
            <a:r>
              <a:rPr sz="1425" b="1" spc="-4" dirty="0">
                <a:solidFill>
                  <a:srgbClr val="FFFFFF"/>
                </a:solidFill>
                <a:latin typeface="Calibri"/>
                <a:cs typeface="Calibri"/>
              </a:rPr>
              <a:t>ARAHAN</a:t>
            </a:r>
            <a:r>
              <a:rPr sz="1425" b="1" dirty="0">
                <a:solidFill>
                  <a:srgbClr val="FFFFFF"/>
                </a:solidFill>
                <a:latin typeface="Calibri"/>
                <a:cs typeface="Calibri"/>
              </a:rPr>
              <a:t> </a:t>
            </a:r>
            <a:r>
              <a:rPr sz="1425" b="1" spc="-8" dirty="0">
                <a:solidFill>
                  <a:srgbClr val="FFFFFF"/>
                </a:solidFill>
                <a:latin typeface="Calibri"/>
                <a:cs typeface="Calibri"/>
              </a:rPr>
              <a:t>PRESIDEN</a:t>
            </a:r>
            <a:endParaRPr sz="1425">
              <a:latin typeface="Calibri"/>
              <a:cs typeface="Calibri"/>
            </a:endParaRPr>
          </a:p>
        </p:txBody>
      </p:sp>
      <p:sp>
        <p:nvSpPr>
          <p:cNvPr id="18" name="object 14">
            <a:extLst>
              <a:ext uri="{FF2B5EF4-FFF2-40B4-BE49-F238E27FC236}">
                <a16:creationId xmlns:a16="http://schemas.microsoft.com/office/drawing/2014/main" id="{3590A809-1BB5-4BFC-8510-AF100D5DDA64}"/>
              </a:ext>
            </a:extLst>
          </p:cNvPr>
          <p:cNvSpPr txBox="1"/>
          <p:nvPr/>
        </p:nvSpPr>
        <p:spPr>
          <a:xfrm>
            <a:off x="5967446" y="2253467"/>
            <a:ext cx="2095024" cy="228428"/>
          </a:xfrm>
          <a:prstGeom prst="rect">
            <a:avLst/>
          </a:prstGeom>
        </p:spPr>
        <p:txBody>
          <a:bodyPr vert="horz" wrap="square" lIns="0" tIns="9049" rIns="0" bIns="0" rtlCol="0">
            <a:spAutoFit/>
          </a:bodyPr>
          <a:lstStyle/>
          <a:p>
            <a:pPr marL="9525">
              <a:spcBef>
                <a:spcPts val="71"/>
              </a:spcBef>
            </a:pPr>
            <a:r>
              <a:rPr sz="1425" b="1" spc="-4" dirty="0">
                <a:solidFill>
                  <a:srgbClr val="FFFFFF"/>
                </a:solidFill>
                <a:latin typeface="Calibri"/>
                <a:cs typeface="Calibri"/>
              </a:rPr>
              <a:t>7 </a:t>
            </a:r>
            <a:r>
              <a:rPr sz="1425" b="1" spc="-11" dirty="0">
                <a:solidFill>
                  <a:srgbClr val="FFFFFF"/>
                </a:solidFill>
                <a:latin typeface="Calibri"/>
                <a:cs typeface="Calibri"/>
              </a:rPr>
              <a:t>AGENDA </a:t>
            </a:r>
            <a:r>
              <a:rPr sz="1425" b="1" spc="-8" dirty="0">
                <a:solidFill>
                  <a:srgbClr val="FFFFFF"/>
                </a:solidFill>
                <a:latin typeface="Calibri"/>
                <a:cs typeface="Calibri"/>
              </a:rPr>
              <a:t>PEMBANGUNAN</a:t>
            </a:r>
            <a:endParaRPr sz="1425">
              <a:latin typeface="Calibri"/>
              <a:cs typeface="Calibri"/>
            </a:endParaRPr>
          </a:p>
        </p:txBody>
      </p:sp>
      <p:sp>
        <p:nvSpPr>
          <p:cNvPr id="19" name="object 15">
            <a:extLst>
              <a:ext uri="{FF2B5EF4-FFF2-40B4-BE49-F238E27FC236}">
                <a16:creationId xmlns:a16="http://schemas.microsoft.com/office/drawing/2014/main" id="{3A80BB54-A358-4B75-924E-9296F9F549B2}"/>
              </a:ext>
            </a:extLst>
          </p:cNvPr>
          <p:cNvSpPr/>
          <p:nvPr/>
        </p:nvSpPr>
        <p:spPr>
          <a:xfrm>
            <a:off x="716693" y="2649992"/>
            <a:ext cx="0" cy="354330"/>
          </a:xfrm>
          <a:custGeom>
            <a:avLst/>
            <a:gdLst/>
            <a:ahLst/>
            <a:cxnLst/>
            <a:rect l="l" t="t" r="r" b="b"/>
            <a:pathLst>
              <a:path h="472439">
                <a:moveTo>
                  <a:pt x="0" y="0"/>
                </a:moveTo>
                <a:lnTo>
                  <a:pt x="0" y="472439"/>
                </a:lnTo>
              </a:path>
            </a:pathLst>
          </a:custGeom>
          <a:ln w="11187">
            <a:solidFill>
              <a:srgbClr val="717376"/>
            </a:solidFill>
          </a:ln>
        </p:spPr>
        <p:txBody>
          <a:bodyPr wrap="square" lIns="0" tIns="0" rIns="0" bIns="0" rtlCol="0"/>
          <a:lstStyle/>
          <a:p>
            <a:endParaRPr sz="1350"/>
          </a:p>
        </p:txBody>
      </p:sp>
      <p:sp>
        <p:nvSpPr>
          <p:cNvPr id="20" name="object 16">
            <a:extLst>
              <a:ext uri="{FF2B5EF4-FFF2-40B4-BE49-F238E27FC236}">
                <a16:creationId xmlns:a16="http://schemas.microsoft.com/office/drawing/2014/main" id="{9E2E0236-15E4-41F2-8D03-933F23D24950}"/>
              </a:ext>
            </a:extLst>
          </p:cNvPr>
          <p:cNvSpPr txBox="1"/>
          <p:nvPr/>
        </p:nvSpPr>
        <p:spPr>
          <a:xfrm>
            <a:off x="380652" y="2649992"/>
            <a:ext cx="331946" cy="264014"/>
          </a:xfrm>
          <a:prstGeom prst="rect">
            <a:avLst/>
          </a:prstGeom>
          <a:solidFill>
            <a:srgbClr val="E9DFCA"/>
          </a:solidFill>
        </p:spPr>
        <p:txBody>
          <a:bodyPr vert="horz" wrap="square" lIns="0" tIns="78581" rIns="0" bIns="0" rtlCol="0">
            <a:spAutoFit/>
          </a:bodyPr>
          <a:lstStyle/>
          <a:p>
            <a:pPr marL="158115">
              <a:spcBef>
                <a:spcPts val="619"/>
              </a:spcBef>
            </a:pPr>
            <a:r>
              <a:rPr sz="1200" b="1" spc="11" dirty="0">
                <a:solidFill>
                  <a:srgbClr val="404040"/>
                </a:solidFill>
                <a:latin typeface="Calibri"/>
                <a:cs typeface="Calibri"/>
              </a:rPr>
              <a:t>1</a:t>
            </a:r>
            <a:endParaRPr sz="1200">
              <a:latin typeface="Calibri"/>
              <a:cs typeface="Calibri"/>
            </a:endParaRPr>
          </a:p>
        </p:txBody>
      </p:sp>
      <p:sp>
        <p:nvSpPr>
          <p:cNvPr id="21" name="object 17">
            <a:extLst>
              <a:ext uri="{FF2B5EF4-FFF2-40B4-BE49-F238E27FC236}">
                <a16:creationId xmlns:a16="http://schemas.microsoft.com/office/drawing/2014/main" id="{64E6F7F5-4FA4-4F41-BD73-D1D2601910E5}"/>
              </a:ext>
            </a:extLst>
          </p:cNvPr>
          <p:cNvSpPr txBox="1"/>
          <p:nvPr/>
        </p:nvSpPr>
        <p:spPr>
          <a:xfrm>
            <a:off x="720889" y="2649995"/>
            <a:ext cx="2277428" cy="246767"/>
          </a:xfrm>
          <a:prstGeom prst="rect">
            <a:avLst/>
          </a:prstGeom>
          <a:solidFill>
            <a:srgbClr val="E9DFCA"/>
          </a:solidFill>
        </p:spPr>
        <p:txBody>
          <a:bodyPr vert="horz" wrap="square" lIns="0" tIns="90011" rIns="0" bIns="0" rtlCol="0">
            <a:spAutoFit/>
          </a:bodyPr>
          <a:lstStyle/>
          <a:p>
            <a:pPr marL="64294">
              <a:spcBef>
                <a:spcPts val="708"/>
              </a:spcBef>
            </a:pPr>
            <a:r>
              <a:rPr sz="1013" b="1" spc="-4" dirty="0">
                <a:solidFill>
                  <a:srgbClr val="404040"/>
                </a:solidFill>
                <a:latin typeface="Calibri"/>
                <a:cs typeface="Calibri"/>
              </a:rPr>
              <a:t>Peningkatan </a:t>
            </a:r>
            <a:r>
              <a:rPr sz="1013" b="1" dirty="0">
                <a:solidFill>
                  <a:srgbClr val="404040"/>
                </a:solidFill>
                <a:latin typeface="Calibri"/>
                <a:cs typeface="Calibri"/>
              </a:rPr>
              <a:t>Kualitas </a:t>
            </a:r>
            <a:r>
              <a:rPr sz="1013" b="1" spc="8" dirty="0">
                <a:solidFill>
                  <a:srgbClr val="404040"/>
                </a:solidFill>
                <a:latin typeface="Calibri"/>
                <a:cs typeface="Calibri"/>
              </a:rPr>
              <a:t>Manusia</a:t>
            </a:r>
            <a:r>
              <a:rPr sz="1013" b="1" spc="-64" dirty="0">
                <a:solidFill>
                  <a:srgbClr val="404040"/>
                </a:solidFill>
                <a:latin typeface="Calibri"/>
                <a:cs typeface="Calibri"/>
              </a:rPr>
              <a:t> </a:t>
            </a:r>
            <a:r>
              <a:rPr sz="1013" b="1" spc="4" dirty="0">
                <a:solidFill>
                  <a:srgbClr val="404040"/>
                </a:solidFill>
                <a:latin typeface="Calibri"/>
                <a:cs typeface="Calibri"/>
              </a:rPr>
              <a:t>Indonesia</a:t>
            </a:r>
            <a:endParaRPr sz="1013">
              <a:latin typeface="Calibri"/>
              <a:cs typeface="Calibri"/>
            </a:endParaRPr>
          </a:p>
        </p:txBody>
      </p:sp>
      <p:sp>
        <p:nvSpPr>
          <p:cNvPr id="22" name="object 18">
            <a:extLst>
              <a:ext uri="{FF2B5EF4-FFF2-40B4-BE49-F238E27FC236}">
                <a16:creationId xmlns:a16="http://schemas.microsoft.com/office/drawing/2014/main" id="{254ECB97-FE30-4AC6-BC03-7A9D183A2D0D}"/>
              </a:ext>
            </a:extLst>
          </p:cNvPr>
          <p:cNvSpPr/>
          <p:nvPr/>
        </p:nvSpPr>
        <p:spPr>
          <a:xfrm>
            <a:off x="380651" y="3077475"/>
            <a:ext cx="2617470" cy="354330"/>
          </a:xfrm>
          <a:custGeom>
            <a:avLst/>
            <a:gdLst/>
            <a:ahLst/>
            <a:cxnLst/>
            <a:rect l="l" t="t" r="r" b="b"/>
            <a:pathLst>
              <a:path w="3489960" h="472439">
                <a:moveTo>
                  <a:pt x="0" y="472439"/>
                </a:moveTo>
                <a:lnTo>
                  <a:pt x="3489960" y="472439"/>
                </a:lnTo>
                <a:lnTo>
                  <a:pt x="3489960" y="0"/>
                </a:lnTo>
                <a:lnTo>
                  <a:pt x="0" y="0"/>
                </a:lnTo>
                <a:lnTo>
                  <a:pt x="0" y="472439"/>
                </a:lnTo>
                <a:close/>
              </a:path>
            </a:pathLst>
          </a:custGeom>
          <a:solidFill>
            <a:srgbClr val="E9DFCA"/>
          </a:solidFill>
        </p:spPr>
        <p:txBody>
          <a:bodyPr wrap="square" lIns="0" tIns="0" rIns="0" bIns="0" rtlCol="0"/>
          <a:lstStyle/>
          <a:p>
            <a:endParaRPr sz="1350"/>
          </a:p>
        </p:txBody>
      </p:sp>
      <p:sp>
        <p:nvSpPr>
          <p:cNvPr id="23" name="object 19">
            <a:extLst>
              <a:ext uri="{FF2B5EF4-FFF2-40B4-BE49-F238E27FC236}">
                <a16:creationId xmlns:a16="http://schemas.microsoft.com/office/drawing/2014/main" id="{0E0267FB-1974-41C1-A73E-8009CA2A714E}"/>
              </a:ext>
            </a:extLst>
          </p:cNvPr>
          <p:cNvSpPr/>
          <p:nvPr/>
        </p:nvSpPr>
        <p:spPr>
          <a:xfrm>
            <a:off x="716693" y="3077475"/>
            <a:ext cx="0" cy="354330"/>
          </a:xfrm>
          <a:custGeom>
            <a:avLst/>
            <a:gdLst/>
            <a:ahLst/>
            <a:cxnLst/>
            <a:rect l="l" t="t" r="r" b="b"/>
            <a:pathLst>
              <a:path h="472439">
                <a:moveTo>
                  <a:pt x="0" y="0"/>
                </a:moveTo>
                <a:lnTo>
                  <a:pt x="0" y="472440"/>
                </a:lnTo>
              </a:path>
            </a:pathLst>
          </a:custGeom>
          <a:ln w="11187">
            <a:solidFill>
              <a:srgbClr val="717376"/>
            </a:solidFill>
          </a:ln>
        </p:spPr>
        <p:txBody>
          <a:bodyPr wrap="square" lIns="0" tIns="0" rIns="0" bIns="0" rtlCol="0"/>
          <a:lstStyle/>
          <a:p>
            <a:endParaRPr sz="1350"/>
          </a:p>
        </p:txBody>
      </p:sp>
      <p:sp>
        <p:nvSpPr>
          <p:cNvPr id="24" name="object 20">
            <a:extLst>
              <a:ext uri="{FF2B5EF4-FFF2-40B4-BE49-F238E27FC236}">
                <a16:creationId xmlns:a16="http://schemas.microsoft.com/office/drawing/2014/main" id="{D97DB5C5-4EB5-42FC-8988-3C71FDD4872B}"/>
              </a:ext>
            </a:extLst>
          </p:cNvPr>
          <p:cNvSpPr txBox="1"/>
          <p:nvPr/>
        </p:nvSpPr>
        <p:spPr>
          <a:xfrm>
            <a:off x="380652" y="3143197"/>
            <a:ext cx="331946" cy="197170"/>
          </a:xfrm>
          <a:prstGeom prst="rect">
            <a:avLst/>
          </a:prstGeom>
        </p:spPr>
        <p:txBody>
          <a:bodyPr vert="horz" wrap="square" lIns="0" tIns="12383" rIns="0" bIns="0" rtlCol="0">
            <a:spAutoFit/>
          </a:bodyPr>
          <a:lstStyle/>
          <a:p>
            <a:pPr marL="158115">
              <a:spcBef>
                <a:spcPts val="98"/>
              </a:spcBef>
            </a:pPr>
            <a:r>
              <a:rPr sz="1200" b="1" spc="11" dirty="0">
                <a:solidFill>
                  <a:srgbClr val="404040"/>
                </a:solidFill>
                <a:latin typeface="Calibri"/>
                <a:cs typeface="Calibri"/>
              </a:rPr>
              <a:t>2</a:t>
            </a:r>
            <a:endParaRPr sz="1200">
              <a:latin typeface="Calibri"/>
              <a:cs typeface="Calibri"/>
            </a:endParaRPr>
          </a:p>
        </p:txBody>
      </p:sp>
      <p:sp>
        <p:nvSpPr>
          <p:cNvPr id="25" name="object 21">
            <a:extLst>
              <a:ext uri="{FF2B5EF4-FFF2-40B4-BE49-F238E27FC236}">
                <a16:creationId xmlns:a16="http://schemas.microsoft.com/office/drawing/2014/main" id="{DB45BB51-8CBC-43EF-8D09-1B5A22CD9427}"/>
              </a:ext>
            </a:extLst>
          </p:cNvPr>
          <p:cNvSpPr txBox="1"/>
          <p:nvPr/>
        </p:nvSpPr>
        <p:spPr>
          <a:xfrm>
            <a:off x="720889" y="3082332"/>
            <a:ext cx="2277428" cy="319446"/>
          </a:xfrm>
          <a:prstGeom prst="rect">
            <a:avLst/>
          </a:prstGeom>
        </p:spPr>
        <p:txBody>
          <a:bodyPr vert="horz" wrap="square" lIns="0" tIns="9525" rIns="0" bIns="0" rtlCol="0">
            <a:spAutoFit/>
          </a:bodyPr>
          <a:lstStyle/>
          <a:p>
            <a:pPr marL="64294" marR="423386">
              <a:lnSpc>
                <a:spcPct val="100899"/>
              </a:lnSpc>
              <a:spcBef>
                <a:spcPts val="75"/>
              </a:spcBef>
            </a:pPr>
            <a:r>
              <a:rPr sz="1013" b="1" spc="4" dirty="0">
                <a:solidFill>
                  <a:srgbClr val="404040"/>
                </a:solidFill>
                <a:latin typeface="Calibri"/>
                <a:cs typeface="Calibri"/>
              </a:rPr>
              <a:t>Struktur </a:t>
            </a:r>
            <a:r>
              <a:rPr sz="1013" b="1" dirty="0">
                <a:solidFill>
                  <a:srgbClr val="404040"/>
                </a:solidFill>
                <a:latin typeface="Calibri"/>
                <a:cs typeface="Calibri"/>
              </a:rPr>
              <a:t>Ekonomi yang</a:t>
            </a:r>
            <a:r>
              <a:rPr sz="1013" b="1" spc="-127" dirty="0">
                <a:solidFill>
                  <a:srgbClr val="404040"/>
                </a:solidFill>
                <a:latin typeface="Calibri"/>
                <a:cs typeface="Calibri"/>
              </a:rPr>
              <a:t> </a:t>
            </a:r>
            <a:r>
              <a:rPr sz="1013" b="1" spc="-4" dirty="0">
                <a:solidFill>
                  <a:srgbClr val="404040"/>
                </a:solidFill>
                <a:latin typeface="Calibri"/>
                <a:cs typeface="Calibri"/>
              </a:rPr>
              <a:t>Produktif,  </a:t>
            </a:r>
            <a:r>
              <a:rPr sz="1013" b="1" spc="4" dirty="0">
                <a:solidFill>
                  <a:srgbClr val="404040"/>
                </a:solidFill>
                <a:latin typeface="Calibri"/>
                <a:cs typeface="Calibri"/>
              </a:rPr>
              <a:t>Mandiri, </a:t>
            </a:r>
            <a:r>
              <a:rPr sz="1013" b="1" spc="8" dirty="0">
                <a:solidFill>
                  <a:srgbClr val="404040"/>
                </a:solidFill>
                <a:latin typeface="Calibri"/>
                <a:cs typeface="Calibri"/>
              </a:rPr>
              <a:t>dan </a:t>
            </a:r>
            <a:r>
              <a:rPr sz="1013" b="1" spc="-4" dirty="0">
                <a:solidFill>
                  <a:srgbClr val="404040"/>
                </a:solidFill>
                <a:latin typeface="Calibri"/>
                <a:cs typeface="Calibri"/>
              </a:rPr>
              <a:t>Berdaya</a:t>
            </a:r>
            <a:r>
              <a:rPr sz="1013" b="1" spc="-68" dirty="0">
                <a:solidFill>
                  <a:srgbClr val="404040"/>
                </a:solidFill>
                <a:latin typeface="Calibri"/>
                <a:cs typeface="Calibri"/>
              </a:rPr>
              <a:t> </a:t>
            </a:r>
            <a:r>
              <a:rPr sz="1013" b="1" spc="4" dirty="0">
                <a:solidFill>
                  <a:srgbClr val="404040"/>
                </a:solidFill>
                <a:latin typeface="Calibri"/>
                <a:cs typeface="Calibri"/>
              </a:rPr>
              <a:t>Saing</a:t>
            </a:r>
            <a:endParaRPr sz="1013">
              <a:latin typeface="Calibri"/>
              <a:cs typeface="Calibri"/>
            </a:endParaRPr>
          </a:p>
        </p:txBody>
      </p:sp>
      <p:sp>
        <p:nvSpPr>
          <p:cNvPr id="26" name="object 22">
            <a:extLst>
              <a:ext uri="{FF2B5EF4-FFF2-40B4-BE49-F238E27FC236}">
                <a16:creationId xmlns:a16="http://schemas.microsoft.com/office/drawing/2014/main" id="{94617496-C5C5-4B08-915D-0CC8DE00A845}"/>
              </a:ext>
            </a:extLst>
          </p:cNvPr>
          <p:cNvSpPr/>
          <p:nvPr/>
        </p:nvSpPr>
        <p:spPr>
          <a:xfrm>
            <a:off x="380651" y="3514101"/>
            <a:ext cx="2617470" cy="354330"/>
          </a:xfrm>
          <a:custGeom>
            <a:avLst/>
            <a:gdLst/>
            <a:ahLst/>
            <a:cxnLst/>
            <a:rect l="l" t="t" r="r" b="b"/>
            <a:pathLst>
              <a:path w="3489960" h="472439">
                <a:moveTo>
                  <a:pt x="0" y="472439"/>
                </a:moveTo>
                <a:lnTo>
                  <a:pt x="3489960" y="472439"/>
                </a:lnTo>
                <a:lnTo>
                  <a:pt x="3489960" y="0"/>
                </a:lnTo>
                <a:lnTo>
                  <a:pt x="0" y="0"/>
                </a:lnTo>
                <a:lnTo>
                  <a:pt x="0" y="472439"/>
                </a:lnTo>
                <a:close/>
              </a:path>
            </a:pathLst>
          </a:custGeom>
          <a:solidFill>
            <a:srgbClr val="E9DFCA"/>
          </a:solidFill>
        </p:spPr>
        <p:txBody>
          <a:bodyPr wrap="square" lIns="0" tIns="0" rIns="0" bIns="0" rtlCol="0"/>
          <a:lstStyle/>
          <a:p>
            <a:endParaRPr sz="1350"/>
          </a:p>
        </p:txBody>
      </p:sp>
      <p:sp>
        <p:nvSpPr>
          <p:cNvPr id="27" name="object 23">
            <a:extLst>
              <a:ext uri="{FF2B5EF4-FFF2-40B4-BE49-F238E27FC236}">
                <a16:creationId xmlns:a16="http://schemas.microsoft.com/office/drawing/2014/main" id="{DE905136-CAA5-4AC4-8D0C-D41CBD6643BC}"/>
              </a:ext>
            </a:extLst>
          </p:cNvPr>
          <p:cNvSpPr/>
          <p:nvPr/>
        </p:nvSpPr>
        <p:spPr>
          <a:xfrm>
            <a:off x="716693" y="3514101"/>
            <a:ext cx="0" cy="354330"/>
          </a:xfrm>
          <a:custGeom>
            <a:avLst/>
            <a:gdLst/>
            <a:ahLst/>
            <a:cxnLst/>
            <a:rect l="l" t="t" r="r" b="b"/>
            <a:pathLst>
              <a:path h="472439">
                <a:moveTo>
                  <a:pt x="0" y="0"/>
                </a:moveTo>
                <a:lnTo>
                  <a:pt x="0" y="472439"/>
                </a:lnTo>
              </a:path>
            </a:pathLst>
          </a:custGeom>
          <a:ln w="11187">
            <a:solidFill>
              <a:srgbClr val="717376"/>
            </a:solidFill>
          </a:ln>
        </p:spPr>
        <p:txBody>
          <a:bodyPr wrap="square" lIns="0" tIns="0" rIns="0" bIns="0" rtlCol="0"/>
          <a:lstStyle/>
          <a:p>
            <a:endParaRPr sz="1350"/>
          </a:p>
        </p:txBody>
      </p:sp>
      <p:sp>
        <p:nvSpPr>
          <p:cNvPr id="28" name="object 24">
            <a:extLst>
              <a:ext uri="{FF2B5EF4-FFF2-40B4-BE49-F238E27FC236}">
                <a16:creationId xmlns:a16="http://schemas.microsoft.com/office/drawing/2014/main" id="{07918F1E-9A4E-420B-A633-1649CBA5854E}"/>
              </a:ext>
            </a:extLst>
          </p:cNvPr>
          <p:cNvSpPr txBox="1"/>
          <p:nvPr/>
        </p:nvSpPr>
        <p:spPr>
          <a:xfrm>
            <a:off x="380652" y="3580681"/>
            <a:ext cx="331946" cy="197170"/>
          </a:xfrm>
          <a:prstGeom prst="rect">
            <a:avLst/>
          </a:prstGeom>
        </p:spPr>
        <p:txBody>
          <a:bodyPr vert="horz" wrap="square" lIns="0" tIns="12383" rIns="0" bIns="0" rtlCol="0">
            <a:spAutoFit/>
          </a:bodyPr>
          <a:lstStyle/>
          <a:p>
            <a:pPr marL="158115">
              <a:spcBef>
                <a:spcPts val="98"/>
              </a:spcBef>
            </a:pPr>
            <a:r>
              <a:rPr sz="1200" b="1" spc="11" dirty="0">
                <a:solidFill>
                  <a:srgbClr val="404040"/>
                </a:solidFill>
                <a:latin typeface="Calibri"/>
                <a:cs typeface="Calibri"/>
              </a:rPr>
              <a:t>3</a:t>
            </a:r>
            <a:endParaRPr sz="1200">
              <a:latin typeface="Calibri"/>
              <a:cs typeface="Calibri"/>
            </a:endParaRPr>
          </a:p>
        </p:txBody>
      </p:sp>
      <p:sp>
        <p:nvSpPr>
          <p:cNvPr id="29" name="object 25">
            <a:extLst>
              <a:ext uri="{FF2B5EF4-FFF2-40B4-BE49-F238E27FC236}">
                <a16:creationId xmlns:a16="http://schemas.microsoft.com/office/drawing/2014/main" id="{4927B397-5B88-4D9F-95F5-64EF0871B55C}"/>
              </a:ext>
            </a:extLst>
          </p:cNvPr>
          <p:cNvSpPr txBox="1"/>
          <p:nvPr/>
        </p:nvSpPr>
        <p:spPr>
          <a:xfrm>
            <a:off x="720889" y="3519911"/>
            <a:ext cx="2277428" cy="319446"/>
          </a:xfrm>
          <a:prstGeom prst="rect">
            <a:avLst/>
          </a:prstGeom>
        </p:spPr>
        <p:txBody>
          <a:bodyPr vert="horz" wrap="square" lIns="0" tIns="9525" rIns="0" bIns="0" rtlCol="0">
            <a:spAutoFit/>
          </a:bodyPr>
          <a:lstStyle/>
          <a:p>
            <a:pPr marL="64294" marR="494348">
              <a:lnSpc>
                <a:spcPct val="100899"/>
              </a:lnSpc>
              <a:spcBef>
                <a:spcPts val="75"/>
              </a:spcBef>
            </a:pPr>
            <a:r>
              <a:rPr sz="1013" b="1" spc="4" dirty="0">
                <a:solidFill>
                  <a:srgbClr val="404040"/>
                </a:solidFill>
                <a:latin typeface="Calibri"/>
                <a:cs typeface="Calibri"/>
              </a:rPr>
              <a:t>Pembangunan </a:t>
            </a:r>
            <a:r>
              <a:rPr sz="1013" b="1" dirty="0">
                <a:solidFill>
                  <a:srgbClr val="404040"/>
                </a:solidFill>
                <a:latin typeface="Calibri"/>
                <a:cs typeface="Calibri"/>
              </a:rPr>
              <a:t>yang </a:t>
            </a:r>
            <a:r>
              <a:rPr sz="1013" b="1" spc="-4" dirty="0">
                <a:solidFill>
                  <a:srgbClr val="404040"/>
                </a:solidFill>
                <a:latin typeface="Calibri"/>
                <a:cs typeface="Calibri"/>
              </a:rPr>
              <a:t>Merata</a:t>
            </a:r>
            <a:r>
              <a:rPr sz="1013" b="1" spc="-124" dirty="0">
                <a:solidFill>
                  <a:srgbClr val="404040"/>
                </a:solidFill>
                <a:latin typeface="Calibri"/>
                <a:cs typeface="Calibri"/>
              </a:rPr>
              <a:t> </a:t>
            </a:r>
            <a:r>
              <a:rPr sz="1013" b="1" spc="8" dirty="0">
                <a:solidFill>
                  <a:srgbClr val="404040"/>
                </a:solidFill>
                <a:latin typeface="Calibri"/>
                <a:cs typeface="Calibri"/>
              </a:rPr>
              <a:t>dan  </a:t>
            </a:r>
            <a:r>
              <a:rPr sz="1013" b="1" dirty="0">
                <a:solidFill>
                  <a:srgbClr val="404040"/>
                </a:solidFill>
                <a:latin typeface="Calibri"/>
                <a:cs typeface="Calibri"/>
              </a:rPr>
              <a:t>Berkeadilan</a:t>
            </a:r>
            <a:endParaRPr sz="1013">
              <a:latin typeface="Calibri"/>
              <a:cs typeface="Calibri"/>
            </a:endParaRPr>
          </a:p>
        </p:txBody>
      </p:sp>
      <p:sp>
        <p:nvSpPr>
          <p:cNvPr id="30" name="object 26">
            <a:extLst>
              <a:ext uri="{FF2B5EF4-FFF2-40B4-BE49-F238E27FC236}">
                <a16:creationId xmlns:a16="http://schemas.microsoft.com/office/drawing/2014/main" id="{5E02B7AA-CC72-4ABF-ACCD-6D6F3AB2F463}"/>
              </a:ext>
            </a:extLst>
          </p:cNvPr>
          <p:cNvSpPr/>
          <p:nvPr/>
        </p:nvSpPr>
        <p:spPr>
          <a:xfrm>
            <a:off x="716693" y="3950729"/>
            <a:ext cx="0" cy="356711"/>
          </a:xfrm>
          <a:custGeom>
            <a:avLst/>
            <a:gdLst/>
            <a:ahLst/>
            <a:cxnLst/>
            <a:rect l="l" t="t" r="r" b="b"/>
            <a:pathLst>
              <a:path h="475614">
                <a:moveTo>
                  <a:pt x="0" y="0"/>
                </a:moveTo>
                <a:lnTo>
                  <a:pt x="0" y="475488"/>
                </a:lnTo>
              </a:path>
            </a:pathLst>
          </a:custGeom>
          <a:ln w="11187">
            <a:solidFill>
              <a:srgbClr val="717376"/>
            </a:solidFill>
          </a:ln>
        </p:spPr>
        <p:txBody>
          <a:bodyPr wrap="square" lIns="0" tIns="0" rIns="0" bIns="0" rtlCol="0"/>
          <a:lstStyle/>
          <a:p>
            <a:endParaRPr sz="1350"/>
          </a:p>
        </p:txBody>
      </p:sp>
      <p:sp>
        <p:nvSpPr>
          <p:cNvPr id="31" name="object 27">
            <a:extLst>
              <a:ext uri="{FF2B5EF4-FFF2-40B4-BE49-F238E27FC236}">
                <a16:creationId xmlns:a16="http://schemas.microsoft.com/office/drawing/2014/main" id="{980BDA23-53AA-4806-A719-E4B9880258E3}"/>
              </a:ext>
            </a:extLst>
          </p:cNvPr>
          <p:cNvSpPr txBox="1"/>
          <p:nvPr/>
        </p:nvSpPr>
        <p:spPr>
          <a:xfrm>
            <a:off x="380652" y="3950728"/>
            <a:ext cx="331946" cy="265457"/>
          </a:xfrm>
          <a:prstGeom prst="rect">
            <a:avLst/>
          </a:prstGeom>
          <a:solidFill>
            <a:srgbClr val="E9DFCA"/>
          </a:solidFill>
        </p:spPr>
        <p:txBody>
          <a:bodyPr vert="horz" wrap="square" lIns="0" tIns="80010" rIns="0" bIns="0" rtlCol="0">
            <a:spAutoFit/>
          </a:bodyPr>
          <a:lstStyle/>
          <a:p>
            <a:pPr marL="158115">
              <a:spcBef>
                <a:spcPts val="630"/>
              </a:spcBef>
            </a:pPr>
            <a:r>
              <a:rPr sz="1200" b="1" spc="11" dirty="0">
                <a:solidFill>
                  <a:srgbClr val="404040"/>
                </a:solidFill>
                <a:latin typeface="Calibri"/>
                <a:cs typeface="Calibri"/>
              </a:rPr>
              <a:t>4</a:t>
            </a:r>
            <a:endParaRPr sz="1200">
              <a:latin typeface="Calibri"/>
              <a:cs typeface="Calibri"/>
            </a:endParaRPr>
          </a:p>
        </p:txBody>
      </p:sp>
      <p:sp>
        <p:nvSpPr>
          <p:cNvPr id="32" name="object 28">
            <a:extLst>
              <a:ext uri="{FF2B5EF4-FFF2-40B4-BE49-F238E27FC236}">
                <a16:creationId xmlns:a16="http://schemas.microsoft.com/office/drawing/2014/main" id="{05F4A091-7DF0-4352-AD3E-50C057B8A15D}"/>
              </a:ext>
            </a:extLst>
          </p:cNvPr>
          <p:cNvSpPr txBox="1"/>
          <p:nvPr/>
        </p:nvSpPr>
        <p:spPr>
          <a:xfrm>
            <a:off x="720889" y="3950727"/>
            <a:ext cx="2277428" cy="326180"/>
          </a:xfrm>
          <a:prstGeom prst="rect">
            <a:avLst/>
          </a:prstGeom>
          <a:solidFill>
            <a:srgbClr val="E9DFCA"/>
          </a:solidFill>
        </p:spPr>
        <p:txBody>
          <a:bodyPr vert="horz" wrap="square" lIns="0" tIns="16193" rIns="0" bIns="0" rtlCol="0">
            <a:spAutoFit/>
          </a:bodyPr>
          <a:lstStyle/>
          <a:p>
            <a:pPr marL="64294" marR="402908">
              <a:lnSpc>
                <a:spcPct val="100899"/>
              </a:lnSpc>
              <a:spcBef>
                <a:spcPts val="127"/>
              </a:spcBef>
            </a:pPr>
            <a:r>
              <a:rPr sz="1013" b="1" spc="8" dirty="0">
                <a:solidFill>
                  <a:srgbClr val="404040"/>
                </a:solidFill>
                <a:latin typeface="Calibri"/>
                <a:cs typeface="Calibri"/>
              </a:rPr>
              <a:t>Mencapai </a:t>
            </a:r>
            <a:r>
              <a:rPr sz="1013" b="1" dirty="0">
                <a:solidFill>
                  <a:srgbClr val="404040"/>
                </a:solidFill>
                <a:latin typeface="Calibri"/>
                <a:cs typeface="Calibri"/>
              </a:rPr>
              <a:t>Lingkungan </a:t>
            </a:r>
            <a:r>
              <a:rPr sz="1013" b="1" spc="8" dirty="0">
                <a:solidFill>
                  <a:srgbClr val="404040"/>
                </a:solidFill>
                <a:latin typeface="Calibri"/>
                <a:cs typeface="Calibri"/>
              </a:rPr>
              <a:t>Hidup</a:t>
            </a:r>
            <a:r>
              <a:rPr sz="1013" b="1" spc="-169" dirty="0">
                <a:solidFill>
                  <a:srgbClr val="404040"/>
                </a:solidFill>
                <a:latin typeface="Calibri"/>
                <a:cs typeface="Calibri"/>
              </a:rPr>
              <a:t> </a:t>
            </a:r>
            <a:r>
              <a:rPr sz="1013" b="1" dirty="0">
                <a:solidFill>
                  <a:srgbClr val="404040"/>
                </a:solidFill>
                <a:latin typeface="Calibri"/>
                <a:cs typeface="Calibri"/>
              </a:rPr>
              <a:t>yang  Berkelanjutan</a:t>
            </a:r>
            <a:endParaRPr sz="1013">
              <a:latin typeface="Calibri"/>
              <a:cs typeface="Calibri"/>
            </a:endParaRPr>
          </a:p>
        </p:txBody>
      </p:sp>
      <p:sp>
        <p:nvSpPr>
          <p:cNvPr id="33" name="object 29">
            <a:extLst>
              <a:ext uri="{FF2B5EF4-FFF2-40B4-BE49-F238E27FC236}">
                <a16:creationId xmlns:a16="http://schemas.microsoft.com/office/drawing/2014/main" id="{5DFBE6F6-4A10-47C6-8ED1-698014DC072C}"/>
              </a:ext>
            </a:extLst>
          </p:cNvPr>
          <p:cNvSpPr/>
          <p:nvPr/>
        </p:nvSpPr>
        <p:spPr>
          <a:xfrm>
            <a:off x="716693" y="4389638"/>
            <a:ext cx="0" cy="354330"/>
          </a:xfrm>
          <a:custGeom>
            <a:avLst/>
            <a:gdLst/>
            <a:ahLst/>
            <a:cxnLst/>
            <a:rect l="l" t="t" r="r" b="b"/>
            <a:pathLst>
              <a:path h="472439">
                <a:moveTo>
                  <a:pt x="0" y="0"/>
                </a:moveTo>
                <a:lnTo>
                  <a:pt x="0" y="472440"/>
                </a:lnTo>
              </a:path>
            </a:pathLst>
          </a:custGeom>
          <a:ln w="11187">
            <a:solidFill>
              <a:srgbClr val="717376"/>
            </a:solidFill>
          </a:ln>
        </p:spPr>
        <p:txBody>
          <a:bodyPr wrap="square" lIns="0" tIns="0" rIns="0" bIns="0" rtlCol="0"/>
          <a:lstStyle/>
          <a:p>
            <a:endParaRPr sz="1350"/>
          </a:p>
        </p:txBody>
      </p:sp>
      <p:sp>
        <p:nvSpPr>
          <p:cNvPr id="34" name="object 30">
            <a:extLst>
              <a:ext uri="{FF2B5EF4-FFF2-40B4-BE49-F238E27FC236}">
                <a16:creationId xmlns:a16="http://schemas.microsoft.com/office/drawing/2014/main" id="{B2467103-0A30-488C-9245-E817690AADDC}"/>
              </a:ext>
            </a:extLst>
          </p:cNvPr>
          <p:cNvSpPr txBox="1"/>
          <p:nvPr/>
        </p:nvSpPr>
        <p:spPr>
          <a:xfrm>
            <a:off x="380652" y="4389638"/>
            <a:ext cx="331946" cy="264014"/>
          </a:xfrm>
          <a:prstGeom prst="rect">
            <a:avLst/>
          </a:prstGeom>
          <a:solidFill>
            <a:srgbClr val="E9DFCA"/>
          </a:solidFill>
        </p:spPr>
        <p:txBody>
          <a:bodyPr vert="horz" wrap="square" lIns="0" tIns="78581" rIns="0" bIns="0" rtlCol="0">
            <a:spAutoFit/>
          </a:bodyPr>
          <a:lstStyle/>
          <a:p>
            <a:pPr marL="158115">
              <a:spcBef>
                <a:spcPts val="619"/>
              </a:spcBef>
            </a:pPr>
            <a:r>
              <a:rPr sz="1200" b="1" spc="11" dirty="0">
                <a:solidFill>
                  <a:srgbClr val="404040"/>
                </a:solidFill>
                <a:latin typeface="Calibri"/>
                <a:cs typeface="Calibri"/>
              </a:rPr>
              <a:t>5</a:t>
            </a:r>
            <a:endParaRPr sz="1200">
              <a:latin typeface="Calibri"/>
              <a:cs typeface="Calibri"/>
            </a:endParaRPr>
          </a:p>
        </p:txBody>
      </p:sp>
      <p:sp>
        <p:nvSpPr>
          <p:cNvPr id="35" name="object 31">
            <a:extLst>
              <a:ext uri="{FF2B5EF4-FFF2-40B4-BE49-F238E27FC236}">
                <a16:creationId xmlns:a16="http://schemas.microsoft.com/office/drawing/2014/main" id="{9E407D44-134C-495D-9950-7A400080B7EB}"/>
              </a:ext>
            </a:extLst>
          </p:cNvPr>
          <p:cNvSpPr txBox="1"/>
          <p:nvPr/>
        </p:nvSpPr>
        <p:spPr>
          <a:xfrm>
            <a:off x="720889" y="4389641"/>
            <a:ext cx="2277428" cy="325217"/>
          </a:xfrm>
          <a:prstGeom prst="rect">
            <a:avLst/>
          </a:prstGeom>
          <a:solidFill>
            <a:srgbClr val="E9DFCA"/>
          </a:solidFill>
        </p:spPr>
        <p:txBody>
          <a:bodyPr vert="horz" wrap="square" lIns="0" tIns="15240" rIns="0" bIns="0" rtlCol="0">
            <a:spAutoFit/>
          </a:bodyPr>
          <a:lstStyle/>
          <a:p>
            <a:pPr marL="64294" marR="110490">
              <a:lnSpc>
                <a:spcPct val="100899"/>
              </a:lnSpc>
              <a:spcBef>
                <a:spcPts val="120"/>
              </a:spcBef>
            </a:pPr>
            <a:r>
              <a:rPr sz="1013" b="1" spc="4" dirty="0">
                <a:solidFill>
                  <a:srgbClr val="404040"/>
                </a:solidFill>
                <a:latin typeface="Calibri"/>
                <a:cs typeface="Calibri"/>
              </a:rPr>
              <a:t>Kemajuan </a:t>
            </a:r>
            <a:r>
              <a:rPr sz="1013" b="1" dirty="0">
                <a:solidFill>
                  <a:srgbClr val="404040"/>
                </a:solidFill>
                <a:latin typeface="Calibri"/>
                <a:cs typeface="Calibri"/>
              </a:rPr>
              <a:t>Budaya yang</a:t>
            </a:r>
            <a:r>
              <a:rPr sz="1013" b="1" spc="-120" dirty="0">
                <a:solidFill>
                  <a:srgbClr val="404040"/>
                </a:solidFill>
                <a:latin typeface="Calibri"/>
                <a:cs typeface="Calibri"/>
              </a:rPr>
              <a:t> </a:t>
            </a:r>
            <a:r>
              <a:rPr sz="1013" b="1" spc="4" dirty="0">
                <a:solidFill>
                  <a:srgbClr val="404040"/>
                </a:solidFill>
                <a:latin typeface="Calibri"/>
                <a:cs typeface="Calibri"/>
              </a:rPr>
              <a:t>Mencerminkan  Kepribadian</a:t>
            </a:r>
            <a:r>
              <a:rPr sz="1013" b="1" spc="-49" dirty="0">
                <a:solidFill>
                  <a:srgbClr val="404040"/>
                </a:solidFill>
                <a:latin typeface="Calibri"/>
                <a:cs typeface="Calibri"/>
              </a:rPr>
              <a:t> </a:t>
            </a:r>
            <a:r>
              <a:rPr sz="1013" b="1" spc="4" dirty="0">
                <a:solidFill>
                  <a:srgbClr val="404040"/>
                </a:solidFill>
                <a:latin typeface="Calibri"/>
                <a:cs typeface="Calibri"/>
              </a:rPr>
              <a:t>Bangsa</a:t>
            </a:r>
            <a:endParaRPr sz="1013">
              <a:latin typeface="Calibri"/>
              <a:cs typeface="Calibri"/>
            </a:endParaRPr>
          </a:p>
        </p:txBody>
      </p:sp>
      <p:sp>
        <p:nvSpPr>
          <p:cNvPr id="36" name="object 32">
            <a:extLst>
              <a:ext uri="{FF2B5EF4-FFF2-40B4-BE49-F238E27FC236}">
                <a16:creationId xmlns:a16="http://schemas.microsoft.com/office/drawing/2014/main" id="{B89D37C8-4E55-4C43-BE68-30B51DF54E17}"/>
              </a:ext>
            </a:extLst>
          </p:cNvPr>
          <p:cNvSpPr/>
          <p:nvPr/>
        </p:nvSpPr>
        <p:spPr>
          <a:xfrm>
            <a:off x="716693" y="4826264"/>
            <a:ext cx="0" cy="354330"/>
          </a:xfrm>
          <a:custGeom>
            <a:avLst/>
            <a:gdLst/>
            <a:ahLst/>
            <a:cxnLst/>
            <a:rect l="l" t="t" r="r" b="b"/>
            <a:pathLst>
              <a:path h="472439">
                <a:moveTo>
                  <a:pt x="0" y="0"/>
                </a:moveTo>
                <a:lnTo>
                  <a:pt x="0" y="472439"/>
                </a:lnTo>
              </a:path>
            </a:pathLst>
          </a:custGeom>
          <a:ln w="11187">
            <a:solidFill>
              <a:srgbClr val="717376"/>
            </a:solidFill>
          </a:ln>
        </p:spPr>
        <p:txBody>
          <a:bodyPr wrap="square" lIns="0" tIns="0" rIns="0" bIns="0" rtlCol="0"/>
          <a:lstStyle/>
          <a:p>
            <a:endParaRPr sz="1350"/>
          </a:p>
        </p:txBody>
      </p:sp>
      <p:sp>
        <p:nvSpPr>
          <p:cNvPr id="37" name="object 33">
            <a:extLst>
              <a:ext uri="{FF2B5EF4-FFF2-40B4-BE49-F238E27FC236}">
                <a16:creationId xmlns:a16="http://schemas.microsoft.com/office/drawing/2014/main" id="{8F36B806-DA54-4C3C-A773-48A39FC8DD0C}"/>
              </a:ext>
            </a:extLst>
          </p:cNvPr>
          <p:cNvSpPr txBox="1"/>
          <p:nvPr/>
        </p:nvSpPr>
        <p:spPr>
          <a:xfrm>
            <a:off x="380652" y="4826267"/>
            <a:ext cx="331946" cy="264977"/>
          </a:xfrm>
          <a:prstGeom prst="rect">
            <a:avLst/>
          </a:prstGeom>
          <a:solidFill>
            <a:srgbClr val="E9DFCA"/>
          </a:solidFill>
        </p:spPr>
        <p:txBody>
          <a:bodyPr vert="horz" wrap="square" lIns="0" tIns="79534" rIns="0" bIns="0" rtlCol="0">
            <a:spAutoFit/>
          </a:bodyPr>
          <a:lstStyle/>
          <a:p>
            <a:pPr marL="158115">
              <a:spcBef>
                <a:spcPts val="626"/>
              </a:spcBef>
            </a:pPr>
            <a:r>
              <a:rPr sz="1200" b="1" spc="11" dirty="0">
                <a:solidFill>
                  <a:srgbClr val="404040"/>
                </a:solidFill>
                <a:latin typeface="Calibri"/>
                <a:cs typeface="Calibri"/>
              </a:rPr>
              <a:t>6</a:t>
            </a:r>
            <a:endParaRPr sz="1200">
              <a:latin typeface="Calibri"/>
              <a:cs typeface="Calibri"/>
            </a:endParaRPr>
          </a:p>
        </p:txBody>
      </p:sp>
      <p:sp>
        <p:nvSpPr>
          <p:cNvPr id="38" name="object 34">
            <a:extLst>
              <a:ext uri="{FF2B5EF4-FFF2-40B4-BE49-F238E27FC236}">
                <a16:creationId xmlns:a16="http://schemas.microsoft.com/office/drawing/2014/main" id="{6A071159-037B-4A5E-92CE-8C6C3F5A885E}"/>
              </a:ext>
            </a:extLst>
          </p:cNvPr>
          <p:cNvSpPr txBox="1"/>
          <p:nvPr/>
        </p:nvSpPr>
        <p:spPr>
          <a:xfrm>
            <a:off x="720889" y="4826265"/>
            <a:ext cx="2277428" cy="326180"/>
          </a:xfrm>
          <a:prstGeom prst="rect">
            <a:avLst/>
          </a:prstGeom>
          <a:solidFill>
            <a:srgbClr val="E9DFCA"/>
          </a:solidFill>
        </p:spPr>
        <p:txBody>
          <a:bodyPr vert="horz" wrap="square" lIns="0" tIns="16193" rIns="0" bIns="0" rtlCol="0">
            <a:spAutoFit/>
          </a:bodyPr>
          <a:lstStyle/>
          <a:p>
            <a:pPr marL="64294" marR="173355">
              <a:lnSpc>
                <a:spcPct val="100899"/>
              </a:lnSpc>
              <a:spcBef>
                <a:spcPts val="127"/>
              </a:spcBef>
            </a:pPr>
            <a:r>
              <a:rPr sz="1013" b="1" spc="-4" dirty="0">
                <a:solidFill>
                  <a:srgbClr val="404040"/>
                </a:solidFill>
                <a:latin typeface="Calibri"/>
                <a:cs typeface="Calibri"/>
              </a:rPr>
              <a:t>Penegakan </a:t>
            </a:r>
            <a:r>
              <a:rPr sz="1013" b="1" dirty="0">
                <a:solidFill>
                  <a:srgbClr val="404040"/>
                </a:solidFill>
                <a:latin typeface="Calibri"/>
                <a:cs typeface="Calibri"/>
              </a:rPr>
              <a:t>Sistem </a:t>
            </a:r>
            <a:r>
              <a:rPr sz="1013" b="1" spc="4" dirty="0">
                <a:solidFill>
                  <a:srgbClr val="404040"/>
                </a:solidFill>
                <a:latin typeface="Calibri"/>
                <a:cs typeface="Calibri"/>
              </a:rPr>
              <a:t>Hukum </a:t>
            </a:r>
            <a:r>
              <a:rPr sz="1013" b="1" dirty="0">
                <a:solidFill>
                  <a:srgbClr val="404040"/>
                </a:solidFill>
                <a:latin typeface="Calibri"/>
                <a:cs typeface="Calibri"/>
              </a:rPr>
              <a:t>yang </a:t>
            </a:r>
            <a:r>
              <a:rPr sz="1013" b="1" spc="8" dirty="0">
                <a:solidFill>
                  <a:srgbClr val="404040"/>
                </a:solidFill>
                <a:latin typeface="Calibri"/>
                <a:cs typeface="Calibri"/>
              </a:rPr>
              <a:t>Bebas  </a:t>
            </a:r>
            <a:r>
              <a:rPr sz="1013" b="1" spc="4" dirty="0">
                <a:solidFill>
                  <a:srgbClr val="404040"/>
                </a:solidFill>
                <a:latin typeface="Calibri"/>
                <a:cs typeface="Calibri"/>
              </a:rPr>
              <a:t>Korupsi, </a:t>
            </a:r>
            <a:r>
              <a:rPr sz="1013" b="1" dirty="0">
                <a:solidFill>
                  <a:srgbClr val="404040"/>
                </a:solidFill>
                <a:latin typeface="Calibri"/>
                <a:cs typeface="Calibri"/>
              </a:rPr>
              <a:t>Bermartabat, </a:t>
            </a:r>
            <a:r>
              <a:rPr sz="1013" b="1" spc="8" dirty="0">
                <a:solidFill>
                  <a:srgbClr val="404040"/>
                </a:solidFill>
                <a:latin typeface="Calibri"/>
                <a:cs typeface="Calibri"/>
              </a:rPr>
              <a:t>dan</a:t>
            </a:r>
            <a:r>
              <a:rPr sz="1013" b="1" spc="-105" dirty="0">
                <a:solidFill>
                  <a:srgbClr val="404040"/>
                </a:solidFill>
                <a:latin typeface="Calibri"/>
                <a:cs typeface="Calibri"/>
              </a:rPr>
              <a:t> </a:t>
            </a:r>
            <a:r>
              <a:rPr sz="1013" b="1" spc="-11" dirty="0">
                <a:solidFill>
                  <a:srgbClr val="404040"/>
                </a:solidFill>
                <a:latin typeface="Calibri"/>
                <a:cs typeface="Calibri"/>
              </a:rPr>
              <a:t>Terpercaya</a:t>
            </a:r>
            <a:endParaRPr sz="1013">
              <a:latin typeface="Calibri"/>
              <a:cs typeface="Calibri"/>
            </a:endParaRPr>
          </a:p>
        </p:txBody>
      </p:sp>
      <p:sp>
        <p:nvSpPr>
          <p:cNvPr id="39" name="object 35">
            <a:extLst>
              <a:ext uri="{FF2B5EF4-FFF2-40B4-BE49-F238E27FC236}">
                <a16:creationId xmlns:a16="http://schemas.microsoft.com/office/drawing/2014/main" id="{A26D5D89-537E-494C-AB97-BBAF140760EE}"/>
              </a:ext>
            </a:extLst>
          </p:cNvPr>
          <p:cNvSpPr/>
          <p:nvPr/>
        </p:nvSpPr>
        <p:spPr>
          <a:xfrm>
            <a:off x="702978" y="5265177"/>
            <a:ext cx="0" cy="510064"/>
          </a:xfrm>
          <a:custGeom>
            <a:avLst/>
            <a:gdLst/>
            <a:ahLst/>
            <a:cxnLst/>
            <a:rect l="l" t="t" r="r" b="b"/>
            <a:pathLst>
              <a:path h="680085">
                <a:moveTo>
                  <a:pt x="0" y="0"/>
                </a:moveTo>
                <a:lnTo>
                  <a:pt x="0" y="679704"/>
                </a:lnTo>
              </a:path>
            </a:pathLst>
          </a:custGeom>
          <a:ln w="11187">
            <a:solidFill>
              <a:srgbClr val="717376"/>
            </a:solidFill>
          </a:ln>
        </p:spPr>
        <p:txBody>
          <a:bodyPr wrap="square" lIns="0" tIns="0" rIns="0" bIns="0" rtlCol="0"/>
          <a:lstStyle/>
          <a:p>
            <a:endParaRPr sz="1350"/>
          </a:p>
        </p:txBody>
      </p:sp>
      <p:sp>
        <p:nvSpPr>
          <p:cNvPr id="40" name="object 36">
            <a:extLst>
              <a:ext uri="{FF2B5EF4-FFF2-40B4-BE49-F238E27FC236}">
                <a16:creationId xmlns:a16="http://schemas.microsoft.com/office/drawing/2014/main" id="{0D3723CF-C2F5-4C2F-B077-0550D410FE8E}"/>
              </a:ext>
            </a:extLst>
          </p:cNvPr>
          <p:cNvSpPr txBox="1"/>
          <p:nvPr/>
        </p:nvSpPr>
        <p:spPr>
          <a:xfrm>
            <a:off x="380653" y="5265179"/>
            <a:ext cx="318135" cy="349615"/>
          </a:xfrm>
          <a:prstGeom prst="rect">
            <a:avLst/>
          </a:prstGeom>
          <a:solidFill>
            <a:srgbClr val="E9DFCA"/>
          </a:solidFill>
        </p:spPr>
        <p:txBody>
          <a:bodyPr vert="horz" wrap="square" lIns="0" tIns="3334" rIns="0" bIns="0" rtlCol="0">
            <a:spAutoFit/>
          </a:bodyPr>
          <a:lstStyle/>
          <a:p>
            <a:pPr>
              <a:spcBef>
                <a:spcPts val="26"/>
              </a:spcBef>
            </a:pPr>
            <a:endParaRPr sz="1050">
              <a:latin typeface="Times New Roman"/>
              <a:cs typeface="Times New Roman"/>
            </a:endParaRPr>
          </a:p>
          <a:p>
            <a:pPr marL="158115"/>
            <a:r>
              <a:rPr sz="1200" b="1" spc="11" dirty="0">
                <a:solidFill>
                  <a:srgbClr val="404040"/>
                </a:solidFill>
                <a:latin typeface="Calibri"/>
                <a:cs typeface="Calibri"/>
              </a:rPr>
              <a:t>7</a:t>
            </a:r>
            <a:endParaRPr sz="1200">
              <a:latin typeface="Calibri"/>
              <a:cs typeface="Calibri"/>
            </a:endParaRPr>
          </a:p>
        </p:txBody>
      </p:sp>
      <p:sp>
        <p:nvSpPr>
          <p:cNvPr id="41" name="object 37">
            <a:extLst>
              <a:ext uri="{FF2B5EF4-FFF2-40B4-BE49-F238E27FC236}">
                <a16:creationId xmlns:a16="http://schemas.microsoft.com/office/drawing/2014/main" id="{20813EDA-2420-4B14-A1CD-CE87719EC05D}"/>
              </a:ext>
            </a:extLst>
          </p:cNvPr>
          <p:cNvSpPr txBox="1"/>
          <p:nvPr/>
        </p:nvSpPr>
        <p:spPr>
          <a:xfrm>
            <a:off x="707175" y="5265177"/>
            <a:ext cx="2291239" cy="482152"/>
          </a:xfrm>
          <a:prstGeom prst="rect">
            <a:avLst/>
          </a:prstGeom>
          <a:solidFill>
            <a:srgbClr val="E9DFCA"/>
          </a:solidFill>
        </p:spPr>
        <p:txBody>
          <a:bodyPr vert="horz" wrap="square" lIns="0" tIns="14764" rIns="0" bIns="0" rtlCol="0">
            <a:spAutoFit/>
          </a:bodyPr>
          <a:lstStyle/>
          <a:p>
            <a:pPr marL="77629" marR="105728">
              <a:lnSpc>
                <a:spcPct val="100800"/>
              </a:lnSpc>
              <a:spcBef>
                <a:spcPts val="116"/>
              </a:spcBef>
            </a:pPr>
            <a:r>
              <a:rPr sz="1013" b="1" dirty="0">
                <a:solidFill>
                  <a:srgbClr val="404040"/>
                </a:solidFill>
                <a:latin typeface="Calibri"/>
                <a:cs typeface="Calibri"/>
              </a:rPr>
              <a:t>Perlindungan </a:t>
            </a:r>
            <a:r>
              <a:rPr sz="1013" b="1" spc="4" dirty="0">
                <a:solidFill>
                  <a:srgbClr val="404040"/>
                </a:solidFill>
                <a:latin typeface="Calibri"/>
                <a:cs typeface="Calibri"/>
              </a:rPr>
              <a:t>bagi Segenap Bangsa</a:t>
            </a:r>
            <a:r>
              <a:rPr sz="1013" b="1" spc="-113" dirty="0">
                <a:solidFill>
                  <a:srgbClr val="404040"/>
                </a:solidFill>
                <a:latin typeface="Calibri"/>
                <a:cs typeface="Calibri"/>
              </a:rPr>
              <a:t> </a:t>
            </a:r>
            <a:r>
              <a:rPr sz="1013" b="1" spc="8" dirty="0">
                <a:solidFill>
                  <a:srgbClr val="404040"/>
                </a:solidFill>
                <a:latin typeface="Calibri"/>
                <a:cs typeface="Calibri"/>
              </a:rPr>
              <a:t>dan  </a:t>
            </a:r>
            <a:r>
              <a:rPr sz="1013" b="1" spc="4" dirty="0">
                <a:solidFill>
                  <a:srgbClr val="404040"/>
                </a:solidFill>
                <a:latin typeface="Calibri"/>
                <a:cs typeface="Calibri"/>
              </a:rPr>
              <a:t>Memberikan Rasa Aman </a:t>
            </a:r>
            <a:r>
              <a:rPr sz="1013" b="1" spc="8" dirty="0">
                <a:solidFill>
                  <a:srgbClr val="404040"/>
                </a:solidFill>
                <a:latin typeface="Calibri"/>
                <a:cs typeface="Calibri"/>
              </a:rPr>
              <a:t>pada </a:t>
            </a:r>
            <a:r>
              <a:rPr sz="1013" b="1" spc="4" dirty="0">
                <a:solidFill>
                  <a:srgbClr val="404040"/>
                </a:solidFill>
                <a:latin typeface="Calibri"/>
                <a:cs typeface="Calibri"/>
              </a:rPr>
              <a:t>Seluruh  </a:t>
            </a:r>
            <a:r>
              <a:rPr sz="1013" b="1" spc="-11" dirty="0">
                <a:solidFill>
                  <a:srgbClr val="404040"/>
                </a:solidFill>
                <a:latin typeface="Calibri"/>
                <a:cs typeface="Calibri"/>
              </a:rPr>
              <a:t>Warga</a:t>
            </a:r>
            <a:endParaRPr sz="1013">
              <a:latin typeface="Calibri"/>
              <a:cs typeface="Calibri"/>
            </a:endParaRPr>
          </a:p>
        </p:txBody>
      </p:sp>
      <p:sp>
        <p:nvSpPr>
          <p:cNvPr id="42" name="object 38">
            <a:extLst>
              <a:ext uri="{FF2B5EF4-FFF2-40B4-BE49-F238E27FC236}">
                <a16:creationId xmlns:a16="http://schemas.microsoft.com/office/drawing/2014/main" id="{C2FA013A-85B1-4BAF-A8B3-A7C150D0BA1F}"/>
              </a:ext>
            </a:extLst>
          </p:cNvPr>
          <p:cNvSpPr/>
          <p:nvPr/>
        </p:nvSpPr>
        <p:spPr>
          <a:xfrm>
            <a:off x="716693" y="5857250"/>
            <a:ext cx="0" cy="354330"/>
          </a:xfrm>
          <a:custGeom>
            <a:avLst/>
            <a:gdLst/>
            <a:ahLst/>
            <a:cxnLst/>
            <a:rect l="l" t="t" r="r" b="b"/>
            <a:pathLst>
              <a:path h="472439">
                <a:moveTo>
                  <a:pt x="0" y="0"/>
                </a:moveTo>
                <a:lnTo>
                  <a:pt x="0" y="472439"/>
                </a:lnTo>
              </a:path>
            </a:pathLst>
          </a:custGeom>
          <a:ln w="11187">
            <a:solidFill>
              <a:srgbClr val="717376"/>
            </a:solidFill>
          </a:ln>
        </p:spPr>
        <p:txBody>
          <a:bodyPr wrap="square" lIns="0" tIns="0" rIns="0" bIns="0" rtlCol="0"/>
          <a:lstStyle/>
          <a:p>
            <a:endParaRPr sz="1350"/>
          </a:p>
        </p:txBody>
      </p:sp>
      <p:sp>
        <p:nvSpPr>
          <p:cNvPr id="43" name="object 39">
            <a:extLst>
              <a:ext uri="{FF2B5EF4-FFF2-40B4-BE49-F238E27FC236}">
                <a16:creationId xmlns:a16="http://schemas.microsoft.com/office/drawing/2014/main" id="{41F2F545-BD28-41F4-A48C-A175276D742F}"/>
              </a:ext>
            </a:extLst>
          </p:cNvPr>
          <p:cNvSpPr txBox="1"/>
          <p:nvPr/>
        </p:nvSpPr>
        <p:spPr>
          <a:xfrm>
            <a:off x="380652" y="5857250"/>
            <a:ext cx="331946" cy="265938"/>
          </a:xfrm>
          <a:prstGeom prst="rect">
            <a:avLst/>
          </a:prstGeom>
          <a:solidFill>
            <a:srgbClr val="E9DFCA"/>
          </a:solidFill>
        </p:spPr>
        <p:txBody>
          <a:bodyPr vert="horz" wrap="square" lIns="0" tIns="80486" rIns="0" bIns="0" rtlCol="0">
            <a:spAutoFit/>
          </a:bodyPr>
          <a:lstStyle/>
          <a:p>
            <a:pPr marL="158115">
              <a:spcBef>
                <a:spcPts val="633"/>
              </a:spcBef>
            </a:pPr>
            <a:r>
              <a:rPr sz="1200" b="1" spc="11" dirty="0">
                <a:solidFill>
                  <a:srgbClr val="404040"/>
                </a:solidFill>
                <a:latin typeface="Calibri"/>
                <a:cs typeface="Calibri"/>
              </a:rPr>
              <a:t>8</a:t>
            </a:r>
            <a:endParaRPr sz="1200">
              <a:latin typeface="Calibri"/>
              <a:cs typeface="Calibri"/>
            </a:endParaRPr>
          </a:p>
        </p:txBody>
      </p:sp>
      <p:sp>
        <p:nvSpPr>
          <p:cNvPr id="44" name="object 40">
            <a:extLst>
              <a:ext uri="{FF2B5EF4-FFF2-40B4-BE49-F238E27FC236}">
                <a16:creationId xmlns:a16="http://schemas.microsoft.com/office/drawing/2014/main" id="{6D45D405-A368-44A6-93B9-564E287CB0FE}"/>
              </a:ext>
            </a:extLst>
          </p:cNvPr>
          <p:cNvSpPr txBox="1"/>
          <p:nvPr/>
        </p:nvSpPr>
        <p:spPr>
          <a:xfrm>
            <a:off x="720889" y="5857253"/>
            <a:ext cx="2277428" cy="327621"/>
          </a:xfrm>
          <a:prstGeom prst="rect">
            <a:avLst/>
          </a:prstGeom>
          <a:solidFill>
            <a:srgbClr val="E9DFCA"/>
          </a:solidFill>
        </p:spPr>
        <p:txBody>
          <a:bodyPr vert="horz" wrap="square" lIns="0" tIns="17621" rIns="0" bIns="0" rtlCol="0">
            <a:spAutoFit/>
          </a:bodyPr>
          <a:lstStyle/>
          <a:p>
            <a:pPr marL="64294" marR="73819">
              <a:lnSpc>
                <a:spcPct val="100699"/>
              </a:lnSpc>
              <a:spcBef>
                <a:spcPts val="139"/>
              </a:spcBef>
            </a:pPr>
            <a:r>
              <a:rPr sz="1013" b="1" dirty="0">
                <a:solidFill>
                  <a:srgbClr val="404040"/>
                </a:solidFill>
                <a:latin typeface="Calibri"/>
                <a:cs typeface="Calibri"/>
              </a:rPr>
              <a:t>Pengelolaan Pemerintahan yang</a:t>
            </a:r>
            <a:r>
              <a:rPr sz="1013" b="1" spc="-71" dirty="0">
                <a:solidFill>
                  <a:srgbClr val="404040"/>
                </a:solidFill>
                <a:latin typeface="Calibri"/>
                <a:cs typeface="Calibri"/>
              </a:rPr>
              <a:t> </a:t>
            </a:r>
            <a:r>
              <a:rPr sz="1013" b="1" spc="4" dirty="0">
                <a:solidFill>
                  <a:srgbClr val="404040"/>
                </a:solidFill>
                <a:latin typeface="Calibri"/>
                <a:cs typeface="Calibri"/>
              </a:rPr>
              <a:t>Bersih,  </a:t>
            </a:r>
            <a:r>
              <a:rPr sz="1013" b="1" spc="-11" dirty="0">
                <a:solidFill>
                  <a:srgbClr val="404040"/>
                </a:solidFill>
                <a:latin typeface="Calibri"/>
                <a:cs typeface="Calibri"/>
              </a:rPr>
              <a:t>Efektif, </a:t>
            </a:r>
            <a:r>
              <a:rPr sz="1013" b="1" spc="8" dirty="0">
                <a:solidFill>
                  <a:srgbClr val="404040"/>
                </a:solidFill>
                <a:latin typeface="Calibri"/>
                <a:cs typeface="Calibri"/>
              </a:rPr>
              <a:t>dan</a:t>
            </a:r>
            <a:r>
              <a:rPr sz="1013" b="1" spc="-34" dirty="0">
                <a:solidFill>
                  <a:srgbClr val="404040"/>
                </a:solidFill>
                <a:latin typeface="Calibri"/>
                <a:cs typeface="Calibri"/>
              </a:rPr>
              <a:t> </a:t>
            </a:r>
            <a:r>
              <a:rPr sz="1013" b="1" spc="-11" dirty="0">
                <a:solidFill>
                  <a:srgbClr val="404040"/>
                </a:solidFill>
                <a:latin typeface="Calibri"/>
                <a:cs typeface="Calibri"/>
              </a:rPr>
              <a:t>Terpercaya</a:t>
            </a:r>
            <a:endParaRPr sz="1013">
              <a:latin typeface="Calibri"/>
              <a:cs typeface="Calibri"/>
            </a:endParaRPr>
          </a:p>
        </p:txBody>
      </p:sp>
      <p:sp>
        <p:nvSpPr>
          <p:cNvPr id="45" name="object 41">
            <a:extLst>
              <a:ext uri="{FF2B5EF4-FFF2-40B4-BE49-F238E27FC236}">
                <a16:creationId xmlns:a16="http://schemas.microsoft.com/office/drawing/2014/main" id="{4564A8A6-ABFD-4FE5-87DA-B153151B25CC}"/>
              </a:ext>
            </a:extLst>
          </p:cNvPr>
          <p:cNvSpPr/>
          <p:nvPr/>
        </p:nvSpPr>
        <p:spPr>
          <a:xfrm>
            <a:off x="380651" y="6296163"/>
            <a:ext cx="2617470" cy="354330"/>
          </a:xfrm>
          <a:custGeom>
            <a:avLst/>
            <a:gdLst/>
            <a:ahLst/>
            <a:cxnLst/>
            <a:rect l="l" t="t" r="r" b="b"/>
            <a:pathLst>
              <a:path w="3489960" h="472440">
                <a:moveTo>
                  <a:pt x="0" y="472440"/>
                </a:moveTo>
                <a:lnTo>
                  <a:pt x="3489960" y="472440"/>
                </a:lnTo>
                <a:lnTo>
                  <a:pt x="3489960" y="0"/>
                </a:lnTo>
                <a:lnTo>
                  <a:pt x="0" y="0"/>
                </a:lnTo>
                <a:lnTo>
                  <a:pt x="0" y="472440"/>
                </a:lnTo>
                <a:close/>
              </a:path>
            </a:pathLst>
          </a:custGeom>
          <a:solidFill>
            <a:srgbClr val="E9DFCA"/>
          </a:solidFill>
        </p:spPr>
        <p:txBody>
          <a:bodyPr wrap="square" lIns="0" tIns="0" rIns="0" bIns="0" rtlCol="0"/>
          <a:lstStyle/>
          <a:p>
            <a:endParaRPr sz="1350"/>
          </a:p>
        </p:txBody>
      </p:sp>
      <p:sp>
        <p:nvSpPr>
          <p:cNvPr id="46" name="object 42">
            <a:extLst>
              <a:ext uri="{FF2B5EF4-FFF2-40B4-BE49-F238E27FC236}">
                <a16:creationId xmlns:a16="http://schemas.microsoft.com/office/drawing/2014/main" id="{AA7C86C9-1605-4CD7-9747-56475C61E1B0}"/>
              </a:ext>
            </a:extLst>
          </p:cNvPr>
          <p:cNvSpPr/>
          <p:nvPr/>
        </p:nvSpPr>
        <p:spPr>
          <a:xfrm>
            <a:off x="716693" y="6296163"/>
            <a:ext cx="0" cy="354330"/>
          </a:xfrm>
          <a:custGeom>
            <a:avLst/>
            <a:gdLst/>
            <a:ahLst/>
            <a:cxnLst/>
            <a:rect l="l" t="t" r="r" b="b"/>
            <a:pathLst>
              <a:path h="472440">
                <a:moveTo>
                  <a:pt x="0" y="0"/>
                </a:moveTo>
                <a:lnTo>
                  <a:pt x="0" y="472440"/>
                </a:lnTo>
              </a:path>
            </a:pathLst>
          </a:custGeom>
          <a:ln w="11187">
            <a:solidFill>
              <a:srgbClr val="717376"/>
            </a:solidFill>
          </a:ln>
        </p:spPr>
        <p:txBody>
          <a:bodyPr wrap="square" lIns="0" tIns="0" rIns="0" bIns="0" rtlCol="0"/>
          <a:lstStyle/>
          <a:p>
            <a:endParaRPr sz="1350"/>
          </a:p>
        </p:txBody>
      </p:sp>
      <p:sp>
        <p:nvSpPr>
          <p:cNvPr id="47" name="object 43">
            <a:extLst>
              <a:ext uri="{FF2B5EF4-FFF2-40B4-BE49-F238E27FC236}">
                <a16:creationId xmlns:a16="http://schemas.microsoft.com/office/drawing/2014/main" id="{D926D29A-248E-4A59-8E95-25E12A0FAC1C}"/>
              </a:ext>
            </a:extLst>
          </p:cNvPr>
          <p:cNvSpPr txBox="1"/>
          <p:nvPr/>
        </p:nvSpPr>
        <p:spPr>
          <a:xfrm>
            <a:off x="380652" y="6296163"/>
            <a:ext cx="331946" cy="264496"/>
          </a:xfrm>
          <a:prstGeom prst="rect">
            <a:avLst/>
          </a:prstGeom>
          <a:solidFill>
            <a:srgbClr val="E9DFCA"/>
          </a:solidFill>
        </p:spPr>
        <p:txBody>
          <a:bodyPr vert="horz" wrap="square" lIns="0" tIns="79058" rIns="0" bIns="0" rtlCol="0">
            <a:spAutoFit/>
          </a:bodyPr>
          <a:lstStyle/>
          <a:p>
            <a:pPr marL="158115">
              <a:spcBef>
                <a:spcPts val="623"/>
              </a:spcBef>
            </a:pPr>
            <a:r>
              <a:rPr sz="1200" b="1" spc="11" dirty="0">
                <a:solidFill>
                  <a:srgbClr val="404040"/>
                </a:solidFill>
                <a:latin typeface="Calibri"/>
                <a:cs typeface="Calibri"/>
              </a:rPr>
              <a:t>9</a:t>
            </a:r>
            <a:endParaRPr sz="1200">
              <a:latin typeface="Calibri"/>
              <a:cs typeface="Calibri"/>
            </a:endParaRPr>
          </a:p>
        </p:txBody>
      </p:sp>
      <p:sp>
        <p:nvSpPr>
          <p:cNvPr id="48" name="object 44">
            <a:extLst>
              <a:ext uri="{FF2B5EF4-FFF2-40B4-BE49-F238E27FC236}">
                <a16:creationId xmlns:a16="http://schemas.microsoft.com/office/drawing/2014/main" id="{B137619B-DE46-42F6-90A6-D0C5B384123F}"/>
              </a:ext>
            </a:extLst>
          </p:cNvPr>
          <p:cNvSpPr txBox="1"/>
          <p:nvPr/>
        </p:nvSpPr>
        <p:spPr>
          <a:xfrm>
            <a:off x="720889" y="6296163"/>
            <a:ext cx="2277428" cy="326180"/>
          </a:xfrm>
          <a:prstGeom prst="rect">
            <a:avLst/>
          </a:prstGeom>
          <a:solidFill>
            <a:srgbClr val="E9DFCA"/>
          </a:solidFill>
        </p:spPr>
        <p:txBody>
          <a:bodyPr vert="horz" wrap="square" lIns="0" tIns="16193" rIns="0" bIns="0" rtlCol="0">
            <a:spAutoFit/>
          </a:bodyPr>
          <a:lstStyle/>
          <a:p>
            <a:pPr marL="64294" marR="400526">
              <a:lnSpc>
                <a:spcPct val="100699"/>
              </a:lnSpc>
              <a:spcBef>
                <a:spcPts val="127"/>
              </a:spcBef>
            </a:pPr>
            <a:r>
              <a:rPr sz="1013" b="1" dirty="0">
                <a:solidFill>
                  <a:srgbClr val="404040"/>
                </a:solidFill>
                <a:latin typeface="Calibri"/>
                <a:cs typeface="Calibri"/>
              </a:rPr>
              <a:t>Sinergi Pemerintah Daerah</a:t>
            </a:r>
            <a:r>
              <a:rPr sz="1013" b="1" spc="-64" dirty="0">
                <a:solidFill>
                  <a:srgbClr val="404040"/>
                </a:solidFill>
                <a:latin typeface="Calibri"/>
                <a:cs typeface="Calibri"/>
              </a:rPr>
              <a:t> </a:t>
            </a:r>
            <a:r>
              <a:rPr sz="1013" b="1" spc="4" dirty="0">
                <a:solidFill>
                  <a:srgbClr val="404040"/>
                </a:solidFill>
                <a:latin typeface="Calibri"/>
                <a:cs typeface="Calibri"/>
              </a:rPr>
              <a:t>dalam  </a:t>
            </a:r>
            <a:r>
              <a:rPr sz="1013" b="1" spc="-4" dirty="0">
                <a:solidFill>
                  <a:srgbClr val="404040"/>
                </a:solidFill>
                <a:latin typeface="Calibri"/>
                <a:cs typeface="Calibri"/>
              </a:rPr>
              <a:t>Kerangka </a:t>
            </a:r>
            <a:r>
              <a:rPr sz="1013" b="1" dirty="0">
                <a:solidFill>
                  <a:srgbClr val="404040"/>
                </a:solidFill>
                <a:latin typeface="Calibri"/>
                <a:cs typeface="Calibri"/>
              </a:rPr>
              <a:t>Negara</a:t>
            </a:r>
            <a:r>
              <a:rPr sz="1013" b="1" spc="-19" dirty="0">
                <a:solidFill>
                  <a:srgbClr val="404040"/>
                </a:solidFill>
                <a:latin typeface="Calibri"/>
                <a:cs typeface="Calibri"/>
              </a:rPr>
              <a:t> </a:t>
            </a:r>
            <a:r>
              <a:rPr sz="1013" b="1" dirty="0">
                <a:solidFill>
                  <a:srgbClr val="404040"/>
                </a:solidFill>
                <a:latin typeface="Calibri"/>
                <a:cs typeface="Calibri"/>
              </a:rPr>
              <a:t>Kesatuan</a:t>
            </a:r>
            <a:endParaRPr sz="1013">
              <a:latin typeface="Calibri"/>
              <a:cs typeface="Calibri"/>
            </a:endParaRPr>
          </a:p>
        </p:txBody>
      </p:sp>
      <p:sp>
        <p:nvSpPr>
          <p:cNvPr id="49" name="object 45">
            <a:extLst>
              <a:ext uri="{FF2B5EF4-FFF2-40B4-BE49-F238E27FC236}">
                <a16:creationId xmlns:a16="http://schemas.microsoft.com/office/drawing/2014/main" id="{F4A49960-EB9C-4FA2-A05C-138D095CD391}"/>
              </a:ext>
            </a:extLst>
          </p:cNvPr>
          <p:cNvSpPr/>
          <p:nvPr/>
        </p:nvSpPr>
        <p:spPr>
          <a:xfrm>
            <a:off x="3830226" y="2649994"/>
            <a:ext cx="0" cy="443865"/>
          </a:xfrm>
          <a:custGeom>
            <a:avLst/>
            <a:gdLst/>
            <a:ahLst/>
            <a:cxnLst/>
            <a:rect l="l" t="t" r="r" b="b"/>
            <a:pathLst>
              <a:path h="591819">
                <a:moveTo>
                  <a:pt x="0" y="0"/>
                </a:moveTo>
                <a:lnTo>
                  <a:pt x="0" y="591312"/>
                </a:lnTo>
              </a:path>
            </a:pathLst>
          </a:custGeom>
          <a:ln w="11187">
            <a:solidFill>
              <a:srgbClr val="FCFCFC"/>
            </a:solidFill>
          </a:ln>
        </p:spPr>
        <p:txBody>
          <a:bodyPr wrap="square" lIns="0" tIns="0" rIns="0" bIns="0" rtlCol="0"/>
          <a:lstStyle/>
          <a:p>
            <a:endParaRPr sz="1350"/>
          </a:p>
        </p:txBody>
      </p:sp>
      <p:sp>
        <p:nvSpPr>
          <p:cNvPr id="50" name="object 46">
            <a:extLst>
              <a:ext uri="{FF2B5EF4-FFF2-40B4-BE49-F238E27FC236}">
                <a16:creationId xmlns:a16="http://schemas.microsoft.com/office/drawing/2014/main" id="{8AF36786-B735-480E-9C5B-2017A836E50A}"/>
              </a:ext>
            </a:extLst>
          </p:cNvPr>
          <p:cNvSpPr txBox="1"/>
          <p:nvPr/>
        </p:nvSpPr>
        <p:spPr>
          <a:xfrm>
            <a:off x="3464465" y="2649993"/>
            <a:ext cx="361950" cy="362600"/>
          </a:xfrm>
          <a:prstGeom prst="rect">
            <a:avLst/>
          </a:prstGeom>
          <a:solidFill>
            <a:srgbClr val="B38A39"/>
          </a:solidFill>
        </p:spPr>
        <p:txBody>
          <a:bodyPr vert="horz" wrap="square" lIns="0" tIns="27623" rIns="0" bIns="0" rtlCol="0">
            <a:spAutoFit/>
          </a:bodyPr>
          <a:lstStyle/>
          <a:p>
            <a:pPr marL="131445">
              <a:spcBef>
                <a:spcPts val="217"/>
              </a:spcBef>
            </a:pPr>
            <a:r>
              <a:rPr sz="2175" b="1" dirty="0">
                <a:solidFill>
                  <a:srgbClr val="FCFCFC"/>
                </a:solidFill>
                <a:latin typeface="Calibri"/>
                <a:cs typeface="Calibri"/>
              </a:rPr>
              <a:t>1</a:t>
            </a:r>
            <a:endParaRPr sz="2175">
              <a:latin typeface="Calibri"/>
              <a:cs typeface="Calibri"/>
            </a:endParaRPr>
          </a:p>
        </p:txBody>
      </p:sp>
      <p:sp>
        <p:nvSpPr>
          <p:cNvPr id="51" name="object 47">
            <a:extLst>
              <a:ext uri="{FF2B5EF4-FFF2-40B4-BE49-F238E27FC236}">
                <a16:creationId xmlns:a16="http://schemas.microsoft.com/office/drawing/2014/main" id="{CCCFF8F6-F099-4573-BB94-7D466AF6E809}"/>
              </a:ext>
            </a:extLst>
          </p:cNvPr>
          <p:cNvSpPr txBox="1"/>
          <p:nvPr/>
        </p:nvSpPr>
        <p:spPr>
          <a:xfrm>
            <a:off x="3834423" y="2649992"/>
            <a:ext cx="1232535" cy="398346"/>
          </a:xfrm>
          <a:prstGeom prst="rect">
            <a:avLst/>
          </a:prstGeom>
          <a:solidFill>
            <a:srgbClr val="B38A39"/>
          </a:solidFill>
        </p:spPr>
        <p:txBody>
          <a:bodyPr vert="horz" wrap="square" lIns="0" tIns="30956" rIns="0" bIns="0" rtlCol="0">
            <a:spAutoFit/>
          </a:bodyPr>
          <a:lstStyle/>
          <a:p>
            <a:pPr marL="93345" marR="209074">
              <a:lnSpc>
                <a:spcPct val="101400"/>
              </a:lnSpc>
              <a:spcBef>
                <a:spcPts val="244"/>
              </a:spcBef>
            </a:pPr>
            <a:r>
              <a:rPr sz="1200" b="1" spc="-11" dirty="0">
                <a:solidFill>
                  <a:srgbClr val="FFFFFF"/>
                </a:solidFill>
                <a:latin typeface="Calibri"/>
                <a:cs typeface="Calibri"/>
              </a:rPr>
              <a:t>P</a:t>
            </a:r>
            <a:r>
              <a:rPr sz="1200" b="1" spc="8" dirty="0">
                <a:solidFill>
                  <a:srgbClr val="FFFFFF"/>
                </a:solidFill>
                <a:latin typeface="Calibri"/>
                <a:cs typeface="Calibri"/>
              </a:rPr>
              <a:t>em</a:t>
            </a:r>
            <a:r>
              <a:rPr sz="1200" b="1" dirty="0">
                <a:solidFill>
                  <a:srgbClr val="FFFFFF"/>
                </a:solidFill>
                <a:latin typeface="Calibri"/>
                <a:cs typeface="Calibri"/>
              </a:rPr>
              <a:t>b</a:t>
            </a:r>
            <a:r>
              <a:rPr sz="1200" b="1" spc="15" dirty="0">
                <a:solidFill>
                  <a:srgbClr val="FFFFFF"/>
                </a:solidFill>
                <a:latin typeface="Calibri"/>
                <a:cs typeface="Calibri"/>
              </a:rPr>
              <a:t>a</a:t>
            </a:r>
            <a:r>
              <a:rPr sz="1200" b="1" dirty="0">
                <a:solidFill>
                  <a:srgbClr val="FFFFFF"/>
                </a:solidFill>
                <a:latin typeface="Calibri"/>
                <a:cs typeface="Calibri"/>
              </a:rPr>
              <a:t>n</a:t>
            </a:r>
            <a:r>
              <a:rPr sz="1200" b="1" spc="4" dirty="0">
                <a:solidFill>
                  <a:srgbClr val="FFFFFF"/>
                </a:solidFill>
                <a:latin typeface="Calibri"/>
                <a:cs typeface="Calibri"/>
              </a:rPr>
              <a:t>g</a:t>
            </a:r>
            <a:r>
              <a:rPr sz="1200" b="1" dirty="0">
                <a:solidFill>
                  <a:srgbClr val="FFFFFF"/>
                </a:solidFill>
                <a:latin typeface="Calibri"/>
                <a:cs typeface="Calibri"/>
              </a:rPr>
              <a:t>un</a:t>
            </a:r>
            <a:r>
              <a:rPr sz="1200" b="1" spc="15" dirty="0">
                <a:solidFill>
                  <a:srgbClr val="FFFFFF"/>
                </a:solidFill>
                <a:latin typeface="Calibri"/>
                <a:cs typeface="Calibri"/>
              </a:rPr>
              <a:t>a</a:t>
            </a:r>
            <a:r>
              <a:rPr sz="1200" b="1" spc="8" dirty="0">
                <a:solidFill>
                  <a:srgbClr val="FFFFFF"/>
                </a:solidFill>
                <a:latin typeface="Calibri"/>
                <a:cs typeface="Calibri"/>
              </a:rPr>
              <a:t>n  </a:t>
            </a:r>
            <a:r>
              <a:rPr sz="1200" b="1" spc="15" dirty="0">
                <a:solidFill>
                  <a:srgbClr val="FFFFFF"/>
                </a:solidFill>
                <a:latin typeface="Calibri"/>
                <a:cs typeface="Calibri"/>
              </a:rPr>
              <a:t>SDM</a:t>
            </a:r>
            <a:endParaRPr sz="1200">
              <a:latin typeface="Calibri"/>
              <a:cs typeface="Calibri"/>
            </a:endParaRPr>
          </a:p>
        </p:txBody>
      </p:sp>
      <p:sp>
        <p:nvSpPr>
          <p:cNvPr id="52" name="object 48">
            <a:extLst>
              <a:ext uri="{FF2B5EF4-FFF2-40B4-BE49-F238E27FC236}">
                <a16:creationId xmlns:a16="http://schemas.microsoft.com/office/drawing/2014/main" id="{F65F9436-BDA1-4A8A-B024-E8AA2E2A13F7}"/>
              </a:ext>
            </a:extLst>
          </p:cNvPr>
          <p:cNvSpPr/>
          <p:nvPr/>
        </p:nvSpPr>
        <p:spPr>
          <a:xfrm>
            <a:off x="3464468" y="3452382"/>
            <a:ext cx="1602581" cy="459581"/>
          </a:xfrm>
          <a:custGeom>
            <a:avLst/>
            <a:gdLst/>
            <a:ahLst/>
            <a:cxnLst/>
            <a:rect l="l" t="t" r="r" b="b"/>
            <a:pathLst>
              <a:path w="2136775" h="612775">
                <a:moveTo>
                  <a:pt x="0" y="612648"/>
                </a:moveTo>
                <a:lnTo>
                  <a:pt x="2136648" y="612648"/>
                </a:lnTo>
                <a:lnTo>
                  <a:pt x="2136648" y="0"/>
                </a:lnTo>
                <a:lnTo>
                  <a:pt x="0" y="0"/>
                </a:lnTo>
                <a:lnTo>
                  <a:pt x="0" y="612648"/>
                </a:lnTo>
                <a:close/>
              </a:path>
            </a:pathLst>
          </a:custGeom>
          <a:solidFill>
            <a:srgbClr val="44536A"/>
          </a:solidFill>
        </p:spPr>
        <p:txBody>
          <a:bodyPr wrap="square" lIns="0" tIns="0" rIns="0" bIns="0" rtlCol="0"/>
          <a:lstStyle/>
          <a:p>
            <a:endParaRPr sz="1350"/>
          </a:p>
        </p:txBody>
      </p:sp>
      <p:sp>
        <p:nvSpPr>
          <p:cNvPr id="53" name="object 49">
            <a:extLst>
              <a:ext uri="{FF2B5EF4-FFF2-40B4-BE49-F238E27FC236}">
                <a16:creationId xmlns:a16="http://schemas.microsoft.com/office/drawing/2014/main" id="{3D269613-9693-4E94-AEEF-4C3AF6DDE47B}"/>
              </a:ext>
            </a:extLst>
          </p:cNvPr>
          <p:cNvSpPr/>
          <p:nvPr/>
        </p:nvSpPr>
        <p:spPr>
          <a:xfrm>
            <a:off x="3830226" y="3452381"/>
            <a:ext cx="0" cy="443865"/>
          </a:xfrm>
          <a:custGeom>
            <a:avLst/>
            <a:gdLst/>
            <a:ahLst/>
            <a:cxnLst/>
            <a:rect l="l" t="t" r="r" b="b"/>
            <a:pathLst>
              <a:path h="591819">
                <a:moveTo>
                  <a:pt x="0" y="0"/>
                </a:moveTo>
                <a:lnTo>
                  <a:pt x="0" y="591312"/>
                </a:lnTo>
              </a:path>
            </a:pathLst>
          </a:custGeom>
          <a:ln w="11187">
            <a:solidFill>
              <a:srgbClr val="FCFCFC"/>
            </a:solidFill>
          </a:ln>
        </p:spPr>
        <p:txBody>
          <a:bodyPr wrap="square" lIns="0" tIns="0" rIns="0" bIns="0" rtlCol="0"/>
          <a:lstStyle/>
          <a:p>
            <a:endParaRPr sz="1350"/>
          </a:p>
        </p:txBody>
      </p:sp>
      <p:sp>
        <p:nvSpPr>
          <p:cNvPr id="54" name="object 50">
            <a:extLst>
              <a:ext uri="{FF2B5EF4-FFF2-40B4-BE49-F238E27FC236}">
                <a16:creationId xmlns:a16="http://schemas.microsoft.com/office/drawing/2014/main" id="{0C3904D0-903D-446E-A842-8C04CB6433B2}"/>
              </a:ext>
            </a:extLst>
          </p:cNvPr>
          <p:cNvSpPr txBox="1"/>
          <p:nvPr/>
        </p:nvSpPr>
        <p:spPr>
          <a:xfrm>
            <a:off x="3464465" y="3470285"/>
            <a:ext cx="361950" cy="344806"/>
          </a:xfrm>
          <a:prstGeom prst="rect">
            <a:avLst/>
          </a:prstGeom>
        </p:spPr>
        <p:txBody>
          <a:bodyPr vert="horz" wrap="square" lIns="0" tIns="10001" rIns="0" bIns="0" rtlCol="0">
            <a:spAutoFit/>
          </a:bodyPr>
          <a:lstStyle/>
          <a:p>
            <a:pPr marL="131445">
              <a:spcBef>
                <a:spcPts val="79"/>
              </a:spcBef>
            </a:pPr>
            <a:r>
              <a:rPr sz="2175" b="1" dirty="0">
                <a:solidFill>
                  <a:srgbClr val="FCFCFC"/>
                </a:solidFill>
                <a:latin typeface="Calibri"/>
                <a:cs typeface="Calibri"/>
              </a:rPr>
              <a:t>2</a:t>
            </a:r>
            <a:endParaRPr sz="2175">
              <a:latin typeface="Calibri"/>
              <a:cs typeface="Calibri"/>
            </a:endParaRPr>
          </a:p>
        </p:txBody>
      </p:sp>
      <p:sp>
        <p:nvSpPr>
          <p:cNvPr id="55" name="object 51">
            <a:extLst>
              <a:ext uri="{FF2B5EF4-FFF2-40B4-BE49-F238E27FC236}">
                <a16:creationId xmlns:a16="http://schemas.microsoft.com/office/drawing/2014/main" id="{0B7725A3-1FE8-4A96-A49A-A78BF43D61F3}"/>
              </a:ext>
            </a:extLst>
          </p:cNvPr>
          <p:cNvSpPr txBox="1"/>
          <p:nvPr/>
        </p:nvSpPr>
        <p:spPr>
          <a:xfrm>
            <a:off x="3834423" y="3472343"/>
            <a:ext cx="1232535" cy="382316"/>
          </a:xfrm>
          <a:prstGeom prst="rect">
            <a:avLst/>
          </a:prstGeom>
        </p:spPr>
        <p:txBody>
          <a:bodyPr vert="horz" wrap="square" lIns="0" tIns="12859" rIns="0" bIns="0" rtlCol="0">
            <a:spAutoFit/>
          </a:bodyPr>
          <a:lstStyle/>
          <a:p>
            <a:pPr marL="93345">
              <a:spcBef>
                <a:spcPts val="101"/>
              </a:spcBef>
            </a:pPr>
            <a:r>
              <a:rPr sz="1200" b="1" spc="4" dirty="0">
                <a:solidFill>
                  <a:srgbClr val="FFFFFF"/>
                </a:solidFill>
                <a:latin typeface="Calibri"/>
                <a:cs typeface="Calibri"/>
              </a:rPr>
              <a:t>Pembangunan</a:t>
            </a:r>
            <a:endParaRPr sz="1200">
              <a:latin typeface="Calibri"/>
              <a:cs typeface="Calibri"/>
            </a:endParaRPr>
          </a:p>
          <a:p>
            <a:pPr marL="93345">
              <a:spcBef>
                <a:spcPts val="19"/>
              </a:spcBef>
            </a:pPr>
            <a:r>
              <a:rPr sz="1200" b="1" dirty="0">
                <a:solidFill>
                  <a:srgbClr val="FFFFFF"/>
                </a:solidFill>
                <a:latin typeface="Calibri"/>
                <a:cs typeface="Calibri"/>
              </a:rPr>
              <a:t>Infrastruktur</a:t>
            </a:r>
            <a:endParaRPr sz="1200">
              <a:latin typeface="Calibri"/>
              <a:cs typeface="Calibri"/>
            </a:endParaRPr>
          </a:p>
        </p:txBody>
      </p:sp>
      <p:sp>
        <p:nvSpPr>
          <p:cNvPr id="56" name="object 52">
            <a:extLst>
              <a:ext uri="{FF2B5EF4-FFF2-40B4-BE49-F238E27FC236}">
                <a16:creationId xmlns:a16="http://schemas.microsoft.com/office/drawing/2014/main" id="{BB2AA04B-B4C5-401D-A61A-8DC0E54C3CD4}"/>
              </a:ext>
            </a:extLst>
          </p:cNvPr>
          <p:cNvSpPr/>
          <p:nvPr/>
        </p:nvSpPr>
        <p:spPr>
          <a:xfrm>
            <a:off x="3830226" y="4257053"/>
            <a:ext cx="0" cy="459581"/>
          </a:xfrm>
          <a:custGeom>
            <a:avLst/>
            <a:gdLst/>
            <a:ahLst/>
            <a:cxnLst/>
            <a:rect l="l" t="t" r="r" b="b"/>
            <a:pathLst>
              <a:path h="612775">
                <a:moveTo>
                  <a:pt x="0" y="0"/>
                </a:moveTo>
                <a:lnTo>
                  <a:pt x="0" y="612647"/>
                </a:lnTo>
              </a:path>
            </a:pathLst>
          </a:custGeom>
          <a:ln w="11187">
            <a:solidFill>
              <a:srgbClr val="FCFCFC"/>
            </a:solidFill>
          </a:ln>
        </p:spPr>
        <p:txBody>
          <a:bodyPr wrap="square" lIns="0" tIns="0" rIns="0" bIns="0" rtlCol="0"/>
          <a:lstStyle/>
          <a:p>
            <a:endParaRPr sz="1350"/>
          </a:p>
        </p:txBody>
      </p:sp>
      <p:sp>
        <p:nvSpPr>
          <p:cNvPr id="57" name="object 53">
            <a:extLst>
              <a:ext uri="{FF2B5EF4-FFF2-40B4-BE49-F238E27FC236}">
                <a16:creationId xmlns:a16="http://schemas.microsoft.com/office/drawing/2014/main" id="{FB1FB1FA-AA41-476A-BFEC-E1E9FA8194A5}"/>
              </a:ext>
            </a:extLst>
          </p:cNvPr>
          <p:cNvSpPr txBox="1"/>
          <p:nvPr/>
        </p:nvSpPr>
        <p:spPr>
          <a:xfrm>
            <a:off x="3464465" y="4257050"/>
            <a:ext cx="361950" cy="363080"/>
          </a:xfrm>
          <a:prstGeom prst="rect">
            <a:avLst/>
          </a:prstGeom>
          <a:solidFill>
            <a:srgbClr val="00AF50"/>
          </a:solidFill>
        </p:spPr>
        <p:txBody>
          <a:bodyPr vert="horz" wrap="square" lIns="0" tIns="28099" rIns="0" bIns="0" rtlCol="0">
            <a:spAutoFit/>
          </a:bodyPr>
          <a:lstStyle/>
          <a:p>
            <a:pPr marL="131445">
              <a:spcBef>
                <a:spcPts val="221"/>
              </a:spcBef>
            </a:pPr>
            <a:r>
              <a:rPr sz="2175" b="1" dirty="0">
                <a:solidFill>
                  <a:srgbClr val="FCFCFC"/>
                </a:solidFill>
                <a:latin typeface="Calibri"/>
                <a:cs typeface="Calibri"/>
              </a:rPr>
              <a:t>3</a:t>
            </a:r>
            <a:endParaRPr sz="2175">
              <a:latin typeface="Calibri"/>
              <a:cs typeface="Calibri"/>
            </a:endParaRPr>
          </a:p>
        </p:txBody>
      </p:sp>
      <p:sp>
        <p:nvSpPr>
          <p:cNvPr id="58" name="object 54">
            <a:extLst>
              <a:ext uri="{FF2B5EF4-FFF2-40B4-BE49-F238E27FC236}">
                <a16:creationId xmlns:a16="http://schemas.microsoft.com/office/drawing/2014/main" id="{C2E9D1DD-43C6-46BB-8709-CA96A820C7CD}"/>
              </a:ext>
            </a:extLst>
          </p:cNvPr>
          <p:cNvSpPr txBox="1"/>
          <p:nvPr/>
        </p:nvSpPr>
        <p:spPr>
          <a:xfrm>
            <a:off x="3834423" y="4257050"/>
            <a:ext cx="1232535" cy="395782"/>
          </a:xfrm>
          <a:prstGeom prst="rect">
            <a:avLst/>
          </a:prstGeom>
          <a:solidFill>
            <a:srgbClr val="00AF50"/>
          </a:solidFill>
        </p:spPr>
        <p:txBody>
          <a:bodyPr vert="horz" wrap="square" lIns="0" tIns="26194" rIns="0" bIns="0" rtlCol="0">
            <a:spAutoFit/>
          </a:bodyPr>
          <a:lstStyle/>
          <a:p>
            <a:pPr marL="93345">
              <a:spcBef>
                <a:spcPts val="206"/>
              </a:spcBef>
            </a:pPr>
            <a:r>
              <a:rPr sz="1200" b="1" dirty="0">
                <a:solidFill>
                  <a:srgbClr val="FFFFFF"/>
                </a:solidFill>
                <a:latin typeface="Calibri"/>
                <a:cs typeface="Calibri"/>
              </a:rPr>
              <a:t>Penyederhanaan</a:t>
            </a:r>
            <a:endParaRPr sz="1200">
              <a:latin typeface="Calibri"/>
              <a:cs typeface="Calibri"/>
            </a:endParaRPr>
          </a:p>
          <a:p>
            <a:pPr marL="93345">
              <a:spcBef>
                <a:spcPts val="19"/>
              </a:spcBef>
            </a:pPr>
            <a:r>
              <a:rPr sz="1200" b="1" spc="4" dirty="0">
                <a:solidFill>
                  <a:srgbClr val="FFFFFF"/>
                </a:solidFill>
                <a:latin typeface="Calibri"/>
                <a:cs typeface="Calibri"/>
              </a:rPr>
              <a:t>Regulasi</a:t>
            </a:r>
            <a:endParaRPr sz="1200">
              <a:latin typeface="Calibri"/>
              <a:cs typeface="Calibri"/>
            </a:endParaRPr>
          </a:p>
        </p:txBody>
      </p:sp>
      <p:sp>
        <p:nvSpPr>
          <p:cNvPr id="59" name="object 55">
            <a:extLst>
              <a:ext uri="{FF2B5EF4-FFF2-40B4-BE49-F238E27FC236}">
                <a16:creationId xmlns:a16="http://schemas.microsoft.com/office/drawing/2014/main" id="{CB67E142-CF2F-424B-9F45-12E143BB80EF}"/>
              </a:ext>
            </a:extLst>
          </p:cNvPr>
          <p:cNvSpPr txBox="1"/>
          <p:nvPr/>
        </p:nvSpPr>
        <p:spPr>
          <a:xfrm>
            <a:off x="3464465" y="5886969"/>
            <a:ext cx="361950" cy="364042"/>
          </a:xfrm>
          <a:prstGeom prst="rect">
            <a:avLst/>
          </a:prstGeom>
          <a:solidFill>
            <a:srgbClr val="B66471"/>
          </a:solidFill>
        </p:spPr>
        <p:txBody>
          <a:bodyPr vert="horz" wrap="square" lIns="0" tIns="29051" rIns="0" bIns="0" rtlCol="0">
            <a:spAutoFit/>
          </a:bodyPr>
          <a:lstStyle/>
          <a:p>
            <a:pPr marL="131445">
              <a:spcBef>
                <a:spcPts val="229"/>
              </a:spcBef>
            </a:pPr>
            <a:r>
              <a:rPr sz="2175" b="1" dirty="0">
                <a:solidFill>
                  <a:srgbClr val="FCFCFC"/>
                </a:solidFill>
                <a:latin typeface="Calibri"/>
                <a:cs typeface="Calibri"/>
              </a:rPr>
              <a:t>5</a:t>
            </a:r>
            <a:endParaRPr sz="2175">
              <a:latin typeface="Calibri"/>
              <a:cs typeface="Calibri"/>
            </a:endParaRPr>
          </a:p>
        </p:txBody>
      </p:sp>
      <p:sp>
        <p:nvSpPr>
          <p:cNvPr id="60" name="object 56">
            <a:extLst>
              <a:ext uri="{FF2B5EF4-FFF2-40B4-BE49-F238E27FC236}">
                <a16:creationId xmlns:a16="http://schemas.microsoft.com/office/drawing/2014/main" id="{CB335B5E-CF22-4CAA-883D-694EAFC4F56B}"/>
              </a:ext>
            </a:extLst>
          </p:cNvPr>
          <p:cNvSpPr txBox="1"/>
          <p:nvPr/>
        </p:nvSpPr>
        <p:spPr>
          <a:xfrm>
            <a:off x="3834423" y="5886970"/>
            <a:ext cx="1232535" cy="412132"/>
          </a:xfrm>
          <a:prstGeom prst="rect">
            <a:avLst/>
          </a:prstGeom>
          <a:solidFill>
            <a:srgbClr val="B66471"/>
          </a:solidFill>
        </p:spPr>
        <p:txBody>
          <a:bodyPr vert="horz" wrap="square" lIns="0" tIns="42386" rIns="0" bIns="0" rtlCol="0">
            <a:spAutoFit/>
          </a:bodyPr>
          <a:lstStyle/>
          <a:p>
            <a:pPr marL="93345">
              <a:spcBef>
                <a:spcPts val="334"/>
              </a:spcBef>
            </a:pPr>
            <a:r>
              <a:rPr sz="1200" b="1" spc="-4" dirty="0">
                <a:solidFill>
                  <a:srgbClr val="FFFFFF"/>
                </a:solidFill>
                <a:latin typeface="Calibri"/>
                <a:cs typeface="Calibri"/>
              </a:rPr>
              <a:t>Transformasi</a:t>
            </a:r>
            <a:endParaRPr sz="1200">
              <a:latin typeface="Calibri"/>
              <a:cs typeface="Calibri"/>
            </a:endParaRPr>
          </a:p>
          <a:p>
            <a:pPr marL="93345">
              <a:spcBef>
                <a:spcPts val="19"/>
              </a:spcBef>
            </a:pPr>
            <a:r>
              <a:rPr sz="1200" b="1" spc="4" dirty="0">
                <a:solidFill>
                  <a:srgbClr val="FFFFFF"/>
                </a:solidFill>
                <a:latin typeface="Calibri"/>
                <a:cs typeface="Calibri"/>
              </a:rPr>
              <a:t>Ekonomi</a:t>
            </a:r>
            <a:endParaRPr sz="1200">
              <a:latin typeface="Calibri"/>
              <a:cs typeface="Calibri"/>
            </a:endParaRPr>
          </a:p>
        </p:txBody>
      </p:sp>
      <p:sp>
        <p:nvSpPr>
          <p:cNvPr id="61" name="object 57">
            <a:extLst>
              <a:ext uri="{FF2B5EF4-FFF2-40B4-BE49-F238E27FC236}">
                <a16:creationId xmlns:a16="http://schemas.microsoft.com/office/drawing/2014/main" id="{B129A424-252B-4E31-A288-D0320DC510EC}"/>
              </a:ext>
            </a:extLst>
          </p:cNvPr>
          <p:cNvSpPr/>
          <p:nvPr/>
        </p:nvSpPr>
        <p:spPr>
          <a:xfrm>
            <a:off x="3830226" y="5873253"/>
            <a:ext cx="0" cy="475774"/>
          </a:xfrm>
          <a:custGeom>
            <a:avLst/>
            <a:gdLst/>
            <a:ahLst/>
            <a:cxnLst/>
            <a:rect l="l" t="t" r="r" b="b"/>
            <a:pathLst>
              <a:path h="634364">
                <a:moveTo>
                  <a:pt x="0" y="0"/>
                </a:moveTo>
                <a:lnTo>
                  <a:pt x="0" y="633983"/>
                </a:lnTo>
              </a:path>
            </a:pathLst>
          </a:custGeom>
          <a:ln w="11187">
            <a:solidFill>
              <a:srgbClr val="FCFCFC"/>
            </a:solidFill>
          </a:ln>
        </p:spPr>
        <p:txBody>
          <a:bodyPr wrap="square" lIns="0" tIns="0" rIns="0" bIns="0" rtlCol="0"/>
          <a:lstStyle/>
          <a:p>
            <a:endParaRPr sz="1350"/>
          </a:p>
        </p:txBody>
      </p:sp>
      <p:sp>
        <p:nvSpPr>
          <p:cNvPr id="62" name="object 58">
            <a:extLst>
              <a:ext uri="{FF2B5EF4-FFF2-40B4-BE49-F238E27FC236}">
                <a16:creationId xmlns:a16="http://schemas.microsoft.com/office/drawing/2014/main" id="{53E38224-08A7-4CAF-AB91-4885DEEEB6E0}"/>
              </a:ext>
            </a:extLst>
          </p:cNvPr>
          <p:cNvSpPr txBox="1"/>
          <p:nvPr/>
        </p:nvSpPr>
        <p:spPr>
          <a:xfrm>
            <a:off x="3464465" y="5070866"/>
            <a:ext cx="361950" cy="364042"/>
          </a:xfrm>
          <a:prstGeom prst="rect">
            <a:avLst/>
          </a:prstGeom>
          <a:solidFill>
            <a:srgbClr val="C55A11"/>
          </a:solidFill>
        </p:spPr>
        <p:txBody>
          <a:bodyPr vert="horz" wrap="square" lIns="0" tIns="29051" rIns="0" bIns="0" rtlCol="0">
            <a:spAutoFit/>
          </a:bodyPr>
          <a:lstStyle/>
          <a:p>
            <a:pPr marL="131445">
              <a:spcBef>
                <a:spcPts val="229"/>
              </a:spcBef>
            </a:pPr>
            <a:r>
              <a:rPr sz="2175" b="1" dirty="0">
                <a:solidFill>
                  <a:srgbClr val="FCFCFC"/>
                </a:solidFill>
                <a:latin typeface="Calibri"/>
                <a:cs typeface="Calibri"/>
              </a:rPr>
              <a:t>4</a:t>
            </a:r>
            <a:endParaRPr sz="2175">
              <a:latin typeface="Calibri"/>
              <a:cs typeface="Calibri"/>
            </a:endParaRPr>
          </a:p>
        </p:txBody>
      </p:sp>
      <p:sp>
        <p:nvSpPr>
          <p:cNvPr id="63" name="object 59">
            <a:extLst>
              <a:ext uri="{FF2B5EF4-FFF2-40B4-BE49-F238E27FC236}">
                <a16:creationId xmlns:a16="http://schemas.microsoft.com/office/drawing/2014/main" id="{E4B3A123-7E74-49CE-87D7-B46FD8C6CE2D}"/>
              </a:ext>
            </a:extLst>
          </p:cNvPr>
          <p:cNvSpPr txBox="1"/>
          <p:nvPr/>
        </p:nvSpPr>
        <p:spPr>
          <a:xfrm>
            <a:off x="3834423" y="5070869"/>
            <a:ext cx="1232535" cy="394499"/>
          </a:xfrm>
          <a:prstGeom prst="rect">
            <a:avLst/>
          </a:prstGeom>
          <a:solidFill>
            <a:srgbClr val="C55A11"/>
          </a:solidFill>
        </p:spPr>
        <p:txBody>
          <a:bodyPr vert="horz" wrap="square" lIns="0" tIns="27146" rIns="0" bIns="0" rtlCol="0">
            <a:spAutoFit/>
          </a:bodyPr>
          <a:lstStyle/>
          <a:p>
            <a:pPr marL="93345" marR="51435">
              <a:lnSpc>
                <a:spcPct val="101400"/>
              </a:lnSpc>
              <a:spcBef>
                <a:spcPts val="214"/>
              </a:spcBef>
            </a:pPr>
            <a:r>
              <a:rPr sz="1200" b="1" spc="-11" dirty="0">
                <a:solidFill>
                  <a:srgbClr val="FFFFFF"/>
                </a:solidFill>
                <a:latin typeface="Calibri"/>
                <a:cs typeface="Calibri"/>
              </a:rPr>
              <a:t>P</a:t>
            </a:r>
            <a:r>
              <a:rPr sz="1200" b="1" spc="4" dirty="0">
                <a:solidFill>
                  <a:srgbClr val="FFFFFF"/>
                </a:solidFill>
                <a:latin typeface="Calibri"/>
                <a:cs typeface="Calibri"/>
              </a:rPr>
              <a:t>e</a:t>
            </a:r>
            <a:r>
              <a:rPr sz="1200" b="1" spc="-19" dirty="0">
                <a:solidFill>
                  <a:srgbClr val="FFFFFF"/>
                </a:solidFill>
                <a:latin typeface="Calibri"/>
                <a:cs typeface="Calibri"/>
              </a:rPr>
              <a:t>n</a:t>
            </a:r>
            <a:r>
              <a:rPr sz="1200" b="1" spc="-11" dirty="0">
                <a:solidFill>
                  <a:srgbClr val="FFFFFF"/>
                </a:solidFill>
                <a:latin typeface="Calibri"/>
                <a:cs typeface="Calibri"/>
              </a:rPr>
              <a:t>y</a:t>
            </a:r>
            <a:r>
              <a:rPr sz="1200" b="1" spc="4" dirty="0">
                <a:solidFill>
                  <a:srgbClr val="FFFFFF"/>
                </a:solidFill>
                <a:latin typeface="Calibri"/>
                <a:cs typeface="Calibri"/>
              </a:rPr>
              <a:t>e</a:t>
            </a:r>
            <a:r>
              <a:rPr sz="1200" b="1" dirty="0">
                <a:solidFill>
                  <a:srgbClr val="FFFFFF"/>
                </a:solidFill>
                <a:latin typeface="Calibri"/>
                <a:cs typeface="Calibri"/>
              </a:rPr>
              <a:t>d</a:t>
            </a:r>
            <a:r>
              <a:rPr sz="1200" b="1" spc="4" dirty="0">
                <a:solidFill>
                  <a:srgbClr val="FFFFFF"/>
                </a:solidFill>
                <a:latin typeface="Calibri"/>
                <a:cs typeface="Calibri"/>
              </a:rPr>
              <a:t>er</a:t>
            </a:r>
            <a:r>
              <a:rPr sz="1200" b="1" spc="-4" dirty="0">
                <a:solidFill>
                  <a:srgbClr val="FFFFFF"/>
                </a:solidFill>
                <a:latin typeface="Calibri"/>
                <a:cs typeface="Calibri"/>
              </a:rPr>
              <a:t>h</a:t>
            </a:r>
            <a:r>
              <a:rPr sz="1200" b="1" spc="15" dirty="0">
                <a:solidFill>
                  <a:srgbClr val="FFFFFF"/>
                </a:solidFill>
                <a:latin typeface="Calibri"/>
                <a:cs typeface="Calibri"/>
              </a:rPr>
              <a:t>a</a:t>
            </a:r>
            <a:r>
              <a:rPr sz="1200" b="1" dirty="0">
                <a:solidFill>
                  <a:srgbClr val="FFFFFF"/>
                </a:solidFill>
                <a:latin typeface="Calibri"/>
                <a:cs typeface="Calibri"/>
              </a:rPr>
              <a:t>n</a:t>
            </a:r>
            <a:r>
              <a:rPr sz="1200" b="1" spc="15" dirty="0">
                <a:solidFill>
                  <a:srgbClr val="FFFFFF"/>
                </a:solidFill>
                <a:latin typeface="Calibri"/>
                <a:cs typeface="Calibri"/>
              </a:rPr>
              <a:t>aa</a:t>
            </a:r>
            <a:r>
              <a:rPr sz="1200" b="1" spc="8" dirty="0">
                <a:solidFill>
                  <a:srgbClr val="FFFFFF"/>
                </a:solidFill>
                <a:latin typeface="Calibri"/>
                <a:cs typeface="Calibri"/>
              </a:rPr>
              <a:t>n  </a:t>
            </a:r>
            <a:r>
              <a:rPr sz="1200" b="1" spc="4" dirty="0">
                <a:solidFill>
                  <a:srgbClr val="FFFFFF"/>
                </a:solidFill>
                <a:latin typeface="Calibri"/>
                <a:cs typeface="Calibri"/>
              </a:rPr>
              <a:t>Birokrasi</a:t>
            </a:r>
            <a:endParaRPr sz="1200">
              <a:latin typeface="Calibri"/>
              <a:cs typeface="Calibri"/>
            </a:endParaRPr>
          </a:p>
        </p:txBody>
      </p:sp>
      <p:sp>
        <p:nvSpPr>
          <p:cNvPr id="64" name="object 60">
            <a:extLst>
              <a:ext uri="{FF2B5EF4-FFF2-40B4-BE49-F238E27FC236}">
                <a16:creationId xmlns:a16="http://schemas.microsoft.com/office/drawing/2014/main" id="{54044827-6CCB-4C9C-B709-9C47CBD5DC43}"/>
              </a:ext>
            </a:extLst>
          </p:cNvPr>
          <p:cNvSpPr/>
          <p:nvPr/>
        </p:nvSpPr>
        <p:spPr>
          <a:xfrm>
            <a:off x="3830226" y="5057151"/>
            <a:ext cx="0" cy="475774"/>
          </a:xfrm>
          <a:custGeom>
            <a:avLst/>
            <a:gdLst/>
            <a:ahLst/>
            <a:cxnLst/>
            <a:rect l="l" t="t" r="r" b="b"/>
            <a:pathLst>
              <a:path h="634364">
                <a:moveTo>
                  <a:pt x="0" y="0"/>
                </a:moveTo>
                <a:lnTo>
                  <a:pt x="0" y="633983"/>
                </a:lnTo>
              </a:path>
            </a:pathLst>
          </a:custGeom>
          <a:ln w="11187">
            <a:solidFill>
              <a:srgbClr val="FCFCFC"/>
            </a:solidFill>
          </a:ln>
        </p:spPr>
        <p:txBody>
          <a:bodyPr wrap="square" lIns="0" tIns="0" rIns="0" bIns="0" rtlCol="0"/>
          <a:lstStyle/>
          <a:p>
            <a:endParaRPr sz="1350"/>
          </a:p>
        </p:txBody>
      </p:sp>
      <p:sp>
        <p:nvSpPr>
          <p:cNvPr id="65" name="object 61">
            <a:extLst>
              <a:ext uri="{FF2B5EF4-FFF2-40B4-BE49-F238E27FC236}">
                <a16:creationId xmlns:a16="http://schemas.microsoft.com/office/drawing/2014/main" id="{264F2097-8BA0-4F25-85EE-C88C52E022B5}"/>
              </a:ext>
            </a:extLst>
          </p:cNvPr>
          <p:cNvSpPr/>
          <p:nvPr/>
        </p:nvSpPr>
        <p:spPr>
          <a:xfrm>
            <a:off x="3094134" y="4252481"/>
            <a:ext cx="292894" cy="398145"/>
          </a:xfrm>
          <a:custGeom>
            <a:avLst/>
            <a:gdLst/>
            <a:ahLst/>
            <a:cxnLst/>
            <a:rect l="l" t="t" r="r" b="b"/>
            <a:pathLst>
              <a:path w="390525" h="530860">
                <a:moveTo>
                  <a:pt x="156082" y="0"/>
                </a:moveTo>
                <a:lnTo>
                  <a:pt x="151637" y="1397"/>
                </a:lnTo>
                <a:lnTo>
                  <a:pt x="149859" y="11811"/>
                </a:lnTo>
                <a:lnTo>
                  <a:pt x="149730" y="21971"/>
                </a:lnTo>
                <a:lnTo>
                  <a:pt x="149605" y="90297"/>
                </a:lnTo>
                <a:lnTo>
                  <a:pt x="40766" y="90297"/>
                </a:lnTo>
                <a:lnTo>
                  <a:pt x="16255" y="91059"/>
                </a:lnTo>
                <a:lnTo>
                  <a:pt x="4317" y="96774"/>
                </a:lnTo>
                <a:lnTo>
                  <a:pt x="380" y="112394"/>
                </a:lnTo>
                <a:lnTo>
                  <a:pt x="0" y="135000"/>
                </a:lnTo>
                <a:lnTo>
                  <a:pt x="0" y="395097"/>
                </a:lnTo>
                <a:lnTo>
                  <a:pt x="762" y="421894"/>
                </a:lnTo>
                <a:lnTo>
                  <a:pt x="5968" y="435101"/>
                </a:lnTo>
                <a:lnTo>
                  <a:pt x="20065" y="439419"/>
                </a:lnTo>
                <a:lnTo>
                  <a:pt x="40766" y="439800"/>
                </a:lnTo>
                <a:lnTo>
                  <a:pt x="149605" y="439800"/>
                </a:lnTo>
                <a:lnTo>
                  <a:pt x="149605" y="495173"/>
                </a:lnTo>
                <a:lnTo>
                  <a:pt x="149859" y="516381"/>
                </a:lnTo>
                <a:lnTo>
                  <a:pt x="151256" y="527938"/>
                </a:lnTo>
                <a:lnTo>
                  <a:pt x="155320" y="530351"/>
                </a:lnTo>
                <a:lnTo>
                  <a:pt x="163194" y="524256"/>
                </a:lnTo>
                <a:lnTo>
                  <a:pt x="176275" y="510286"/>
                </a:lnTo>
                <a:lnTo>
                  <a:pt x="368934" y="296799"/>
                </a:lnTo>
                <a:lnTo>
                  <a:pt x="382015" y="281940"/>
                </a:lnTo>
                <a:lnTo>
                  <a:pt x="390143" y="262255"/>
                </a:lnTo>
                <a:lnTo>
                  <a:pt x="385317" y="252475"/>
                </a:lnTo>
                <a:lnTo>
                  <a:pt x="368934" y="233299"/>
                </a:lnTo>
                <a:lnTo>
                  <a:pt x="178307" y="21971"/>
                </a:lnTo>
                <a:lnTo>
                  <a:pt x="164591" y="6985"/>
                </a:lnTo>
                <a:lnTo>
                  <a:pt x="156082" y="0"/>
                </a:lnTo>
                <a:close/>
              </a:path>
            </a:pathLst>
          </a:custGeom>
          <a:solidFill>
            <a:srgbClr val="7E7E7E"/>
          </a:solidFill>
        </p:spPr>
        <p:txBody>
          <a:bodyPr wrap="square" lIns="0" tIns="0" rIns="0" bIns="0" rtlCol="0"/>
          <a:lstStyle/>
          <a:p>
            <a:endParaRPr sz="1350"/>
          </a:p>
        </p:txBody>
      </p:sp>
      <p:sp>
        <p:nvSpPr>
          <p:cNvPr id="66" name="object 62">
            <a:extLst>
              <a:ext uri="{FF2B5EF4-FFF2-40B4-BE49-F238E27FC236}">
                <a16:creationId xmlns:a16="http://schemas.microsoft.com/office/drawing/2014/main" id="{6DD3186F-B686-47E5-A502-50D33E8B55C6}"/>
              </a:ext>
            </a:extLst>
          </p:cNvPr>
          <p:cNvSpPr/>
          <p:nvPr/>
        </p:nvSpPr>
        <p:spPr>
          <a:xfrm>
            <a:off x="6254529" y="3203208"/>
            <a:ext cx="0" cy="36671"/>
          </a:xfrm>
          <a:custGeom>
            <a:avLst/>
            <a:gdLst/>
            <a:ahLst/>
            <a:cxnLst/>
            <a:rect l="l" t="t" r="r" b="b"/>
            <a:pathLst>
              <a:path h="48894">
                <a:moveTo>
                  <a:pt x="0" y="0"/>
                </a:moveTo>
                <a:lnTo>
                  <a:pt x="0" y="48767"/>
                </a:lnTo>
              </a:path>
            </a:pathLst>
          </a:custGeom>
          <a:ln w="22390">
            <a:solidFill>
              <a:srgbClr val="FCFCFC"/>
            </a:solidFill>
          </a:ln>
        </p:spPr>
        <p:txBody>
          <a:bodyPr wrap="square" lIns="0" tIns="0" rIns="0" bIns="0" rtlCol="0"/>
          <a:lstStyle/>
          <a:p>
            <a:endParaRPr sz="1350"/>
          </a:p>
        </p:txBody>
      </p:sp>
      <p:sp>
        <p:nvSpPr>
          <p:cNvPr id="67" name="object 63">
            <a:extLst>
              <a:ext uri="{FF2B5EF4-FFF2-40B4-BE49-F238E27FC236}">
                <a16:creationId xmlns:a16="http://schemas.microsoft.com/office/drawing/2014/main" id="{C3BA01CC-338B-4A4D-B44B-93735316164B}"/>
              </a:ext>
            </a:extLst>
          </p:cNvPr>
          <p:cNvSpPr/>
          <p:nvPr/>
        </p:nvSpPr>
        <p:spPr>
          <a:xfrm>
            <a:off x="6254529" y="3776991"/>
            <a:ext cx="0" cy="39052"/>
          </a:xfrm>
          <a:custGeom>
            <a:avLst/>
            <a:gdLst/>
            <a:ahLst/>
            <a:cxnLst/>
            <a:rect l="l" t="t" r="r" b="b"/>
            <a:pathLst>
              <a:path h="52069">
                <a:moveTo>
                  <a:pt x="0" y="0"/>
                </a:moveTo>
                <a:lnTo>
                  <a:pt x="0" y="51816"/>
                </a:lnTo>
              </a:path>
            </a:pathLst>
          </a:custGeom>
          <a:ln w="22390">
            <a:solidFill>
              <a:srgbClr val="FCFCFC"/>
            </a:solidFill>
          </a:ln>
        </p:spPr>
        <p:txBody>
          <a:bodyPr wrap="square" lIns="0" tIns="0" rIns="0" bIns="0" rtlCol="0"/>
          <a:lstStyle/>
          <a:p>
            <a:endParaRPr sz="1350"/>
          </a:p>
        </p:txBody>
      </p:sp>
      <p:sp>
        <p:nvSpPr>
          <p:cNvPr id="68" name="object 64">
            <a:extLst>
              <a:ext uri="{FF2B5EF4-FFF2-40B4-BE49-F238E27FC236}">
                <a16:creationId xmlns:a16="http://schemas.microsoft.com/office/drawing/2014/main" id="{D1ED70C8-5E3A-474C-90E2-7AFEB043F07C}"/>
              </a:ext>
            </a:extLst>
          </p:cNvPr>
          <p:cNvSpPr/>
          <p:nvPr/>
        </p:nvSpPr>
        <p:spPr>
          <a:xfrm>
            <a:off x="6254529" y="4353066"/>
            <a:ext cx="0" cy="48101"/>
          </a:xfrm>
          <a:custGeom>
            <a:avLst/>
            <a:gdLst/>
            <a:ahLst/>
            <a:cxnLst/>
            <a:rect l="l" t="t" r="r" b="b"/>
            <a:pathLst>
              <a:path h="64135">
                <a:moveTo>
                  <a:pt x="0" y="0"/>
                </a:moveTo>
                <a:lnTo>
                  <a:pt x="0" y="64007"/>
                </a:lnTo>
              </a:path>
            </a:pathLst>
          </a:custGeom>
          <a:ln w="22390">
            <a:solidFill>
              <a:srgbClr val="FCFCFC"/>
            </a:solidFill>
          </a:ln>
        </p:spPr>
        <p:txBody>
          <a:bodyPr wrap="square" lIns="0" tIns="0" rIns="0" bIns="0" rtlCol="0"/>
          <a:lstStyle/>
          <a:p>
            <a:endParaRPr sz="1350"/>
          </a:p>
        </p:txBody>
      </p:sp>
      <p:sp>
        <p:nvSpPr>
          <p:cNvPr id="69" name="object 65">
            <a:extLst>
              <a:ext uri="{FF2B5EF4-FFF2-40B4-BE49-F238E27FC236}">
                <a16:creationId xmlns:a16="http://schemas.microsoft.com/office/drawing/2014/main" id="{83CDD2B1-9D7F-4492-822A-DDDD65DA5B8D}"/>
              </a:ext>
            </a:extLst>
          </p:cNvPr>
          <p:cNvSpPr/>
          <p:nvPr/>
        </p:nvSpPr>
        <p:spPr>
          <a:xfrm>
            <a:off x="6254529" y="4938281"/>
            <a:ext cx="0" cy="41433"/>
          </a:xfrm>
          <a:custGeom>
            <a:avLst/>
            <a:gdLst/>
            <a:ahLst/>
            <a:cxnLst/>
            <a:rect l="l" t="t" r="r" b="b"/>
            <a:pathLst>
              <a:path h="55245">
                <a:moveTo>
                  <a:pt x="0" y="0"/>
                </a:moveTo>
                <a:lnTo>
                  <a:pt x="0" y="54863"/>
                </a:lnTo>
              </a:path>
            </a:pathLst>
          </a:custGeom>
          <a:ln w="22390">
            <a:solidFill>
              <a:srgbClr val="FCFCFC"/>
            </a:solidFill>
          </a:ln>
        </p:spPr>
        <p:txBody>
          <a:bodyPr wrap="square" lIns="0" tIns="0" rIns="0" bIns="0" rtlCol="0"/>
          <a:lstStyle/>
          <a:p>
            <a:endParaRPr sz="1350"/>
          </a:p>
        </p:txBody>
      </p:sp>
      <p:sp>
        <p:nvSpPr>
          <p:cNvPr id="70" name="object 66">
            <a:extLst>
              <a:ext uri="{FF2B5EF4-FFF2-40B4-BE49-F238E27FC236}">
                <a16:creationId xmlns:a16="http://schemas.microsoft.com/office/drawing/2014/main" id="{CABD5FFD-9490-468D-995D-FB42E3027898}"/>
              </a:ext>
            </a:extLst>
          </p:cNvPr>
          <p:cNvSpPr/>
          <p:nvPr/>
        </p:nvSpPr>
        <p:spPr>
          <a:xfrm>
            <a:off x="6254529" y="5518924"/>
            <a:ext cx="0" cy="41433"/>
          </a:xfrm>
          <a:custGeom>
            <a:avLst/>
            <a:gdLst/>
            <a:ahLst/>
            <a:cxnLst/>
            <a:rect l="l" t="t" r="r" b="b"/>
            <a:pathLst>
              <a:path h="55245">
                <a:moveTo>
                  <a:pt x="0" y="0"/>
                </a:moveTo>
                <a:lnTo>
                  <a:pt x="0" y="54863"/>
                </a:lnTo>
              </a:path>
            </a:pathLst>
          </a:custGeom>
          <a:ln w="22390">
            <a:solidFill>
              <a:srgbClr val="FCFCFC"/>
            </a:solidFill>
          </a:ln>
        </p:spPr>
        <p:txBody>
          <a:bodyPr wrap="square" lIns="0" tIns="0" rIns="0" bIns="0" rtlCol="0"/>
          <a:lstStyle/>
          <a:p>
            <a:endParaRPr sz="1350"/>
          </a:p>
        </p:txBody>
      </p:sp>
      <p:sp>
        <p:nvSpPr>
          <p:cNvPr id="71" name="object 67">
            <a:extLst>
              <a:ext uri="{FF2B5EF4-FFF2-40B4-BE49-F238E27FC236}">
                <a16:creationId xmlns:a16="http://schemas.microsoft.com/office/drawing/2014/main" id="{C0169B96-E973-4C50-84CB-720E12F86C7C}"/>
              </a:ext>
            </a:extLst>
          </p:cNvPr>
          <p:cNvSpPr/>
          <p:nvPr/>
        </p:nvSpPr>
        <p:spPr>
          <a:xfrm>
            <a:off x="6254529" y="6099566"/>
            <a:ext cx="0" cy="34290"/>
          </a:xfrm>
          <a:custGeom>
            <a:avLst/>
            <a:gdLst/>
            <a:ahLst/>
            <a:cxnLst/>
            <a:rect l="l" t="t" r="r" b="b"/>
            <a:pathLst>
              <a:path h="45720">
                <a:moveTo>
                  <a:pt x="0" y="0"/>
                </a:moveTo>
                <a:lnTo>
                  <a:pt x="0" y="45719"/>
                </a:lnTo>
              </a:path>
            </a:pathLst>
          </a:custGeom>
          <a:ln w="22390">
            <a:solidFill>
              <a:srgbClr val="FCFCFC"/>
            </a:solidFill>
          </a:ln>
        </p:spPr>
        <p:txBody>
          <a:bodyPr wrap="square" lIns="0" tIns="0" rIns="0" bIns="0" rtlCol="0"/>
          <a:lstStyle/>
          <a:p>
            <a:endParaRPr sz="1350"/>
          </a:p>
        </p:txBody>
      </p:sp>
      <p:sp>
        <p:nvSpPr>
          <p:cNvPr id="72" name="object 68">
            <a:extLst>
              <a:ext uri="{FF2B5EF4-FFF2-40B4-BE49-F238E27FC236}">
                <a16:creationId xmlns:a16="http://schemas.microsoft.com/office/drawing/2014/main" id="{A49F77E7-B97E-4C58-8E98-5A4D6A72AE7F}"/>
              </a:ext>
            </a:extLst>
          </p:cNvPr>
          <p:cNvSpPr/>
          <p:nvPr/>
        </p:nvSpPr>
        <p:spPr>
          <a:xfrm>
            <a:off x="6254529" y="6673352"/>
            <a:ext cx="0" cy="33338"/>
          </a:xfrm>
          <a:custGeom>
            <a:avLst/>
            <a:gdLst/>
            <a:ahLst/>
            <a:cxnLst/>
            <a:rect l="l" t="t" r="r" b="b"/>
            <a:pathLst>
              <a:path h="44450">
                <a:moveTo>
                  <a:pt x="0" y="0"/>
                </a:moveTo>
                <a:lnTo>
                  <a:pt x="0" y="44196"/>
                </a:lnTo>
              </a:path>
            </a:pathLst>
          </a:custGeom>
          <a:ln w="22390">
            <a:solidFill>
              <a:srgbClr val="FCFCFC"/>
            </a:solidFill>
          </a:ln>
        </p:spPr>
        <p:txBody>
          <a:bodyPr wrap="square" lIns="0" tIns="0" rIns="0" bIns="0" rtlCol="0"/>
          <a:lstStyle/>
          <a:p>
            <a:endParaRPr sz="1350"/>
          </a:p>
        </p:txBody>
      </p:sp>
      <p:sp>
        <p:nvSpPr>
          <p:cNvPr id="73" name="object 69">
            <a:extLst>
              <a:ext uri="{FF2B5EF4-FFF2-40B4-BE49-F238E27FC236}">
                <a16:creationId xmlns:a16="http://schemas.microsoft.com/office/drawing/2014/main" id="{CBEB10CC-DAF9-458C-90E0-5475FFF46D24}"/>
              </a:ext>
            </a:extLst>
          </p:cNvPr>
          <p:cNvSpPr/>
          <p:nvPr/>
        </p:nvSpPr>
        <p:spPr>
          <a:xfrm>
            <a:off x="5478431" y="2665994"/>
            <a:ext cx="3280410" cy="537210"/>
          </a:xfrm>
          <a:custGeom>
            <a:avLst/>
            <a:gdLst/>
            <a:ahLst/>
            <a:cxnLst/>
            <a:rect l="l" t="t" r="r" b="b"/>
            <a:pathLst>
              <a:path w="4373880" h="716280">
                <a:moveTo>
                  <a:pt x="0" y="716279"/>
                </a:moveTo>
                <a:lnTo>
                  <a:pt x="4373880" y="716279"/>
                </a:lnTo>
                <a:lnTo>
                  <a:pt x="4373880" y="0"/>
                </a:lnTo>
                <a:lnTo>
                  <a:pt x="0" y="0"/>
                </a:lnTo>
                <a:lnTo>
                  <a:pt x="0" y="716279"/>
                </a:lnTo>
                <a:close/>
              </a:path>
            </a:pathLst>
          </a:custGeom>
          <a:solidFill>
            <a:srgbClr val="E9DFCA"/>
          </a:solidFill>
        </p:spPr>
        <p:txBody>
          <a:bodyPr wrap="square" lIns="0" tIns="0" rIns="0" bIns="0" rtlCol="0"/>
          <a:lstStyle/>
          <a:p>
            <a:endParaRPr sz="1350"/>
          </a:p>
        </p:txBody>
      </p:sp>
      <p:sp>
        <p:nvSpPr>
          <p:cNvPr id="74" name="object 70">
            <a:extLst>
              <a:ext uri="{FF2B5EF4-FFF2-40B4-BE49-F238E27FC236}">
                <a16:creationId xmlns:a16="http://schemas.microsoft.com/office/drawing/2014/main" id="{23F39828-316E-4CBE-B75C-337BA135B177}"/>
              </a:ext>
            </a:extLst>
          </p:cNvPr>
          <p:cNvSpPr/>
          <p:nvPr/>
        </p:nvSpPr>
        <p:spPr>
          <a:xfrm>
            <a:off x="5581302" y="2821444"/>
            <a:ext cx="212884" cy="100965"/>
          </a:xfrm>
          <a:custGeom>
            <a:avLst/>
            <a:gdLst/>
            <a:ahLst/>
            <a:cxnLst/>
            <a:rect l="l" t="t" r="r" b="b"/>
            <a:pathLst>
              <a:path w="283845" h="134619">
                <a:moveTo>
                  <a:pt x="141731" y="0"/>
                </a:moveTo>
                <a:lnTo>
                  <a:pt x="96393" y="3556"/>
                </a:lnTo>
                <a:lnTo>
                  <a:pt x="57023" y="13335"/>
                </a:lnTo>
                <a:lnTo>
                  <a:pt x="14858" y="37084"/>
                </a:lnTo>
                <a:lnTo>
                  <a:pt x="0" y="67056"/>
                </a:lnTo>
                <a:lnTo>
                  <a:pt x="1904" y="78105"/>
                </a:lnTo>
                <a:lnTo>
                  <a:pt x="28066" y="107061"/>
                </a:lnTo>
                <a:lnTo>
                  <a:pt x="78485" y="127126"/>
                </a:lnTo>
                <a:lnTo>
                  <a:pt x="121538" y="133476"/>
                </a:lnTo>
                <a:lnTo>
                  <a:pt x="141731" y="134112"/>
                </a:lnTo>
                <a:lnTo>
                  <a:pt x="164973" y="133223"/>
                </a:lnTo>
                <a:lnTo>
                  <a:pt x="207645" y="126492"/>
                </a:lnTo>
                <a:lnTo>
                  <a:pt x="257175" y="105918"/>
                </a:lnTo>
                <a:lnTo>
                  <a:pt x="282066" y="76581"/>
                </a:lnTo>
                <a:lnTo>
                  <a:pt x="283463" y="67056"/>
                </a:lnTo>
                <a:lnTo>
                  <a:pt x="281558" y="56007"/>
                </a:lnTo>
                <a:lnTo>
                  <a:pt x="255397" y="27050"/>
                </a:lnTo>
                <a:lnTo>
                  <a:pt x="204977" y="6985"/>
                </a:lnTo>
                <a:lnTo>
                  <a:pt x="161925" y="635"/>
                </a:lnTo>
                <a:lnTo>
                  <a:pt x="141731" y="0"/>
                </a:lnTo>
                <a:close/>
              </a:path>
            </a:pathLst>
          </a:custGeom>
          <a:solidFill>
            <a:srgbClr val="B58E46"/>
          </a:solidFill>
        </p:spPr>
        <p:txBody>
          <a:bodyPr wrap="square" lIns="0" tIns="0" rIns="0" bIns="0" rtlCol="0"/>
          <a:lstStyle/>
          <a:p>
            <a:endParaRPr sz="1350"/>
          </a:p>
        </p:txBody>
      </p:sp>
      <p:sp>
        <p:nvSpPr>
          <p:cNvPr id="75" name="object 71">
            <a:extLst>
              <a:ext uri="{FF2B5EF4-FFF2-40B4-BE49-F238E27FC236}">
                <a16:creationId xmlns:a16="http://schemas.microsoft.com/office/drawing/2014/main" id="{E2404B78-A0A7-47FB-BE15-755B72E7A1E5}"/>
              </a:ext>
            </a:extLst>
          </p:cNvPr>
          <p:cNvSpPr/>
          <p:nvPr/>
        </p:nvSpPr>
        <p:spPr>
          <a:xfrm>
            <a:off x="5581302" y="3052329"/>
            <a:ext cx="212884" cy="87154"/>
          </a:xfrm>
          <a:custGeom>
            <a:avLst/>
            <a:gdLst/>
            <a:ahLst/>
            <a:cxnLst/>
            <a:rect l="l" t="t" r="r" b="b"/>
            <a:pathLst>
              <a:path w="283845" h="116205">
                <a:moveTo>
                  <a:pt x="0" y="0"/>
                </a:moveTo>
                <a:lnTo>
                  <a:pt x="0" y="47878"/>
                </a:lnTo>
                <a:lnTo>
                  <a:pt x="1904" y="59054"/>
                </a:lnTo>
                <a:lnTo>
                  <a:pt x="28066" y="88519"/>
                </a:lnTo>
                <a:lnTo>
                  <a:pt x="78485" y="108712"/>
                </a:lnTo>
                <a:lnTo>
                  <a:pt x="121538" y="115188"/>
                </a:lnTo>
                <a:lnTo>
                  <a:pt x="141731" y="115824"/>
                </a:lnTo>
                <a:lnTo>
                  <a:pt x="164973" y="114935"/>
                </a:lnTo>
                <a:lnTo>
                  <a:pt x="207645" y="108076"/>
                </a:lnTo>
                <a:lnTo>
                  <a:pt x="257175" y="87375"/>
                </a:lnTo>
                <a:lnTo>
                  <a:pt x="282066" y="57658"/>
                </a:lnTo>
                <a:lnTo>
                  <a:pt x="282629" y="53721"/>
                </a:lnTo>
                <a:lnTo>
                  <a:pt x="141731" y="53721"/>
                </a:lnTo>
                <a:lnTo>
                  <a:pt x="120650" y="52959"/>
                </a:lnTo>
                <a:lnTo>
                  <a:pt x="81533" y="47498"/>
                </a:lnTo>
                <a:lnTo>
                  <a:pt x="33654" y="30352"/>
                </a:lnTo>
                <a:lnTo>
                  <a:pt x="3175" y="5079"/>
                </a:lnTo>
                <a:lnTo>
                  <a:pt x="0" y="0"/>
                </a:lnTo>
                <a:close/>
              </a:path>
              <a:path w="283845" h="116205">
                <a:moveTo>
                  <a:pt x="283463" y="0"/>
                </a:moveTo>
                <a:lnTo>
                  <a:pt x="243077" y="33782"/>
                </a:lnTo>
                <a:lnTo>
                  <a:pt x="192912" y="49275"/>
                </a:lnTo>
                <a:lnTo>
                  <a:pt x="152780" y="53466"/>
                </a:lnTo>
                <a:lnTo>
                  <a:pt x="141731" y="53721"/>
                </a:lnTo>
                <a:lnTo>
                  <a:pt x="282629" y="53721"/>
                </a:lnTo>
                <a:lnTo>
                  <a:pt x="283463" y="47878"/>
                </a:lnTo>
                <a:lnTo>
                  <a:pt x="283463" y="0"/>
                </a:lnTo>
                <a:close/>
              </a:path>
            </a:pathLst>
          </a:custGeom>
          <a:solidFill>
            <a:srgbClr val="FCFCFC"/>
          </a:solidFill>
        </p:spPr>
        <p:txBody>
          <a:bodyPr wrap="square" lIns="0" tIns="0" rIns="0" bIns="0" rtlCol="0"/>
          <a:lstStyle/>
          <a:p>
            <a:endParaRPr sz="1350"/>
          </a:p>
        </p:txBody>
      </p:sp>
      <p:sp>
        <p:nvSpPr>
          <p:cNvPr id="76" name="object 72">
            <a:extLst>
              <a:ext uri="{FF2B5EF4-FFF2-40B4-BE49-F238E27FC236}">
                <a16:creationId xmlns:a16="http://schemas.microsoft.com/office/drawing/2014/main" id="{BAA59155-DDBE-41B5-BE33-51066A613618}"/>
              </a:ext>
            </a:extLst>
          </p:cNvPr>
          <p:cNvSpPr/>
          <p:nvPr/>
        </p:nvSpPr>
        <p:spPr>
          <a:xfrm>
            <a:off x="5581302" y="3052329"/>
            <a:ext cx="212884" cy="87154"/>
          </a:xfrm>
          <a:custGeom>
            <a:avLst/>
            <a:gdLst/>
            <a:ahLst/>
            <a:cxnLst/>
            <a:rect l="l" t="t" r="r" b="b"/>
            <a:pathLst>
              <a:path w="283845" h="116205">
                <a:moveTo>
                  <a:pt x="141731" y="53721"/>
                </a:moveTo>
                <a:lnTo>
                  <a:pt x="100456" y="50926"/>
                </a:lnTo>
                <a:lnTo>
                  <a:pt x="48005" y="37084"/>
                </a:lnTo>
                <a:lnTo>
                  <a:pt x="11175" y="14224"/>
                </a:lnTo>
                <a:lnTo>
                  <a:pt x="0" y="0"/>
                </a:lnTo>
                <a:lnTo>
                  <a:pt x="0" y="47878"/>
                </a:lnTo>
                <a:lnTo>
                  <a:pt x="28066" y="88519"/>
                </a:lnTo>
                <a:lnTo>
                  <a:pt x="78485" y="108712"/>
                </a:lnTo>
                <a:lnTo>
                  <a:pt x="121538" y="115188"/>
                </a:lnTo>
                <a:lnTo>
                  <a:pt x="141731" y="115824"/>
                </a:lnTo>
                <a:lnTo>
                  <a:pt x="164973" y="114935"/>
                </a:lnTo>
                <a:lnTo>
                  <a:pt x="207645" y="108076"/>
                </a:lnTo>
                <a:lnTo>
                  <a:pt x="257175" y="87375"/>
                </a:lnTo>
                <a:lnTo>
                  <a:pt x="282066" y="57658"/>
                </a:lnTo>
                <a:lnTo>
                  <a:pt x="283463" y="47878"/>
                </a:lnTo>
                <a:lnTo>
                  <a:pt x="283463" y="0"/>
                </a:lnTo>
                <a:lnTo>
                  <a:pt x="276732" y="9525"/>
                </a:lnTo>
                <a:lnTo>
                  <a:pt x="267715" y="18414"/>
                </a:lnTo>
                <a:lnTo>
                  <a:pt x="227964" y="40004"/>
                </a:lnTo>
                <a:lnTo>
                  <a:pt x="173481" y="52070"/>
                </a:lnTo>
                <a:lnTo>
                  <a:pt x="152780" y="53466"/>
                </a:lnTo>
                <a:lnTo>
                  <a:pt x="141731" y="53721"/>
                </a:lnTo>
                <a:close/>
              </a:path>
            </a:pathLst>
          </a:custGeom>
          <a:ln w="6552">
            <a:solidFill>
              <a:srgbClr val="B58E46"/>
            </a:solidFill>
          </a:ln>
        </p:spPr>
        <p:txBody>
          <a:bodyPr wrap="square" lIns="0" tIns="0" rIns="0" bIns="0" rtlCol="0"/>
          <a:lstStyle/>
          <a:p>
            <a:endParaRPr sz="1350"/>
          </a:p>
        </p:txBody>
      </p:sp>
      <p:sp>
        <p:nvSpPr>
          <p:cNvPr id="77" name="object 73">
            <a:extLst>
              <a:ext uri="{FF2B5EF4-FFF2-40B4-BE49-F238E27FC236}">
                <a16:creationId xmlns:a16="http://schemas.microsoft.com/office/drawing/2014/main" id="{93E06B97-2BB7-4FC7-B032-7F93C651AE30}"/>
              </a:ext>
            </a:extLst>
          </p:cNvPr>
          <p:cNvSpPr/>
          <p:nvPr/>
        </p:nvSpPr>
        <p:spPr>
          <a:xfrm>
            <a:off x="5581302" y="2999751"/>
            <a:ext cx="212884" cy="87154"/>
          </a:xfrm>
          <a:custGeom>
            <a:avLst/>
            <a:gdLst/>
            <a:ahLst/>
            <a:cxnLst/>
            <a:rect l="l" t="t" r="r" b="b"/>
            <a:pathLst>
              <a:path w="283845" h="116205">
                <a:moveTo>
                  <a:pt x="0" y="0"/>
                </a:moveTo>
                <a:lnTo>
                  <a:pt x="0" y="47878"/>
                </a:lnTo>
                <a:lnTo>
                  <a:pt x="1904" y="59054"/>
                </a:lnTo>
                <a:lnTo>
                  <a:pt x="28066" y="88518"/>
                </a:lnTo>
                <a:lnTo>
                  <a:pt x="78485" y="108712"/>
                </a:lnTo>
                <a:lnTo>
                  <a:pt x="121538" y="115188"/>
                </a:lnTo>
                <a:lnTo>
                  <a:pt x="141731" y="115824"/>
                </a:lnTo>
                <a:lnTo>
                  <a:pt x="164973" y="114935"/>
                </a:lnTo>
                <a:lnTo>
                  <a:pt x="207645" y="108076"/>
                </a:lnTo>
                <a:lnTo>
                  <a:pt x="257175" y="87375"/>
                </a:lnTo>
                <a:lnTo>
                  <a:pt x="282066" y="57657"/>
                </a:lnTo>
                <a:lnTo>
                  <a:pt x="282629" y="53720"/>
                </a:lnTo>
                <a:lnTo>
                  <a:pt x="141731" y="53720"/>
                </a:lnTo>
                <a:lnTo>
                  <a:pt x="120650" y="52958"/>
                </a:lnTo>
                <a:lnTo>
                  <a:pt x="81533" y="47498"/>
                </a:lnTo>
                <a:lnTo>
                  <a:pt x="33654" y="30352"/>
                </a:lnTo>
                <a:lnTo>
                  <a:pt x="3175" y="5079"/>
                </a:lnTo>
                <a:lnTo>
                  <a:pt x="0" y="0"/>
                </a:lnTo>
                <a:close/>
              </a:path>
              <a:path w="283845" h="116205">
                <a:moveTo>
                  <a:pt x="283463" y="0"/>
                </a:moveTo>
                <a:lnTo>
                  <a:pt x="243077" y="33781"/>
                </a:lnTo>
                <a:lnTo>
                  <a:pt x="192912" y="49275"/>
                </a:lnTo>
                <a:lnTo>
                  <a:pt x="152780" y="53466"/>
                </a:lnTo>
                <a:lnTo>
                  <a:pt x="141731" y="53720"/>
                </a:lnTo>
                <a:lnTo>
                  <a:pt x="282629" y="53720"/>
                </a:lnTo>
                <a:lnTo>
                  <a:pt x="283463" y="47878"/>
                </a:lnTo>
                <a:lnTo>
                  <a:pt x="283463" y="0"/>
                </a:lnTo>
                <a:close/>
              </a:path>
            </a:pathLst>
          </a:custGeom>
          <a:solidFill>
            <a:srgbClr val="FCFCFC"/>
          </a:solidFill>
        </p:spPr>
        <p:txBody>
          <a:bodyPr wrap="square" lIns="0" tIns="0" rIns="0" bIns="0" rtlCol="0"/>
          <a:lstStyle/>
          <a:p>
            <a:endParaRPr sz="1350"/>
          </a:p>
        </p:txBody>
      </p:sp>
      <p:sp>
        <p:nvSpPr>
          <p:cNvPr id="78" name="object 74">
            <a:extLst>
              <a:ext uri="{FF2B5EF4-FFF2-40B4-BE49-F238E27FC236}">
                <a16:creationId xmlns:a16="http://schemas.microsoft.com/office/drawing/2014/main" id="{9B4BC6F8-0A1F-4A66-9035-CB3831CB4F78}"/>
              </a:ext>
            </a:extLst>
          </p:cNvPr>
          <p:cNvSpPr/>
          <p:nvPr/>
        </p:nvSpPr>
        <p:spPr>
          <a:xfrm>
            <a:off x="5581302" y="2999751"/>
            <a:ext cx="212884" cy="87154"/>
          </a:xfrm>
          <a:custGeom>
            <a:avLst/>
            <a:gdLst/>
            <a:ahLst/>
            <a:cxnLst/>
            <a:rect l="l" t="t" r="r" b="b"/>
            <a:pathLst>
              <a:path w="283845" h="116205">
                <a:moveTo>
                  <a:pt x="141731" y="53720"/>
                </a:moveTo>
                <a:lnTo>
                  <a:pt x="100456" y="50926"/>
                </a:lnTo>
                <a:lnTo>
                  <a:pt x="48005" y="37083"/>
                </a:lnTo>
                <a:lnTo>
                  <a:pt x="11175" y="14224"/>
                </a:lnTo>
                <a:lnTo>
                  <a:pt x="0" y="0"/>
                </a:lnTo>
                <a:lnTo>
                  <a:pt x="0" y="47878"/>
                </a:lnTo>
                <a:lnTo>
                  <a:pt x="28066" y="88518"/>
                </a:lnTo>
                <a:lnTo>
                  <a:pt x="78485" y="108712"/>
                </a:lnTo>
                <a:lnTo>
                  <a:pt x="121538" y="115188"/>
                </a:lnTo>
                <a:lnTo>
                  <a:pt x="141731" y="115824"/>
                </a:lnTo>
                <a:lnTo>
                  <a:pt x="164973" y="114935"/>
                </a:lnTo>
                <a:lnTo>
                  <a:pt x="207645" y="108076"/>
                </a:lnTo>
                <a:lnTo>
                  <a:pt x="257175" y="87375"/>
                </a:lnTo>
                <a:lnTo>
                  <a:pt x="282066" y="57657"/>
                </a:lnTo>
                <a:lnTo>
                  <a:pt x="283463" y="47878"/>
                </a:lnTo>
                <a:lnTo>
                  <a:pt x="283463" y="0"/>
                </a:lnTo>
                <a:lnTo>
                  <a:pt x="276732" y="9525"/>
                </a:lnTo>
                <a:lnTo>
                  <a:pt x="267715" y="18414"/>
                </a:lnTo>
                <a:lnTo>
                  <a:pt x="227964" y="40004"/>
                </a:lnTo>
                <a:lnTo>
                  <a:pt x="173481" y="52069"/>
                </a:lnTo>
                <a:lnTo>
                  <a:pt x="152780" y="53466"/>
                </a:lnTo>
                <a:lnTo>
                  <a:pt x="141731" y="53720"/>
                </a:lnTo>
                <a:close/>
              </a:path>
            </a:pathLst>
          </a:custGeom>
          <a:ln w="6552">
            <a:solidFill>
              <a:srgbClr val="B58E46"/>
            </a:solidFill>
          </a:ln>
        </p:spPr>
        <p:txBody>
          <a:bodyPr wrap="square" lIns="0" tIns="0" rIns="0" bIns="0" rtlCol="0"/>
          <a:lstStyle/>
          <a:p>
            <a:endParaRPr sz="1350"/>
          </a:p>
        </p:txBody>
      </p:sp>
      <p:sp>
        <p:nvSpPr>
          <p:cNvPr id="79" name="object 75">
            <a:extLst>
              <a:ext uri="{FF2B5EF4-FFF2-40B4-BE49-F238E27FC236}">
                <a16:creationId xmlns:a16="http://schemas.microsoft.com/office/drawing/2014/main" id="{37B0845E-5C04-444B-98DF-AF743E0F7BB8}"/>
              </a:ext>
            </a:extLst>
          </p:cNvPr>
          <p:cNvSpPr/>
          <p:nvPr/>
        </p:nvSpPr>
        <p:spPr>
          <a:xfrm>
            <a:off x="5581302" y="2944887"/>
            <a:ext cx="212884" cy="87154"/>
          </a:xfrm>
          <a:custGeom>
            <a:avLst/>
            <a:gdLst/>
            <a:ahLst/>
            <a:cxnLst/>
            <a:rect l="l" t="t" r="r" b="b"/>
            <a:pathLst>
              <a:path w="283845" h="116205">
                <a:moveTo>
                  <a:pt x="0" y="0"/>
                </a:moveTo>
                <a:lnTo>
                  <a:pt x="0" y="47878"/>
                </a:lnTo>
                <a:lnTo>
                  <a:pt x="1904" y="59054"/>
                </a:lnTo>
                <a:lnTo>
                  <a:pt x="28066" y="88518"/>
                </a:lnTo>
                <a:lnTo>
                  <a:pt x="78485" y="108712"/>
                </a:lnTo>
                <a:lnTo>
                  <a:pt x="121538" y="115188"/>
                </a:lnTo>
                <a:lnTo>
                  <a:pt x="141731" y="115824"/>
                </a:lnTo>
                <a:lnTo>
                  <a:pt x="164973" y="114934"/>
                </a:lnTo>
                <a:lnTo>
                  <a:pt x="207645" y="108076"/>
                </a:lnTo>
                <a:lnTo>
                  <a:pt x="257175" y="87375"/>
                </a:lnTo>
                <a:lnTo>
                  <a:pt x="282066" y="57657"/>
                </a:lnTo>
                <a:lnTo>
                  <a:pt x="282629" y="53720"/>
                </a:lnTo>
                <a:lnTo>
                  <a:pt x="141731" y="53720"/>
                </a:lnTo>
                <a:lnTo>
                  <a:pt x="120650" y="52958"/>
                </a:lnTo>
                <a:lnTo>
                  <a:pt x="81533" y="47497"/>
                </a:lnTo>
                <a:lnTo>
                  <a:pt x="33654" y="30352"/>
                </a:lnTo>
                <a:lnTo>
                  <a:pt x="3175" y="5079"/>
                </a:lnTo>
                <a:lnTo>
                  <a:pt x="0" y="0"/>
                </a:lnTo>
                <a:close/>
              </a:path>
              <a:path w="283845" h="116205">
                <a:moveTo>
                  <a:pt x="283463" y="0"/>
                </a:moveTo>
                <a:lnTo>
                  <a:pt x="243077" y="33781"/>
                </a:lnTo>
                <a:lnTo>
                  <a:pt x="192912" y="49275"/>
                </a:lnTo>
                <a:lnTo>
                  <a:pt x="152780" y="53466"/>
                </a:lnTo>
                <a:lnTo>
                  <a:pt x="141731" y="53720"/>
                </a:lnTo>
                <a:lnTo>
                  <a:pt x="282629" y="53720"/>
                </a:lnTo>
                <a:lnTo>
                  <a:pt x="283463" y="47878"/>
                </a:lnTo>
                <a:lnTo>
                  <a:pt x="283463" y="0"/>
                </a:lnTo>
                <a:close/>
              </a:path>
            </a:pathLst>
          </a:custGeom>
          <a:solidFill>
            <a:srgbClr val="FCFCFC"/>
          </a:solidFill>
        </p:spPr>
        <p:txBody>
          <a:bodyPr wrap="square" lIns="0" tIns="0" rIns="0" bIns="0" rtlCol="0"/>
          <a:lstStyle/>
          <a:p>
            <a:endParaRPr sz="1350"/>
          </a:p>
        </p:txBody>
      </p:sp>
      <p:sp>
        <p:nvSpPr>
          <p:cNvPr id="80" name="object 76">
            <a:extLst>
              <a:ext uri="{FF2B5EF4-FFF2-40B4-BE49-F238E27FC236}">
                <a16:creationId xmlns:a16="http://schemas.microsoft.com/office/drawing/2014/main" id="{99340548-66B8-4F43-A69F-D9F3D637F29A}"/>
              </a:ext>
            </a:extLst>
          </p:cNvPr>
          <p:cNvSpPr/>
          <p:nvPr/>
        </p:nvSpPr>
        <p:spPr>
          <a:xfrm>
            <a:off x="5581302" y="2944887"/>
            <a:ext cx="212884" cy="87154"/>
          </a:xfrm>
          <a:custGeom>
            <a:avLst/>
            <a:gdLst/>
            <a:ahLst/>
            <a:cxnLst/>
            <a:rect l="l" t="t" r="r" b="b"/>
            <a:pathLst>
              <a:path w="283845" h="116205">
                <a:moveTo>
                  <a:pt x="141731" y="53720"/>
                </a:moveTo>
                <a:lnTo>
                  <a:pt x="100456" y="50926"/>
                </a:lnTo>
                <a:lnTo>
                  <a:pt x="48005" y="37083"/>
                </a:lnTo>
                <a:lnTo>
                  <a:pt x="11175" y="14224"/>
                </a:lnTo>
                <a:lnTo>
                  <a:pt x="0" y="0"/>
                </a:lnTo>
                <a:lnTo>
                  <a:pt x="0" y="47878"/>
                </a:lnTo>
                <a:lnTo>
                  <a:pt x="28066" y="88518"/>
                </a:lnTo>
                <a:lnTo>
                  <a:pt x="78485" y="108712"/>
                </a:lnTo>
                <a:lnTo>
                  <a:pt x="121538" y="115188"/>
                </a:lnTo>
                <a:lnTo>
                  <a:pt x="141731" y="115824"/>
                </a:lnTo>
                <a:lnTo>
                  <a:pt x="164973" y="114934"/>
                </a:lnTo>
                <a:lnTo>
                  <a:pt x="207645" y="108076"/>
                </a:lnTo>
                <a:lnTo>
                  <a:pt x="257175" y="87375"/>
                </a:lnTo>
                <a:lnTo>
                  <a:pt x="282066" y="57657"/>
                </a:lnTo>
                <a:lnTo>
                  <a:pt x="283463" y="47878"/>
                </a:lnTo>
                <a:lnTo>
                  <a:pt x="283463" y="0"/>
                </a:lnTo>
                <a:lnTo>
                  <a:pt x="276732" y="9525"/>
                </a:lnTo>
                <a:lnTo>
                  <a:pt x="267715" y="18414"/>
                </a:lnTo>
                <a:lnTo>
                  <a:pt x="227964" y="40004"/>
                </a:lnTo>
                <a:lnTo>
                  <a:pt x="173481" y="52069"/>
                </a:lnTo>
                <a:lnTo>
                  <a:pt x="152780" y="53466"/>
                </a:lnTo>
                <a:lnTo>
                  <a:pt x="141731" y="53720"/>
                </a:lnTo>
                <a:close/>
              </a:path>
            </a:pathLst>
          </a:custGeom>
          <a:ln w="6552">
            <a:solidFill>
              <a:srgbClr val="B58E46"/>
            </a:solidFill>
          </a:ln>
        </p:spPr>
        <p:txBody>
          <a:bodyPr wrap="square" lIns="0" tIns="0" rIns="0" bIns="0" rtlCol="0"/>
          <a:lstStyle/>
          <a:p>
            <a:endParaRPr sz="1350"/>
          </a:p>
        </p:txBody>
      </p:sp>
      <p:sp>
        <p:nvSpPr>
          <p:cNvPr id="81" name="object 77">
            <a:extLst>
              <a:ext uri="{FF2B5EF4-FFF2-40B4-BE49-F238E27FC236}">
                <a16:creationId xmlns:a16="http://schemas.microsoft.com/office/drawing/2014/main" id="{E5BBD81D-BB6C-4EA0-B776-E58922A8F637}"/>
              </a:ext>
            </a:extLst>
          </p:cNvPr>
          <p:cNvSpPr/>
          <p:nvPr/>
        </p:nvSpPr>
        <p:spPr>
          <a:xfrm>
            <a:off x="5581302" y="2890023"/>
            <a:ext cx="212884" cy="87154"/>
          </a:xfrm>
          <a:custGeom>
            <a:avLst/>
            <a:gdLst/>
            <a:ahLst/>
            <a:cxnLst/>
            <a:rect l="l" t="t" r="r" b="b"/>
            <a:pathLst>
              <a:path w="283845" h="116205">
                <a:moveTo>
                  <a:pt x="0" y="0"/>
                </a:moveTo>
                <a:lnTo>
                  <a:pt x="0" y="47879"/>
                </a:lnTo>
                <a:lnTo>
                  <a:pt x="1904" y="59055"/>
                </a:lnTo>
                <a:lnTo>
                  <a:pt x="28066" y="88519"/>
                </a:lnTo>
                <a:lnTo>
                  <a:pt x="78485" y="108712"/>
                </a:lnTo>
                <a:lnTo>
                  <a:pt x="121538" y="115189"/>
                </a:lnTo>
                <a:lnTo>
                  <a:pt x="141731" y="115824"/>
                </a:lnTo>
                <a:lnTo>
                  <a:pt x="164973" y="114935"/>
                </a:lnTo>
                <a:lnTo>
                  <a:pt x="207645" y="108077"/>
                </a:lnTo>
                <a:lnTo>
                  <a:pt x="257175" y="87376"/>
                </a:lnTo>
                <a:lnTo>
                  <a:pt x="282066" y="57658"/>
                </a:lnTo>
                <a:lnTo>
                  <a:pt x="282629" y="53721"/>
                </a:lnTo>
                <a:lnTo>
                  <a:pt x="141731" y="53721"/>
                </a:lnTo>
                <a:lnTo>
                  <a:pt x="120650" y="52959"/>
                </a:lnTo>
                <a:lnTo>
                  <a:pt x="81533" y="47498"/>
                </a:lnTo>
                <a:lnTo>
                  <a:pt x="33654" y="30353"/>
                </a:lnTo>
                <a:lnTo>
                  <a:pt x="3175" y="5080"/>
                </a:lnTo>
                <a:lnTo>
                  <a:pt x="0" y="0"/>
                </a:lnTo>
                <a:close/>
              </a:path>
              <a:path w="283845" h="116205">
                <a:moveTo>
                  <a:pt x="283463" y="0"/>
                </a:moveTo>
                <a:lnTo>
                  <a:pt x="243077" y="33782"/>
                </a:lnTo>
                <a:lnTo>
                  <a:pt x="192912" y="49276"/>
                </a:lnTo>
                <a:lnTo>
                  <a:pt x="152780" y="53467"/>
                </a:lnTo>
                <a:lnTo>
                  <a:pt x="141731" y="53721"/>
                </a:lnTo>
                <a:lnTo>
                  <a:pt x="282629" y="53721"/>
                </a:lnTo>
                <a:lnTo>
                  <a:pt x="283463" y="47879"/>
                </a:lnTo>
                <a:lnTo>
                  <a:pt x="283463" y="0"/>
                </a:lnTo>
                <a:close/>
              </a:path>
            </a:pathLst>
          </a:custGeom>
          <a:solidFill>
            <a:srgbClr val="FCFCFC"/>
          </a:solidFill>
        </p:spPr>
        <p:txBody>
          <a:bodyPr wrap="square" lIns="0" tIns="0" rIns="0" bIns="0" rtlCol="0"/>
          <a:lstStyle/>
          <a:p>
            <a:endParaRPr sz="1350"/>
          </a:p>
        </p:txBody>
      </p:sp>
      <p:sp>
        <p:nvSpPr>
          <p:cNvPr id="82" name="object 78">
            <a:extLst>
              <a:ext uri="{FF2B5EF4-FFF2-40B4-BE49-F238E27FC236}">
                <a16:creationId xmlns:a16="http://schemas.microsoft.com/office/drawing/2014/main" id="{8FCAFD4C-10AE-46D0-AC90-CEFFDA114097}"/>
              </a:ext>
            </a:extLst>
          </p:cNvPr>
          <p:cNvSpPr/>
          <p:nvPr/>
        </p:nvSpPr>
        <p:spPr>
          <a:xfrm>
            <a:off x="5581302" y="2890023"/>
            <a:ext cx="212884" cy="87154"/>
          </a:xfrm>
          <a:custGeom>
            <a:avLst/>
            <a:gdLst/>
            <a:ahLst/>
            <a:cxnLst/>
            <a:rect l="l" t="t" r="r" b="b"/>
            <a:pathLst>
              <a:path w="283845" h="116205">
                <a:moveTo>
                  <a:pt x="141731" y="53721"/>
                </a:moveTo>
                <a:lnTo>
                  <a:pt x="100456" y="50927"/>
                </a:lnTo>
                <a:lnTo>
                  <a:pt x="48005" y="37084"/>
                </a:lnTo>
                <a:lnTo>
                  <a:pt x="11175" y="14224"/>
                </a:lnTo>
                <a:lnTo>
                  <a:pt x="0" y="0"/>
                </a:lnTo>
                <a:lnTo>
                  <a:pt x="0" y="47879"/>
                </a:lnTo>
                <a:lnTo>
                  <a:pt x="28066" y="88519"/>
                </a:lnTo>
                <a:lnTo>
                  <a:pt x="78485" y="108712"/>
                </a:lnTo>
                <a:lnTo>
                  <a:pt x="121538" y="115189"/>
                </a:lnTo>
                <a:lnTo>
                  <a:pt x="141731" y="115824"/>
                </a:lnTo>
                <a:lnTo>
                  <a:pt x="164973" y="114935"/>
                </a:lnTo>
                <a:lnTo>
                  <a:pt x="207645" y="108077"/>
                </a:lnTo>
                <a:lnTo>
                  <a:pt x="257175" y="87376"/>
                </a:lnTo>
                <a:lnTo>
                  <a:pt x="282066" y="57658"/>
                </a:lnTo>
                <a:lnTo>
                  <a:pt x="283463" y="47879"/>
                </a:lnTo>
                <a:lnTo>
                  <a:pt x="283463" y="0"/>
                </a:lnTo>
                <a:lnTo>
                  <a:pt x="276732" y="9525"/>
                </a:lnTo>
                <a:lnTo>
                  <a:pt x="267715" y="18415"/>
                </a:lnTo>
                <a:lnTo>
                  <a:pt x="227964" y="40005"/>
                </a:lnTo>
                <a:lnTo>
                  <a:pt x="173481" y="52070"/>
                </a:lnTo>
                <a:lnTo>
                  <a:pt x="152780" y="53467"/>
                </a:lnTo>
                <a:lnTo>
                  <a:pt x="141731" y="53721"/>
                </a:lnTo>
                <a:close/>
              </a:path>
            </a:pathLst>
          </a:custGeom>
          <a:ln w="6552">
            <a:solidFill>
              <a:srgbClr val="B58E46"/>
            </a:solidFill>
          </a:ln>
        </p:spPr>
        <p:txBody>
          <a:bodyPr wrap="square" lIns="0" tIns="0" rIns="0" bIns="0" rtlCol="0"/>
          <a:lstStyle/>
          <a:p>
            <a:endParaRPr sz="1350"/>
          </a:p>
        </p:txBody>
      </p:sp>
      <p:sp>
        <p:nvSpPr>
          <p:cNvPr id="83" name="object 79">
            <a:extLst>
              <a:ext uri="{FF2B5EF4-FFF2-40B4-BE49-F238E27FC236}">
                <a16:creationId xmlns:a16="http://schemas.microsoft.com/office/drawing/2014/main" id="{D49D744F-4450-4D86-A9DC-6EC84496AC46}"/>
              </a:ext>
            </a:extLst>
          </p:cNvPr>
          <p:cNvSpPr/>
          <p:nvPr/>
        </p:nvSpPr>
        <p:spPr>
          <a:xfrm>
            <a:off x="5807617" y="2748293"/>
            <a:ext cx="318135" cy="253841"/>
          </a:xfrm>
          <a:custGeom>
            <a:avLst/>
            <a:gdLst/>
            <a:ahLst/>
            <a:cxnLst/>
            <a:rect l="l" t="t" r="r" b="b"/>
            <a:pathLst>
              <a:path w="424179" h="338455">
                <a:moveTo>
                  <a:pt x="170306" y="130810"/>
                </a:moveTo>
                <a:lnTo>
                  <a:pt x="147574" y="153288"/>
                </a:lnTo>
                <a:lnTo>
                  <a:pt x="136275" y="164592"/>
                </a:lnTo>
                <a:lnTo>
                  <a:pt x="125349" y="175895"/>
                </a:lnTo>
                <a:lnTo>
                  <a:pt x="114173" y="187198"/>
                </a:lnTo>
                <a:lnTo>
                  <a:pt x="92075" y="210058"/>
                </a:lnTo>
                <a:lnTo>
                  <a:pt x="81025" y="221615"/>
                </a:lnTo>
                <a:lnTo>
                  <a:pt x="69976" y="233045"/>
                </a:lnTo>
                <a:lnTo>
                  <a:pt x="36956" y="267588"/>
                </a:lnTo>
                <a:lnTo>
                  <a:pt x="0" y="305816"/>
                </a:lnTo>
                <a:lnTo>
                  <a:pt x="11429" y="316865"/>
                </a:lnTo>
                <a:lnTo>
                  <a:pt x="22478" y="328295"/>
                </a:lnTo>
                <a:lnTo>
                  <a:pt x="33147" y="338328"/>
                </a:lnTo>
                <a:lnTo>
                  <a:pt x="55245" y="315468"/>
                </a:lnTo>
                <a:lnTo>
                  <a:pt x="77470" y="292735"/>
                </a:lnTo>
                <a:lnTo>
                  <a:pt x="110617" y="258445"/>
                </a:lnTo>
                <a:lnTo>
                  <a:pt x="121666" y="246887"/>
                </a:lnTo>
                <a:lnTo>
                  <a:pt x="132842" y="235458"/>
                </a:lnTo>
                <a:lnTo>
                  <a:pt x="165988" y="201168"/>
                </a:lnTo>
                <a:lnTo>
                  <a:pt x="169418" y="197485"/>
                </a:lnTo>
                <a:lnTo>
                  <a:pt x="267830" y="197485"/>
                </a:lnTo>
                <a:lnTo>
                  <a:pt x="283912" y="180848"/>
                </a:lnTo>
                <a:lnTo>
                  <a:pt x="217931" y="180848"/>
                </a:lnTo>
                <a:lnTo>
                  <a:pt x="207009" y="169163"/>
                </a:lnTo>
                <a:lnTo>
                  <a:pt x="195960" y="157734"/>
                </a:lnTo>
                <a:lnTo>
                  <a:pt x="184784" y="146431"/>
                </a:lnTo>
                <a:lnTo>
                  <a:pt x="173862" y="134874"/>
                </a:lnTo>
                <a:lnTo>
                  <a:pt x="170306" y="130810"/>
                </a:lnTo>
                <a:close/>
              </a:path>
              <a:path w="424179" h="338455">
                <a:moveTo>
                  <a:pt x="267830" y="197485"/>
                </a:moveTo>
                <a:lnTo>
                  <a:pt x="169418" y="197485"/>
                </a:lnTo>
                <a:lnTo>
                  <a:pt x="180467" y="208915"/>
                </a:lnTo>
                <a:lnTo>
                  <a:pt x="191388" y="220599"/>
                </a:lnTo>
                <a:lnTo>
                  <a:pt x="202437" y="232156"/>
                </a:lnTo>
                <a:lnTo>
                  <a:pt x="213995" y="242950"/>
                </a:lnTo>
                <a:lnTo>
                  <a:pt x="219455" y="247523"/>
                </a:lnTo>
                <a:lnTo>
                  <a:pt x="230631" y="236093"/>
                </a:lnTo>
                <a:lnTo>
                  <a:pt x="252729" y="213233"/>
                </a:lnTo>
                <a:lnTo>
                  <a:pt x="263778" y="201675"/>
                </a:lnTo>
                <a:lnTo>
                  <a:pt x="267830" y="197485"/>
                </a:lnTo>
                <a:close/>
              </a:path>
              <a:path w="424179" h="338455">
                <a:moveTo>
                  <a:pt x="422909" y="0"/>
                </a:moveTo>
                <a:lnTo>
                  <a:pt x="407670" y="4191"/>
                </a:lnTo>
                <a:lnTo>
                  <a:pt x="392302" y="8255"/>
                </a:lnTo>
                <a:lnTo>
                  <a:pt x="304292" y="29972"/>
                </a:lnTo>
                <a:lnTo>
                  <a:pt x="314705" y="42037"/>
                </a:lnTo>
                <a:lnTo>
                  <a:pt x="325881" y="53340"/>
                </a:lnTo>
                <a:lnTo>
                  <a:pt x="334136" y="61595"/>
                </a:lnTo>
                <a:lnTo>
                  <a:pt x="323087" y="73152"/>
                </a:lnTo>
                <a:lnTo>
                  <a:pt x="312038" y="84582"/>
                </a:lnTo>
                <a:lnTo>
                  <a:pt x="301117" y="96138"/>
                </a:lnTo>
                <a:lnTo>
                  <a:pt x="290068" y="107696"/>
                </a:lnTo>
                <a:lnTo>
                  <a:pt x="256921" y="141986"/>
                </a:lnTo>
                <a:lnTo>
                  <a:pt x="223138" y="175768"/>
                </a:lnTo>
                <a:lnTo>
                  <a:pt x="217931" y="180848"/>
                </a:lnTo>
                <a:lnTo>
                  <a:pt x="283912" y="180848"/>
                </a:lnTo>
                <a:lnTo>
                  <a:pt x="285876" y="178816"/>
                </a:lnTo>
                <a:lnTo>
                  <a:pt x="296799" y="167259"/>
                </a:lnTo>
                <a:lnTo>
                  <a:pt x="341249" y="121793"/>
                </a:lnTo>
                <a:lnTo>
                  <a:pt x="352551" y="110490"/>
                </a:lnTo>
                <a:lnTo>
                  <a:pt x="363727" y="99187"/>
                </a:lnTo>
                <a:lnTo>
                  <a:pt x="367156" y="95885"/>
                </a:lnTo>
                <a:lnTo>
                  <a:pt x="401798" y="95885"/>
                </a:lnTo>
                <a:lnTo>
                  <a:pt x="402462" y="92963"/>
                </a:lnTo>
                <a:lnTo>
                  <a:pt x="406273" y="77216"/>
                </a:lnTo>
                <a:lnTo>
                  <a:pt x="409955" y="61595"/>
                </a:lnTo>
                <a:lnTo>
                  <a:pt x="413766" y="45974"/>
                </a:lnTo>
                <a:lnTo>
                  <a:pt x="417322" y="30607"/>
                </a:lnTo>
                <a:lnTo>
                  <a:pt x="420624" y="15367"/>
                </a:lnTo>
                <a:lnTo>
                  <a:pt x="423672" y="762"/>
                </a:lnTo>
                <a:lnTo>
                  <a:pt x="422909" y="0"/>
                </a:lnTo>
                <a:close/>
              </a:path>
              <a:path w="424179" h="338455">
                <a:moveTo>
                  <a:pt x="401798" y="95885"/>
                </a:moveTo>
                <a:lnTo>
                  <a:pt x="367156" y="95885"/>
                </a:lnTo>
                <a:lnTo>
                  <a:pt x="389254" y="118745"/>
                </a:lnTo>
                <a:lnTo>
                  <a:pt x="395477" y="124206"/>
                </a:lnTo>
                <a:lnTo>
                  <a:pt x="398906" y="108585"/>
                </a:lnTo>
                <a:lnTo>
                  <a:pt x="401798" y="95885"/>
                </a:lnTo>
                <a:close/>
              </a:path>
            </a:pathLst>
          </a:custGeom>
          <a:solidFill>
            <a:srgbClr val="B58E46"/>
          </a:solidFill>
        </p:spPr>
        <p:txBody>
          <a:bodyPr wrap="square" lIns="0" tIns="0" rIns="0" bIns="0" rtlCol="0"/>
          <a:lstStyle/>
          <a:p>
            <a:endParaRPr sz="1350"/>
          </a:p>
        </p:txBody>
      </p:sp>
      <p:sp>
        <p:nvSpPr>
          <p:cNvPr id="84" name="object 80">
            <a:extLst>
              <a:ext uri="{FF2B5EF4-FFF2-40B4-BE49-F238E27FC236}">
                <a16:creationId xmlns:a16="http://schemas.microsoft.com/office/drawing/2014/main" id="{FA12146F-709A-482D-A61E-E5DEAEA300E2}"/>
              </a:ext>
            </a:extLst>
          </p:cNvPr>
          <p:cNvSpPr/>
          <p:nvPr/>
        </p:nvSpPr>
        <p:spPr>
          <a:xfrm>
            <a:off x="6065978" y="2894597"/>
            <a:ext cx="45720" cy="215265"/>
          </a:xfrm>
          <a:custGeom>
            <a:avLst/>
            <a:gdLst/>
            <a:ahLst/>
            <a:cxnLst/>
            <a:rect l="l" t="t" r="r" b="b"/>
            <a:pathLst>
              <a:path w="60959" h="287019">
                <a:moveTo>
                  <a:pt x="60901" y="0"/>
                </a:moveTo>
                <a:lnTo>
                  <a:pt x="68" y="0"/>
                </a:lnTo>
                <a:lnTo>
                  <a:pt x="68" y="126364"/>
                </a:lnTo>
                <a:lnTo>
                  <a:pt x="0" y="177800"/>
                </a:lnTo>
                <a:lnTo>
                  <a:pt x="195" y="240157"/>
                </a:lnTo>
                <a:lnTo>
                  <a:pt x="334" y="256794"/>
                </a:lnTo>
                <a:lnTo>
                  <a:pt x="830" y="286512"/>
                </a:lnTo>
                <a:lnTo>
                  <a:pt x="60014" y="286385"/>
                </a:lnTo>
                <a:lnTo>
                  <a:pt x="60526" y="256032"/>
                </a:lnTo>
                <a:lnTo>
                  <a:pt x="60774" y="225806"/>
                </a:lnTo>
                <a:lnTo>
                  <a:pt x="60901" y="0"/>
                </a:lnTo>
                <a:close/>
              </a:path>
              <a:path w="60959" h="287019">
                <a:moveTo>
                  <a:pt x="60014" y="286385"/>
                </a:moveTo>
                <a:lnTo>
                  <a:pt x="47185" y="286385"/>
                </a:lnTo>
                <a:lnTo>
                  <a:pt x="60012" y="286512"/>
                </a:lnTo>
                <a:close/>
              </a:path>
            </a:pathLst>
          </a:custGeom>
          <a:solidFill>
            <a:srgbClr val="B58E46"/>
          </a:solidFill>
        </p:spPr>
        <p:txBody>
          <a:bodyPr wrap="square" lIns="0" tIns="0" rIns="0" bIns="0" rtlCol="0"/>
          <a:lstStyle/>
          <a:p>
            <a:endParaRPr sz="1350"/>
          </a:p>
        </p:txBody>
      </p:sp>
      <p:sp>
        <p:nvSpPr>
          <p:cNvPr id="85" name="object 81">
            <a:extLst>
              <a:ext uri="{FF2B5EF4-FFF2-40B4-BE49-F238E27FC236}">
                <a16:creationId xmlns:a16="http://schemas.microsoft.com/office/drawing/2014/main" id="{C3A12297-2844-4F58-A253-DA277E55BFC6}"/>
              </a:ext>
            </a:extLst>
          </p:cNvPr>
          <p:cNvSpPr/>
          <p:nvPr/>
        </p:nvSpPr>
        <p:spPr>
          <a:xfrm>
            <a:off x="6012213" y="2935745"/>
            <a:ext cx="0" cy="173831"/>
          </a:xfrm>
          <a:custGeom>
            <a:avLst/>
            <a:gdLst/>
            <a:ahLst/>
            <a:cxnLst/>
            <a:rect l="l" t="t" r="r" b="b"/>
            <a:pathLst>
              <a:path h="231775">
                <a:moveTo>
                  <a:pt x="0" y="0"/>
                </a:moveTo>
                <a:lnTo>
                  <a:pt x="0" y="231648"/>
                </a:lnTo>
              </a:path>
            </a:pathLst>
          </a:custGeom>
          <a:ln w="57912">
            <a:solidFill>
              <a:srgbClr val="B58E46"/>
            </a:solidFill>
          </a:ln>
        </p:spPr>
        <p:txBody>
          <a:bodyPr wrap="square" lIns="0" tIns="0" rIns="0" bIns="0" rtlCol="0"/>
          <a:lstStyle/>
          <a:p>
            <a:endParaRPr sz="1350"/>
          </a:p>
        </p:txBody>
      </p:sp>
      <p:sp>
        <p:nvSpPr>
          <p:cNvPr id="86" name="object 82">
            <a:extLst>
              <a:ext uri="{FF2B5EF4-FFF2-40B4-BE49-F238E27FC236}">
                <a16:creationId xmlns:a16="http://schemas.microsoft.com/office/drawing/2014/main" id="{1268CDBC-2AE0-491B-8780-2A00EE48A636}"/>
              </a:ext>
            </a:extLst>
          </p:cNvPr>
          <p:cNvSpPr/>
          <p:nvPr/>
        </p:nvSpPr>
        <p:spPr>
          <a:xfrm>
            <a:off x="5910485" y="2979178"/>
            <a:ext cx="45720" cy="130493"/>
          </a:xfrm>
          <a:custGeom>
            <a:avLst/>
            <a:gdLst/>
            <a:ahLst/>
            <a:cxnLst/>
            <a:rect l="l" t="t" r="r" b="b"/>
            <a:pathLst>
              <a:path w="60959" h="173989">
                <a:moveTo>
                  <a:pt x="60071" y="0"/>
                </a:moveTo>
                <a:lnTo>
                  <a:pt x="1650" y="0"/>
                </a:lnTo>
                <a:lnTo>
                  <a:pt x="0" y="2539"/>
                </a:lnTo>
                <a:lnTo>
                  <a:pt x="0" y="131699"/>
                </a:lnTo>
                <a:lnTo>
                  <a:pt x="508" y="163449"/>
                </a:lnTo>
                <a:lnTo>
                  <a:pt x="762" y="173736"/>
                </a:lnTo>
                <a:lnTo>
                  <a:pt x="60071" y="173736"/>
                </a:lnTo>
                <a:lnTo>
                  <a:pt x="60833" y="125475"/>
                </a:lnTo>
                <a:lnTo>
                  <a:pt x="60960" y="92963"/>
                </a:lnTo>
                <a:lnTo>
                  <a:pt x="60706" y="44576"/>
                </a:lnTo>
                <a:lnTo>
                  <a:pt x="60198" y="12826"/>
                </a:lnTo>
                <a:lnTo>
                  <a:pt x="60071" y="0"/>
                </a:lnTo>
                <a:close/>
              </a:path>
            </a:pathLst>
          </a:custGeom>
          <a:solidFill>
            <a:srgbClr val="B58E46"/>
          </a:solidFill>
        </p:spPr>
        <p:txBody>
          <a:bodyPr wrap="square" lIns="0" tIns="0" rIns="0" bIns="0" rtlCol="0"/>
          <a:lstStyle/>
          <a:p>
            <a:endParaRPr sz="1350"/>
          </a:p>
        </p:txBody>
      </p:sp>
      <p:sp>
        <p:nvSpPr>
          <p:cNvPr id="87" name="object 83">
            <a:extLst>
              <a:ext uri="{FF2B5EF4-FFF2-40B4-BE49-F238E27FC236}">
                <a16:creationId xmlns:a16="http://schemas.microsoft.com/office/drawing/2014/main" id="{B49E14D8-8969-4508-9538-7ED4E0CED1A8}"/>
              </a:ext>
            </a:extLst>
          </p:cNvPr>
          <p:cNvSpPr/>
          <p:nvPr/>
        </p:nvSpPr>
        <p:spPr>
          <a:xfrm>
            <a:off x="5857979" y="3022992"/>
            <a:ext cx="0" cy="86678"/>
          </a:xfrm>
          <a:custGeom>
            <a:avLst/>
            <a:gdLst/>
            <a:ahLst/>
            <a:cxnLst/>
            <a:rect l="l" t="t" r="r" b="b"/>
            <a:pathLst>
              <a:path h="115569">
                <a:moveTo>
                  <a:pt x="0" y="0"/>
                </a:moveTo>
                <a:lnTo>
                  <a:pt x="0" y="115570"/>
                </a:lnTo>
              </a:path>
            </a:pathLst>
          </a:custGeom>
          <a:ln w="60769">
            <a:solidFill>
              <a:srgbClr val="B58E46"/>
            </a:solidFill>
          </a:ln>
        </p:spPr>
        <p:txBody>
          <a:bodyPr wrap="square" lIns="0" tIns="0" rIns="0" bIns="0" rtlCol="0"/>
          <a:lstStyle/>
          <a:p>
            <a:endParaRPr sz="1350"/>
          </a:p>
        </p:txBody>
      </p:sp>
      <p:sp>
        <p:nvSpPr>
          <p:cNvPr id="88" name="object 84">
            <a:extLst>
              <a:ext uri="{FF2B5EF4-FFF2-40B4-BE49-F238E27FC236}">
                <a16:creationId xmlns:a16="http://schemas.microsoft.com/office/drawing/2014/main" id="{D56D95DA-53ED-4580-A6BC-05BA67376AE1}"/>
              </a:ext>
            </a:extLst>
          </p:cNvPr>
          <p:cNvSpPr txBox="1"/>
          <p:nvPr/>
        </p:nvSpPr>
        <p:spPr>
          <a:xfrm>
            <a:off x="6507899" y="2665995"/>
            <a:ext cx="2251234" cy="522932"/>
          </a:xfrm>
          <a:prstGeom prst="rect">
            <a:avLst/>
          </a:prstGeom>
          <a:solidFill>
            <a:srgbClr val="E9DFCA"/>
          </a:solidFill>
        </p:spPr>
        <p:txBody>
          <a:bodyPr vert="horz" wrap="square" lIns="0" tIns="20479" rIns="0" bIns="0" rtlCol="0">
            <a:spAutoFit/>
          </a:bodyPr>
          <a:lstStyle/>
          <a:p>
            <a:pPr marL="63818" marR="479584">
              <a:spcBef>
                <a:spcPts val="161"/>
              </a:spcBef>
            </a:pPr>
            <a:r>
              <a:rPr sz="1088" b="1" spc="-11" dirty="0">
                <a:solidFill>
                  <a:srgbClr val="404040"/>
                </a:solidFill>
                <a:latin typeface="Calibri"/>
                <a:cs typeface="Calibri"/>
              </a:rPr>
              <a:t>Ketahanan </a:t>
            </a:r>
            <a:r>
              <a:rPr sz="1088" b="1" spc="-15" dirty="0">
                <a:solidFill>
                  <a:srgbClr val="404040"/>
                </a:solidFill>
                <a:latin typeface="Calibri"/>
                <a:cs typeface="Calibri"/>
              </a:rPr>
              <a:t>Ekonomi </a:t>
            </a:r>
            <a:r>
              <a:rPr sz="1088" b="1" spc="-11" dirty="0">
                <a:solidFill>
                  <a:srgbClr val="404040"/>
                </a:solidFill>
                <a:latin typeface="Calibri"/>
                <a:cs typeface="Calibri"/>
              </a:rPr>
              <a:t>untuk  Pertumbuhan </a:t>
            </a:r>
            <a:r>
              <a:rPr sz="1088" b="1" spc="-8" dirty="0">
                <a:solidFill>
                  <a:srgbClr val="404040"/>
                </a:solidFill>
                <a:latin typeface="Calibri"/>
                <a:cs typeface="Calibri"/>
              </a:rPr>
              <a:t>Berkualitas dan  Berkeadilan</a:t>
            </a:r>
            <a:endParaRPr sz="1088">
              <a:latin typeface="Calibri"/>
              <a:cs typeface="Calibri"/>
            </a:endParaRPr>
          </a:p>
        </p:txBody>
      </p:sp>
      <p:sp>
        <p:nvSpPr>
          <p:cNvPr id="89" name="object 85">
            <a:extLst>
              <a:ext uri="{FF2B5EF4-FFF2-40B4-BE49-F238E27FC236}">
                <a16:creationId xmlns:a16="http://schemas.microsoft.com/office/drawing/2014/main" id="{6CE42866-5483-4726-ACE1-8B29F6E7BA28}"/>
              </a:ext>
            </a:extLst>
          </p:cNvPr>
          <p:cNvSpPr/>
          <p:nvPr/>
        </p:nvSpPr>
        <p:spPr>
          <a:xfrm>
            <a:off x="6502560" y="2665997"/>
            <a:ext cx="0" cy="539591"/>
          </a:xfrm>
          <a:custGeom>
            <a:avLst/>
            <a:gdLst/>
            <a:ahLst/>
            <a:cxnLst/>
            <a:rect l="l" t="t" r="r" b="b"/>
            <a:pathLst>
              <a:path h="719455">
                <a:moveTo>
                  <a:pt x="0" y="0"/>
                </a:moveTo>
                <a:lnTo>
                  <a:pt x="0" y="719327"/>
                </a:lnTo>
              </a:path>
            </a:pathLst>
          </a:custGeom>
          <a:ln w="11187">
            <a:solidFill>
              <a:srgbClr val="717376"/>
            </a:solidFill>
          </a:ln>
        </p:spPr>
        <p:txBody>
          <a:bodyPr wrap="square" lIns="0" tIns="0" rIns="0" bIns="0" rtlCol="0"/>
          <a:lstStyle/>
          <a:p>
            <a:endParaRPr sz="1350"/>
          </a:p>
        </p:txBody>
      </p:sp>
      <p:sp>
        <p:nvSpPr>
          <p:cNvPr id="90" name="object 86">
            <a:extLst>
              <a:ext uri="{FF2B5EF4-FFF2-40B4-BE49-F238E27FC236}">
                <a16:creationId xmlns:a16="http://schemas.microsoft.com/office/drawing/2014/main" id="{3A345EFB-5105-4B69-9181-3D422F6EDA50}"/>
              </a:ext>
            </a:extLst>
          </p:cNvPr>
          <p:cNvSpPr txBox="1"/>
          <p:nvPr/>
        </p:nvSpPr>
        <p:spPr>
          <a:xfrm>
            <a:off x="6344828" y="2824015"/>
            <a:ext cx="88583" cy="197170"/>
          </a:xfrm>
          <a:prstGeom prst="rect">
            <a:avLst/>
          </a:prstGeom>
        </p:spPr>
        <p:txBody>
          <a:bodyPr vert="horz" wrap="square" lIns="0" tIns="12383" rIns="0" bIns="0" rtlCol="0">
            <a:spAutoFit/>
          </a:bodyPr>
          <a:lstStyle/>
          <a:p>
            <a:pPr>
              <a:spcBef>
                <a:spcPts val="98"/>
              </a:spcBef>
            </a:pPr>
            <a:r>
              <a:rPr sz="1200" b="1" spc="11" dirty="0">
                <a:solidFill>
                  <a:srgbClr val="404040"/>
                </a:solidFill>
                <a:latin typeface="Calibri"/>
                <a:cs typeface="Calibri"/>
              </a:rPr>
              <a:t>1</a:t>
            </a:r>
            <a:endParaRPr sz="1200">
              <a:latin typeface="Calibri"/>
              <a:cs typeface="Calibri"/>
            </a:endParaRPr>
          </a:p>
        </p:txBody>
      </p:sp>
      <p:sp>
        <p:nvSpPr>
          <p:cNvPr id="91" name="object 87">
            <a:extLst>
              <a:ext uri="{FF2B5EF4-FFF2-40B4-BE49-F238E27FC236}">
                <a16:creationId xmlns:a16="http://schemas.microsoft.com/office/drawing/2014/main" id="{E07D07D9-4E03-4169-9618-35620252BAAF}"/>
              </a:ext>
            </a:extLst>
          </p:cNvPr>
          <p:cNvSpPr/>
          <p:nvPr/>
        </p:nvSpPr>
        <p:spPr>
          <a:xfrm>
            <a:off x="5478431" y="3239780"/>
            <a:ext cx="3280410" cy="537210"/>
          </a:xfrm>
          <a:custGeom>
            <a:avLst/>
            <a:gdLst/>
            <a:ahLst/>
            <a:cxnLst/>
            <a:rect l="l" t="t" r="r" b="b"/>
            <a:pathLst>
              <a:path w="4373880" h="716280">
                <a:moveTo>
                  <a:pt x="0" y="716279"/>
                </a:moveTo>
                <a:lnTo>
                  <a:pt x="4373880" y="716279"/>
                </a:lnTo>
                <a:lnTo>
                  <a:pt x="4373880" y="0"/>
                </a:lnTo>
                <a:lnTo>
                  <a:pt x="0" y="0"/>
                </a:lnTo>
                <a:lnTo>
                  <a:pt x="0" y="716279"/>
                </a:lnTo>
                <a:close/>
              </a:path>
            </a:pathLst>
          </a:custGeom>
          <a:solidFill>
            <a:srgbClr val="E9DFCA"/>
          </a:solidFill>
        </p:spPr>
        <p:txBody>
          <a:bodyPr wrap="square" lIns="0" tIns="0" rIns="0" bIns="0" rtlCol="0"/>
          <a:lstStyle/>
          <a:p>
            <a:endParaRPr sz="1350"/>
          </a:p>
        </p:txBody>
      </p:sp>
      <p:sp>
        <p:nvSpPr>
          <p:cNvPr id="92" name="object 88">
            <a:extLst>
              <a:ext uri="{FF2B5EF4-FFF2-40B4-BE49-F238E27FC236}">
                <a16:creationId xmlns:a16="http://schemas.microsoft.com/office/drawing/2014/main" id="{5BB4816F-A19E-4463-89F9-4DD0C8198FC2}"/>
              </a:ext>
            </a:extLst>
          </p:cNvPr>
          <p:cNvSpPr/>
          <p:nvPr/>
        </p:nvSpPr>
        <p:spPr>
          <a:xfrm>
            <a:off x="5588162" y="3294645"/>
            <a:ext cx="530543" cy="441484"/>
          </a:xfrm>
          <a:custGeom>
            <a:avLst/>
            <a:gdLst/>
            <a:ahLst/>
            <a:cxnLst/>
            <a:rect l="l" t="t" r="r" b="b"/>
            <a:pathLst>
              <a:path w="707390" h="588644">
                <a:moveTo>
                  <a:pt x="52450" y="561466"/>
                </a:moveTo>
                <a:lnTo>
                  <a:pt x="42036" y="561721"/>
                </a:lnTo>
                <a:lnTo>
                  <a:pt x="31622" y="561721"/>
                </a:lnTo>
                <a:lnTo>
                  <a:pt x="21081" y="563118"/>
                </a:lnTo>
                <a:lnTo>
                  <a:pt x="7874" y="571626"/>
                </a:lnTo>
                <a:lnTo>
                  <a:pt x="0" y="588263"/>
                </a:lnTo>
                <a:lnTo>
                  <a:pt x="707135" y="588263"/>
                </a:lnTo>
                <a:lnTo>
                  <a:pt x="701420" y="576452"/>
                </a:lnTo>
                <a:lnTo>
                  <a:pt x="689355" y="565531"/>
                </a:lnTo>
                <a:lnTo>
                  <a:pt x="678772" y="562990"/>
                </a:lnTo>
                <a:lnTo>
                  <a:pt x="335025" y="562990"/>
                </a:lnTo>
                <a:lnTo>
                  <a:pt x="327558" y="562101"/>
                </a:lnTo>
                <a:lnTo>
                  <a:pt x="70738" y="562101"/>
                </a:lnTo>
                <a:lnTo>
                  <a:pt x="52450" y="561466"/>
                </a:lnTo>
                <a:close/>
              </a:path>
              <a:path w="707390" h="588644">
                <a:moveTo>
                  <a:pt x="473498" y="304673"/>
                </a:moveTo>
                <a:lnTo>
                  <a:pt x="331977" y="304673"/>
                </a:lnTo>
                <a:lnTo>
                  <a:pt x="335152" y="307721"/>
                </a:lnTo>
                <a:lnTo>
                  <a:pt x="334644" y="315849"/>
                </a:lnTo>
                <a:lnTo>
                  <a:pt x="334136" y="322961"/>
                </a:lnTo>
                <a:lnTo>
                  <a:pt x="334517" y="330073"/>
                </a:lnTo>
                <a:lnTo>
                  <a:pt x="334574" y="556895"/>
                </a:lnTo>
                <a:lnTo>
                  <a:pt x="335025" y="562990"/>
                </a:lnTo>
                <a:lnTo>
                  <a:pt x="678772" y="562990"/>
                </a:lnTo>
                <a:lnTo>
                  <a:pt x="674539" y="561975"/>
                </a:lnTo>
                <a:lnTo>
                  <a:pt x="474344" y="561975"/>
                </a:lnTo>
                <a:lnTo>
                  <a:pt x="473328" y="557022"/>
                </a:lnTo>
                <a:lnTo>
                  <a:pt x="473498" y="304673"/>
                </a:lnTo>
                <a:close/>
              </a:path>
              <a:path w="707390" h="588644">
                <a:moveTo>
                  <a:pt x="171195" y="211074"/>
                </a:moveTo>
                <a:lnTo>
                  <a:pt x="139318" y="211200"/>
                </a:lnTo>
                <a:lnTo>
                  <a:pt x="123443" y="211455"/>
                </a:lnTo>
                <a:lnTo>
                  <a:pt x="116204" y="216281"/>
                </a:lnTo>
                <a:lnTo>
                  <a:pt x="113791" y="236220"/>
                </a:lnTo>
                <a:lnTo>
                  <a:pt x="73659" y="236347"/>
                </a:lnTo>
                <a:lnTo>
                  <a:pt x="73633" y="554101"/>
                </a:lnTo>
                <a:lnTo>
                  <a:pt x="73786" y="558546"/>
                </a:lnTo>
                <a:lnTo>
                  <a:pt x="70738" y="562101"/>
                </a:lnTo>
                <a:lnTo>
                  <a:pt x="327558" y="562101"/>
                </a:lnTo>
                <a:lnTo>
                  <a:pt x="326491" y="561975"/>
                </a:lnTo>
                <a:lnTo>
                  <a:pt x="161035" y="561975"/>
                </a:lnTo>
                <a:lnTo>
                  <a:pt x="162347" y="556133"/>
                </a:lnTo>
                <a:lnTo>
                  <a:pt x="162277" y="330073"/>
                </a:lnTo>
                <a:lnTo>
                  <a:pt x="162051" y="306832"/>
                </a:lnTo>
                <a:lnTo>
                  <a:pt x="165734" y="304419"/>
                </a:lnTo>
                <a:lnTo>
                  <a:pt x="227612" y="304419"/>
                </a:lnTo>
                <a:lnTo>
                  <a:pt x="229869" y="303784"/>
                </a:lnTo>
                <a:lnTo>
                  <a:pt x="229615" y="282701"/>
                </a:lnTo>
                <a:lnTo>
                  <a:pt x="229615" y="235203"/>
                </a:lnTo>
                <a:lnTo>
                  <a:pt x="229361" y="219328"/>
                </a:lnTo>
                <a:lnTo>
                  <a:pt x="224535" y="211582"/>
                </a:lnTo>
                <a:lnTo>
                  <a:pt x="203072" y="211200"/>
                </a:lnTo>
                <a:lnTo>
                  <a:pt x="171195" y="211074"/>
                </a:lnTo>
                <a:close/>
              </a:path>
              <a:path w="707390" h="588644">
                <a:moveTo>
                  <a:pt x="315340" y="320421"/>
                </a:moveTo>
                <a:lnTo>
                  <a:pt x="178434" y="320801"/>
                </a:lnTo>
                <a:lnTo>
                  <a:pt x="178495" y="556895"/>
                </a:lnTo>
                <a:lnTo>
                  <a:pt x="178815" y="561594"/>
                </a:lnTo>
                <a:lnTo>
                  <a:pt x="170179" y="561848"/>
                </a:lnTo>
                <a:lnTo>
                  <a:pt x="161035" y="561975"/>
                </a:lnTo>
                <a:lnTo>
                  <a:pt x="326491" y="561975"/>
                </a:lnTo>
                <a:lnTo>
                  <a:pt x="315340" y="560705"/>
                </a:lnTo>
                <a:lnTo>
                  <a:pt x="317880" y="554101"/>
                </a:lnTo>
                <a:lnTo>
                  <a:pt x="318007" y="323341"/>
                </a:lnTo>
                <a:lnTo>
                  <a:pt x="315340" y="320421"/>
                </a:lnTo>
                <a:close/>
              </a:path>
              <a:path w="707390" h="588644">
                <a:moveTo>
                  <a:pt x="493521" y="206375"/>
                </a:moveTo>
                <a:lnTo>
                  <a:pt x="494791" y="217043"/>
                </a:lnTo>
                <a:lnTo>
                  <a:pt x="494896" y="557022"/>
                </a:lnTo>
                <a:lnTo>
                  <a:pt x="494029" y="561975"/>
                </a:lnTo>
                <a:lnTo>
                  <a:pt x="674539" y="561975"/>
                </a:lnTo>
                <a:lnTo>
                  <a:pt x="673480" y="561721"/>
                </a:lnTo>
                <a:lnTo>
                  <a:pt x="647191" y="561721"/>
                </a:lnTo>
                <a:lnTo>
                  <a:pt x="633856" y="559562"/>
                </a:lnTo>
                <a:lnTo>
                  <a:pt x="633094" y="542798"/>
                </a:lnTo>
                <a:lnTo>
                  <a:pt x="633221" y="211074"/>
                </a:lnTo>
                <a:lnTo>
                  <a:pt x="631291" y="208661"/>
                </a:lnTo>
                <a:lnTo>
                  <a:pt x="611124" y="208661"/>
                </a:lnTo>
                <a:lnTo>
                  <a:pt x="602233" y="208152"/>
                </a:lnTo>
                <a:lnTo>
                  <a:pt x="593089" y="208152"/>
                </a:lnTo>
                <a:lnTo>
                  <a:pt x="592990" y="207390"/>
                </a:lnTo>
                <a:lnTo>
                  <a:pt x="511428" y="207390"/>
                </a:lnTo>
                <a:lnTo>
                  <a:pt x="509904" y="207263"/>
                </a:lnTo>
                <a:lnTo>
                  <a:pt x="493521" y="206375"/>
                </a:lnTo>
                <a:close/>
              </a:path>
              <a:path w="707390" h="588644">
                <a:moveTo>
                  <a:pt x="259968" y="93218"/>
                </a:moveTo>
                <a:lnTo>
                  <a:pt x="258063" y="97789"/>
                </a:lnTo>
                <a:lnTo>
                  <a:pt x="258063" y="302133"/>
                </a:lnTo>
                <a:lnTo>
                  <a:pt x="261238" y="305308"/>
                </a:lnTo>
                <a:lnTo>
                  <a:pt x="269875" y="305053"/>
                </a:lnTo>
                <a:lnTo>
                  <a:pt x="307720" y="305053"/>
                </a:lnTo>
                <a:lnTo>
                  <a:pt x="331977" y="304673"/>
                </a:lnTo>
                <a:lnTo>
                  <a:pt x="473498" y="304673"/>
                </a:lnTo>
                <a:lnTo>
                  <a:pt x="473582" y="178435"/>
                </a:lnTo>
                <a:lnTo>
                  <a:pt x="473709" y="98298"/>
                </a:lnTo>
                <a:lnTo>
                  <a:pt x="472733" y="94741"/>
                </a:lnTo>
                <a:lnTo>
                  <a:pt x="452627" y="94741"/>
                </a:lnTo>
                <a:lnTo>
                  <a:pt x="451836" y="93980"/>
                </a:lnTo>
                <a:lnTo>
                  <a:pt x="274827" y="93980"/>
                </a:lnTo>
                <a:lnTo>
                  <a:pt x="259968" y="93218"/>
                </a:lnTo>
                <a:close/>
              </a:path>
              <a:path w="707390" h="588644">
                <a:moveTo>
                  <a:pt x="227612" y="304419"/>
                </a:moveTo>
                <a:lnTo>
                  <a:pt x="165734" y="304419"/>
                </a:lnTo>
                <a:lnTo>
                  <a:pt x="175132" y="304800"/>
                </a:lnTo>
                <a:lnTo>
                  <a:pt x="188086" y="305053"/>
                </a:lnTo>
                <a:lnTo>
                  <a:pt x="225805" y="304926"/>
                </a:lnTo>
                <a:lnTo>
                  <a:pt x="227612" y="304419"/>
                </a:lnTo>
                <a:close/>
              </a:path>
              <a:path w="707390" h="588644">
                <a:moveTo>
                  <a:pt x="630174" y="207263"/>
                </a:moveTo>
                <a:lnTo>
                  <a:pt x="611124" y="208661"/>
                </a:lnTo>
                <a:lnTo>
                  <a:pt x="631291" y="208661"/>
                </a:lnTo>
                <a:lnTo>
                  <a:pt x="630174" y="207263"/>
                </a:lnTo>
                <a:close/>
              </a:path>
              <a:path w="707390" h="588644">
                <a:moveTo>
                  <a:pt x="518540" y="188213"/>
                </a:moveTo>
                <a:lnTo>
                  <a:pt x="514476" y="190626"/>
                </a:lnTo>
                <a:lnTo>
                  <a:pt x="514603" y="201930"/>
                </a:lnTo>
                <a:lnTo>
                  <a:pt x="511428" y="207390"/>
                </a:lnTo>
                <a:lnTo>
                  <a:pt x="592990" y="207390"/>
                </a:lnTo>
                <a:lnTo>
                  <a:pt x="592327" y="202311"/>
                </a:lnTo>
                <a:lnTo>
                  <a:pt x="588771" y="189991"/>
                </a:lnTo>
                <a:lnTo>
                  <a:pt x="572261" y="188468"/>
                </a:lnTo>
                <a:lnTo>
                  <a:pt x="526287" y="188340"/>
                </a:lnTo>
                <a:lnTo>
                  <a:pt x="518540" y="188213"/>
                </a:lnTo>
                <a:close/>
              </a:path>
              <a:path w="707390" h="588644">
                <a:moveTo>
                  <a:pt x="471931" y="91821"/>
                </a:moveTo>
                <a:lnTo>
                  <a:pt x="459739" y="93725"/>
                </a:lnTo>
                <a:lnTo>
                  <a:pt x="452627" y="94741"/>
                </a:lnTo>
                <a:lnTo>
                  <a:pt x="472733" y="94741"/>
                </a:lnTo>
                <a:lnTo>
                  <a:pt x="471931" y="91821"/>
                </a:lnTo>
                <a:close/>
              </a:path>
              <a:path w="707390" h="588644">
                <a:moveTo>
                  <a:pt x="293624" y="59944"/>
                </a:moveTo>
                <a:lnTo>
                  <a:pt x="278764" y="64008"/>
                </a:lnTo>
                <a:lnTo>
                  <a:pt x="275843" y="84074"/>
                </a:lnTo>
                <a:lnTo>
                  <a:pt x="275589" y="89535"/>
                </a:lnTo>
                <a:lnTo>
                  <a:pt x="274827" y="93980"/>
                </a:lnTo>
                <a:lnTo>
                  <a:pt x="451836" y="93980"/>
                </a:lnTo>
                <a:lnTo>
                  <a:pt x="449199" y="91439"/>
                </a:lnTo>
                <a:lnTo>
                  <a:pt x="449960" y="80390"/>
                </a:lnTo>
                <a:lnTo>
                  <a:pt x="449452" y="76708"/>
                </a:lnTo>
                <a:lnTo>
                  <a:pt x="449833" y="73025"/>
                </a:lnTo>
                <a:lnTo>
                  <a:pt x="450976" y="62484"/>
                </a:lnTo>
                <a:lnTo>
                  <a:pt x="447844" y="60451"/>
                </a:lnTo>
                <a:lnTo>
                  <a:pt x="312800" y="60451"/>
                </a:lnTo>
                <a:lnTo>
                  <a:pt x="301116" y="60071"/>
                </a:lnTo>
                <a:lnTo>
                  <a:pt x="293624" y="59944"/>
                </a:lnTo>
                <a:close/>
              </a:path>
              <a:path w="707390" h="588644">
                <a:moveTo>
                  <a:pt x="334517" y="0"/>
                </a:moveTo>
                <a:lnTo>
                  <a:pt x="318134" y="635"/>
                </a:lnTo>
                <a:lnTo>
                  <a:pt x="315213" y="17399"/>
                </a:lnTo>
                <a:lnTo>
                  <a:pt x="315213" y="26670"/>
                </a:lnTo>
                <a:lnTo>
                  <a:pt x="314705" y="36068"/>
                </a:lnTo>
                <a:lnTo>
                  <a:pt x="315340" y="45338"/>
                </a:lnTo>
                <a:lnTo>
                  <a:pt x="316229" y="56134"/>
                </a:lnTo>
                <a:lnTo>
                  <a:pt x="312800" y="60451"/>
                </a:lnTo>
                <a:lnTo>
                  <a:pt x="447844" y="60451"/>
                </a:lnTo>
                <a:lnTo>
                  <a:pt x="447061" y="59944"/>
                </a:lnTo>
                <a:lnTo>
                  <a:pt x="416940" y="59944"/>
                </a:lnTo>
                <a:lnTo>
                  <a:pt x="338581" y="59816"/>
                </a:lnTo>
                <a:lnTo>
                  <a:pt x="338581" y="762"/>
                </a:lnTo>
                <a:lnTo>
                  <a:pt x="334517" y="0"/>
                </a:lnTo>
                <a:close/>
              </a:path>
              <a:path w="707390" h="588644">
                <a:moveTo>
                  <a:pt x="446277" y="59436"/>
                </a:moveTo>
                <a:lnTo>
                  <a:pt x="436117" y="59689"/>
                </a:lnTo>
                <a:lnTo>
                  <a:pt x="432942" y="59689"/>
                </a:lnTo>
                <a:lnTo>
                  <a:pt x="416940" y="59944"/>
                </a:lnTo>
                <a:lnTo>
                  <a:pt x="447061" y="59944"/>
                </a:lnTo>
                <a:lnTo>
                  <a:pt x="446277" y="59436"/>
                </a:lnTo>
                <a:close/>
              </a:path>
            </a:pathLst>
          </a:custGeom>
          <a:solidFill>
            <a:srgbClr val="B58E46"/>
          </a:solidFill>
        </p:spPr>
        <p:txBody>
          <a:bodyPr wrap="square" lIns="0" tIns="0" rIns="0" bIns="0" rtlCol="0"/>
          <a:lstStyle/>
          <a:p>
            <a:endParaRPr sz="1350"/>
          </a:p>
        </p:txBody>
      </p:sp>
      <p:sp>
        <p:nvSpPr>
          <p:cNvPr id="93" name="object 89">
            <a:extLst>
              <a:ext uri="{FF2B5EF4-FFF2-40B4-BE49-F238E27FC236}">
                <a16:creationId xmlns:a16="http://schemas.microsoft.com/office/drawing/2014/main" id="{BE15E20F-3E6D-4C97-8A23-D1CC82839D52}"/>
              </a:ext>
            </a:extLst>
          </p:cNvPr>
          <p:cNvSpPr txBox="1"/>
          <p:nvPr/>
        </p:nvSpPr>
        <p:spPr>
          <a:xfrm>
            <a:off x="6507899" y="3334080"/>
            <a:ext cx="2251234" cy="348333"/>
          </a:xfrm>
          <a:prstGeom prst="rect">
            <a:avLst/>
          </a:prstGeom>
        </p:spPr>
        <p:txBody>
          <a:bodyPr vert="horz" wrap="square" lIns="0" tIns="14764" rIns="0" bIns="0" rtlCol="0">
            <a:spAutoFit/>
          </a:bodyPr>
          <a:lstStyle/>
          <a:p>
            <a:pPr marL="87154" marR="424339">
              <a:lnSpc>
                <a:spcPts val="1298"/>
              </a:lnSpc>
              <a:spcBef>
                <a:spcPts val="116"/>
              </a:spcBef>
            </a:pPr>
            <a:r>
              <a:rPr sz="1088" b="1" spc="-15" dirty="0">
                <a:solidFill>
                  <a:srgbClr val="404040"/>
                </a:solidFill>
                <a:latin typeface="Calibri"/>
                <a:cs typeface="Calibri"/>
              </a:rPr>
              <a:t>Pengembangan </a:t>
            </a:r>
            <a:r>
              <a:rPr sz="1088" b="1" spc="-11" dirty="0">
                <a:solidFill>
                  <a:srgbClr val="404040"/>
                </a:solidFill>
                <a:latin typeface="Calibri"/>
                <a:cs typeface="Calibri"/>
              </a:rPr>
              <a:t>Wilayah untuk  </a:t>
            </a:r>
            <a:r>
              <a:rPr sz="1088" b="1" spc="-15" dirty="0">
                <a:solidFill>
                  <a:srgbClr val="404040"/>
                </a:solidFill>
                <a:latin typeface="Calibri"/>
                <a:cs typeface="Calibri"/>
              </a:rPr>
              <a:t>Mengurangi</a:t>
            </a:r>
            <a:r>
              <a:rPr sz="1088" b="1" spc="41" dirty="0">
                <a:solidFill>
                  <a:srgbClr val="404040"/>
                </a:solidFill>
                <a:latin typeface="Calibri"/>
                <a:cs typeface="Calibri"/>
              </a:rPr>
              <a:t> </a:t>
            </a:r>
            <a:r>
              <a:rPr sz="1088" b="1" spc="-11" dirty="0">
                <a:solidFill>
                  <a:srgbClr val="404040"/>
                </a:solidFill>
                <a:latin typeface="Calibri"/>
                <a:cs typeface="Calibri"/>
              </a:rPr>
              <a:t>Kesenjangan</a:t>
            </a:r>
            <a:endParaRPr sz="1088">
              <a:latin typeface="Calibri"/>
              <a:cs typeface="Calibri"/>
            </a:endParaRPr>
          </a:p>
        </p:txBody>
      </p:sp>
      <p:sp>
        <p:nvSpPr>
          <p:cNvPr id="94" name="object 90">
            <a:extLst>
              <a:ext uri="{FF2B5EF4-FFF2-40B4-BE49-F238E27FC236}">
                <a16:creationId xmlns:a16="http://schemas.microsoft.com/office/drawing/2014/main" id="{388A9CC6-044F-4B81-8B40-2FA538D30607}"/>
              </a:ext>
            </a:extLst>
          </p:cNvPr>
          <p:cNvSpPr/>
          <p:nvPr/>
        </p:nvSpPr>
        <p:spPr>
          <a:xfrm>
            <a:off x="6504845" y="3239780"/>
            <a:ext cx="0" cy="537210"/>
          </a:xfrm>
          <a:custGeom>
            <a:avLst/>
            <a:gdLst/>
            <a:ahLst/>
            <a:cxnLst/>
            <a:rect l="l" t="t" r="r" b="b"/>
            <a:pathLst>
              <a:path h="716280">
                <a:moveTo>
                  <a:pt x="0" y="0"/>
                </a:moveTo>
                <a:lnTo>
                  <a:pt x="0" y="716279"/>
                </a:lnTo>
              </a:path>
            </a:pathLst>
          </a:custGeom>
          <a:ln w="11187">
            <a:solidFill>
              <a:srgbClr val="717376"/>
            </a:solidFill>
          </a:ln>
        </p:spPr>
        <p:txBody>
          <a:bodyPr wrap="square" lIns="0" tIns="0" rIns="0" bIns="0" rtlCol="0"/>
          <a:lstStyle/>
          <a:p>
            <a:endParaRPr sz="1350"/>
          </a:p>
        </p:txBody>
      </p:sp>
      <p:sp>
        <p:nvSpPr>
          <p:cNvPr id="95" name="object 91">
            <a:extLst>
              <a:ext uri="{FF2B5EF4-FFF2-40B4-BE49-F238E27FC236}">
                <a16:creationId xmlns:a16="http://schemas.microsoft.com/office/drawing/2014/main" id="{BD3DB4D0-3379-4E64-9B2A-F67EE2108BE5}"/>
              </a:ext>
            </a:extLst>
          </p:cNvPr>
          <p:cNvSpPr txBox="1"/>
          <p:nvPr/>
        </p:nvSpPr>
        <p:spPr>
          <a:xfrm>
            <a:off x="6348066" y="3388906"/>
            <a:ext cx="88583" cy="197651"/>
          </a:xfrm>
          <a:prstGeom prst="rect">
            <a:avLst/>
          </a:prstGeom>
        </p:spPr>
        <p:txBody>
          <a:bodyPr vert="horz" wrap="square" lIns="0" tIns="12859" rIns="0" bIns="0" rtlCol="0">
            <a:spAutoFit/>
          </a:bodyPr>
          <a:lstStyle/>
          <a:p>
            <a:pPr>
              <a:spcBef>
                <a:spcPts val="101"/>
              </a:spcBef>
            </a:pPr>
            <a:r>
              <a:rPr sz="1200" b="1" spc="11" dirty="0">
                <a:solidFill>
                  <a:srgbClr val="404040"/>
                </a:solidFill>
                <a:latin typeface="Calibri"/>
                <a:cs typeface="Calibri"/>
              </a:rPr>
              <a:t>2</a:t>
            </a:r>
            <a:endParaRPr sz="1200">
              <a:latin typeface="Calibri"/>
              <a:cs typeface="Calibri"/>
            </a:endParaRPr>
          </a:p>
        </p:txBody>
      </p:sp>
      <p:sp>
        <p:nvSpPr>
          <p:cNvPr id="96" name="object 92">
            <a:extLst>
              <a:ext uri="{FF2B5EF4-FFF2-40B4-BE49-F238E27FC236}">
                <a16:creationId xmlns:a16="http://schemas.microsoft.com/office/drawing/2014/main" id="{A88084CF-D1A3-4B13-ADC5-70D2E4A5610B}"/>
              </a:ext>
            </a:extLst>
          </p:cNvPr>
          <p:cNvSpPr/>
          <p:nvPr/>
        </p:nvSpPr>
        <p:spPr>
          <a:xfrm>
            <a:off x="5478431" y="3815852"/>
            <a:ext cx="3280410" cy="537210"/>
          </a:xfrm>
          <a:custGeom>
            <a:avLst/>
            <a:gdLst/>
            <a:ahLst/>
            <a:cxnLst/>
            <a:rect l="l" t="t" r="r" b="b"/>
            <a:pathLst>
              <a:path w="4373880" h="716279">
                <a:moveTo>
                  <a:pt x="0" y="716279"/>
                </a:moveTo>
                <a:lnTo>
                  <a:pt x="4373880" y="716279"/>
                </a:lnTo>
                <a:lnTo>
                  <a:pt x="4373880" y="0"/>
                </a:lnTo>
                <a:lnTo>
                  <a:pt x="0" y="0"/>
                </a:lnTo>
                <a:lnTo>
                  <a:pt x="0" y="716279"/>
                </a:lnTo>
                <a:close/>
              </a:path>
            </a:pathLst>
          </a:custGeom>
          <a:solidFill>
            <a:srgbClr val="E9DFCA"/>
          </a:solidFill>
        </p:spPr>
        <p:txBody>
          <a:bodyPr wrap="square" lIns="0" tIns="0" rIns="0" bIns="0" rtlCol="0"/>
          <a:lstStyle/>
          <a:p>
            <a:endParaRPr sz="1350"/>
          </a:p>
        </p:txBody>
      </p:sp>
      <p:sp>
        <p:nvSpPr>
          <p:cNvPr id="97" name="object 93">
            <a:extLst>
              <a:ext uri="{FF2B5EF4-FFF2-40B4-BE49-F238E27FC236}">
                <a16:creationId xmlns:a16="http://schemas.microsoft.com/office/drawing/2014/main" id="{C0017BB9-C801-4432-ACF1-E723A77D9E57}"/>
              </a:ext>
            </a:extLst>
          </p:cNvPr>
          <p:cNvSpPr/>
          <p:nvPr/>
        </p:nvSpPr>
        <p:spPr>
          <a:xfrm>
            <a:off x="5743705" y="3834144"/>
            <a:ext cx="221933" cy="276701"/>
          </a:xfrm>
          <a:custGeom>
            <a:avLst/>
            <a:gdLst/>
            <a:ahLst/>
            <a:cxnLst/>
            <a:rect l="l" t="t" r="r" b="b"/>
            <a:pathLst>
              <a:path w="295909" h="368935">
                <a:moveTo>
                  <a:pt x="23114" y="226187"/>
                </a:moveTo>
                <a:lnTo>
                  <a:pt x="20320" y="253365"/>
                </a:lnTo>
                <a:lnTo>
                  <a:pt x="22733" y="257175"/>
                </a:lnTo>
                <a:lnTo>
                  <a:pt x="28575" y="269494"/>
                </a:lnTo>
                <a:lnTo>
                  <a:pt x="48641" y="305562"/>
                </a:lnTo>
                <a:lnTo>
                  <a:pt x="81534" y="343408"/>
                </a:lnTo>
                <a:lnTo>
                  <a:pt x="123571" y="365760"/>
                </a:lnTo>
                <a:lnTo>
                  <a:pt x="150114" y="368808"/>
                </a:lnTo>
                <a:lnTo>
                  <a:pt x="163322" y="367665"/>
                </a:lnTo>
                <a:lnTo>
                  <a:pt x="176275" y="364617"/>
                </a:lnTo>
                <a:lnTo>
                  <a:pt x="188849" y="359791"/>
                </a:lnTo>
                <a:lnTo>
                  <a:pt x="200787" y="353187"/>
                </a:lnTo>
                <a:lnTo>
                  <a:pt x="205053" y="350012"/>
                </a:lnTo>
                <a:lnTo>
                  <a:pt x="148081" y="350012"/>
                </a:lnTo>
                <a:lnTo>
                  <a:pt x="134239" y="349631"/>
                </a:lnTo>
                <a:lnTo>
                  <a:pt x="96266" y="335280"/>
                </a:lnTo>
                <a:lnTo>
                  <a:pt x="64770" y="299338"/>
                </a:lnTo>
                <a:lnTo>
                  <a:pt x="45466" y="262890"/>
                </a:lnTo>
                <a:lnTo>
                  <a:pt x="41148" y="253365"/>
                </a:lnTo>
                <a:lnTo>
                  <a:pt x="38408" y="248666"/>
                </a:lnTo>
                <a:lnTo>
                  <a:pt x="36449" y="245237"/>
                </a:lnTo>
                <a:lnTo>
                  <a:pt x="33909" y="241681"/>
                </a:lnTo>
                <a:lnTo>
                  <a:pt x="31242" y="238506"/>
                </a:lnTo>
                <a:lnTo>
                  <a:pt x="30734" y="237998"/>
                </a:lnTo>
                <a:lnTo>
                  <a:pt x="23114" y="226187"/>
                </a:lnTo>
                <a:close/>
              </a:path>
              <a:path w="295909" h="368935">
                <a:moveTo>
                  <a:pt x="291670" y="184912"/>
                </a:moveTo>
                <a:lnTo>
                  <a:pt x="265811" y="184912"/>
                </a:lnTo>
                <a:lnTo>
                  <a:pt x="270001" y="185293"/>
                </a:lnTo>
                <a:lnTo>
                  <a:pt x="273558" y="189484"/>
                </a:lnTo>
                <a:lnTo>
                  <a:pt x="276098" y="192659"/>
                </a:lnTo>
                <a:lnTo>
                  <a:pt x="277241" y="196469"/>
                </a:lnTo>
                <a:lnTo>
                  <a:pt x="277358" y="200533"/>
                </a:lnTo>
                <a:lnTo>
                  <a:pt x="276351" y="213995"/>
                </a:lnTo>
                <a:lnTo>
                  <a:pt x="271906" y="226695"/>
                </a:lnTo>
                <a:lnTo>
                  <a:pt x="264287" y="238506"/>
                </a:lnTo>
                <a:lnTo>
                  <a:pt x="260476" y="243459"/>
                </a:lnTo>
                <a:lnTo>
                  <a:pt x="257048" y="248666"/>
                </a:lnTo>
                <a:lnTo>
                  <a:pt x="254253" y="254127"/>
                </a:lnTo>
                <a:lnTo>
                  <a:pt x="242950" y="277749"/>
                </a:lnTo>
                <a:lnTo>
                  <a:pt x="236474" y="289813"/>
                </a:lnTo>
                <a:lnTo>
                  <a:pt x="209423" y="326136"/>
                </a:lnTo>
                <a:lnTo>
                  <a:pt x="168275" y="348615"/>
                </a:lnTo>
                <a:lnTo>
                  <a:pt x="153797" y="350012"/>
                </a:lnTo>
                <a:lnTo>
                  <a:pt x="205053" y="350012"/>
                </a:lnTo>
                <a:lnTo>
                  <a:pt x="240029" y="314960"/>
                </a:lnTo>
                <a:lnTo>
                  <a:pt x="261366" y="279908"/>
                </a:lnTo>
                <a:lnTo>
                  <a:pt x="273812" y="255524"/>
                </a:lnTo>
                <a:lnTo>
                  <a:pt x="278256" y="250571"/>
                </a:lnTo>
                <a:lnTo>
                  <a:pt x="286639" y="238506"/>
                </a:lnTo>
                <a:lnTo>
                  <a:pt x="292100" y="225933"/>
                </a:lnTo>
                <a:lnTo>
                  <a:pt x="295021" y="212598"/>
                </a:lnTo>
                <a:lnTo>
                  <a:pt x="295497" y="199262"/>
                </a:lnTo>
                <a:lnTo>
                  <a:pt x="295401" y="193040"/>
                </a:lnTo>
                <a:lnTo>
                  <a:pt x="294004" y="188087"/>
                </a:lnTo>
                <a:lnTo>
                  <a:pt x="291670" y="184912"/>
                </a:lnTo>
                <a:close/>
              </a:path>
              <a:path w="295909" h="368935">
                <a:moveTo>
                  <a:pt x="143255" y="0"/>
                </a:moveTo>
                <a:lnTo>
                  <a:pt x="102616" y="5842"/>
                </a:lnTo>
                <a:lnTo>
                  <a:pt x="64643" y="22733"/>
                </a:lnTo>
                <a:lnTo>
                  <a:pt x="32766" y="52070"/>
                </a:lnTo>
                <a:lnTo>
                  <a:pt x="16383" y="90932"/>
                </a:lnTo>
                <a:lnTo>
                  <a:pt x="13370" y="125095"/>
                </a:lnTo>
                <a:lnTo>
                  <a:pt x="13716" y="137413"/>
                </a:lnTo>
                <a:lnTo>
                  <a:pt x="14604" y="151003"/>
                </a:lnTo>
                <a:lnTo>
                  <a:pt x="16001" y="164719"/>
                </a:lnTo>
                <a:lnTo>
                  <a:pt x="16383" y="168021"/>
                </a:lnTo>
                <a:lnTo>
                  <a:pt x="17018" y="171450"/>
                </a:lnTo>
                <a:lnTo>
                  <a:pt x="17399" y="174752"/>
                </a:lnTo>
                <a:lnTo>
                  <a:pt x="15494" y="177546"/>
                </a:lnTo>
                <a:lnTo>
                  <a:pt x="7112" y="179324"/>
                </a:lnTo>
                <a:lnTo>
                  <a:pt x="1397" y="185166"/>
                </a:lnTo>
                <a:lnTo>
                  <a:pt x="54" y="196469"/>
                </a:lnTo>
                <a:lnTo>
                  <a:pt x="0" y="202437"/>
                </a:lnTo>
                <a:lnTo>
                  <a:pt x="110" y="208280"/>
                </a:lnTo>
                <a:lnTo>
                  <a:pt x="635" y="214884"/>
                </a:lnTo>
                <a:lnTo>
                  <a:pt x="4064" y="228346"/>
                </a:lnTo>
                <a:lnTo>
                  <a:pt x="10287" y="240665"/>
                </a:lnTo>
                <a:lnTo>
                  <a:pt x="18923" y="251968"/>
                </a:lnTo>
                <a:lnTo>
                  <a:pt x="18260" y="206121"/>
                </a:lnTo>
                <a:lnTo>
                  <a:pt x="18288" y="195453"/>
                </a:lnTo>
                <a:lnTo>
                  <a:pt x="19558" y="191770"/>
                </a:lnTo>
                <a:lnTo>
                  <a:pt x="22225" y="188849"/>
                </a:lnTo>
                <a:lnTo>
                  <a:pt x="25780" y="185038"/>
                </a:lnTo>
                <a:lnTo>
                  <a:pt x="29845" y="184785"/>
                </a:lnTo>
                <a:lnTo>
                  <a:pt x="40737" y="184785"/>
                </a:lnTo>
                <a:lnTo>
                  <a:pt x="40259" y="181737"/>
                </a:lnTo>
                <a:lnTo>
                  <a:pt x="39370" y="176784"/>
                </a:lnTo>
                <a:lnTo>
                  <a:pt x="37465" y="163195"/>
                </a:lnTo>
                <a:lnTo>
                  <a:pt x="36553" y="151003"/>
                </a:lnTo>
                <a:lnTo>
                  <a:pt x="36674" y="137413"/>
                </a:lnTo>
                <a:lnTo>
                  <a:pt x="60071" y="99568"/>
                </a:lnTo>
                <a:lnTo>
                  <a:pt x="88900" y="85471"/>
                </a:lnTo>
                <a:lnTo>
                  <a:pt x="277695" y="85471"/>
                </a:lnTo>
                <a:lnTo>
                  <a:pt x="276987" y="82296"/>
                </a:lnTo>
                <a:lnTo>
                  <a:pt x="257555" y="45593"/>
                </a:lnTo>
                <a:lnTo>
                  <a:pt x="224154" y="18669"/>
                </a:lnTo>
                <a:lnTo>
                  <a:pt x="186181" y="4191"/>
                </a:lnTo>
                <a:lnTo>
                  <a:pt x="158623" y="381"/>
                </a:lnTo>
                <a:lnTo>
                  <a:pt x="143255" y="0"/>
                </a:lnTo>
                <a:close/>
              </a:path>
              <a:path w="295909" h="368935">
                <a:moveTo>
                  <a:pt x="277695" y="85471"/>
                </a:moveTo>
                <a:lnTo>
                  <a:pt x="88900" y="85471"/>
                </a:lnTo>
                <a:lnTo>
                  <a:pt x="91948" y="86995"/>
                </a:lnTo>
                <a:lnTo>
                  <a:pt x="94869" y="89408"/>
                </a:lnTo>
                <a:lnTo>
                  <a:pt x="133096" y="118363"/>
                </a:lnTo>
                <a:lnTo>
                  <a:pt x="170942" y="134874"/>
                </a:lnTo>
                <a:lnTo>
                  <a:pt x="213995" y="144145"/>
                </a:lnTo>
                <a:lnTo>
                  <a:pt x="255270" y="147574"/>
                </a:lnTo>
                <a:lnTo>
                  <a:pt x="256413" y="147700"/>
                </a:lnTo>
                <a:lnTo>
                  <a:pt x="259334" y="147955"/>
                </a:lnTo>
                <a:lnTo>
                  <a:pt x="258825" y="155067"/>
                </a:lnTo>
                <a:lnTo>
                  <a:pt x="257301" y="168656"/>
                </a:lnTo>
                <a:lnTo>
                  <a:pt x="255143" y="182245"/>
                </a:lnTo>
                <a:lnTo>
                  <a:pt x="252715" y="196596"/>
                </a:lnTo>
                <a:lnTo>
                  <a:pt x="250698" y="209296"/>
                </a:lnTo>
                <a:lnTo>
                  <a:pt x="252222" y="206121"/>
                </a:lnTo>
                <a:lnTo>
                  <a:pt x="253492" y="202819"/>
                </a:lnTo>
                <a:lnTo>
                  <a:pt x="259461" y="192278"/>
                </a:lnTo>
                <a:lnTo>
                  <a:pt x="262254" y="189103"/>
                </a:lnTo>
                <a:lnTo>
                  <a:pt x="265811" y="184912"/>
                </a:lnTo>
                <a:lnTo>
                  <a:pt x="291670" y="184912"/>
                </a:lnTo>
                <a:lnTo>
                  <a:pt x="288544" y="180721"/>
                </a:lnTo>
                <a:lnTo>
                  <a:pt x="285623" y="178688"/>
                </a:lnTo>
                <a:lnTo>
                  <a:pt x="281813" y="178308"/>
                </a:lnTo>
                <a:lnTo>
                  <a:pt x="277749" y="177800"/>
                </a:lnTo>
                <a:lnTo>
                  <a:pt x="277495" y="177673"/>
                </a:lnTo>
                <a:lnTo>
                  <a:pt x="278129" y="173736"/>
                </a:lnTo>
                <a:lnTo>
                  <a:pt x="279273" y="166116"/>
                </a:lnTo>
                <a:lnTo>
                  <a:pt x="280797" y="152400"/>
                </a:lnTo>
                <a:lnTo>
                  <a:pt x="281813" y="138811"/>
                </a:lnTo>
                <a:lnTo>
                  <a:pt x="282383" y="126492"/>
                </a:lnTo>
                <a:lnTo>
                  <a:pt x="282313" y="123825"/>
                </a:lnTo>
                <a:lnTo>
                  <a:pt x="281594" y="110871"/>
                </a:lnTo>
                <a:lnTo>
                  <a:pt x="281494" y="109600"/>
                </a:lnTo>
                <a:lnTo>
                  <a:pt x="280162" y="96520"/>
                </a:lnTo>
                <a:lnTo>
                  <a:pt x="277695" y="85471"/>
                </a:lnTo>
                <a:close/>
              </a:path>
              <a:path w="295909" h="368935">
                <a:moveTo>
                  <a:pt x="40737" y="184785"/>
                </a:moveTo>
                <a:lnTo>
                  <a:pt x="29845" y="184785"/>
                </a:lnTo>
                <a:lnTo>
                  <a:pt x="33147" y="188849"/>
                </a:lnTo>
                <a:lnTo>
                  <a:pt x="35941" y="192405"/>
                </a:lnTo>
                <a:lnTo>
                  <a:pt x="38226" y="196596"/>
                </a:lnTo>
                <a:lnTo>
                  <a:pt x="40513" y="200533"/>
                </a:lnTo>
                <a:lnTo>
                  <a:pt x="42037" y="203073"/>
                </a:lnTo>
                <a:lnTo>
                  <a:pt x="43179" y="205867"/>
                </a:lnTo>
                <a:lnTo>
                  <a:pt x="45085" y="208280"/>
                </a:lnTo>
                <a:lnTo>
                  <a:pt x="43408" y="199262"/>
                </a:lnTo>
                <a:lnTo>
                  <a:pt x="41655" y="190627"/>
                </a:lnTo>
                <a:lnTo>
                  <a:pt x="40737" y="184785"/>
                </a:lnTo>
                <a:close/>
              </a:path>
            </a:pathLst>
          </a:custGeom>
          <a:solidFill>
            <a:srgbClr val="B58E46"/>
          </a:solidFill>
        </p:spPr>
        <p:txBody>
          <a:bodyPr wrap="square" lIns="0" tIns="0" rIns="0" bIns="0" rtlCol="0"/>
          <a:lstStyle/>
          <a:p>
            <a:endParaRPr sz="1350"/>
          </a:p>
        </p:txBody>
      </p:sp>
      <p:sp>
        <p:nvSpPr>
          <p:cNvPr id="98" name="object 94">
            <a:extLst>
              <a:ext uri="{FF2B5EF4-FFF2-40B4-BE49-F238E27FC236}">
                <a16:creationId xmlns:a16="http://schemas.microsoft.com/office/drawing/2014/main" id="{8AC4109B-B70B-4577-914E-01D24F010AD5}"/>
              </a:ext>
            </a:extLst>
          </p:cNvPr>
          <p:cNvSpPr/>
          <p:nvPr/>
        </p:nvSpPr>
        <p:spPr>
          <a:xfrm>
            <a:off x="5757327" y="4003307"/>
            <a:ext cx="2381" cy="41433"/>
          </a:xfrm>
          <a:custGeom>
            <a:avLst/>
            <a:gdLst/>
            <a:ahLst/>
            <a:cxnLst/>
            <a:rect l="l" t="t" r="r" b="b"/>
            <a:pathLst>
              <a:path w="3175" h="55245">
                <a:moveTo>
                  <a:pt x="0" y="0"/>
                </a:moveTo>
                <a:lnTo>
                  <a:pt x="507" y="53339"/>
                </a:lnTo>
                <a:lnTo>
                  <a:pt x="1397" y="54863"/>
                </a:lnTo>
                <a:lnTo>
                  <a:pt x="3048" y="27304"/>
                </a:lnTo>
                <a:lnTo>
                  <a:pt x="507" y="14223"/>
                </a:lnTo>
                <a:lnTo>
                  <a:pt x="0" y="0"/>
                </a:lnTo>
                <a:close/>
              </a:path>
            </a:pathLst>
          </a:custGeom>
          <a:solidFill>
            <a:srgbClr val="B58E46"/>
          </a:solidFill>
        </p:spPr>
        <p:txBody>
          <a:bodyPr wrap="square" lIns="0" tIns="0" rIns="0" bIns="0" rtlCol="0"/>
          <a:lstStyle/>
          <a:p>
            <a:endParaRPr sz="1350"/>
          </a:p>
        </p:txBody>
      </p:sp>
      <p:sp>
        <p:nvSpPr>
          <p:cNvPr id="99" name="object 95">
            <a:extLst>
              <a:ext uri="{FF2B5EF4-FFF2-40B4-BE49-F238E27FC236}">
                <a16:creationId xmlns:a16="http://schemas.microsoft.com/office/drawing/2014/main" id="{10EF3631-E100-425B-8D12-BFB5D3E0B032}"/>
              </a:ext>
            </a:extLst>
          </p:cNvPr>
          <p:cNvSpPr/>
          <p:nvPr/>
        </p:nvSpPr>
        <p:spPr>
          <a:xfrm>
            <a:off x="5825907" y="4124466"/>
            <a:ext cx="54863" cy="112013"/>
          </a:xfrm>
          <a:prstGeom prst="rect">
            <a:avLst/>
          </a:prstGeom>
          <a:blipFill>
            <a:blip r:embed="rId3" cstate="print"/>
            <a:stretch>
              <a:fillRect/>
            </a:stretch>
          </a:blipFill>
        </p:spPr>
        <p:txBody>
          <a:bodyPr wrap="square" lIns="0" tIns="0" rIns="0" bIns="0" rtlCol="0"/>
          <a:lstStyle/>
          <a:p>
            <a:endParaRPr sz="1350"/>
          </a:p>
        </p:txBody>
      </p:sp>
      <p:sp>
        <p:nvSpPr>
          <p:cNvPr id="100" name="object 96">
            <a:extLst>
              <a:ext uri="{FF2B5EF4-FFF2-40B4-BE49-F238E27FC236}">
                <a16:creationId xmlns:a16="http://schemas.microsoft.com/office/drawing/2014/main" id="{5CA7275F-9639-4FE4-953D-7E814E734368}"/>
              </a:ext>
            </a:extLst>
          </p:cNvPr>
          <p:cNvSpPr/>
          <p:nvPr/>
        </p:nvSpPr>
        <p:spPr>
          <a:xfrm>
            <a:off x="5661312" y="4124463"/>
            <a:ext cx="384334" cy="148590"/>
          </a:xfrm>
          <a:custGeom>
            <a:avLst/>
            <a:gdLst/>
            <a:ahLst/>
            <a:cxnLst/>
            <a:rect l="l" t="t" r="r" b="b"/>
            <a:pathLst>
              <a:path w="512445" h="198120">
                <a:moveTo>
                  <a:pt x="162686" y="0"/>
                </a:moveTo>
                <a:lnTo>
                  <a:pt x="159766" y="1015"/>
                </a:lnTo>
                <a:lnTo>
                  <a:pt x="101853" y="18541"/>
                </a:lnTo>
                <a:lnTo>
                  <a:pt x="69342" y="28575"/>
                </a:lnTo>
                <a:lnTo>
                  <a:pt x="30988" y="44323"/>
                </a:lnTo>
                <a:lnTo>
                  <a:pt x="0" y="68072"/>
                </a:lnTo>
                <a:lnTo>
                  <a:pt x="9001" y="79756"/>
                </a:lnTo>
                <a:lnTo>
                  <a:pt x="49529" y="121665"/>
                </a:lnTo>
                <a:lnTo>
                  <a:pt x="97281" y="155575"/>
                </a:lnTo>
                <a:lnTo>
                  <a:pt x="151002" y="180339"/>
                </a:lnTo>
                <a:lnTo>
                  <a:pt x="209676" y="194690"/>
                </a:lnTo>
                <a:lnTo>
                  <a:pt x="256158" y="198120"/>
                </a:lnTo>
                <a:lnTo>
                  <a:pt x="271779" y="197738"/>
                </a:lnTo>
                <a:lnTo>
                  <a:pt x="332358" y="188849"/>
                </a:lnTo>
                <a:lnTo>
                  <a:pt x="388620" y="169163"/>
                </a:lnTo>
                <a:lnTo>
                  <a:pt x="394762" y="165988"/>
                </a:lnTo>
                <a:lnTo>
                  <a:pt x="255143" y="165988"/>
                </a:lnTo>
                <a:lnTo>
                  <a:pt x="241553" y="156083"/>
                </a:lnTo>
                <a:lnTo>
                  <a:pt x="208025" y="123444"/>
                </a:lnTo>
                <a:lnTo>
                  <a:pt x="183896" y="89788"/>
                </a:lnTo>
                <a:lnTo>
                  <a:pt x="165734" y="51562"/>
                </a:lnTo>
                <a:lnTo>
                  <a:pt x="161544" y="24764"/>
                </a:lnTo>
                <a:lnTo>
                  <a:pt x="162076" y="11937"/>
                </a:lnTo>
                <a:lnTo>
                  <a:pt x="162432" y="8254"/>
                </a:lnTo>
                <a:lnTo>
                  <a:pt x="162537" y="2539"/>
                </a:lnTo>
                <a:lnTo>
                  <a:pt x="162686" y="0"/>
                </a:lnTo>
                <a:close/>
              </a:path>
              <a:path w="512445" h="198120">
                <a:moveTo>
                  <a:pt x="349884" y="253"/>
                </a:moveTo>
                <a:lnTo>
                  <a:pt x="348615" y="44323"/>
                </a:lnTo>
                <a:lnTo>
                  <a:pt x="331343" y="84962"/>
                </a:lnTo>
                <a:lnTo>
                  <a:pt x="307594" y="118872"/>
                </a:lnTo>
                <a:lnTo>
                  <a:pt x="275208" y="152400"/>
                </a:lnTo>
                <a:lnTo>
                  <a:pt x="255143" y="165988"/>
                </a:lnTo>
                <a:lnTo>
                  <a:pt x="394762" y="165988"/>
                </a:lnTo>
                <a:lnTo>
                  <a:pt x="439547" y="139700"/>
                </a:lnTo>
                <a:lnTo>
                  <a:pt x="483870" y="101726"/>
                </a:lnTo>
                <a:lnTo>
                  <a:pt x="512064" y="68199"/>
                </a:lnTo>
                <a:lnTo>
                  <a:pt x="506729" y="61340"/>
                </a:lnTo>
                <a:lnTo>
                  <a:pt x="467614" y="37846"/>
                </a:lnTo>
                <a:lnTo>
                  <a:pt x="355726" y="1904"/>
                </a:lnTo>
                <a:lnTo>
                  <a:pt x="351408" y="635"/>
                </a:lnTo>
                <a:lnTo>
                  <a:pt x="349884" y="253"/>
                </a:lnTo>
                <a:close/>
              </a:path>
            </a:pathLst>
          </a:custGeom>
          <a:solidFill>
            <a:srgbClr val="B58E46"/>
          </a:solidFill>
        </p:spPr>
        <p:txBody>
          <a:bodyPr wrap="square" lIns="0" tIns="0" rIns="0" bIns="0" rtlCol="0"/>
          <a:lstStyle/>
          <a:p>
            <a:endParaRPr sz="1350"/>
          </a:p>
        </p:txBody>
      </p:sp>
      <p:sp>
        <p:nvSpPr>
          <p:cNvPr id="101" name="object 97">
            <a:extLst>
              <a:ext uri="{FF2B5EF4-FFF2-40B4-BE49-F238E27FC236}">
                <a16:creationId xmlns:a16="http://schemas.microsoft.com/office/drawing/2014/main" id="{9A5FCFFF-0531-4640-B790-420723A61529}"/>
              </a:ext>
            </a:extLst>
          </p:cNvPr>
          <p:cNvSpPr txBox="1"/>
          <p:nvPr/>
        </p:nvSpPr>
        <p:spPr>
          <a:xfrm>
            <a:off x="6507899" y="3815852"/>
            <a:ext cx="2251234" cy="416620"/>
          </a:xfrm>
          <a:prstGeom prst="rect">
            <a:avLst/>
          </a:prstGeom>
          <a:solidFill>
            <a:srgbClr val="E9DFCA"/>
          </a:solidFill>
        </p:spPr>
        <p:txBody>
          <a:bodyPr vert="horz" wrap="square" lIns="0" tIns="82391" rIns="0" bIns="0" rtlCol="0">
            <a:spAutoFit/>
          </a:bodyPr>
          <a:lstStyle/>
          <a:p>
            <a:pPr marL="87154">
              <a:lnSpc>
                <a:spcPts val="1301"/>
              </a:lnSpc>
              <a:spcBef>
                <a:spcPts val="649"/>
              </a:spcBef>
            </a:pPr>
            <a:r>
              <a:rPr sz="1088" b="1" spc="-8" dirty="0">
                <a:solidFill>
                  <a:srgbClr val="404040"/>
                </a:solidFill>
                <a:latin typeface="Calibri"/>
                <a:cs typeface="Calibri"/>
              </a:rPr>
              <a:t>SDM Berkualitas dan</a:t>
            </a:r>
            <a:r>
              <a:rPr sz="1088" b="1" spc="8" dirty="0">
                <a:solidFill>
                  <a:srgbClr val="404040"/>
                </a:solidFill>
                <a:latin typeface="Calibri"/>
                <a:cs typeface="Calibri"/>
              </a:rPr>
              <a:t> </a:t>
            </a:r>
            <a:r>
              <a:rPr sz="1088" b="1" spc="-15" dirty="0">
                <a:solidFill>
                  <a:srgbClr val="404040"/>
                </a:solidFill>
                <a:latin typeface="Calibri"/>
                <a:cs typeface="Calibri"/>
              </a:rPr>
              <a:t>Berdaya</a:t>
            </a:r>
            <a:endParaRPr sz="1088">
              <a:latin typeface="Calibri"/>
              <a:cs typeface="Calibri"/>
            </a:endParaRPr>
          </a:p>
          <a:p>
            <a:pPr marL="87154">
              <a:lnSpc>
                <a:spcPts val="1301"/>
              </a:lnSpc>
            </a:pPr>
            <a:r>
              <a:rPr sz="1088" b="1" spc="-8" dirty="0">
                <a:solidFill>
                  <a:srgbClr val="404040"/>
                </a:solidFill>
                <a:latin typeface="Calibri"/>
                <a:cs typeface="Calibri"/>
              </a:rPr>
              <a:t>Saing</a:t>
            </a:r>
            <a:endParaRPr sz="1088">
              <a:latin typeface="Calibri"/>
              <a:cs typeface="Calibri"/>
            </a:endParaRPr>
          </a:p>
        </p:txBody>
      </p:sp>
      <p:sp>
        <p:nvSpPr>
          <p:cNvPr id="102" name="object 98">
            <a:extLst>
              <a:ext uri="{FF2B5EF4-FFF2-40B4-BE49-F238E27FC236}">
                <a16:creationId xmlns:a16="http://schemas.microsoft.com/office/drawing/2014/main" id="{18776E0E-1DAD-4059-A0B6-A2E8752CB69F}"/>
              </a:ext>
            </a:extLst>
          </p:cNvPr>
          <p:cNvSpPr/>
          <p:nvPr/>
        </p:nvSpPr>
        <p:spPr>
          <a:xfrm>
            <a:off x="6507131" y="3813570"/>
            <a:ext cx="0" cy="539591"/>
          </a:xfrm>
          <a:custGeom>
            <a:avLst/>
            <a:gdLst/>
            <a:ahLst/>
            <a:cxnLst/>
            <a:rect l="l" t="t" r="r" b="b"/>
            <a:pathLst>
              <a:path h="719454">
                <a:moveTo>
                  <a:pt x="0" y="0"/>
                </a:moveTo>
                <a:lnTo>
                  <a:pt x="0" y="719327"/>
                </a:lnTo>
              </a:path>
            </a:pathLst>
          </a:custGeom>
          <a:ln w="11187">
            <a:solidFill>
              <a:srgbClr val="717376"/>
            </a:solidFill>
          </a:ln>
        </p:spPr>
        <p:txBody>
          <a:bodyPr wrap="square" lIns="0" tIns="0" rIns="0" bIns="0" rtlCol="0"/>
          <a:lstStyle/>
          <a:p>
            <a:endParaRPr sz="1350"/>
          </a:p>
        </p:txBody>
      </p:sp>
      <p:sp>
        <p:nvSpPr>
          <p:cNvPr id="103" name="object 99">
            <a:extLst>
              <a:ext uri="{FF2B5EF4-FFF2-40B4-BE49-F238E27FC236}">
                <a16:creationId xmlns:a16="http://schemas.microsoft.com/office/drawing/2014/main" id="{6413409F-98CF-43F1-A657-E11DFD072DDD}"/>
              </a:ext>
            </a:extLst>
          </p:cNvPr>
          <p:cNvSpPr txBox="1"/>
          <p:nvPr/>
        </p:nvSpPr>
        <p:spPr>
          <a:xfrm>
            <a:off x="6332922" y="3979397"/>
            <a:ext cx="88583" cy="197170"/>
          </a:xfrm>
          <a:prstGeom prst="rect">
            <a:avLst/>
          </a:prstGeom>
        </p:spPr>
        <p:txBody>
          <a:bodyPr vert="horz" wrap="square" lIns="0" tIns="12383" rIns="0" bIns="0" rtlCol="0">
            <a:spAutoFit/>
          </a:bodyPr>
          <a:lstStyle/>
          <a:p>
            <a:pPr>
              <a:spcBef>
                <a:spcPts val="98"/>
              </a:spcBef>
            </a:pPr>
            <a:r>
              <a:rPr sz="1200" b="1" spc="11" dirty="0">
                <a:solidFill>
                  <a:srgbClr val="404040"/>
                </a:solidFill>
                <a:latin typeface="Calibri"/>
                <a:cs typeface="Calibri"/>
              </a:rPr>
              <a:t>3</a:t>
            </a:r>
            <a:endParaRPr sz="1200">
              <a:latin typeface="Calibri"/>
              <a:cs typeface="Calibri"/>
            </a:endParaRPr>
          </a:p>
        </p:txBody>
      </p:sp>
      <p:sp>
        <p:nvSpPr>
          <p:cNvPr id="104" name="object 100">
            <a:extLst>
              <a:ext uri="{FF2B5EF4-FFF2-40B4-BE49-F238E27FC236}">
                <a16:creationId xmlns:a16="http://schemas.microsoft.com/office/drawing/2014/main" id="{35703A8C-5137-4BC3-9018-9C8FEFB24288}"/>
              </a:ext>
            </a:extLst>
          </p:cNvPr>
          <p:cNvSpPr/>
          <p:nvPr/>
        </p:nvSpPr>
        <p:spPr>
          <a:xfrm>
            <a:off x="5478431" y="4401069"/>
            <a:ext cx="3280410" cy="537210"/>
          </a:xfrm>
          <a:custGeom>
            <a:avLst/>
            <a:gdLst/>
            <a:ahLst/>
            <a:cxnLst/>
            <a:rect l="l" t="t" r="r" b="b"/>
            <a:pathLst>
              <a:path w="4373880" h="716279">
                <a:moveTo>
                  <a:pt x="0" y="716279"/>
                </a:moveTo>
                <a:lnTo>
                  <a:pt x="4373880" y="716279"/>
                </a:lnTo>
                <a:lnTo>
                  <a:pt x="4373880" y="0"/>
                </a:lnTo>
                <a:lnTo>
                  <a:pt x="0" y="0"/>
                </a:lnTo>
                <a:lnTo>
                  <a:pt x="0" y="716279"/>
                </a:lnTo>
                <a:close/>
              </a:path>
            </a:pathLst>
          </a:custGeom>
          <a:solidFill>
            <a:srgbClr val="E9DFCA"/>
          </a:solidFill>
        </p:spPr>
        <p:txBody>
          <a:bodyPr wrap="square" lIns="0" tIns="0" rIns="0" bIns="0" rtlCol="0"/>
          <a:lstStyle/>
          <a:p>
            <a:endParaRPr sz="1350"/>
          </a:p>
        </p:txBody>
      </p:sp>
      <p:sp>
        <p:nvSpPr>
          <p:cNvPr id="105" name="object 101">
            <a:extLst>
              <a:ext uri="{FF2B5EF4-FFF2-40B4-BE49-F238E27FC236}">
                <a16:creationId xmlns:a16="http://schemas.microsoft.com/office/drawing/2014/main" id="{37EC15EF-C360-4CE1-B745-D09905800925}"/>
              </a:ext>
            </a:extLst>
          </p:cNvPr>
          <p:cNvSpPr/>
          <p:nvPr/>
        </p:nvSpPr>
        <p:spPr>
          <a:xfrm>
            <a:off x="5828761" y="4707396"/>
            <a:ext cx="6668" cy="32861"/>
          </a:xfrm>
          <a:custGeom>
            <a:avLst/>
            <a:gdLst/>
            <a:ahLst/>
            <a:cxnLst/>
            <a:rect l="l" t="t" r="r" b="b"/>
            <a:pathLst>
              <a:path w="8890" h="43814">
                <a:moveTo>
                  <a:pt x="0" y="0"/>
                </a:moveTo>
                <a:lnTo>
                  <a:pt x="1777" y="32004"/>
                </a:lnTo>
                <a:lnTo>
                  <a:pt x="8381" y="43307"/>
                </a:lnTo>
                <a:lnTo>
                  <a:pt x="6095" y="12700"/>
                </a:lnTo>
                <a:lnTo>
                  <a:pt x="4572" y="9271"/>
                </a:lnTo>
                <a:lnTo>
                  <a:pt x="3175" y="5842"/>
                </a:lnTo>
                <a:lnTo>
                  <a:pt x="1397" y="2667"/>
                </a:lnTo>
                <a:lnTo>
                  <a:pt x="0" y="0"/>
                </a:lnTo>
                <a:close/>
              </a:path>
            </a:pathLst>
          </a:custGeom>
          <a:solidFill>
            <a:srgbClr val="B58E46"/>
          </a:solidFill>
        </p:spPr>
        <p:txBody>
          <a:bodyPr wrap="square" lIns="0" tIns="0" rIns="0" bIns="0" rtlCol="0"/>
          <a:lstStyle/>
          <a:p>
            <a:endParaRPr sz="1350"/>
          </a:p>
        </p:txBody>
      </p:sp>
      <p:sp>
        <p:nvSpPr>
          <p:cNvPr id="106" name="object 102">
            <a:extLst>
              <a:ext uri="{FF2B5EF4-FFF2-40B4-BE49-F238E27FC236}">
                <a16:creationId xmlns:a16="http://schemas.microsoft.com/office/drawing/2014/main" id="{0FD1EF86-23AB-474D-923D-55B9CDCBF011}"/>
              </a:ext>
            </a:extLst>
          </p:cNvPr>
          <p:cNvSpPr/>
          <p:nvPr/>
        </p:nvSpPr>
        <p:spPr>
          <a:xfrm>
            <a:off x="5809997" y="4575282"/>
            <a:ext cx="152400" cy="199073"/>
          </a:xfrm>
          <a:custGeom>
            <a:avLst/>
            <a:gdLst/>
            <a:ahLst/>
            <a:cxnLst/>
            <a:rect l="l" t="t" r="r" b="b"/>
            <a:pathLst>
              <a:path w="203200" h="265429">
                <a:moveTo>
                  <a:pt x="31114" y="188849"/>
                </a:moveTo>
                <a:lnTo>
                  <a:pt x="44576" y="234950"/>
                </a:lnTo>
                <a:lnTo>
                  <a:pt x="77724" y="260350"/>
                </a:lnTo>
                <a:lnTo>
                  <a:pt x="102234" y="265049"/>
                </a:lnTo>
                <a:lnTo>
                  <a:pt x="114680" y="263652"/>
                </a:lnTo>
                <a:lnTo>
                  <a:pt x="126619" y="259969"/>
                </a:lnTo>
                <a:lnTo>
                  <a:pt x="137922" y="253746"/>
                </a:lnTo>
                <a:lnTo>
                  <a:pt x="140326" y="251841"/>
                </a:lnTo>
                <a:lnTo>
                  <a:pt x="90297" y="251841"/>
                </a:lnTo>
                <a:lnTo>
                  <a:pt x="82930" y="249555"/>
                </a:lnTo>
                <a:lnTo>
                  <a:pt x="49783" y="223393"/>
                </a:lnTo>
                <a:lnTo>
                  <a:pt x="36702" y="200787"/>
                </a:lnTo>
                <a:lnTo>
                  <a:pt x="31114" y="188849"/>
                </a:lnTo>
                <a:close/>
              </a:path>
              <a:path w="203200" h="265429">
                <a:moveTo>
                  <a:pt x="200375" y="132842"/>
                </a:moveTo>
                <a:lnTo>
                  <a:pt x="182625" y="132842"/>
                </a:lnTo>
                <a:lnTo>
                  <a:pt x="185420" y="133096"/>
                </a:lnTo>
                <a:lnTo>
                  <a:pt x="187959" y="136144"/>
                </a:lnTo>
                <a:lnTo>
                  <a:pt x="189737" y="138430"/>
                </a:lnTo>
                <a:lnTo>
                  <a:pt x="190500" y="141097"/>
                </a:lnTo>
                <a:lnTo>
                  <a:pt x="190626" y="147193"/>
                </a:lnTo>
                <a:lnTo>
                  <a:pt x="188086" y="159893"/>
                </a:lnTo>
                <a:lnTo>
                  <a:pt x="181609" y="171323"/>
                </a:lnTo>
                <a:lnTo>
                  <a:pt x="178943" y="174879"/>
                </a:lnTo>
                <a:lnTo>
                  <a:pt x="176529" y="178562"/>
                </a:lnTo>
                <a:lnTo>
                  <a:pt x="174625" y="182626"/>
                </a:lnTo>
                <a:lnTo>
                  <a:pt x="169672" y="193548"/>
                </a:lnTo>
                <a:lnTo>
                  <a:pt x="164083" y="205359"/>
                </a:lnTo>
                <a:lnTo>
                  <a:pt x="157479" y="216662"/>
                </a:lnTo>
                <a:lnTo>
                  <a:pt x="153416" y="222885"/>
                </a:lnTo>
                <a:lnTo>
                  <a:pt x="148844" y="228854"/>
                </a:lnTo>
                <a:lnTo>
                  <a:pt x="143891" y="234315"/>
                </a:lnTo>
                <a:lnTo>
                  <a:pt x="141731" y="236728"/>
                </a:lnTo>
                <a:lnTo>
                  <a:pt x="131063" y="244856"/>
                </a:lnTo>
                <a:lnTo>
                  <a:pt x="118999" y="249682"/>
                </a:lnTo>
                <a:lnTo>
                  <a:pt x="105663" y="251460"/>
                </a:lnTo>
                <a:lnTo>
                  <a:pt x="98044" y="251587"/>
                </a:lnTo>
                <a:lnTo>
                  <a:pt x="90297" y="251841"/>
                </a:lnTo>
                <a:lnTo>
                  <a:pt x="140326" y="251841"/>
                </a:lnTo>
                <a:lnTo>
                  <a:pt x="147700" y="245999"/>
                </a:lnTo>
                <a:lnTo>
                  <a:pt x="171830" y="215519"/>
                </a:lnTo>
                <a:lnTo>
                  <a:pt x="188086" y="183642"/>
                </a:lnTo>
                <a:lnTo>
                  <a:pt x="191134" y="179959"/>
                </a:lnTo>
                <a:lnTo>
                  <a:pt x="191261" y="179705"/>
                </a:lnTo>
                <a:lnTo>
                  <a:pt x="198374" y="168402"/>
                </a:lnTo>
                <a:lnTo>
                  <a:pt x="202183" y="155956"/>
                </a:lnTo>
                <a:lnTo>
                  <a:pt x="202972" y="144018"/>
                </a:lnTo>
                <a:lnTo>
                  <a:pt x="202873" y="138430"/>
                </a:lnTo>
                <a:lnTo>
                  <a:pt x="201929" y="135128"/>
                </a:lnTo>
                <a:lnTo>
                  <a:pt x="200375" y="132842"/>
                </a:lnTo>
                <a:close/>
              </a:path>
              <a:path w="203200" h="265429">
                <a:moveTo>
                  <a:pt x="106425" y="0"/>
                </a:moveTo>
                <a:lnTo>
                  <a:pt x="68072" y="4953"/>
                </a:lnTo>
                <a:lnTo>
                  <a:pt x="28701" y="29591"/>
                </a:lnTo>
                <a:lnTo>
                  <a:pt x="11175" y="65278"/>
                </a:lnTo>
                <a:lnTo>
                  <a:pt x="9229" y="89281"/>
                </a:lnTo>
                <a:lnTo>
                  <a:pt x="9254" y="94488"/>
                </a:lnTo>
                <a:lnTo>
                  <a:pt x="9772" y="105156"/>
                </a:lnTo>
                <a:lnTo>
                  <a:pt x="10922" y="118237"/>
                </a:lnTo>
                <a:lnTo>
                  <a:pt x="11683" y="123190"/>
                </a:lnTo>
                <a:lnTo>
                  <a:pt x="10668" y="127508"/>
                </a:lnTo>
                <a:lnTo>
                  <a:pt x="4825" y="128778"/>
                </a:lnTo>
                <a:lnTo>
                  <a:pt x="888" y="132969"/>
                </a:lnTo>
                <a:lnTo>
                  <a:pt x="253" y="139065"/>
                </a:lnTo>
                <a:lnTo>
                  <a:pt x="101" y="140335"/>
                </a:lnTo>
                <a:lnTo>
                  <a:pt x="0" y="148590"/>
                </a:lnTo>
                <a:lnTo>
                  <a:pt x="1016" y="157734"/>
                </a:lnTo>
                <a:lnTo>
                  <a:pt x="5333" y="170053"/>
                </a:lnTo>
                <a:lnTo>
                  <a:pt x="12953" y="180975"/>
                </a:lnTo>
                <a:lnTo>
                  <a:pt x="15494" y="184658"/>
                </a:lnTo>
                <a:lnTo>
                  <a:pt x="20954" y="196469"/>
                </a:lnTo>
                <a:lnTo>
                  <a:pt x="26797" y="208153"/>
                </a:lnTo>
                <a:lnTo>
                  <a:pt x="25019" y="176149"/>
                </a:lnTo>
                <a:lnTo>
                  <a:pt x="21462" y="171323"/>
                </a:lnTo>
                <a:lnTo>
                  <a:pt x="19050" y="168275"/>
                </a:lnTo>
                <a:lnTo>
                  <a:pt x="13716" y="156464"/>
                </a:lnTo>
                <a:lnTo>
                  <a:pt x="12530" y="144018"/>
                </a:lnTo>
                <a:lnTo>
                  <a:pt x="12573" y="140335"/>
                </a:lnTo>
                <a:lnTo>
                  <a:pt x="15239" y="135636"/>
                </a:lnTo>
                <a:lnTo>
                  <a:pt x="17652" y="132969"/>
                </a:lnTo>
                <a:lnTo>
                  <a:pt x="20447" y="132715"/>
                </a:lnTo>
                <a:lnTo>
                  <a:pt x="27904" y="132715"/>
                </a:lnTo>
                <a:lnTo>
                  <a:pt x="26543" y="123698"/>
                </a:lnTo>
                <a:lnTo>
                  <a:pt x="25228" y="111506"/>
                </a:lnTo>
                <a:lnTo>
                  <a:pt x="25273" y="97663"/>
                </a:lnTo>
                <a:lnTo>
                  <a:pt x="25400" y="95377"/>
                </a:lnTo>
                <a:lnTo>
                  <a:pt x="27050" y="90805"/>
                </a:lnTo>
                <a:lnTo>
                  <a:pt x="30606" y="83439"/>
                </a:lnTo>
                <a:lnTo>
                  <a:pt x="35432" y="77089"/>
                </a:lnTo>
                <a:lnTo>
                  <a:pt x="41275" y="71501"/>
                </a:lnTo>
                <a:lnTo>
                  <a:pt x="46608" y="66294"/>
                </a:lnTo>
                <a:lnTo>
                  <a:pt x="53085" y="63373"/>
                </a:lnTo>
                <a:lnTo>
                  <a:pt x="60198" y="61595"/>
                </a:lnTo>
                <a:lnTo>
                  <a:pt x="190483" y="61595"/>
                </a:lnTo>
                <a:lnTo>
                  <a:pt x="188341" y="52959"/>
                </a:lnTo>
                <a:lnTo>
                  <a:pt x="165353" y="21209"/>
                </a:lnTo>
                <a:lnTo>
                  <a:pt x="121920" y="1778"/>
                </a:lnTo>
                <a:lnTo>
                  <a:pt x="108966" y="254"/>
                </a:lnTo>
                <a:lnTo>
                  <a:pt x="106425" y="0"/>
                </a:lnTo>
                <a:close/>
              </a:path>
              <a:path w="203200" h="265429">
                <a:moveTo>
                  <a:pt x="190483" y="61595"/>
                </a:moveTo>
                <a:lnTo>
                  <a:pt x="60198" y="61595"/>
                </a:lnTo>
                <a:lnTo>
                  <a:pt x="63119" y="62484"/>
                </a:lnTo>
                <a:lnTo>
                  <a:pt x="68706" y="67183"/>
                </a:lnTo>
                <a:lnTo>
                  <a:pt x="110871" y="94488"/>
                </a:lnTo>
                <a:lnTo>
                  <a:pt x="149478" y="103886"/>
                </a:lnTo>
                <a:lnTo>
                  <a:pt x="175259" y="106045"/>
                </a:lnTo>
                <a:lnTo>
                  <a:pt x="178180" y="106299"/>
                </a:lnTo>
                <a:lnTo>
                  <a:pt x="177800" y="111506"/>
                </a:lnTo>
                <a:lnTo>
                  <a:pt x="176236" y="124714"/>
                </a:lnTo>
                <a:lnTo>
                  <a:pt x="172211" y="150368"/>
                </a:lnTo>
                <a:lnTo>
                  <a:pt x="175259" y="143510"/>
                </a:lnTo>
                <a:lnTo>
                  <a:pt x="176783" y="140843"/>
                </a:lnTo>
                <a:lnTo>
                  <a:pt x="178180" y="138176"/>
                </a:lnTo>
                <a:lnTo>
                  <a:pt x="180196" y="135636"/>
                </a:lnTo>
                <a:lnTo>
                  <a:pt x="182625" y="132842"/>
                </a:lnTo>
                <a:lnTo>
                  <a:pt x="200375" y="132842"/>
                </a:lnTo>
                <a:lnTo>
                  <a:pt x="199771" y="131953"/>
                </a:lnTo>
                <a:lnTo>
                  <a:pt x="196214" y="128397"/>
                </a:lnTo>
                <a:lnTo>
                  <a:pt x="193548" y="128143"/>
                </a:lnTo>
                <a:lnTo>
                  <a:pt x="190626" y="127635"/>
                </a:lnTo>
                <a:lnTo>
                  <a:pt x="194018" y="89281"/>
                </a:lnTo>
                <a:lnTo>
                  <a:pt x="193585" y="83439"/>
                </a:lnTo>
                <a:lnTo>
                  <a:pt x="193421" y="76073"/>
                </a:lnTo>
                <a:lnTo>
                  <a:pt x="192404" y="69342"/>
                </a:lnTo>
                <a:lnTo>
                  <a:pt x="190483" y="61595"/>
                </a:lnTo>
                <a:close/>
              </a:path>
              <a:path w="203200" h="265429">
                <a:moveTo>
                  <a:pt x="27904" y="132715"/>
                </a:moveTo>
                <a:lnTo>
                  <a:pt x="20447" y="132715"/>
                </a:lnTo>
                <a:lnTo>
                  <a:pt x="22823" y="135763"/>
                </a:lnTo>
                <a:lnTo>
                  <a:pt x="24637" y="138303"/>
                </a:lnTo>
                <a:lnTo>
                  <a:pt x="26161" y="141224"/>
                </a:lnTo>
                <a:lnTo>
                  <a:pt x="27812" y="144018"/>
                </a:lnTo>
                <a:lnTo>
                  <a:pt x="28828" y="145923"/>
                </a:lnTo>
                <a:lnTo>
                  <a:pt x="30860" y="149606"/>
                </a:lnTo>
                <a:lnTo>
                  <a:pt x="29819" y="143129"/>
                </a:lnTo>
                <a:lnTo>
                  <a:pt x="28575" y="136906"/>
                </a:lnTo>
                <a:lnTo>
                  <a:pt x="27904" y="132715"/>
                </a:lnTo>
                <a:close/>
              </a:path>
            </a:pathLst>
          </a:custGeom>
          <a:solidFill>
            <a:srgbClr val="B58E46"/>
          </a:solidFill>
        </p:spPr>
        <p:txBody>
          <a:bodyPr wrap="square" lIns="0" tIns="0" rIns="0" bIns="0" rtlCol="0"/>
          <a:lstStyle/>
          <a:p>
            <a:endParaRPr sz="1350"/>
          </a:p>
        </p:txBody>
      </p:sp>
      <p:sp>
        <p:nvSpPr>
          <p:cNvPr id="107" name="object 103">
            <a:extLst>
              <a:ext uri="{FF2B5EF4-FFF2-40B4-BE49-F238E27FC236}">
                <a16:creationId xmlns:a16="http://schemas.microsoft.com/office/drawing/2014/main" id="{AC1B4CE8-ED25-4B4E-B9AA-31C60A547286}"/>
              </a:ext>
            </a:extLst>
          </p:cNvPr>
          <p:cNvSpPr/>
          <p:nvPr/>
        </p:nvSpPr>
        <p:spPr>
          <a:xfrm>
            <a:off x="5867054" y="4785116"/>
            <a:ext cx="36671" cy="80010"/>
          </a:xfrm>
          <a:custGeom>
            <a:avLst/>
            <a:gdLst/>
            <a:ahLst/>
            <a:cxnLst/>
            <a:rect l="l" t="t" r="r" b="b"/>
            <a:pathLst>
              <a:path w="48895" h="106679">
                <a:moveTo>
                  <a:pt x="36195" y="0"/>
                </a:moveTo>
                <a:lnTo>
                  <a:pt x="12826" y="0"/>
                </a:lnTo>
                <a:lnTo>
                  <a:pt x="10922" y="507"/>
                </a:lnTo>
                <a:lnTo>
                  <a:pt x="7124" y="4444"/>
                </a:lnTo>
                <a:lnTo>
                  <a:pt x="3682" y="8254"/>
                </a:lnTo>
                <a:lnTo>
                  <a:pt x="126" y="12064"/>
                </a:lnTo>
                <a:lnTo>
                  <a:pt x="0" y="14858"/>
                </a:lnTo>
                <a:lnTo>
                  <a:pt x="4063" y="21843"/>
                </a:lnTo>
                <a:lnTo>
                  <a:pt x="9144" y="27812"/>
                </a:lnTo>
                <a:lnTo>
                  <a:pt x="15239" y="32638"/>
                </a:lnTo>
                <a:lnTo>
                  <a:pt x="16128" y="36067"/>
                </a:lnTo>
                <a:lnTo>
                  <a:pt x="13843" y="41782"/>
                </a:lnTo>
                <a:lnTo>
                  <a:pt x="9271" y="53975"/>
                </a:lnTo>
                <a:lnTo>
                  <a:pt x="4572" y="66293"/>
                </a:lnTo>
                <a:lnTo>
                  <a:pt x="47" y="78485"/>
                </a:lnTo>
                <a:lnTo>
                  <a:pt x="126" y="81279"/>
                </a:lnTo>
                <a:lnTo>
                  <a:pt x="5460" y="88900"/>
                </a:lnTo>
                <a:lnTo>
                  <a:pt x="14350" y="98425"/>
                </a:lnTo>
                <a:lnTo>
                  <a:pt x="24256" y="106679"/>
                </a:lnTo>
                <a:lnTo>
                  <a:pt x="31623" y="100710"/>
                </a:lnTo>
                <a:lnTo>
                  <a:pt x="40766" y="91566"/>
                </a:lnTo>
                <a:lnTo>
                  <a:pt x="48768" y="81279"/>
                </a:lnTo>
                <a:lnTo>
                  <a:pt x="48768" y="78485"/>
                </a:lnTo>
                <a:lnTo>
                  <a:pt x="46735" y="73025"/>
                </a:lnTo>
                <a:lnTo>
                  <a:pt x="42036" y="60706"/>
                </a:lnTo>
                <a:lnTo>
                  <a:pt x="37464" y="48387"/>
                </a:lnTo>
                <a:lnTo>
                  <a:pt x="32765" y="36194"/>
                </a:lnTo>
                <a:lnTo>
                  <a:pt x="33400" y="32638"/>
                </a:lnTo>
                <a:lnTo>
                  <a:pt x="38861" y="27050"/>
                </a:lnTo>
                <a:lnTo>
                  <a:pt x="44450" y="21589"/>
                </a:lnTo>
                <a:lnTo>
                  <a:pt x="48563" y="14858"/>
                </a:lnTo>
                <a:lnTo>
                  <a:pt x="48640" y="11937"/>
                </a:lnTo>
                <a:lnTo>
                  <a:pt x="45211" y="8254"/>
                </a:lnTo>
                <a:lnTo>
                  <a:pt x="41664" y="4317"/>
                </a:lnTo>
                <a:lnTo>
                  <a:pt x="38353" y="762"/>
                </a:lnTo>
                <a:lnTo>
                  <a:pt x="36195" y="0"/>
                </a:lnTo>
                <a:close/>
              </a:path>
            </a:pathLst>
          </a:custGeom>
          <a:solidFill>
            <a:srgbClr val="B58E46"/>
          </a:solidFill>
        </p:spPr>
        <p:txBody>
          <a:bodyPr wrap="square" lIns="0" tIns="0" rIns="0" bIns="0" rtlCol="0"/>
          <a:lstStyle/>
          <a:p>
            <a:endParaRPr sz="1350"/>
          </a:p>
        </p:txBody>
      </p:sp>
      <p:sp>
        <p:nvSpPr>
          <p:cNvPr id="108" name="object 104">
            <a:extLst>
              <a:ext uri="{FF2B5EF4-FFF2-40B4-BE49-F238E27FC236}">
                <a16:creationId xmlns:a16="http://schemas.microsoft.com/office/drawing/2014/main" id="{19D3FE2E-C3BC-47C6-93D0-EB05BEDED2B5}"/>
              </a:ext>
            </a:extLst>
          </p:cNvPr>
          <p:cNvSpPr/>
          <p:nvPr/>
        </p:nvSpPr>
        <p:spPr>
          <a:xfrm>
            <a:off x="5752751" y="4785119"/>
            <a:ext cx="262890" cy="105251"/>
          </a:xfrm>
          <a:custGeom>
            <a:avLst/>
            <a:gdLst/>
            <a:ahLst/>
            <a:cxnLst/>
            <a:rect l="l" t="t" r="r" b="b"/>
            <a:pathLst>
              <a:path w="350520" h="140335">
                <a:moveTo>
                  <a:pt x="111378" y="0"/>
                </a:moveTo>
                <a:lnTo>
                  <a:pt x="107569" y="1269"/>
                </a:lnTo>
                <a:lnTo>
                  <a:pt x="105918" y="1777"/>
                </a:lnTo>
                <a:lnTo>
                  <a:pt x="93599" y="5714"/>
                </a:lnTo>
                <a:lnTo>
                  <a:pt x="81279" y="9525"/>
                </a:lnTo>
                <a:lnTo>
                  <a:pt x="68960" y="13462"/>
                </a:lnTo>
                <a:lnTo>
                  <a:pt x="56514" y="17271"/>
                </a:lnTo>
                <a:lnTo>
                  <a:pt x="12319" y="36702"/>
                </a:lnTo>
                <a:lnTo>
                  <a:pt x="0" y="48132"/>
                </a:lnTo>
                <a:lnTo>
                  <a:pt x="8000" y="58800"/>
                </a:lnTo>
                <a:lnTo>
                  <a:pt x="35559" y="87629"/>
                </a:lnTo>
                <a:lnTo>
                  <a:pt x="67818" y="110870"/>
                </a:lnTo>
                <a:lnTo>
                  <a:pt x="104012" y="127762"/>
                </a:lnTo>
                <a:lnTo>
                  <a:pt x="143255" y="137794"/>
                </a:lnTo>
                <a:lnTo>
                  <a:pt x="170941" y="140207"/>
                </a:lnTo>
                <a:lnTo>
                  <a:pt x="175259" y="140207"/>
                </a:lnTo>
                <a:lnTo>
                  <a:pt x="216534" y="136144"/>
                </a:lnTo>
                <a:lnTo>
                  <a:pt x="255270" y="124459"/>
                </a:lnTo>
                <a:lnTo>
                  <a:pt x="270595" y="117475"/>
                </a:lnTo>
                <a:lnTo>
                  <a:pt x="174625" y="117475"/>
                </a:lnTo>
                <a:lnTo>
                  <a:pt x="171069" y="114681"/>
                </a:lnTo>
                <a:lnTo>
                  <a:pt x="136398" y="79501"/>
                </a:lnTo>
                <a:lnTo>
                  <a:pt x="115443" y="42544"/>
                </a:lnTo>
                <a:lnTo>
                  <a:pt x="110616" y="17525"/>
                </a:lnTo>
                <a:lnTo>
                  <a:pt x="110845" y="9525"/>
                </a:lnTo>
                <a:lnTo>
                  <a:pt x="110917" y="8127"/>
                </a:lnTo>
                <a:lnTo>
                  <a:pt x="111130" y="5714"/>
                </a:lnTo>
                <a:lnTo>
                  <a:pt x="111378" y="0"/>
                </a:lnTo>
                <a:close/>
              </a:path>
              <a:path w="350520" h="140335">
                <a:moveTo>
                  <a:pt x="239522" y="126"/>
                </a:moveTo>
                <a:lnTo>
                  <a:pt x="235203" y="42671"/>
                </a:lnTo>
                <a:lnTo>
                  <a:pt x="216280" y="76581"/>
                </a:lnTo>
                <a:lnTo>
                  <a:pt x="190500" y="105917"/>
                </a:lnTo>
                <a:lnTo>
                  <a:pt x="174625" y="117475"/>
                </a:lnTo>
                <a:lnTo>
                  <a:pt x="270595" y="117475"/>
                </a:lnTo>
                <a:lnTo>
                  <a:pt x="311911" y="90296"/>
                </a:lnTo>
                <a:lnTo>
                  <a:pt x="339978" y="61975"/>
                </a:lnTo>
                <a:lnTo>
                  <a:pt x="350520" y="48259"/>
                </a:lnTo>
                <a:lnTo>
                  <a:pt x="346836" y="43433"/>
                </a:lnTo>
                <a:lnTo>
                  <a:pt x="313816" y="24002"/>
                </a:lnTo>
                <a:lnTo>
                  <a:pt x="277495" y="12064"/>
                </a:lnTo>
                <a:lnTo>
                  <a:pt x="240537" y="507"/>
                </a:lnTo>
                <a:lnTo>
                  <a:pt x="239522" y="126"/>
                </a:lnTo>
                <a:close/>
              </a:path>
            </a:pathLst>
          </a:custGeom>
          <a:solidFill>
            <a:srgbClr val="B58E46"/>
          </a:solidFill>
        </p:spPr>
        <p:txBody>
          <a:bodyPr wrap="square" lIns="0" tIns="0" rIns="0" bIns="0" rtlCol="0"/>
          <a:lstStyle/>
          <a:p>
            <a:endParaRPr sz="1350"/>
          </a:p>
        </p:txBody>
      </p:sp>
      <p:sp>
        <p:nvSpPr>
          <p:cNvPr id="109" name="object 105">
            <a:extLst>
              <a:ext uri="{FF2B5EF4-FFF2-40B4-BE49-F238E27FC236}">
                <a16:creationId xmlns:a16="http://schemas.microsoft.com/office/drawing/2014/main" id="{F57E117B-3D65-4009-A413-0DAC1C9FA98D}"/>
              </a:ext>
            </a:extLst>
          </p:cNvPr>
          <p:cNvSpPr/>
          <p:nvPr/>
        </p:nvSpPr>
        <p:spPr>
          <a:xfrm>
            <a:off x="5693316" y="4451361"/>
            <a:ext cx="233132" cy="265176"/>
          </a:xfrm>
          <a:prstGeom prst="rect">
            <a:avLst/>
          </a:prstGeom>
          <a:blipFill>
            <a:blip r:embed="rId4" cstate="print"/>
            <a:stretch>
              <a:fillRect/>
            </a:stretch>
          </a:blipFill>
        </p:spPr>
        <p:txBody>
          <a:bodyPr wrap="square" lIns="0" tIns="0" rIns="0" bIns="0" rtlCol="0"/>
          <a:lstStyle/>
          <a:p>
            <a:endParaRPr sz="1350"/>
          </a:p>
        </p:txBody>
      </p:sp>
      <p:sp>
        <p:nvSpPr>
          <p:cNvPr id="110" name="object 106">
            <a:extLst>
              <a:ext uri="{FF2B5EF4-FFF2-40B4-BE49-F238E27FC236}">
                <a16:creationId xmlns:a16="http://schemas.microsoft.com/office/drawing/2014/main" id="{519E7A14-7D80-4385-831E-701DEC4DEDC1}"/>
              </a:ext>
            </a:extLst>
          </p:cNvPr>
          <p:cNvSpPr/>
          <p:nvPr/>
        </p:nvSpPr>
        <p:spPr>
          <a:xfrm>
            <a:off x="5704747" y="4449837"/>
            <a:ext cx="100965" cy="243840"/>
          </a:xfrm>
          <a:custGeom>
            <a:avLst/>
            <a:gdLst/>
            <a:ahLst/>
            <a:cxnLst/>
            <a:rect l="l" t="t" r="r" b="b"/>
            <a:pathLst>
              <a:path w="134620" h="325120">
                <a:moveTo>
                  <a:pt x="120491" y="304799"/>
                </a:moveTo>
                <a:lnTo>
                  <a:pt x="118491" y="304799"/>
                </a:lnTo>
                <a:lnTo>
                  <a:pt x="117475" y="313689"/>
                </a:lnTo>
                <a:lnTo>
                  <a:pt x="115316" y="322579"/>
                </a:lnTo>
                <a:lnTo>
                  <a:pt x="115189" y="325119"/>
                </a:lnTo>
                <a:lnTo>
                  <a:pt x="127762" y="325119"/>
                </a:lnTo>
                <a:lnTo>
                  <a:pt x="117221" y="323849"/>
                </a:lnTo>
                <a:lnTo>
                  <a:pt x="117094" y="322579"/>
                </a:lnTo>
                <a:lnTo>
                  <a:pt x="117729" y="317499"/>
                </a:lnTo>
                <a:lnTo>
                  <a:pt x="118999" y="311149"/>
                </a:lnTo>
                <a:lnTo>
                  <a:pt x="119634" y="308609"/>
                </a:lnTo>
                <a:lnTo>
                  <a:pt x="120491" y="304799"/>
                </a:lnTo>
                <a:close/>
              </a:path>
              <a:path w="134620" h="325120">
                <a:moveTo>
                  <a:pt x="111252" y="285749"/>
                </a:moveTo>
                <a:lnTo>
                  <a:pt x="107823" y="285749"/>
                </a:lnTo>
                <a:lnTo>
                  <a:pt x="104267" y="298449"/>
                </a:lnTo>
                <a:lnTo>
                  <a:pt x="100584" y="309879"/>
                </a:lnTo>
                <a:lnTo>
                  <a:pt x="99187" y="314959"/>
                </a:lnTo>
                <a:lnTo>
                  <a:pt x="101854" y="320039"/>
                </a:lnTo>
                <a:lnTo>
                  <a:pt x="100965" y="317499"/>
                </a:lnTo>
                <a:lnTo>
                  <a:pt x="101473" y="314959"/>
                </a:lnTo>
                <a:lnTo>
                  <a:pt x="104902" y="302259"/>
                </a:lnTo>
                <a:lnTo>
                  <a:pt x="108458" y="290829"/>
                </a:lnTo>
                <a:lnTo>
                  <a:pt x="109982" y="287019"/>
                </a:lnTo>
                <a:lnTo>
                  <a:pt x="111717" y="287019"/>
                </a:lnTo>
                <a:lnTo>
                  <a:pt x="111252" y="285749"/>
                </a:lnTo>
                <a:close/>
              </a:path>
              <a:path w="134620" h="325120">
                <a:moveTo>
                  <a:pt x="115951" y="293369"/>
                </a:moveTo>
                <a:lnTo>
                  <a:pt x="112268" y="293369"/>
                </a:lnTo>
                <a:lnTo>
                  <a:pt x="112014" y="297179"/>
                </a:lnTo>
                <a:lnTo>
                  <a:pt x="111506" y="298449"/>
                </a:lnTo>
                <a:lnTo>
                  <a:pt x="109728" y="304799"/>
                </a:lnTo>
                <a:lnTo>
                  <a:pt x="107950" y="320039"/>
                </a:lnTo>
                <a:lnTo>
                  <a:pt x="108712" y="316229"/>
                </a:lnTo>
                <a:lnTo>
                  <a:pt x="110236" y="311149"/>
                </a:lnTo>
                <a:lnTo>
                  <a:pt x="111887" y="304799"/>
                </a:lnTo>
                <a:lnTo>
                  <a:pt x="113411" y="299719"/>
                </a:lnTo>
                <a:lnTo>
                  <a:pt x="114173" y="298449"/>
                </a:lnTo>
                <a:lnTo>
                  <a:pt x="117221" y="298449"/>
                </a:lnTo>
                <a:lnTo>
                  <a:pt x="115189" y="295909"/>
                </a:lnTo>
                <a:lnTo>
                  <a:pt x="115951" y="293369"/>
                </a:lnTo>
                <a:close/>
              </a:path>
              <a:path w="134620" h="325120">
                <a:moveTo>
                  <a:pt x="115914" y="259079"/>
                </a:moveTo>
                <a:lnTo>
                  <a:pt x="106426" y="259079"/>
                </a:lnTo>
                <a:lnTo>
                  <a:pt x="106807" y="261619"/>
                </a:lnTo>
                <a:lnTo>
                  <a:pt x="106426" y="264159"/>
                </a:lnTo>
                <a:lnTo>
                  <a:pt x="106426" y="267969"/>
                </a:lnTo>
                <a:lnTo>
                  <a:pt x="105537" y="270509"/>
                </a:lnTo>
                <a:lnTo>
                  <a:pt x="101600" y="283209"/>
                </a:lnTo>
                <a:lnTo>
                  <a:pt x="97536" y="295909"/>
                </a:lnTo>
                <a:lnTo>
                  <a:pt x="90170" y="317499"/>
                </a:lnTo>
                <a:lnTo>
                  <a:pt x="92710" y="318769"/>
                </a:lnTo>
                <a:lnTo>
                  <a:pt x="94361" y="317499"/>
                </a:lnTo>
                <a:lnTo>
                  <a:pt x="93726" y="313689"/>
                </a:lnTo>
                <a:lnTo>
                  <a:pt x="94742" y="309879"/>
                </a:lnTo>
                <a:lnTo>
                  <a:pt x="98933" y="297179"/>
                </a:lnTo>
                <a:lnTo>
                  <a:pt x="102997" y="285749"/>
                </a:lnTo>
                <a:lnTo>
                  <a:pt x="105537" y="278129"/>
                </a:lnTo>
                <a:lnTo>
                  <a:pt x="106934" y="275589"/>
                </a:lnTo>
                <a:lnTo>
                  <a:pt x="109347" y="275589"/>
                </a:lnTo>
                <a:lnTo>
                  <a:pt x="108458" y="274319"/>
                </a:lnTo>
                <a:lnTo>
                  <a:pt x="108712" y="262889"/>
                </a:lnTo>
                <a:lnTo>
                  <a:pt x="111252" y="260349"/>
                </a:lnTo>
                <a:lnTo>
                  <a:pt x="115007" y="260349"/>
                </a:lnTo>
                <a:lnTo>
                  <a:pt x="115914" y="259079"/>
                </a:lnTo>
                <a:close/>
              </a:path>
              <a:path w="134620" h="325120">
                <a:moveTo>
                  <a:pt x="117221" y="298449"/>
                </a:moveTo>
                <a:lnTo>
                  <a:pt x="114173" y="298449"/>
                </a:lnTo>
                <a:lnTo>
                  <a:pt x="114173" y="304799"/>
                </a:lnTo>
                <a:lnTo>
                  <a:pt x="111506" y="312419"/>
                </a:lnTo>
                <a:lnTo>
                  <a:pt x="111379" y="318769"/>
                </a:lnTo>
                <a:lnTo>
                  <a:pt x="114046" y="313689"/>
                </a:lnTo>
                <a:lnTo>
                  <a:pt x="116205" y="308609"/>
                </a:lnTo>
                <a:lnTo>
                  <a:pt x="115951" y="306069"/>
                </a:lnTo>
                <a:lnTo>
                  <a:pt x="118491" y="304799"/>
                </a:lnTo>
                <a:lnTo>
                  <a:pt x="120491" y="304799"/>
                </a:lnTo>
                <a:lnTo>
                  <a:pt x="121634" y="299719"/>
                </a:lnTo>
                <a:lnTo>
                  <a:pt x="118999" y="299719"/>
                </a:lnTo>
                <a:lnTo>
                  <a:pt x="117221" y="298449"/>
                </a:lnTo>
                <a:close/>
              </a:path>
              <a:path w="134620" h="325120">
                <a:moveTo>
                  <a:pt x="75311" y="309879"/>
                </a:moveTo>
                <a:lnTo>
                  <a:pt x="81153" y="313689"/>
                </a:lnTo>
                <a:lnTo>
                  <a:pt x="89916" y="317499"/>
                </a:lnTo>
                <a:lnTo>
                  <a:pt x="90170" y="317499"/>
                </a:lnTo>
                <a:lnTo>
                  <a:pt x="85217" y="314959"/>
                </a:lnTo>
                <a:lnTo>
                  <a:pt x="81788" y="312419"/>
                </a:lnTo>
                <a:lnTo>
                  <a:pt x="78613" y="311149"/>
                </a:lnTo>
                <a:lnTo>
                  <a:pt x="75311" y="309879"/>
                </a:lnTo>
                <a:close/>
              </a:path>
              <a:path w="134620" h="325120">
                <a:moveTo>
                  <a:pt x="111717" y="287019"/>
                </a:moveTo>
                <a:lnTo>
                  <a:pt x="109982" y="287019"/>
                </a:lnTo>
                <a:lnTo>
                  <a:pt x="109093" y="295909"/>
                </a:lnTo>
                <a:lnTo>
                  <a:pt x="105537" y="303529"/>
                </a:lnTo>
                <a:lnTo>
                  <a:pt x="105029" y="311149"/>
                </a:lnTo>
                <a:lnTo>
                  <a:pt x="112268" y="293369"/>
                </a:lnTo>
                <a:lnTo>
                  <a:pt x="115951" y="293369"/>
                </a:lnTo>
                <a:lnTo>
                  <a:pt x="116332" y="292099"/>
                </a:lnTo>
                <a:lnTo>
                  <a:pt x="117348" y="289559"/>
                </a:lnTo>
                <a:lnTo>
                  <a:pt x="112649" y="289559"/>
                </a:lnTo>
                <a:lnTo>
                  <a:pt x="111717" y="287019"/>
                </a:lnTo>
                <a:close/>
              </a:path>
              <a:path w="134620" h="325120">
                <a:moveTo>
                  <a:pt x="109347" y="275589"/>
                </a:moveTo>
                <a:lnTo>
                  <a:pt x="106934" y="275589"/>
                </a:lnTo>
                <a:lnTo>
                  <a:pt x="99314" y="299719"/>
                </a:lnTo>
                <a:lnTo>
                  <a:pt x="97282" y="308609"/>
                </a:lnTo>
                <a:lnTo>
                  <a:pt x="98806" y="306069"/>
                </a:lnTo>
                <a:lnTo>
                  <a:pt x="102870" y="294639"/>
                </a:lnTo>
                <a:lnTo>
                  <a:pt x="105029" y="288289"/>
                </a:lnTo>
                <a:lnTo>
                  <a:pt x="106680" y="285749"/>
                </a:lnTo>
                <a:lnTo>
                  <a:pt x="111252" y="285749"/>
                </a:lnTo>
                <a:lnTo>
                  <a:pt x="112268" y="278129"/>
                </a:lnTo>
                <a:lnTo>
                  <a:pt x="114300" y="276859"/>
                </a:lnTo>
                <a:lnTo>
                  <a:pt x="110236" y="276859"/>
                </a:lnTo>
                <a:lnTo>
                  <a:pt x="109347" y="275589"/>
                </a:lnTo>
                <a:close/>
              </a:path>
              <a:path w="134620" h="325120">
                <a:moveTo>
                  <a:pt x="121920" y="298449"/>
                </a:moveTo>
                <a:lnTo>
                  <a:pt x="118999" y="299719"/>
                </a:lnTo>
                <a:lnTo>
                  <a:pt x="121634" y="299719"/>
                </a:lnTo>
                <a:lnTo>
                  <a:pt x="121920" y="298449"/>
                </a:lnTo>
                <a:close/>
              </a:path>
              <a:path w="134620" h="325120">
                <a:moveTo>
                  <a:pt x="122707" y="288289"/>
                </a:moveTo>
                <a:lnTo>
                  <a:pt x="119507" y="288289"/>
                </a:lnTo>
                <a:lnTo>
                  <a:pt x="122047" y="290829"/>
                </a:lnTo>
                <a:lnTo>
                  <a:pt x="122428" y="292099"/>
                </a:lnTo>
                <a:lnTo>
                  <a:pt x="123444" y="295909"/>
                </a:lnTo>
                <a:lnTo>
                  <a:pt x="124714" y="290829"/>
                </a:lnTo>
                <a:lnTo>
                  <a:pt x="122936" y="289559"/>
                </a:lnTo>
                <a:lnTo>
                  <a:pt x="122707" y="288289"/>
                </a:lnTo>
                <a:close/>
              </a:path>
              <a:path w="134620" h="325120">
                <a:moveTo>
                  <a:pt x="119507" y="288289"/>
                </a:moveTo>
                <a:lnTo>
                  <a:pt x="117856" y="288289"/>
                </a:lnTo>
                <a:lnTo>
                  <a:pt x="119126" y="292099"/>
                </a:lnTo>
                <a:lnTo>
                  <a:pt x="119507" y="288289"/>
                </a:lnTo>
                <a:close/>
              </a:path>
              <a:path w="134620" h="325120">
                <a:moveTo>
                  <a:pt x="117729" y="278129"/>
                </a:moveTo>
                <a:lnTo>
                  <a:pt x="118999" y="281939"/>
                </a:lnTo>
                <a:lnTo>
                  <a:pt x="117094" y="288289"/>
                </a:lnTo>
                <a:lnTo>
                  <a:pt x="112649" y="289559"/>
                </a:lnTo>
                <a:lnTo>
                  <a:pt x="117348" y="289559"/>
                </a:lnTo>
                <a:lnTo>
                  <a:pt x="117856" y="288289"/>
                </a:lnTo>
                <a:lnTo>
                  <a:pt x="122707" y="288289"/>
                </a:lnTo>
                <a:lnTo>
                  <a:pt x="121793" y="283209"/>
                </a:lnTo>
                <a:lnTo>
                  <a:pt x="120650" y="281939"/>
                </a:lnTo>
                <a:lnTo>
                  <a:pt x="117729" y="278129"/>
                </a:lnTo>
                <a:close/>
              </a:path>
              <a:path w="134620" h="325120">
                <a:moveTo>
                  <a:pt x="115697" y="265429"/>
                </a:moveTo>
                <a:lnTo>
                  <a:pt x="115189" y="271779"/>
                </a:lnTo>
                <a:lnTo>
                  <a:pt x="114173" y="274319"/>
                </a:lnTo>
                <a:lnTo>
                  <a:pt x="110236" y="276859"/>
                </a:lnTo>
                <a:lnTo>
                  <a:pt x="114300" y="276859"/>
                </a:lnTo>
                <a:lnTo>
                  <a:pt x="114046" y="281939"/>
                </a:lnTo>
                <a:lnTo>
                  <a:pt x="116332" y="276859"/>
                </a:lnTo>
                <a:lnTo>
                  <a:pt x="116459" y="269239"/>
                </a:lnTo>
                <a:lnTo>
                  <a:pt x="115697" y="265429"/>
                </a:lnTo>
                <a:close/>
              </a:path>
              <a:path w="134620" h="325120">
                <a:moveTo>
                  <a:pt x="89408" y="269239"/>
                </a:moveTo>
                <a:lnTo>
                  <a:pt x="83185" y="269239"/>
                </a:lnTo>
                <a:lnTo>
                  <a:pt x="81407" y="275589"/>
                </a:lnTo>
                <a:lnTo>
                  <a:pt x="85852" y="271779"/>
                </a:lnTo>
                <a:lnTo>
                  <a:pt x="89408" y="269239"/>
                </a:lnTo>
                <a:close/>
              </a:path>
              <a:path w="134620" h="325120">
                <a:moveTo>
                  <a:pt x="90805" y="264159"/>
                </a:moveTo>
                <a:lnTo>
                  <a:pt x="89408" y="264159"/>
                </a:lnTo>
                <a:lnTo>
                  <a:pt x="88900" y="267969"/>
                </a:lnTo>
                <a:lnTo>
                  <a:pt x="85979" y="269239"/>
                </a:lnTo>
                <a:lnTo>
                  <a:pt x="92456" y="269239"/>
                </a:lnTo>
                <a:lnTo>
                  <a:pt x="92202" y="266699"/>
                </a:lnTo>
                <a:lnTo>
                  <a:pt x="90805" y="264159"/>
                </a:lnTo>
                <a:close/>
              </a:path>
              <a:path w="134620" h="325120">
                <a:moveTo>
                  <a:pt x="112458" y="252729"/>
                </a:moveTo>
                <a:lnTo>
                  <a:pt x="102616" y="252729"/>
                </a:lnTo>
                <a:lnTo>
                  <a:pt x="101600" y="255269"/>
                </a:lnTo>
                <a:lnTo>
                  <a:pt x="104521" y="255269"/>
                </a:lnTo>
                <a:lnTo>
                  <a:pt x="103759" y="259079"/>
                </a:lnTo>
                <a:lnTo>
                  <a:pt x="99822" y="262889"/>
                </a:lnTo>
                <a:lnTo>
                  <a:pt x="100330" y="266699"/>
                </a:lnTo>
                <a:lnTo>
                  <a:pt x="101219" y="267969"/>
                </a:lnTo>
                <a:lnTo>
                  <a:pt x="102108" y="264159"/>
                </a:lnTo>
                <a:lnTo>
                  <a:pt x="103759" y="261619"/>
                </a:lnTo>
                <a:lnTo>
                  <a:pt x="106426" y="259079"/>
                </a:lnTo>
                <a:lnTo>
                  <a:pt x="115914" y="259079"/>
                </a:lnTo>
                <a:lnTo>
                  <a:pt x="117729" y="256539"/>
                </a:lnTo>
                <a:lnTo>
                  <a:pt x="112458" y="252729"/>
                </a:lnTo>
                <a:close/>
              </a:path>
              <a:path w="134620" h="325120">
                <a:moveTo>
                  <a:pt x="86487" y="233679"/>
                </a:moveTo>
                <a:lnTo>
                  <a:pt x="88519" y="237489"/>
                </a:lnTo>
                <a:lnTo>
                  <a:pt x="91440" y="240029"/>
                </a:lnTo>
                <a:lnTo>
                  <a:pt x="90297" y="246379"/>
                </a:lnTo>
                <a:lnTo>
                  <a:pt x="88900" y="250189"/>
                </a:lnTo>
                <a:lnTo>
                  <a:pt x="90932" y="255269"/>
                </a:lnTo>
                <a:lnTo>
                  <a:pt x="88011" y="259079"/>
                </a:lnTo>
                <a:lnTo>
                  <a:pt x="84709" y="260349"/>
                </a:lnTo>
                <a:lnTo>
                  <a:pt x="82042" y="260349"/>
                </a:lnTo>
                <a:lnTo>
                  <a:pt x="82423" y="266699"/>
                </a:lnTo>
                <a:lnTo>
                  <a:pt x="85725" y="262889"/>
                </a:lnTo>
                <a:lnTo>
                  <a:pt x="91016" y="262889"/>
                </a:lnTo>
                <a:lnTo>
                  <a:pt x="91440" y="260349"/>
                </a:lnTo>
                <a:lnTo>
                  <a:pt x="93853" y="257809"/>
                </a:lnTo>
                <a:lnTo>
                  <a:pt x="97324" y="257809"/>
                </a:lnTo>
                <a:lnTo>
                  <a:pt x="97155" y="252729"/>
                </a:lnTo>
                <a:lnTo>
                  <a:pt x="94615" y="252729"/>
                </a:lnTo>
                <a:lnTo>
                  <a:pt x="92202" y="251459"/>
                </a:lnTo>
                <a:lnTo>
                  <a:pt x="93599" y="246379"/>
                </a:lnTo>
                <a:lnTo>
                  <a:pt x="103457" y="246379"/>
                </a:lnTo>
                <a:lnTo>
                  <a:pt x="96012" y="237489"/>
                </a:lnTo>
                <a:lnTo>
                  <a:pt x="95362" y="236219"/>
                </a:lnTo>
                <a:lnTo>
                  <a:pt x="89027" y="236219"/>
                </a:lnTo>
                <a:lnTo>
                  <a:pt x="86487" y="233679"/>
                </a:lnTo>
                <a:close/>
              </a:path>
              <a:path w="134620" h="325120">
                <a:moveTo>
                  <a:pt x="97366" y="259079"/>
                </a:moveTo>
                <a:lnTo>
                  <a:pt x="96139" y="259079"/>
                </a:lnTo>
                <a:lnTo>
                  <a:pt x="97155" y="261619"/>
                </a:lnTo>
                <a:lnTo>
                  <a:pt x="95123" y="266699"/>
                </a:lnTo>
                <a:lnTo>
                  <a:pt x="97536" y="264159"/>
                </a:lnTo>
                <a:lnTo>
                  <a:pt x="97366" y="259079"/>
                </a:lnTo>
                <a:close/>
              </a:path>
              <a:path w="134620" h="325120">
                <a:moveTo>
                  <a:pt x="91016" y="262889"/>
                </a:moveTo>
                <a:lnTo>
                  <a:pt x="85725" y="262889"/>
                </a:lnTo>
                <a:lnTo>
                  <a:pt x="85979" y="265429"/>
                </a:lnTo>
                <a:lnTo>
                  <a:pt x="86233" y="265429"/>
                </a:lnTo>
                <a:lnTo>
                  <a:pt x="89408" y="264159"/>
                </a:lnTo>
                <a:lnTo>
                  <a:pt x="90805" y="264159"/>
                </a:lnTo>
                <a:lnTo>
                  <a:pt x="91016" y="262889"/>
                </a:lnTo>
                <a:close/>
              </a:path>
              <a:path w="134620" h="325120">
                <a:moveTo>
                  <a:pt x="115007" y="260349"/>
                </a:moveTo>
                <a:lnTo>
                  <a:pt x="111252" y="260349"/>
                </a:lnTo>
                <a:lnTo>
                  <a:pt x="111379" y="265429"/>
                </a:lnTo>
                <a:lnTo>
                  <a:pt x="115007" y="260349"/>
                </a:lnTo>
                <a:close/>
              </a:path>
              <a:path w="134620" h="325120">
                <a:moveTo>
                  <a:pt x="97324" y="257809"/>
                </a:moveTo>
                <a:lnTo>
                  <a:pt x="93853" y="257809"/>
                </a:lnTo>
                <a:lnTo>
                  <a:pt x="93345" y="261619"/>
                </a:lnTo>
                <a:lnTo>
                  <a:pt x="96139" y="259079"/>
                </a:lnTo>
                <a:lnTo>
                  <a:pt x="97366" y="259079"/>
                </a:lnTo>
                <a:lnTo>
                  <a:pt x="97324" y="257809"/>
                </a:lnTo>
                <a:close/>
              </a:path>
              <a:path w="134620" h="325120">
                <a:moveTo>
                  <a:pt x="104521" y="247649"/>
                </a:moveTo>
                <a:lnTo>
                  <a:pt x="97790" y="247649"/>
                </a:lnTo>
                <a:lnTo>
                  <a:pt x="100203" y="251459"/>
                </a:lnTo>
                <a:lnTo>
                  <a:pt x="99695" y="253999"/>
                </a:lnTo>
                <a:lnTo>
                  <a:pt x="102616" y="252729"/>
                </a:lnTo>
                <a:lnTo>
                  <a:pt x="112458" y="252729"/>
                </a:lnTo>
                <a:lnTo>
                  <a:pt x="107188" y="248919"/>
                </a:lnTo>
                <a:lnTo>
                  <a:pt x="104521" y="247649"/>
                </a:lnTo>
                <a:close/>
              </a:path>
              <a:path w="134620" h="325120">
                <a:moveTo>
                  <a:pt x="103457" y="246379"/>
                </a:moveTo>
                <a:lnTo>
                  <a:pt x="93599" y="246379"/>
                </a:lnTo>
                <a:lnTo>
                  <a:pt x="94488" y="250189"/>
                </a:lnTo>
                <a:lnTo>
                  <a:pt x="97790" y="247649"/>
                </a:lnTo>
                <a:lnTo>
                  <a:pt x="104521" y="247649"/>
                </a:lnTo>
                <a:lnTo>
                  <a:pt x="103457" y="246379"/>
                </a:lnTo>
                <a:close/>
              </a:path>
              <a:path w="134620" h="325120">
                <a:moveTo>
                  <a:pt x="91468" y="228599"/>
                </a:moveTo>
                <a:lnTo>
                  <a:pt x="85725" y="228599"/>
                </a:lnTo>
                <a:lnTo>
                  <a:pt x="88392" y="231139"/>
                </a:lnTo>
                <a:lnTo>
                  <a:pt x="89027" y="236219"/>
                </a:lnTo>
                <a:lnTo>
                  <a:pt x="95362" y="236219"/>
                </a:lnTo>
                <a:lnTo>
                  <a:pt x="91468" y="228599"/>
                </a:lnTo>
                <a:close/>
              </a:path>
              <a:path w="134620" h="325120">
                <a:moveTo>
                  <a:pt x="89111" y="222249"/>
                </a:moveTo>
                <a:lnTo>
                  <a:pt x="82931" y="222249"/>
                </a:lnTo>
                <a:lnTo>
                  <a:pt x="73279" y="227329"/>
                </a:lnTo>
                <a:lnTo>
                  <a:pt x="69088" y="228599"/>
                </a:lnTo>
                <a:lnTo>
                  <a:pt x="79375" y="228599"/>
                </a:lnTo>
                <a:lnTo>
                  <a:pt x="80137" y="234949"/>
                </a:lnTo>
                <a:lnTo>
                  <a:pt x="81407" y="232409"/>
                </a:lnTo>
                <a:lnTo>
                  <a:pt x="82550" y="228599"/>
                </a:lnTo>
                <a:lnTo>
                  <a:pt x="84582" y="227329"/>
                </a:lnTo>
                <a:lnTo>
                  <a:pt x="90819" y="227329"/>
                </a:lnTo>
                <a:lnTo>
                  <a:pt x="90170" y="226059"/>
                </a:lnTo>
                <a:lnTo>
                  <a:pt x="89111" y="222249"/>
                </a:lnTo>
                <a:close/>
              </a:path>
              <a:path w="134620" h="325120">
                <a:moveTo>
                  <a:pt x="79375" y="228599"/>
                </a:moveTo>
                <a:lnTo>
                  <a:pt x="68834" y="228599"/>
                </a:lnTo>
                <a:lnTo>
                  <a:pt x="68580" y="232409"/>
                </a:lnTo>
                <a:lnTo>
                  <a:pt x="79375" y="228599"/>
                </a:lnTo>
                <a:close/>
              </a:path>
              <a:path w="134620" h="325120">
                <a:moveTo>
                  <a:pt x="90819" y="227329"/>
                </a:moveTo>
                <a:lnTo>
                  <a:pt x="84582" y="227329"/>
                </a:lnTo>
                <a:lnTo>
                  <a:pt x="84328" y="229869"/>
                </a:lnTo>
                <a:lnTo>
                  <a:pt x="85725" y="228599"/>
                </a:lnTo>
                <a:lnTo>
                  <a:pt x="91468" y="228599"/>
                </a:lnTo>
                <a:lnTo>
                  <a:pt x="90819" y="227329"/>
                </a:lnTo>
                <a:close/>
              </a:path>
              <a:path w="134620" h="325120">
                <a:moveTo>
                  <a:pt x="86719" y="213359"/>
                </a:moveTo>
                <a:lnTo>
                  <a:pt x="81026" y="213359"/>
                </a:lnTo>
                <a:lnTo>
                  <a:pt x="79121" y="215899"/>
                </a:lnTo>
                <a:lnTo>
                  <a:pt x="75184" y="217169"/>
                </a:lnTo>
                <a:lnTo>
                  <a:pt x="71374" y="219709"/>
                </a:lnTo>
                <a:lnTo>
                  <a:pt x="59944" y="223519"/>
                </a:lnTo>
                <a:lnTo>
                  <a:pt x="52451" y="224789"/>
                </a:lnTo>
                <a:lnTo>
                  <a:pt x="46228" y="228599"/>
                </a:lnTo>
                <a:lnTo>
                  <a:pt x="50419" y="227329"/>
                </a:lnTo>
                <a:lnTo>
                  <a:pt x="54610" y="227329"/>
                </a:lnTo>
                <a:lnTo>
                  <a:pt x="58547" y="226059"/>
                </a:lnTo>
                <a:lnTo>
                  <a:pt x="62611" y="226059"/>
                </a:lnTo>
                <a:lnTo>
                  <a:pt x="70485" y="222249"/>
                </a:lnTo>
                <a:lnTo>
                  <a:pt x="74422" y="220979"/>
                </a:lnTo>
                <a:lnTo>
                  <a:pt x="78105" y="219709"/>
                </a:lnTo>
                <a:lnTo>
                  <a:pt x="82042" y="217169"/>
                </a:lnTo>
                <a:lnTo>
                  <a:pt x="87700" y="217169"/>
                </a:lnTo>
                <a:lnTo>
                  <a:pt x="86995" y="214629"/>
                </a:lnTo>
                <a:lnTo>
                  <a:pt x="86719" y="213359"/>
                </a:lnTo>
                <a:close/>
              </a:path>
              <a:path w="134620" h="325120">
                <a:moveTo>
                  <a:pt x="87700" y="217169"/>
                </a:moveTo>
                <a:lnTo>
                  <a:pt x="82042" y="217169"/>
                </a:lnTo>
                <a:lnTo>
                  <a:pt x="80518" y="219709"/>
                </a:lnTo>
                <a:lnTo>
                  <a:pt x="77089" y="222249"/>
                </a:lnTo>
                <a:lnTo>
                  <a:pt x="75819" y="224789"/>
                </a:lnTo>
                <a:lnTo>
                  <a:pt x="82931" y="222249"/>
                </a:lnTo>
                <a:lnTo>
                  <a:pt x="89111" y="222249"/>
                </a:lnTo>
                <a:lnTo>
                  <a:pt x="87700" y="217169"/>
                </a:lnTo>
                <a:close/>
              </a:path>
              <a:path w="134620" h="325120">
                <a:moveTo>
                  <a:pt x="53467" y="135889"/>
                </a:moveTo>
                <a:lnTo>
                  <a:pt x="52705" y="139699"/>
                </a:lnTo>
                <a:lnTo>
                  <a:pt x="53848" y="142239"/>
                </a:lnTo>
                <a:lnTo>
                  <a:pt x="55118" y="146049"/>
                </a:lnTo>
                <a:lnTo>
                  <a:pt x="57023" y="149859"/>
                </a:lnTo>
                <a:lnTo>
                  <a:pt x="58801" y="153669"/>
                </a:lnTo>
                <a:lnTo>
                  <a:pt x="63881" y="158749"/>
                </a:lnTo>
                <a:lnTo>
                  <a:pt x="67945" y="162559"/>
                </a:lnTo>
                <a:lnTo>
                  <a:pt x="70104" y="165099"/>
                </a:lnTo>
                <a:lnTo>
                  <a:pt x="76708" y="170179"/>
                </a:lnTo>
                <a:lnTo>
                  <a:pt x="79629" y="171449"/>
                </a:lnTo>
                <a:lnTo>
                  <a:pt x="80264" y="172719"/>
                </a:lnTo>
                <a:lnTo>
                  <a:pt x="80645" y="176529"/>
                </a:lnTo>
                <a:lnTo>
                  <a:pt x="80645" y="181609"/>
                </a:lnTo>
                <a:lnTo>
                  <a:pt x="77724" y="185419"/>
                </a:lnTo>
                <a:lnTo>
                  <a:pt x="80518" y="187959"/>
                </a:lnTo>
                <a:lnTo>
                  <a:pt x="59055" y="219709"/>
                </a:lnTo>
                <a:lnTo>
                  <a:pt x="56388" y="220979"/>
                </a:lnTo>
                <a:lnTo>
                  <a:pt x="53848" y="222249"/>
                </a:lnTo>
                <a:lnTo>
                  <a:pt x="54864" y="222249"/>
                </a:lnTo>
                <a:lnTo>
                  <a:pt x="62865" y="220979"/>
                </a:lnTo>
                <a:lnTo>
                  <a:pt x="70612" y="218439"/>
                </a:lnTo>
                <a:lnTo>
                  <a:pt x="77978" y="214629"/>
                </a:lnTo>
                <a:lnTo>
                  <a:pt x="81026" y="213359"/>
                </a:lnTo>
                <a:lnTo>
                  <a:pt x="86719" y="213359"/>
                </a:lnTo>
                <a:lnTo>
                  <a:pt x="85344" y="207009"/>
                </a:lnTo>
                <a:lnTo>
                  <a:pt x="84836" y="200659"/>
                </a:lnTo>
                <a:lnTo>
                  <a:pt x="84455" y="191769"/>
                </a:lnTo>
                <a:lnTo>
                  <a:pt x="115189" y="191769"/>
                </a:lnTo>
                <a:lnTo>
                  <a:pt x="115316" y="190499"/>
                </a:lnTo>
                <a:lnTo>
                  <a:pt x="84582" y="190499"/>
                </a:lnTo>
                <a:lnTo>
                  <a:pt x="84582" y="167639"/>
                </a:lnTo>
                <a:lnTo>
                  <a:pt x="76835" y="167639"/>
                </a:lnTo>
                <a:lnTo>
                  <a:pt x="74549" y="165099"/>
                </a:lnTo>
                <a:lnTo>
                  <a:pt x="71882" y="165099"/>
                </a:lnTo>
                <a:lnTo>
                  <a:pt x="69850" y="161289"/>
                </a:lnTo>
                <a:lnTo>
                  <a:pt x="66802" y="160019"/>
                </a:lnTo>
                <a:lnTo>
                  <a:pt x="64516" y="156209"/>
                </a:lnTo>
                <a:lnTo>
                  <a:pt x="60833" y="152399"/>
                </a:lnTo>
                <a:lnTo>
                  <a:pt x="59944" y="148589"/>
                </a:lnTo>
                <a:lnTo>
                  <a:pt x="55499" y="144779"/>
                </a:lnTo>
                <a:lnTo>
                  <a:pt x="56515" y="140969"/>
                </a:lnTo>
                <a:lnTo>
                  <a:pt x="54737" y="138429"/>
                </a:lnTo>
                <a:lnTo>
                  <a:pt x="53467" y="135889"/>
                </a:lnTo>
                <a:close/>
              </a:path>
              <a:path w="134620" h="325120">
                <a:moveTo>
                  <a:pt x="84582" y="154939"/>
                </a:moveTo>
                <a:lnTo>
                  <a:pt x="80772" y="154939"/>
                </a:lnTo>
                <a:lnTo>
                  <a:pt x="79375" y="157479"/>
                </a:lnTo>
                <a:lnTo>
                  <a:pt x="81153" y="161289"/>
                </a:lnTo>
                <a:lnTo>
                  <a:pt x="80518" y="165099"/>
                </a:lnTo>
                <a:lnTo>
                  <a:pt x="80137" y="167639"/>
                </a:lnTo>
                <a:lnTo>
                  <a:pt x="84582" y="167639"/>
                </a:lnTo>
                <a:lnTo>
                  <a:pt x="84582" y="154939"/>
                </a:lnTo>
                <a:close/>
              </a:path>
              <a:path w="134620" h="325120">
                <a:moveTo>
                  <a:pt x="10867" y="7619"/>
                </a:moveTo>
                <a:lnTo>
                  <a:pt x="7874" y="7619"/>
                </a:lnTo>
                <a:lnTo>
                  <a:pt x="8636" y="11429"/>
                </a:lnTo>
                <a:lnTo>
                  <a:pt x="8763" y="22859"/>
                </a:lnTo>
                <a:lnTo>
                  <a:pt x="19304" y="62229"/>
                </a:lnTo>
                <a:lnTo>
                  <a:pt x="21463" y="64769"/>
                </a:lnTo>
                <a:lnTo>
                  <a:pt x="26543" y="72389"/>
                </a:lnTo>
                <a:lnTo>
                  <a:pt x="30353" y="77469"/>
                </a:lnTo>
                <a:lnTo>
                  <a:pt x="35560" y="80009"/>
                </a:lnTo>
                <a:lnTo>
                  <a:pt x="40894" y="82549"/>
                </a:lnTo>
                <a:lnTo>
                  <a:pt x="48006" y="86359"/>
                </a:lnTo>
                <a:lnTo>
                  <a:pt x="55118" y="88899"/>
                </a:lnTo>
                <a:lnTo>
                  <a:pt x="65786" y="93979"/>
                </a:lnTo>
                <a:lnTo>
                  <a:pt x="69088" y="96519"/>
                </a:lnTo>
                <a:lnTo>
                  <a:pt x="72517" y="97789"/>
                </a:lnTo>
                <a:lnTo>
                  <a:pt x="77851" y="101599"/>
                </a:lnTo>
                <a:lnTo>
                  <a:pt x="81153" y="105409"/>
                </a:lnTo>
                <a:lnTo>
                  <a:pt x="83820" y="111759"/>
                </a:lnTo>
                <a:lnTo>
                  <a:pt x="85471" y="115569"/>
                </a:lnTo>
                <a:lnTo>
                  <a:pt x="87630" y="118109"/>
                </a:lnTo>
                <a:lnTo>
                  <a:pt x="90551" y="121919"/>
                </a:lnTo>
                <a:lnTo>
                  <a:pt x="94488" y="124459"/>
                </a:lnTo>
                <a:lnTo>
                  <a:pt x="98044" y="124459"/>
                </a:lnTo>
                <a:lnTo>
                  <a:pt x="98933" y="128269"/>
                </a:lnTo>
                <a:lnTo>
                  <a:pt x="80772" y="128269"/>
                </a:lnTo>
                <a:lnTo>
                  <a:pt x="80645" y="132079"/>
                </a:lnTo>
                <a:lnTo>
                  <a:pt x="80391" y="135889"/>
                </a:lnTo>
                <a:lnTo>
                  <a:pt x="80137" y="148589"/>
                </a:lnTo>
                <a:lnTo>
                  <a:pt x="80391" y="151129"/>
                </a:lnTo>
                <a:lnTo>
                  <a:pt x="76581" y="154939"/>
                </a:lnTo>
                <a:lnTo>
                  <a:pt x="74422" y="156209"/>
                </a:lnTo>
                <a:lnTo>
                  <a:pt x="77089" y="157479"/>
                </a:lnTo>
                <a:lnTo>
                  <a:pt x="80772" y="154939"/>
                </a:lnTo>
                <a:lnTo>
                  <a:pt x="84582" y="154939"/>
                </a:lnTo>
                <a:lnTo>
                  <a:pt x="84582" y="130809"/>
                </a:lnTo>
                <a:lnTo>
                  <a:pt x="134112" y="130809"/>
                </a:lnTo>
                <a:lnTo>
                  <a:pt x="131064" y="125729"/>
                </a:lnTo>
                <a:lnTo>
                  <a:pt x="115570" y="125729"/>
                </a:lnTo>
                <a:lnTo>
                  <a:pt x="110998" y="121919"/>
                </a:lnTo>
                <a:lnTo>
                  <a:pt x="96139" y="121919"/>
                </a:lnTo>
                <a:lnTo>
                  <a:pt x="93472" y="120649"/>
                </a:lnTo>
                <a:lnTo>
                  <a:pt x="89408" y="116839"/>
                </a:lnTo>
                <a:lnTo>
                  <a:pt x="86868" y="113029"/>
                </a:lnTo>
                <a:lnTo>
                  <a:pt x="85852" y="111759"/>
                </a:lnTo>
                <a:lnTo>
                  <a:pt x="78232" y="100329"/>
                </a:lnTo>
                <a:lnTo>
                  <a:pt x="67945" y="92709"/>
                </a:lnTo>
                <a:lnTo>
                  <a:pt x="65278" y="91439"/>
                </a:lnTo>
                <a:lnTo>
                  <a:pt x="47117" y="83819"/>
                </a:lnTo>
                <a:lnTo>
                  <a:pt x="37211" y="78739"/>
                </a:lnTo>
                <a:lnTo>
                  <a:pt x="12954" y="41909"/>
                </a:lnTo>
                <a:lnTo>
                  <a:pt x="10033" y="16509"/>
                </a:lnTo>
                <a:lnTo>
                  <a:pt x="10668" y="8889"/>
                </a:lnTo>
                <a:lnTo>
                  <a:pt x="10867" y="7619"/>
                </a:lnTo>
                <a:close/>
              </a:path>
              <a:path w="134620" h="325120">
                <a:moveTo>
                  <a:pt x="117475" y="96519"/>
                </a:moveTo>
                <a:lnTo>
                  <a:pt x="115824" y="99059"/>
                </a:lnTo>
                <a:lnTo>
                  <a:pt x="115951" y="113029"/>
                </a:lnTo>
                <a:lnTo>
                  <a:pt x="118745" y="113029"/>
                </a:lnTo>
                <a:lnTo>
                  <a:pt x="120015" y="123189"/>
                </a:lnTo>
                <a:lnTo>
                  <a:pt x="118491" y="125729"/>
                </a:lnTo>
                <a:lnTo>
                  <a:pt x="131064" y="125729"/>
                </a:lnTo>
                <a:lnTo>
                  <a:pt x="130302" y="124459"/>
                </a:lnTo>
                <a:lnTo>
                  <a:pt x="125222" y="124459"/>
                </a:lnTo>
                <a:lnTo>
                  <a:pt x="120142" y="120649"/>
                </a:lnTo>
                <a:lnTo>
                  <a:pt x="120523" y="116839"/>
                </a:lnTo>
                <a:lnTo>
                  <a:pt x="121158" y="104139"/>
                </a:lnTo>
                <a:lnTo>
                  <a:pt x="119126" y="104139"/>
                </a:lnTo>
                <a:lnTo>
                  <a:pt x="117348" y="101599"/>
                </a:lnTo>
                <a:lnTo>
                  <a:pt x="117856" y="101599"/>
                </a:lnTo>
                <a:lnTo>
                  <a:pt x="117475" y="96519"/>
                </a:lnTo>
                <a:close/>
              </a:path>
              <a:path w="134620" h="325120">
                <a:moveTo>
                  <a:pt x="128778" y="121919"/>
                </a:moveTo>
                <a:lnTo>
                  <a:pt x="128143" y="124459"/>
                </a:lnTo>
                <a:lnTo>
                  <a:pt x="130302" y="124459"/>
                </a:lnTo>
                <a:lnTo>
                  <a:pt x="128778" y="121919"/>
                </a:lnTo>
                <a:close/>
              </a:path>
              <a:path w="134620" h="325120">
                <a:moveTo>
                  <a:pt x="105537" y="109219"/>
                </a:moveTo>
                <a:lnTo>
                  <a:pt x="102743" y="110489"/>
                </a:lnTo>
                <a:lnTo>
                  <a:pt x="100838" y="113029"/>
                </a:lnTo>
                <a:lnTo>
                  <a:pt x="101092" y="116839"/>
                </a:lnTo>
                <a:lnTo>
                  <a:pt x="100838" y="118109"/>
                </a:lnTo>
                <a:lnTo>
                  <a:pt x="100330" y="121919"/>
                </a:lnTo>
                <a:lnTo>
                  <a:pt x="110998" y="121919"/>
                </a:lnTo>
                <a:lnTo>
                  <a:pt x="107950" y="119379"/>
                </a:lnTo>
                <a:lnTo>
                  <a:pt x="108204" y="115569"/>
                </a:lnTo>
                <a:lnTo>
                  <a:pt x="115366" y="115569"/>
                </a:lnTo>
                <a:lnTo>
                  <a:pt x="115163" y="113029"/>
                </a:lnTo>
                <a:lnTo>
                  <a:pt x="105410" y="113029"/>
                </a:lnTo>
                <a:lnTo>
                  <a:pt x="105537" y="109219"/>
                </a:lnTo>
                <a:close/>
              </a:path>
              <a:path w="134620" h="325120">
                <a:moveTo>
                  <a:pt x="115366" y="115569"/>
                </a:moveTo>
                <a:lnTo>
                  <a:pt x="109347" y="115569"/>
                </a:lnTo>
                <a:lnTo>
                  <a:pt x="110744" y="120649"/>
                </a:lnTo>
                <a:lnTo>
                  <a:pt x="110109" y="116839"/>
                </a:lnTo>
                <a:lnTo>
                  <a:pt x="115468" y="116839"/>
                </a:lnTo>
                <a:lnTo>
                  <a:pt x="115366" y="115569"/>
                </a:lnTo>
                <a:close/>
              </a:path>
              <a:path w="134620" h="325120">
                <a:moveTo>
                  <a:pt x="115468" y="116839"/>
                </a:moveTo>
                <a:lnTo>
                  <a:pt x="112649" y="116839"/>
                </a:lnTo>
                <a:lnTo>
                  <a:pt x="112903" y="118109"/>
                </a:lnTo>
                <a:lnTo>
                  <a:pt x="115570" y="118109"/>
                </a:lnTo>
                <a:lnTo>
                  <a:pt x="115468" y="116839"/>
                </a:lnTo>
                <a:close/>
              </a:path>
              <a:path w="134620" h="325120">
                <a:moveTo>
                  <a:pt x="110236" y="104139"/>
                </a:moveTo>
                <a:lnTo>
                  <a:pt x="108839" y="110489"/>
                </a:lnTo>
                <a:lnTo>
                  <a:pt x="105410" y="113029"/>
                </a:lnTo>
                <a:lnTo>
                  <a:pt x="115163" y="113029"/>
                </a:lnTo>
                <a:lnTo>
                  <a:pt x="114757" y="107949"/>
                </a:lnTo>
                <a:lnTo>
                  <a:pt x="110236" y="107949"/>
                </a:lnTo>
                <a:lnTo>
                  <a:pt x="110236" y="104139"/>
                </a:lnTo>
                <a:close/>
              </a:path>
              <a:path w="134620" h="325120">
                <a:moveTo>
                  <a:pt x="114554" y="105409"/>
                </a:moveTo>
                <a:lnTo>
                  <a:pt x="114046" y="107949"/>
                </a:lnTo>
                <a:lnTo>
                  <a:pt x="114757" y="107949"/>
                </a:lnTo>
                <a:lnTo>
                  <a:pt x="114554" y="105409"/>
                </a:lnTo>
                <a:close/>
              </a:path>
              <a:path w="134620" h="325120">
                <a:moveTo>
                  <a:pt x="123930" y="91439"/>
                </a:moveTo>
                <a:lnTo>
                  <a:pt x="122555" y="91439"/>
                </a:lnTo>
                <a:lnTo>
                  <a:pt x="122047" y="95249"/>
                </a:lnTo>
                <a:lnTo>
                  <a:pt x="119253" y="95249"/>
                </a:lnTo>
                <a:lnTo>
                  <a:pt x="119126" y="104139"/>
                </a:lnTo>
                <a:lnTo>
                  <a:pt x="121158" y="104139"/>
                </a:lnTo>
                <a:lnTo>
                  <a:pt x="121412" y="99059"/>
                </a:lnTo>
                <a:lnTo>
                  <a:pt x="123825" y="97789"/>
                </a:lnTo>
                <a:lnTo>
                  <a:pt x="123930" y="91439"/>
                </a:lnTo>
                <a:close/>
              </a:path>
              <a:path w="134620" h="325120">
                <a:moveTo>
                  <a:pt x="12065" y="0"/>
                </a:moveTo>
                <a:lnTo>
                  <a:pt x="9017" y="2539"/>
                </a:lnTo>
                <a:lnTo>
                  <a:pt x="5969" y="6349"/>
                </a:lnTo>
                <a:lnTo>
                  <a:pt x="1651" y="15239"/>
                </a:lnTo>
                <a:lnTo>
                  <a:pt x="0" y="35559"/>
                </a:lnTo>
                <a:lnTo>
                  <a:pt x="2032" y="48259"/>
                </a:lnTo>
                <a:lnTo>
                  <a:pt x="23114" y="85089"/>
                </a:lnTo>
                <a:lnTo>
                  <a:pt x="39624" y="95249"/>
                </a:lnTo>
                <a:lnTo>
                  <a:pt x="38608" y="92709"/>
                </a:lnTo>
                <a:lnTo>
                  <a:pt x="37846" y="88899"/>
                </a:lnTo>
                <a:lnTo>
                  <a:pt x="32258" y="88899"/>
                </a:lnTo>
                <a:lnTo>
                  <a:pt x="21590" y="80009"/>
                </a:lnTo>
                <a:lnTo>
                  <a:pt x="3302" y="43179"/>
                </a:lnTo>
                <a:lnTo>
                  <a:pt x="1778" y="22859"/>
                </a:lnTo>
                <a:lnTo>
                  <a:pt x="3683" y="16509"/>
                </a:lnTo>
                <a:lnTo>
                  <a:pt x="6223" y="10159"/>
                </a:lnTo>
                <a:lnTo>
                  <a:pt x="7874" y="7619"/>
                </a:lnTo>
                <a:lnTo>
                  <a:pt x="10867" y="7619"/>
                </a:lnTo>
                <a:lnTo>
                  <a:pt x="12065" y="0"/>
                </a:lnTo>
                <a:close/>
              </a:path>
              <a:path w="134620" h="325120">
                <a:moveTo>
                  <a:pt x="115062" y="64769"/>
                </a:moveTo>
                <a:lnTo>
                  <a:pt x="107569" y="64769"/>
                </a:lnTo>
                <a:lnTo>
                  <a:pt x="108585" y="68579"/>
                </a:lnTo>
                <a:lnTo>
                  <a:pt x="97409" y="68579"/>
                </a:lnTo>
                <a:lnTo>
                  <a:pt x="95504" y="71119"/>
                </a:lnTo>
                <a:lnTo>
                  <a:pt x="95758" y="72389"/>
                </a:lnTo>
                <a:lnTo>
                  <a:pt x="97282" y="74929"/>
                </a:lnTo>
                <a:lnTo>
                  <a:pt x="99314" y="77469"/>
                </a:lnTo>
                <a:lnTo>
                  <a:pt x="120015" y="77469"/>
                </a:lnTo>
                <a:lnTo>
                  <a:pt x="121158" y="81279"/>
                </a:lnTo>
                <a:lnTo>
                  <a:pt x="119253" y="83819"/>
                </a:lnTo>
                <a:lnTo>
                  <a:pt x="118999" y="92709"/>
                </a:lnTo>
                <a:lnTo>
                  <a:pt x="120015" y="91439"/>
                </a:lnTo>
                <a:lnTo>
                  <a:pt x="123930" y="91439"/>
                </a:lnTo>
                <a:lnTo>
                  <a:pt x="123952" y="90169"/>
                </a:lnTo>
                <a:lnTo>
                  <a:pt x="122555" y="87629"/>
                </a:lnTo>
                <a:lnTo>
                  <a:pt x="120015" y="87629"/>
                </a:lnTo>
                <a:lnTo>
                  <a:pt x="120650" y="85089"/>
                </a:lnTo>
                <a:lnTo>
                  <a:pt x="122555" y="81279"/>
                </a:lnTo>
                <a:lnTo>
                  <a:pt x="123571" y="77469"/>
                </a:lnTo>
                <a:lnTo>
                  <a:pt x="120523" y="76199"/>
                </a:lnTo>
                <a:lnTo>
                  <a:pt x="99949" y="76199"/>
                </a:lnTo>
                <a:lnTo>
                  <a:pt x="98425" y="73659"/>
                </a:lnTo>
                <a:lnTo>
                  <a:pt x="106426" y="73659"/>
                </a:lnTo>
                <a:lnTo>
                  <a:pt x="111125" y="71119"/>
                </a:lnTo>
                <a:lnTo>
                  <a:pt x="115570" y="68579"/>
                </a:lnTo>
                <a:lnTo>
                  <a:pt x="116713" y="66039"/>
                </a:lnTo>
                <a:lnTo>
                  <a:pt x="115062" y="64769"/>
                </a:lnTo>
                <a:close/>
              </a:path>
              <a:path w="134620" h="325120">
                <a:moveTo>
                  <a:pt x="10033" y="53339"/>
                </a:moveTo>
                <a:lnTo>
                  <a:pt x="9398" y="54609"/>
                </a:lnTo>
                <a:lnTo>
                  <a:pt x="11176" y="60959"/>
                </a:lnTo>
                <a:lnTo>
                  <a:pt x="13970" y="64769"/>
                </a:lnTo>
                <a:lnTo>
                  <a:pt x="21590" y="76199"/>
                </a:lnTo>
                <a:lnTo>
                  <a:pt x="26924" y="81279"/>
                </a:lnTo>
                <a:lnTo>
                  <a:pt x="32893" y="86359"/>
                </a:lnTo>
                <a:lnTo>
                  <a:pt x="35687" y="88899"/>
                </a:lnTo>
                <a:lnTo>
                  <a:pt x="37846" y="88899"/>
                </a:lnTo>
                <a:lnTo>
                  <a:pt x="37084" y="86359"/>
                </a:lnTo>
                <a:lnTo>
                  <a:pt x="35560" y="85089"/>
                </a:lnTo>
                <a:lnTo>
                  <a:pt x="25527" y="77469"/>
                </a:lnTo>
                <a:lnTo>
                  <a:pt x="17399" y="67309"/>
                </a:lnTo>
                <a:lnTo>
                  <a:pt x="11049" y="55879"/>
                </a:lnTo>
                <a:lnTo>
                  <a:pt x="10033" y="53339"/>
                </a:lnTo>
                <a:close/>
              </a:path>
              <a:path w="134620" h="325120">
                <a:moveTo>
                  <a:pt x="129032" y="80009"/>
                </a:moveTo>
                <a:lnTo>
                  <a:pt x="126365" y="81279"/>
                </a:lnTo>
                <a:lnTo>
                  <a:pt x="123063" y="83819"/>
                </a:lnTo>
                <a:lnTo>
                  <a:pt x="120015" y="87629"/>
                </a:lnTo>
                <a:lnTo>
                  <a:pt x="126492" y="87629"/>
                </a:lnTo>
                <a:lnTo>
                  <a:pt x="129032" y="80009"/>
                </a:lnTo>
                <a:close/>
              </a:path>
              <a:path w="134620" h="325120">
                <a:moveTo>
                  <a:pt x="104775" y="62229"/>
                </a:moveTo>
                <a:lnTo>
                  <a:pt x="99441" y="63499"/>
                </a:lnTo>
                <a:lnTo>
                  <a:pt x="96901" y="64769"/>
                </a:lnTo>
                <a:lnTo>
                  <a:pt x="92075" y="67309"/>
                </a:lnTo>
                <a:lnTo>
                  <a:pt x="90678" y="69849"/>
                </a:lnTo>
                <a:lnTo>
                  <a:pt x="92964" y="68579"/>
                </a:lnTo>
                <a:lnTo>
                  <a:pt x="95504" y="67309"/>
                </a:lnTo>
                <a:lnTo>
                  <a:pt x="100076" y="64769"/>
                </a:lnTo>
                <a:lnTo>
                  <a:pt x="115062" y="64769"/>
                </a:lnTo>
                <a:lnTo>
                  <a:pt x="104775" y="62229"/>
                </a:lnTo>
                <a:close/>
              </a:path>
            </a:pathLst>
          </a:custGeom>
          <a:solidFill>
            <a:srgbClr val="B58E46"/>
          </a:solidFill>
        </p:spPr>
        <p:txBody>
          <a:bodyPr wrap="square" lIns="0" tIns="0" rIns="0" bIns="0" rtlCol="0"/>
          <a:lstStyle/>
          <a:p>
            <a:endParaRPr sz="1350"/>
          </a:p>
        </p:txBody>
      </p:sp>
      <p:sp>
        <p:nvSpPr>
          <p:cNvPr id="111" name="object 107">
            <a:extLst>
              <a:ext uri="{FF2B5EF4-FFF2-40B4-BE49-F238E27FC236}">
                <a16:creationId xmlns:a16="http://schemas.microsoft.com/office/drawing/2014/main" id="{3267104A-3761-48D5-8C44-98762F13D156}"/>
              </a:ext>
            </a:extLst>
          </p:cNvPr>
          <p:cNvSpPr/>
          <p:nvPr/>
        </p:nvSpPr>
        <p:spPr>
          <a:xfrm>
            <a:off x="5691106" y="4463553"/>
            <a:ext cx="127940" cy="257556"/>
          </a:xfrm>
          <a:prstGeom prst="rect">
            <a:avLst/>
          </a:prstGeom>
          <a:blipFill>
            <a:blip r:embed="rId5" cstate="print"/>
            <a:stretch>
              <a:fillRect/>
            </a:stretch>
          </a:blipFill>
        </p:spPr>
        <p:txBody>
          <a:bodyPr wrap="square" lIns="0" tIns="0" rIns="0" bIns="0" rtlCol="0"/>
          <a:lstStyle/>
          <a:p>
            <a:endParaRPr sz="1350"/>
          </a:p>
        </p:txBody>
      </p:sp>
      <p:sp>
        <p:nvSpPr>
          <p:cNvPr id="112" name="object 108">
            <a:extLst>
              <a:ext uri="{FF2B5EF4-FFF2-40B4-BE49-F238E27FC236}">
                <a16:creationId xmlns:a16="http://schemas.microsoft.com/office/drawing/2014/main" id="{19A1AC82-34E7-48C4-A3B5-6AD06380AD43}"/>
              </a:ext>
            </a:extLst>
          </p:cNvPr>
          <p:cNvSpPr txBox="1"/>
          <p:nvPr/>
        </p:nvSpPr>
        <p:spPr>
          <a:xfrm>
            <a:off x="6507899" y="4485519"/>
            <a:ext cx="2251234" cy="342081"/>
          </a:xfrm>
          <a:prstGeom prst="rect">
            <a:avLst/>
          </a:prstGeom>
        </p:spPr>
        <p:txBody>
          <a:bodyPr vert="horz" wrap="square" lIns="0" tIns="8573" rIns="0" bIns="0" rtlCol="0">
            <a:spAutoFit/>
          </a:bodyPr>
          <a:lstStyle/>
          <a:p>
            <a:pPr marL="102394">
              <a:lnSpc>
                <a:spcPts val="1301"/>
              </a:lnSpc>
              <a:spcBef>
                <a:spcPts val="68"/>
              </a:spcBef>
            </a:pPr>
            <a:r>
              <a:rPr sz="1088" b="1" spc="-11" dirty="0">
                <a:solidFill>
                  <a:srgbClr val="404040"/>
                </a:solidFill>
                <a:latin typeface="Calibri"/>
                <a:cs typeface="Calibri"/>
              </a:rPr>
              <a:t>Revolusi </a:t>
            </a:r>
            <a:r>
              <a:rPr sz="1088" b="1" spc="-15" dirty="0">
                <a:solidFill>
                  <a:srgbClr val="404040"/>
                </a:solidFill>
                <a:latin typeface="Calibri"/>
                <a:cs typeface="Calibri"/>
              </a:rPr>
              <a:t>Mental </a:t>
            </a:r>
            <a:r>
              <a:rPr sz="1088" b="1" spc="-8" dirty="0">
                <a:solidFill>
                  <a:srgbClr val="404040"/>
                </a:solidFill>
                <a:latin typeface="Calibri"/>
                <a:cs typeface="Calibri"/>
              </a:rPr>
              <a:t>dan</a:t>
            </a:r>
            <a:r>
              <a:rPr sz="1088" b="1" spc="56" dirty="0">
                <a:solidFill>
                  <a:srgbClr val="404040"/>
                </a:solidFill>
                <a:latin typeface="Calibri"/>
                <a:cs typeface="Calibri"/>
              </a:rPr>
              <a:t> </a:t>
            </a:r>
            <a:r>
              <a:rPr sz="1088" b="1" spc="-11" dirty="0">
                <a:solidFill>
                  <a:srgbClr val="404040"/>
                </a:solidFill>
                <a:latin typeface="Calibri"/>
                <a:cs typeface="Calibri"/>
              </a:rPr>
              <a:t>Pembangunan</a:t>
            </a:r>
            <a:endParaRPr sz="1088">
              <a:latin typeface="Calibri"/>
              <a:cs typeface="Calibri"/>
            </a:endParaRPr>
          </a:p>
          <a:p>
            <a:pPr marL="102394">
              <a:lnSpc>
                <a:spcPts val="1301"/>
              </a:lnSpc>
            </a:pPr>
            <a:r>
              <a:rPr sz="1088" b="1" spc="-15" dirty="0">
                <a:solidFill>
                  <a:srgbClr val="404040"/>
                </a:solidFill>
                <a:latin typeface="Calibri"/>
                <a:cs typeface="Calibri"/>
              </a:rPr>
              <a:t>Kebudayaan</a:t>
            </a:r>
            <a:endParaRPr sz="1088">
              <a:latin typeface="Calibri"/>
              <a:cs typeface="Calibri"/>
            </a:endParaRPr>
          </a:p>
        </p:txBody>
      </p:sp>
      <p:sp>
        <p:nvSpPr>
          <p:cNvPr id="113" name="object 109">
            <a:extLst>
              <a:ext uri="{FF2B5EF4-FFF2-40B4-BE49-F238E27FC236}">
                <a16:creationId xmlns:a16="http://schemas.microsoft.com/office/drawing/2014/main" id="{0B0095AD-3E48-4164-8562-8192575AADD5}"/>
              </a:ext>
            </a:extLst>
          </p:cNvPr>
          <p:cNvSpPr/>
          <p:nvPr/>
        </p:nvSpPr>
        <p:spPr>
          <a:xfrm>
            <a:off x="6504845" y="4398785"/>
            <a:ext cx="0" cy="539591"/>
          </a:xfrm>
          <a:custGeom>
            <a:avLst/>
            <a:gdLst/>
            <a:ahLst/>
            <a:cxnLst/>
            <a:rect l="l" t="t" r="r" b="b"/>
            <a:pathLst>
              <a:path h="719454">
                <a:moveTo>
                  <a:pt x="0" y="0"/>
                </a:moveTo>
                <a:lnTo>
                  <a:pt x="0" y="719327"/>
                </a:lnTo>
              </a:path>
            </a:pathLst>
          </a:custGeom>
          <a:ln w="11187">
            <a:solidFill>
              <a:srgbClr val="717376"/>
            </a:solidFill>
          </a:ln>
        </p:spPr>
        <p:txBody>
          <a:bodyPr wrap="square" lIns="0" tIns="0" rIns="0" bIns="0" rtlCol="0"/>
          <a:lstStyle/>
          <a:p>
            <a:endParaRPr sz="1350"/>
          </a:p>
        </p:txBody>
      </p:sp>
      <p:sp>
        <p:nvSpPr>
          <p:cNvPr id="114" name="object 110">
            <a:extLst>
              <a:ext uri="{FF2B5EF4-FFF2-40B4-BE49-F238E27FC236}">
                <a16:creationId xmlns:a16="http://schemas.microsoft.com/office/drawing/2014/main" id="{57AABAED-D2AA-4422-8FA5-DFF86612DF47}"/>
              </a:ext>
            </a:extLst>
          </p:cNvPr>
          <p:cNvSpPr txBox="1"/>
          <p:nvPr/>
        </p:nvSpPr>
        <p:spPr>
          <a:xfrm>
            <a:off x="6351209" y="4573757"/>
            <a:ext cx="88583" cy="197170"/>
          </a:xfrm>
          <a:prstGeom prst="rect">
            <a:avLst/>
          </a:prstGeom>
        </p:spPr>
        <p:txBody>
          <a:bodyPr vert="horz" wrap="square" lIns="0" tIns="12383" rIns="0" bIns="0" rtlCol="0">
            <a:spAutoFit/>
          </a:bodyPr>
          <a:lstStyle/>
          <a:p>
            <a:pPr>
              <a:spcBef>
                <a:spcPts val="98"/>
              </a:spcBef>
            </a:pPr>
            <a:r>
              <a:rPr sz="1200" b="1" spc="11" dirty="0">
                <a:solidFill>
                  <a:srgbClr val="404040"/>
                </a:solidFill>
                <a:latin typeface="Calibri"/>
                <a:cs typeface="Calibri"/>
              </a:rPr>
              <a:t>4</a:t>
            </a:r>
            <a:endParaRPr sz="1200">
              <a:latin typeface="Calibri"/>
              <a:cs typeface="Calibri"/>
            </a:endParaRPr>
          </a:p>
        </p:txBody>
      </p:sp>
      <p:sp>
        <p:nvSpPr>
          <p:cNvPr id="115" name="object 111">
            <a:extLst>
              <a:ext uri="{FF2B5EF4-FFF2-40B4-BE49-F238E27FC236}">
                <a16:creationId xmlns:a16="http://schemas.microsoft.com/office/drawing/2014/main" id="{2B81F842-07A3-48F4-9595-5087F970A93A}"/>
              </a:ext>
            </a:extLst>
          </p:cNvPr>
          <p:cNvSpPr/>
          <p:nvPr/>
        </p:nvSpPr>
        <p:spPr>
          <a:xfrm>
            <a:off x="5478431" y="4979430"/>
            <a:ext cx="3280410" cy="539591"/>
          </a:xfrm>
          <a:custGeom>
            <a:avLst/>
            <a:gdLst/>
            <a:ahLst/>
            <a:cxnLst/>
            <a:rect l="l" t="t" r="r" b="b"/>
            <a:pathLst>
              <a:path w="4373880" h="719454">
                <a:moveTo>
                  <a:pt x="0" y="719328"/>
                </a:moveTo>
                <a:lnTo>
                  <a:pt x="4373880" y="719328"/>
                </a:lnTo>
                <a:lnTo>
                  <a:pt x="4373880" y="0"/>
                </a:lnTo>
                <a:lnTo>
                  <a:pt x="0" y="0"/>
                </a:lnTo>
                <a:lnTo>
                  <a:pt x="0" y="719328"/>
                </a:lnTo>
                <a:close/>
              </a:path>
            </a:pathLst>
          </a:custGeom>
          <a:solidFill>
            <a:srgbClr val="E9DFCA"/>
          </a:solidFill>
        </p:spPr>
        <p:txBody>
          <a:bodyPr wrap="square" lIns="0" tIns="0" rIns="0" bIns="0" rtlCol="0"/>
          <a:lstStyle/>
          <a:p>
            <a:endParaRPr sz="1350"/>
          </a:p>
        </p:txBody>
      </p:sp>
      <p:sp>
        <p:nvSpPr>
          <p:cNvPr id="116" name="object 112">
            <a:extLst>
              <a:ext uri="{FF2B5EF4-FFF2-40B4-BE49-F238E27FC236}">
                <a16:creationId xmlns:a16="http://schemas.microsoft.com/office/drawing/2014/main" id="{3E2EE3CD-3CBB-4859-BD86-5D5A7BC4CEBB}"/>
              </a:ext>
            </a:extLst>
          </p:cNvPr>
          <p:cNvSpPr/>
          <p:nvPr/>
        </p:nvSpPr>
        <p:spPr>
          <a:xfrm>
            <a:off x="5560811" y="5144021"/>
            <a:ext cx="370523" cy="233363"/>
          </a:xfrm>
          <a:custGeom>
            <a:avLst/>
            <a:gdLst/>
            <a:ahLst/>
            <a:cxnLst/>
            <a:rect l="l" t="t" r="r" b="b"/>
            <a:pathLst>
              <a:path w="494029" h="311150">
                <a:moveTo>
                  <a:pt x="401719" y="0"/>
                </a:moveTo>
                <a:lnTo>
                  <a:pt x="370985" y="0"/>
                </a:lnTo>
                <a:lnTo>
                  <a:pt x="340378" y="888"/>
                </a:lnTo>
                <a:lnTo>
                  <a:pt x="279164" y="5714"/>
                </a:lnTo>
                <a:lnTo>
                  <a:pt x="218204" y="15366"/>
                </a:lnTo>
                <a:lnTo>
                  <a:pt x="161562" y="29971"/>
                </a:lnTo>
                <a:lnTo>
                  <a:pt x="105047" y="54863"/>
                </a:lnTo>
                <a:lnTo>
                  <a:pt x="63264" y="86867"/>
                </a:lnTo>
                <a:lnTo>
                  <a:pt x="32276" y="124586"/>
                </a:lnTo>
                <a:lnTo>
                  <a:pt x="7892" y="179831"/>
                </a:lnTo>
                <a:lnTo>
                  <a:pt x="18" y="237870"/>
                </a:lnTo>
                <a:lnTo>
                  <a:pt x="0" y="246379"/>
                </a:lnTo>
                <a:lnTo>
                  <a:pt x="145" y="255269"/>
                </a:lnTo>
                <a:lnTo>
                  <a:pt x="3066" y="287146"/>
                </a:lnTo>
                <a:lnTo>
                  <a:pt x="6241" y="306450"/>
                </a:lnTo>
                <a:lnTo>
                  <a:pt x="39515" y="310768"/>
                </a:lnTo>
                <a:lnTo>
                  <a:pt x="135400" y="310895"/>
                </a:lnTo>
                <a:lnTo>
                  <a:pt x="138829" y="310514"/>
                </a:lnTo>
                <a:lnTo>
                  <a:pt x="140607" y="310387"/>
                </a:lnTo>
                <a:lnTo>
                  <a:pt x="134892" y="295909"/>
                </a:lnTo>
                <a:lnTo>
                  <a:pt x="128923" y="281304"/>
                </a:lnTo>
                <a:lnTo>
                  <a:pt x="122954" y="266826"/>
                </a:lnTo>
                <a:lnTo>
                  <a:pt x="117239" y="252475"/>
                </a:lnTo>
                <a:lnTo>
                  <a:pt x="104666" y="211454"/>
                </a:lnTo>
                <a:lnTo>
                  <a:pt x="100575" y="179831"/>
                </a:lnTo>
                <a:lnTo>
                  <a:pt x="100604" y="170687"/>
                </a:lnTo>
                <a:lnTo>
                  <a:pt x="110889" y="121157"/>
                </a:lnTo>
                <a:lnTo>
                  <a:pt x="134892" y="86232"/>
                </a:lnTo>
                <a:lnTo>
                  <a:pt x="172357" y="58546"/>
                </a:lnTo>
                <a:lnTo>
                  <a:pt x="209314" y="42671"/>
                </a:lnTo>
                <a:lnTo>
                  <a:pt x="254272" y="32003"/>
                </a:lnTo>
                <a:lnTo>
                  <a:pt x="269766" y="30352"/>
                </a:lnTo>
                <a:lnTo>
                  <a:pt x="399306" y="30352"/>
                </a:lnTo>
                <a:lnTo>
                  <a:pt x="445026" y="24002"/>
                </a:lnTo>
                <a:lnTo>
                  <a:pt x="462425" y="22351"/>
                </a:lnTo>
                <a:lnTo>
                  <a:pt x="493159" y="20700"/>
                </a:lnTo>
                <a:lnTo>
                  <a:pt x="493667" y="6222"/>
                </a:lnTo>
                <a:lnTo>
                  <a:pt x="475379" y="2666"/>
                </a:lnTo>
                <a:lnTo>
                  <a:pt x="447947" y="1269"/>
                </a:lnTo>
                <a:lnTo>
                  <a:pt x="417086" y="253"/>
                </a:lnTo>
                <a:lnTo>
                  <a:pt x="401719" y="0"/>
                </a:lnTo>
                <a:close/>
              </a:path>
              <a:path w="494029" h="311150">
                <a:moveTo>
                  <a:pt x="399306" y="30352"/>
                </a:moveTo>
                <a:lnTo>
                  <a:pt x="269766" y="30352"/>
                </a:lnTo>
                <a:lnTo>
                  <a:pt x="267480" y="32003"/>
                </a:lnTo>
                <a:lnTo>
                  <a:pt x="248430" y="36956"/>
                </a:lnTo>
                <a:lnTo>
                  <a:pt x="204615" y="52450"/>
                </a:lnTo>
                <a:lnTo>
                  <a:pt x="164864" y="76707"/>
                </a:lnTo>
                <a:lnTo>
                  <a:pt x="137813" y="106425"/>
                </a:lnTo>
                <a:lnTo>
                  <a:pt x="122065" y="148843"/>
                </a:lnTo>
                <a:lnTo>
                  <a:pt x="120922" y="164591"/>
                </a:lnTo>
                <a:lnTo>
                  <a:pt x="121684" y="181228"/>
                </a:lnTo>
                <a:lnTo>
                  <a:pt x="129939" y="221487"/>
                </a:lnTo>
                <a:lnTo>
                  <a:pt x="147846" y="264667"/>
                </a:lnTo>
                <a:lnTo>
                  <a:pt x="171468" y="305434"/>
                </a:lnTo>
                <a:lnTo>
                  <a:pt x="329583" y="310895"/>
                </a:lnTo>
                <a:lnTo>
                  <a:pt x="340251" y="309752"/>
                </a:lnTo>
                <a:lnTo>
                  <a:pt x="332123" y="300735"/>
                </a:lnTo>
                <a:lnTo>
                  <a:pt x="324007" y="291972"/>
                </a:lnTo>
                <a:lnTo>
                  <a:pt x="313708" y="280669"/>
                </a:lnTo>
                <a:lnTo>
                  <a:pt x="282085" y="246379"/>
                </a:lnTo>
                <a:lnTo>
                  <a:pt x="271671" y="234949"/>
                </a:lnTo>
                <a:lnTo>
                  <a:pt x="261130" y="223519"/>
                </a:lnTo>
                <a:lnTo>
                  <a:pt x="230142" y="188975"/>
                </a:lnTo>
                <a:lnTo>
                  <a:pt x="207028" y="157352"/>
                </a:lnTo>
                <a:lnTo>
                  <a:pt x="201440" y="129793"/>
                </a:lnTo>
                <a:lnTo>
                  <a:pt x="203726" y="116458"/>
                </a:lnTo>
                <a:lnTo>
                  <a:pt x="230396" y="81279"/>
                </a:lnTo>
                <a:lnTo>
                  <a:pt x="271417" y="59943"/>
                </a:lnTo>
                <a:lnTo>
                  <a:pt x="285768" y="53847"/>
                </a:lnTo>
                <a:lnTo>
                  <a:pt x="299992" y="47624"/>
                </a:lnTo>
                <a:lnTo>
                  <a:pt x="300331" y="47624"/>
                </a:lnTo>
                <a:lnTo>
                  <a:pt x="303929" y="46354"/>
                </a:lnTo>
                <a:lnTo>
                  <a:pt x="312692" y="43433"/>
                </a:lnTo>
                <a:lnTo>
                  <a:pt x="399306" y="30352"/>
                </a:lnTo>
                <a:close/>
              </a:path>
              <a:path w="494029" h="311150">
                <a:moveTo>
                  <a:pt x="300331" y="47624"/>
                </a:moveTo>
                <a:lnTo>
                  <a:pt x="299992" y="47624"/>
                </a:lnTo>
                <a:lnTo>
                  <a:pt x="299611" y="47878"/>
                </a:lnTo>
                <a:lnTo>
                  <a:pt x="300331" y="47624"/>
                </a:lnTo>
                <a:close/>
              </a:path>
            </a:pathLst>
          </a:custGeom>
          <a:solidFill>
            <a:srgbClr val="FCFCFC"/>
          </a:solidFill>
        </p:spPr>
        <p:txBody>
          <a:bodyPr wrap="square" lIns="0" tIns="0" rIns="0" bIns="0" rtlCol="0"/>
          <a:lstStyle/>
          <a:p>
            <a:endParaRPr sz="1350"/>
          </a:p>
        </p:txBody>
      </p:sp>
      <p:sp>
        <p:nvSpPr>
          <p:cNvPr id="117" name="object 113">
            <a:extLst>
              <a:ext uri="{FF2B5EF4-FFF2-40B4-BE49-F238E27FC236}">
                <a16:creationId xmlns:a16="http://schemas.microsoft.com/office/drawing/2014/main" id="{206E9974-7C0F-4AC0-8BB2-B51C85B3A9A7}"/>
              </a:ext>
            </a:extLst>
          </p:cNvPr>
          <p:cNvSpPr/>
          <p:nvPr/>
        </p:nvSpPr>
        <p:spPr>
          <a:xfrm>
            <a:off x="5561872" y="5145164"/>
            <a:ext cx="370523" cy="233363"/>
          </a:xfrm>
          <a:custGeom>
            <a:avLst/>
            <a:gdLst/>
            <a:ahLst/>
            <a:cxnLst/>
            <a:rect l="l" t="t" r="r" b="b"/>
            <a:pathLst>
              <a:path w="494029" h="311150">
                <a:moveTo>
                  <a:pt x="300101" y="47624"/>
                </a:moveTo>
                <a:lnTo>
                  <a:pt x="285877" y="53974"/>
                </a:lnTo>
                <a:lnTo>
                  <a:pt x="271526" y="59943"/>
                </a:lnTo>
                <a:lnTo>
                  <a:pt x="257302" y="66293"/>
                </a:lnTo>
                <a:lnTo>
                  <a:pt x="218313" y="91947"/>
                </a:lnTo>
                <a:lnTo>
                  <a:pt x="201549" y="129793"/>
                </a:lnTo>
                <a:lnTo>
                  <a:pt x="202692" y="143509"/>
                </a:lnTo>
                <a:lnTo>
                  <a:pt x="230251" y="188975"/>
                </a:lnTo>
                <a:lnTo>
                  <a:pt x="240538" y="200532"/>
                </a:lnTo>
                <a:lnTo>
                  <a:pt x="250825" y="212089"/>
                </a:lnTo>
                <a:lnTo>
                  <a:pt x="261239" y="223519"/>
                </a:lnTo>
                <a:lnTo>
                  <a:pt x="271780" y="234949"/>
                </a:lnTo>
                <a:lnTo>
                  <a:pt x="282194" y="246379"/>
                </a:lnTo>
                <a:lnTo>
                  <a:pt x="292735" y="257809"/>
                </a:lnTo>
                <a:lnTo>
                  <a:pt x="303276" y="269112"/>
                </a:lnTo>
                <a:lnTo>
                  <a:pt x="313817" y="280542"/>
                </a:lnTo>
                <a:lnTo>
                  <a:pt x="324231" y="291972"/>
                </a:lnTo>
                <a:lnTo>
                  <a:pt x="328803" y="297052"/>
                </a:lnTo>
                <a:lnTo>
                  <a:pt x="332232" y="300735"/>
                </a:lnTo>
                <a:lnTo>
                  <a:pt x="335661" y="304418"/>
                </a:lnTo>
                <a:lnTo>
                  <a:pt x="340360" y="309752"/>
                </a:lnTo>
                <a:lnTo>
                  <a:pt x="335534" y="310260"/>
                </a:lnTo>
                <a:lnTo>
                  <a:pt x="332613" y="310768"/>
                </a:lnTo>
                <a:lnTo>
                  <a:pt x="329692" y="310768"/>
                </a:lnTo>
                <a:lnTo>
                  <a:pt x="314325" y="310768"/>
                </a:lnTo>
                <a:lnTo>
                  <a:pt x="298958" y="310895"/>
                </a:lnTo>
                <a:lnTo>
                  <a:pt x="283464" y="310895"/>
                </a:lnTo>
                <a:lnTo>
                  <a:pt x="268097" y="310895"/>
                </a:lnTo>
                <a:lnTo>
                  <a:pt x="252730" y="310895"/>
                </a:lnTo>
                <a:lnTo>
                  <a:pt x="237363" y="310895"/>
                </a:lnTo>
                <a:lnTo>
                  <a:pt x="221996" y="310768"/>
                </a:lnTo>
                <a:lnTo>
                  <a:pt x="206629" y="310768"/>
                </a:lnTo>
                <a:lnTo>
                  <a:pt x="191135" y="310641"/>
                </a:lnTo>
                <a:lnTo>
                  <a:pt x="185801" y="310641"/>
                </a:lnTo>
                <a:lnTo>
                  <a:pt x="180975" y="310641"/>
                </a:lnTo>
                <a:lnTo>
                  <a:pt x="171577" y="305307"/>
                </a:lnTo>
                <a:lnTo>
                  <a:pt x="147955" y="264540"/>
                </a:lnTo>
                <a:lnTo>
                  <a:pt x="130048" y="221360"/>
                </a:lnTo>
                <a:lnTo>
                  <a:pt x="121793" y="181228"/>
                </a:lnTo>
                <a:lnTo>
                  <a:pt x="121031" y="164591"/>
                </a:lnTo>
                <a:lnTo>
                  <a:pt x="122174" y="148843"/>
                </a:lnTo>
                <a:lnTo>
                  <a:pt x="137922" y="106425"/>
                </a:lnTo>
                <a:lnTo>
                  <a:pt x="177673" y="67436"/>
                </a:lnTo>
                <a:lnTo>
                  <a:pt x="219075" y="46608"/>
                </a:lnTo>
                <a:lnTo>
                  <a:pt x="263652" y="33019"/>
                </a:lnTo>
                <a:lnTo>
                  <a:pt x="267589" y="32130"/>
                </a:lnTo>
                <a:lnTo>
                  <a:pt x="268859" y="31622"/>
                </a:lnTo>
                <a:lnTo>
                  <a:pt x="224155" y="38226"/>
                </a:lnTo>
                <a:lnTo>
                  <a:pt x="172466" y="58546"/>
                </a:lnTo>
                <a:lnTo>
                  <a:pt x="135001" y="86232"/>
                </a:lnTo>
                <a:lnTo>
                  <a:pt x="110998" y="121157"/>
                </a:lnTo>
                <a:lnTo>
                  <a:pt x="100838" y="163067"/>
                </a:lnTo>
                <a:lnTo>
                  <a:pt x="100584" y="178561"/>
                </a:lnTo>
                <a:lnTo>
                  <a:pt x="101854" y="194690"/>
                </a:lnTo>
                <a:lnTo>
                  <a:pt x="112141" y="237870"/>
                </a:lnTo>
                <a:lnTo>
                  <a:pt x="129032" y="281304"/>
                </a:lnTo>
                <a:lnTo>
                  <a:pt x="135001" y="295782"/>
                </a:lnTo>
                <a:lnTo>
                  <a:pt x="140716" y="310260"/>
                </a:lnTo>
                <a:lnTo>
                  <a:pt x="138938" y="310387"/>
                </a:lnTo>
                <a:lnTo>
                  <a:pt x="135509" y="310768"/>
                </a:lnTo>
                <a:lnTo>
                  <a:pt x="131953" y="310768"/>
                </a:lnTo>
                <a:lnTo>
                  <a:pt x="116586" y="310895"/>
                </a:lnTo>
                <a:lnTo>
                  <a:pt x="101219" y="310895"/>
                </a:lnTo>
                <a:lnTo>
                  <a:pt x="85852" y="310895"/>
                </a:lnTo>
                <a:lnTo>
                  <a:pt x="70485" y="310895"/>
                </a:lnTo>
                <a:lnTo>
                  <a:pt x="55118" y="310895"/>
                </a:lnTo>
                <a:lnTo>
                  <a:pt x="39624" y="310768"/>
                </a:lnTo>
                <a:lnTo>
                  <a:pt x="24257" y="310641"/>
                </a:lnTo>
                <a:lnTo>
                  <a:pt x="17399" y="310514"/>
                </a:lnTo>
                <a:lnTo>
                  <a:pt x="13335" y="310514"/>
                </a:lnTo>
                <a:lnTo>
                  <a:pt x="3175" y="287019"/>
                </a:lnTo>
                <a:lnTo>
                  <a:pt x="254" y="255269"/>
                </a:lnTo>
                <a:lnTo>
                  <a:pt x="0" y="239648"/>
                </a:lnTo>
                <a:lnTo>
                  <a:pt x="635" y="224408"/>
                </a:lnTo>
                <a:lnTo>
                  <a:pt x="12446" y="165607"/>
                </a:lnTo>
                <a:lnTo>
                  <a:pt x="41402" y="111632"/>
                </a:lnTo>
                <a:lnTo>
                  <a:pt x="79375" y="72643"/>
                </a:lnTo>
                <a:lnTo>
                  <a:pt x="132715" y="40893"/>
                </a:lnTo>
                <a:lnTo>
                  <a:pt x="191770" y="21462"/>
                </a:lnTo>
                <a:lnTo>
                  <a:pt x="248793" y="9905"/>
                </a:lnTo>
                <a:lnTo>
                  <a:pt x="309753" y="2793"/>
                </a:lnTo>
                <a:lnTo>
                  <a:pt x="371094" y="126"/>
                </a:lnTo>
                <a:lnTo>
                  <a:pt x="386461" y="0"/>
                </a:lnTo>
                <a:lnTo>
                  <a:pt x="401828" y="126"/>
                </a:lnTo>
                <a:lnTo>
                  <a:pt x="432689" y="761"/>
                </a:lnTo>
                <a:lnTo>
                  <a:pt x="463423" y="2158"/>
                </a:lnTo>
                <a:lnTo>
                  <a:pt x="485775" y="3428"/>
                </a:lnTo>
                <a:lnTo>
                  <a:pt x="493776" y="6222"/>
                </a:lnTo>
                <a:lnTo>
                  <a:pt x="493268" y="20700"/>
                </a:lnTo>
                <a:lnTo>
                  <a:pt x="477901" y="21589"/>
                </a:lnTo>
                <a:lnTo>
                  <a:pt x="462534" y="22351"/>
                </a:lnTo>
                <a:lnTo>
                  <a:pt x="447167" y="23748"/>
                </a:lnTo>
                <a:lnTo>
                  <a:pt x="429895" y="26161"/>
                </a:lnTo>
                <a:lnTo>
                  <a:pt x="414655" y="28320"/>
                </a:lnTo>
                <a:lnTo>
                  <a:pt x="399415" y="30479"/>
                </a:lnTo>
                <a:lnTo>
                  <a:pt x="384175" y="32765"/>
                </a:lnTo>
                <a:lnTo>
                  <a:pt x="368935" y="34924"/>
                </a:lnTo>
                <a:lnTo>
                  <a:pt x="353695" y="37210"/>
                </a:lnTo>
                <a:lnTo>
                  <a:pt x="338455" y="39623"/>
                </a:lnTo>
                <a:lnTo>
                  <a:pt x="323215" y="41909"/>
                </a:lnTo>
                <a:lnTo>
                  <a:pt x="312801" y="43433"/>
                </a:lnTo>
                <a:lnTo>
                  <a:pt x="304038" y="46481"/>
                </a:lnTo>
                <a:lnTo>
                  <a:pt x="299720" y="48005"/>
                </a:lnTo>
                <a:lnTo>
                  <a:pt x="300101" y="47624"/>
                </a:lnTo>
                <a:close/>
              </a:path>
            </a:pathLst>
          </a:custGeom>
          <a:ln w="8393">
            <a:solidFill>
              <a:srgbClr val="B58E46"/>
            </a:solidFill>
          </a:ln>
        </p:spPr>
        <p:txBody>
          <a:bodyPr wrap="square" lIns="0" tIns="0" rIns="0" bIns="0" rtlCol="0"/>
          <a:lstStyle/>
          <a:p>
            <a:endParaRPr sz="1350"/>
          </a:p>
        </p:txBody>
      </p:sp>
      <p:sp>
        <p:nvSpPr>
          <p:cNvPr id="118" name="object 114">
            <a:extLst>
              <a:ext uri="{FF2B5EF4-FFF2-40B4-BE49-F238E27FC236}">
                <a16:creationId xmlns:a16="http://schemas.microsoft.com/office/drawing/2014/main" id="{96F2BA80-CBCF-4FB8-8470-F67510E4ED49}"/>
              </a:ext>
            </a:extLst>
          </p:cNvPr>
          <p:cNvSpPr/>
          <p:nvPr/>
        </p:nvSpPr>
        <p:spPr>
          <a:xfrm>
            <a:off x="5819046" y="5166879"/>
            <a:ext cx="64294" cy="68580"/>
          </a:xfrm>
          <a:custGeom>
            <a:avLst/>
            <a:gdLst/>
            <a:ahLst/>
            <a:cxnLst/>
            <a:rect l="l" t="t" r="r" b="b"/>
            <a:pathLst>
              <a:path w="85725" h="91439">
                <a:moveTo>
                  <a:pt x="68199" y="0"/>
                </a:moveTo>
                <a:lnTo>
                  <a:pt x="15875" y="7874"/>
                </a:lnTo>
                <a:lnTo>
                  <a:pt x="15875" y="75311"/>
                </a:lnTo>
                <a:lnTo>
                  <a:pt x="9652" y="75946"/>
                </a:lnTo>
                <a:lnTo>
                  <a:pt x="0" y="77216"/>
                </a:lnTo>
                <a:lnTo>
                  <a:pt x="0" y="91440"/>
                </a:lnTo>
                <a:lnTo>
                  <a:pt x="85344" y="91440"/>
                </a:lnTo>
                <a:lnTo>
                  <a:pt x="84963" y="85851"/>
                </a:lnTo>
                <a:lnTo>
                  <a:pt x="84455" y="76835"/>
                </a:lnTo>
                <a:lnTo>
                  <a:pt x="78994" y="76454"/>
                </a:lnTo>
                <a:lnTo>
                  <a:pt x="68199" y="75565"/>
                </a:lnTo>
                <a:lnTo>
                  <a:pt x="68199" y="0"/>
                </a:lnTo>
                <a:close/>
              </a:path>
            </a:pathLst>
          </a:custGeom>
          <a:solidFill>
            <a:srgbClr val="B58E46"/>
          </a:solidFill>
        </p:spPr>
        <p:txBody>
          <a:bodyPr wrap="square" lIns="0" tIns="0" rIns="0" bIns="0" rtlCol="0"/>
          <a:lstStyle/>
          <a:p>
            <a:endParaRPr sz="1350"/>
          </a:p>
        </p:txBody>
      </p:sp>
      <p:sp>
        <p:nvSpPr>
          <p:cNvPr id="119" name="object 115">
            <a:extLst>
              <a:ext uri="{FF2B5EF4-FFF2-40B4-BE49-F238E27FC236}">
                <a16:creationId xmlns:a16="http://schemas.microsoft.com/office/drawing/2014/main" id="{FCF90646-E53E-415F-8DD4-05E858E964AA}"/>
              </a:ext>
            </a:extLst>
          </p:cNvPr>
          <p:cNvSpPr/>
          <p:nvPr/>
        </p:nvSpPr>
        <p:spPr>
          <a:xfrm>
            <a:off x="5736749" y="5180595"/>
            <a:ext cx="64008" cy="68580"/>
          </a:xfrm>
          <a:prstGeom prst="rect">
            <a:avLst/>
          </a:prstGeom>
          <a:blipFill>
            <a:blip r:embed="rId6" cstate="print"/>
            <a:stretch>
              <a:fillRect/>
            </a:stretch>
          </a:blipFill>
        </p:spPr>
        <p:txBody>
          <a:bodyPr wrap="square" lIns="0" tIns="0" rIns="0" bIns="0" rtlCol="0"/>
          <a:lstStyle/>
          <a:p>
            <a:endParaRPr sz="1350"/>
          </a:p>
        </p:txBody>
      </p:sp>
      <p:sp>
        <p:nvSpPr>
          <p:cNvPr id="120" name="object 116">
            <a:extLst>
              <a:ext uri="{FF2B5EF4-FFF2-40B4-BE49-F238E27FC236}">
                <a16:creationId xmlns:a16="http://schemas.microsoft.com/office/drawing/2014/main" id="{0451E3F0-BC35-4D6E-B51A-EB709D2F680A}"/>
              </a:ext>
            </a:extLst>
          </p:cNvPr>
          <p:cNvSpPr/>
          <p:nvPr/>
        </p:nvSpPr>
        <p:spPr>
          <a:xfrm>
            <a:off x="5880767" y="5162306"/>
            <a:ext cx="57150" cy="57150"/>
          </a:xfrm>
          <a:custGeom>
            <a:avLst/>
            <a:gdLst/>
            <a:ahLst/>
            <a:cxnLst/>
            <a:rect l="l" t="t" r="r" b="b"/>
            <a:pathLst>
              <a:path w="76200" h="76200">
                <a:moveTo>
                  <a:pt x="62611" y="0"/>
                </a:moveTo>
                <a:lnTo>
                  <a:pt x="21336" y="4953"/>
                </a:lnTo>
                <a:lnTo>
                  <a:pt x="21336" y="62357"/>
                </a:lnTo>
                <a:lnTo>
                  <a:pt x="0" y="64135"/>
                </a:lnTo>
                <a:lnTo>
                  <a:pt x="4952" y="69850"/>
                </a:lnTo>
                <a:lnTo>
                  <a:pt x="7620" y="75692"/>
                </a:lnTo>
                <a:lnTo>
                  <a:pt x="28448" y="76200"/>
                </a:lnTo>
                <a:lnTo>
                  <a:pt x="75184" y="76200"/>
                </a:lnTo>
                <a:lnTo>
                  <a:pt x="76200" y="73914"/>
                </a:lnTo>
                <a:lnTo>
                  <a:pt x="73914" y="64008"/>
                </a:lnTo>
                <a:lnTo>
                  <a:pt x="62611" y="61595"/>
                </a:lnTo>
                <a:lnTo>
                  <a:pt x="62611" y="0"/>
                </a:lnTo>
                <a:close/>
              </a:path>
            </a:pathLst>
          </a:custGeom>
          <a:solidFill>
            <a:srgbClr val="B58E46"/>
          </a:solidFill>
        </p:spPr>
        <p:txBody>
          <a:bodyPr wrap="square" lIns="0" tIns="0" rIns="0" bIns="0" rtlCol="0"/>
          <a:lstStyle/>
          <a:p>
            <a:endParaRPr sz="1350"/>
          </a:p>
        </p:txBody>
      </p:sp>
      <p:sp>
        <p:nvSpPr>
          <p:cNvPr id="121" name="object 117">
            <a:extLst>
              <a:ext uri="{FF2B5EF4-FFF2-40B4-BE49-F238E27FC236}">
                <a16:creationId xmlns:a16="http://schemas.microsoft.com/office/drawing/2014/main" id="{B500010C-4EFF-481A-91FA-2156222FE571}"/>
              </a:ext>
            </a:extLst>
          </p:cNvPr>
          <p:cNvSpPr/>
          <p:nvPr/>
        </p:nvSpPr>
        <p:spPr>
          <a:xfrm>
            <a:off x="6112226" y="5107823"/>
            <a:ext cx="33814" cy="136208"/>
          </a:xfrm>
          <a:custGeom>
            <a:avLst/>
            <a:gdLst/>
            <a:ahLst/>
            <a:cxnLst/>
            <a:rect l="l" t="t" r="r" b="b"/>
            <a:pathLst>
              <a:path w="45084" h="181610">
                <a:moveTo>
                  <a:pt x="7492" y="0"/>
                </a:moveTo>
                <a:lnTo>
                  <a:pt x="0" y="126"/>
                </a:lnTo>
                <a:lnTo>
                  <a:pt x="43433" y="181228"/>
                </a:lnTo>
                <a:lnTo>
                  <a:pt x="44830" y="181228"/>
                </a:lnTo>
                <a:lnTo>
                  <a:pt x="44957" y="11049"/>
                </a:lnTo>
                <a:lnTo>
                  <a:pt x="43941" y="9778"/>
                </a:lnTo>
                <a:lnTo>
                  <a:pt x="34035" y="9778"/>
                </a:lnTo>
                <a:lnTo>
                  <a:pt x="29717" y="9525"/>
                </a:lnTo>
                <a:lnTo>
                  <a:pt x="25273" y="9525"/>
                </a:lnTo>
                <a:lnTo>
                  <a:pt x="23875" y="126"/>
                </a:lnTo>
                <a:lnTo>
                  <a:pt x="7492" y="0"/>
                </a:lnTo>
                <a:close/>
              </a:path>
              <a:path w="45084" h="181610">
                <a:moveTo>
                  <a:pt x="43433" y="9143"/>
                </a:moveTo>
                <a:lnTo>
                  <a:pt x="38353" y="9525"/>
                </a:lnTo>
                <a:lnTo>
                  <a:pt x="34035" y="9778"/>
                </a:lnTo>
                <a:lnTo>
                  <a:pt x="43941" y="9778"/>
                </a:lnTo>
                <a:lnTo>
                  <a:pt x="43433" y="9143"/>
                </a:lnTo>
                <a:close/>
              </a:path>
            </a:pathLst>
          </a:custGeom>
          <a:solidFill>
            <a:srgbClr val="B58E46"/>
          </a:solidFill>
        </p:spPr>
        <p:txBody>
          <a:bodyPr wrap="square" lIns="0" tIns="0" rIns="0" bIns="0" rtlCol="0"/>
          <a:lstStyle/>
          <a:p>
            <a:endParaRPr sz="1350"/>
          </a:p>
        </p:txBody>
      </p:sp>
      <p:sp>
        <p:nvSpPr>
          <p:cNvPr id="122" name="object 118">
            <a:extLst>
              <a:ext uri="{FF2B5EF4-FFF2-40B4-BE49-F238E27FC236}">
                <a16:creationId xmlns:a16="http://schemas.microsoft.com/office/drawing/2014/main" id="{621988F9-9BA3-479D-9E1B-56518A55DE4B}"/>
              </a:ext>
            </a:extLst>
          </p:cNvPr>
          <p:cNvSpPr/>
          <p:nvPr/>
        </p:nvSpPr>
        <p:spPr>
          <a:xfrm>
            <a:off x="5912774" y="5038008"/>
            <a:ext cx="260509" cy="215741"/>
          </a:xfrm>
          <a:custGeom>
            <a:avLst/>
            <a:gdLst/>
            <a:ahLst/>
            <a:cxnLst/>
            <a:rect l="l" t="t" r="r" b="b"/>
            <a:pathLst>
              <a:path w="347345" h="287654">
                <a:moveTo>
                  <a:pt x="25780" y="274319"/>
                </a:moveTo>
                <a:lnTo>
                  <a:pt x="7239" y="274446"/>
                </a:lnTo>
                <a:lnTo>
                  <a:pt x="2286" y="278510"/>
                </a:lnTo>
                <a:lnTo>
                  <a:pt x="0" y="287273"/>
                </a:lnTo>
                <a:lnTo>
                  <a:pt x="347218" y="287273"/>
                </a:lnTo>
                <a:lnTo>
                  <a:pt x="344297" y="278891"/>
                </a:lnTo>
                <a:lnTo>
                  <a:pt x="339790" y="275462"/>
                </a:lnTo>
                <a:lnTo>
                  <a:pt x="310769" y="275462"/>
                </a:lnTo>
                <a:lnTo>
                  <a:pt x="315468" y="274954"/>
                </a:lnTo>
                <a:lnTo>
                  <a:pt x="164465" y="274954"/>
                </a:lnTo>
                <a:lnTo>
                  <a:pt x="160559" y="274573"/>
                </a:lnTo>
                <a:lnTo>
                  <a:pt x="34671" y="274573"/>
                </a:lnTo>
                <a:lnTo>
                  <a:pt x="25780" y="274319"/>
                </a:lnTo>
                <a:close/>
              </a:path>
              <a:path w="347345" h="287654">
                <a:moveTo>
                  <a:pt x="338454" y="274446"/>
                </a:moveTo>
                <a:lnTo>
                  <a:pt x="320167" y="274446"/>
                </a:lnTo>
                <a:lnTo>
                  <a:pt x="310769" y="275462"/>
                </a:lnTo>
                <a:lnTo>
                  <a:pt x="339790" y="275462"/>
                </a:lnTo>
                <a:lnTo>
                  <a:pt x="338454" y="274446"/>
                </a:lnTo>
                <a:close/>
              </a:path>
              <a:path w="347345" h="287654">
                <a:moveTo>
                  <a:pt x="232481" y="149478"/>
                </a:moveTo>
                <a:lnTo>
                  <a:pt x="162941" y="149478"/>
                </a:lnTo>
                <a:lnTo>
                  <a:pt x="164465" y="151002"/>
                </a:lnTo>
                <a:lnTo>
                  <a:pt x="164211" y="155066"/>
                </a:lnTo>
                <a:lnTo>
                  <a:pt x="164298" y="272795"/>
                </a:lnTo>
                <a:lnTo>
                  <a:pt x="164465" y="274954"/>
                </a:lnTo>
                <a:lnTo>
                  <a:pt x="315468" y="274954"/>
                </a:lnTo>
                <a:lnTo>
                  <a:pt x="318992" y="274573"/>
                </a:lnTo>
                <a:lnTo>
                  <a:pt x="232918" y="274573"/>
                </a:lnTo>
                <a:lnTo>
                  <a:pt x="232410" y="272033"/>
                </a:lnTo>
                <a:lnTo>
                  <a:pt x="232481" y="149478"/>
                </a:lnTo>
                <a:close/>
              </a:path>
              <a:path w="347345" h="287654">
                <a:moveTo>
                  <a:pt x="110236" y="104266"/>
                </a:moveTo>
                <a:lnTo>
                  <a:pt x="59309" y="104266"/>
                </a:lnTo>
                <a:lnTo>
                  <a:pt x="56896" y="108076"/>
                </a:lnTo>
                <a:lnTo>
                  <a:pt x="55879" y="116331"/>
                </a:lnTo>
                <a:lnTo>
                  <a:pt x="36195" y="116331"/>
                </a:lnTo>
                <a:lnTo>
                  <a:pt x="36195" y="272795"/>
                </a:lnTo>
                <a:lnTo>
                  <a:pt x="34671" y="274573"/>
                </a:lnTo>
                <a:lnTo>
                  <a:pt x="78994" y="274573"/>
                </a:lnTo>
                <a:lnTo>
                  <a:pt x="79755" y="268858"/>
                </a:lnTo>
                <a:lnTo>
                  <a:pt x="79628" y="150621"/>
                </a:lnTo>
                <a:lnTo>
                  <a:pt x="81406" y="149478"/>
                </a:lnTo>
                <a:lnTo>
                  <a:pt x="109931" y="149478"/>
                </a:lnTo>
                <a:lnTo>
                  <a:pt x="112902" y="149097"/>
                </a:lnTo>
                <a:lnTo>
                  <a:pt x="112775" y="123570"/>
                </a:lnTo>
                <a:lnTo>
                  <a:pt x="112522" y="108203"/>
                </a:lnTo>
                <a:lnTo>
                  <a:pt x="110236" y="104266"/>
                </a:lnTo>
                <a:close/>
              </a:path>
              <a:path w="347345" h="287654">
                <a:moveTo>
                  <a:pt x="154813" y="157225"/>
                </a:moveTo>
                <a:lnTo>
                  <a:pt x="127380" y="157352"/>
                </a:lnTo>
                <a:lnTo>
                  <a:pt x="87629" y="157352"/>
                </a:lnTo>
                <a:lnTo>
                  <a:pt x="87585" y="270636"/>
                </a:lnTo>
                <a:lnTo>
                  <a:pt x="87756" y="274319"/>
                </a:lnTo>
                <a:lnTo>
                  <a:pt x="78994" y="274573"/>
                </a:lnTo>
                <a:lnTo>
                  <a:pt x="160559" y="274573"/>
                </a:lnTo>
                <a:lnTo>
                  <a:pt x="159258" y="274446"/>
                </a:lnTo>
                <a:lnTo>
                  <a:pt x="154813" y="273938"/>
                </a:lnTo>
                <a:lnTo>
                  <a:pt x="156083" y="270636"/>
                </a:lnTo>
                <a:lnTo>
                  <a:pt x="155967" y="158495"/>
                </a:lnTo>
                <a:lnTo>
                  <a:pt x="154813" y="157225"/>
                </a:lnTo>
                <a:close/>
              </a:path>
              <a:path w="347345" h="287654">
                <a:moveTo>
                  <a:pt x="254508" y="92963"/>
                </a:moveTo>
                <a:lnTo>
                  <a:pt x="252602" y="94233"/>
                </a:lnTo>
                <a:lnTo>
                  <a:pt x="252602" y="98297"/>
                </a:lnTo>
                <a:lnTo>
                  <a:pt x="250317" y="102234"/>
                </a:lnTo>
                <a:lnTo>
                  <a:pt x="242362" y="102234"/>
                </a:lnTo>
                <a:lnTo>
                  <a:pt x="242950" y="107060"/>
                </a:lnTo>
                <a:lnTo>
                  <a:pt x="242836" y="272795"/>
                </a:lnTo>
                <a:lnTo>
                  <a:pt x="242570" y="274573"/>
                </a:lnTo>
                <a:lnTo>
                  <a:pt x="318992" y="274573"/>
                </a:lnTo>
                <a:lnTo>
                  <a:pt x="320167" y="274446"/>
                </a:lnTo>
                <a:lnTo>
                  <a:pt x="309372" y="274319"/>
                </a:lnTo>
                <a:lnTo>
                  <a:pt x="268100" y="102234"/>
                </a:lnTo>
                <a:lnTo>
                  <a:pt x="250317" y="102234"/>
                </a:lnTo>
                <a:lnTo>
                  <a:pt x="242316" y="101853"/>
                </a:lnTo>
                <a:lnTo>
                  <a:pt x="268009" y="101853"/>
                </a:lnTo>
                <a:lnTo>
                  <a:pt x="265938" y="93217"/>
                </a:lnTo>
                <a:lnTo>
                  <a:pt x="258445" y="93090"/>
                </a:lnTo>
                <a:lnTo>
                  <a:pt x="254508" y="92963"/>
                </a:lnTo>
                <a:close/>
              </a:path>
              <a:path w="347345" h="287654">
                <a:moveTo>
                  <a:pt x="109931" y="149478"/>
                </a:moveTo>
                <a:lnTo>
                  <a:pt x="81406" y="149478"/>
                </a:lnTo>
                <a:lnTo>
                  <a:pt x="85978" y="149605"/>
                </a:lnTo>
                <a:lnTo>
                  <a:pt x="93345" y="149986"/>
                </a:lnTo>
                <a:lnTo>
                  <a:pt x="100584" y="149732"/>
                </a:lnTo>
                <a:lnTo>
                  <a:pt x="107950" y="149732"/>
                </a:lnTo>
                <a:lnTo>
                  <a:pt x="109931" y="149478"/>
                </a:lnTo>
                <a:close/>
              </a:path>
              <a:path w="347345" h="287654">
                <a:moveTo>
                  <a:pt x="127635" y="46862"/>
                </a:moveTo>
                <a:lnTo>
                  <a:pt x="126746" y="49021"/>
                </a:lnTo>
                <a:lnTo>
                  <a:pt x="126619" y="148335"/>
                </a:lnTo>
                <a:lnTo>
                  <a:pt x="128270" y="149859"/>
                </a:lnTo>
                <a:lnTo>
                  <a:pt x="132461" y="149732"/>
                </a:lnTo>
                <a:lnTo>
                  <a:pt x="141350" y="149605"/>
                </a:lnTo>
                <a:lnTo>
                  <a:pt x="158665" y="149605"/>
                </a:lnTo>
                <a:lnTo>
                  <a:pt x="162941" y="149478"/>
                </a:lnTo>
                <a:lnTo>
                  <a:pt x="232481" y="149478"/>
                </a:lnTo>
                <a:lnTo>
                  <a:pt x="232462" y="49021"/>
                </a:lnTo>
                <a:lnTo>
                  <a:pt x="232055" y="47624"/>
                </a:lnTo>
                <a:lnTo>
                  <a:pt x="222250" y="47624"/>
                </a:lnTo>
                <a:lnTo>
                  <a:pt x="221869" y="47243"/>
                </a:lnTo>
                <a:lnTo>
                  <a:pt x="134874" y="47243"/>
                </a:lnTo>
                <a:lnTo>
                  <a:pt x="131572" y="47116"/>
                </a:lnTo>
                <a:lnTo>
                  <a:pt x="127635" y="46862"/>
                </a:lnTo>
                <a:close/>
              </a:path>
              <a:path w="347345" h="287654">
                <a:moveTo>
                  <a:pt x="158665" y="149605"/>
                </a:moveTo>
                <a:lnTo>
                  <a:pt x="141350" y="149605"/>
                </a:lnTo>
                <a:lnTo>
                  <a:pt x="150114" y="149859"/>
                </a:lnTo>
                <a:lnTo>
                  <a:pt x="158665" y="149605"/>
                </a:lnTo>
                <a:close/>
              </a:path>
              <a:path w="347345" h="287654">
                <a:moveTo>
                  <a:pt x="91567" y="104139"/>
                </a:moveTo>
                <a:lnTo>
                  <a:pt x="76073" y="104139"/>
                </a:lnTo>
                <a:lnTo>
                  <a:pt x="60578" y="104266"/>
                </a:lnTo>
                <a:lnTo>
                  <a:pt x="107061" y="104266"/>
                </a:lnTo>
                <a:lnTo>
                  <a:pt x="91567" y="104139"/>
                </a:lnTo>
                <a:close/>
              </a:path>
              <a:path w="347345" h="287654">
                <a:moveTo>
                  <a:pt x="231648" y="46227"/>
                </a:moveTo>
                <a:lnTo>
                  <a:pt x="222250" y="47624"/>
                </a:lnTo>
                <a:lnTo>
                  <a:pt x="232055" y="47624"/>
                </a:lnTo>
                <a:lnTo>
                  <a:pt x="231648" y="46227"/>
                </a:lnTo>
                <a:close/>
              </a:path>
              <a:path w="347345" h="287654">
                <a:moveTo>
                  <a:pt x="135890" y="30479"/>
                </a:moveTo>
                <a:lnTo>
                  <a:pt x="135381" y="42417"/>
                </a:lnTo>
                <a:lnTo>
                  <a:pt x="134874" y="47243"/>
                </a:lnTo>
                <a:lnTo>
                  <a:pt x="221869" y="47243"/>
                </a:lnTo>
                <a:lnTo>
                  <a:pt x="220599" y="45973"/>
                </a:lnTo>
                <a:lnTo>
                  <a:pt x="220852" y="42417"/>
                </a:lnTo>
                <a:lnTo>
                  <a:pt x="220852" y="37083"/>
                </a:lnTo>
                <a:lnTo>
                  <a:pt x="221361" y="32003"/>
                </a:lnTo>
                <a:lnTo>
                  <a:pt x="219837" y="30987"/>
                </a:lnTo>
                <a:lnTo>
                  <a:pt x="153543" y="30987"/>
                </a:lnTo>
                <a:lnTo>
                  <a:pt x="147827" y="30733"/>
                </a:lnTo>
                <a:lnTo>
                  <a:pt x="135890" y="30479"/>
                </a:lnTo>
                <a:close/>
              </a:path>
              <a:path w="347345" h="287654">
                <a:moveTo>
                  <a:pt x="155448" y="0"/>
                </a:moveTo>
                <a:lnTo>
                  <a:pt x="154813" y="507"/>
                </a:lnTo>
                <a:lnTo>
                  <a:pt x="154686" y="14604"/>
                </a:lnTo>
                <a:lnTo>
                  <a:pt x="154431" y="19049"/>
                </a:lnTo>
                <a:lnTo>
                  <a:pt x="154813" y="23621"/>
                </a:lnTo>
                <a:lnTo>
                  <a:pt x="155194" y="28828"/>
                </a:lnTo>
                <a:lnTo>
                  <a:pt x="153543" y="30987"/>
                </a:lnTo>
                <a:lnTo>
                  <a:pt x="219837" y="30987"/>
                </a:lnTo>
                <a:lnTo>
                  <a:pt x="219455" y="30733"/>
                </a:lnTo>
                <a:lnTo>
                  <a:pt x="204470" y="30733"/>
                </a:lnTo>
                <a:lnTo>
                  <a:pt x="166243" y="30606"/>
                </a:lnTo>
                <a:lnTo>
                  <a:pt x="166243" y="1904"/>
                </a:lnTo>
                <a:lnTo>
                  <a:pt x="155448" y="0"/>
                </a:lnTo>
                <a:close/>
              </a:path>
              <a:path w="347345" h="287654">
                <a:moveTo>
                  <a:pt x="219075" y="30479"/>
                </a:moveTo>
                <a:lnTo>
                  <a:pt x="204470" y="30733"/>
                </a:lnTo>
                <a:lnTo>
                  <a:pt x="219455" y="30733"/>
                </a:lnTo>
                <a:lnTo>
                  <a:pt x="219075" y="30479"/>
                </a:lnTo>
                <a:close/>
              </a:path>
            </a:pathLst>
          </a:custGeom>
          <a:solidFill>
            <a:srgbClr val="B58E46"/>
          </a:solidFill>
        </p:spPr>
        <p:txBody>
          <a:bodyPr wrap="square" lIns="0" tIns="0" rIns="0" bIns="0" rtlCol="0"/>
          <a:lstStyle/>
          <a:p>
            <a:endParaRPr sz="1350"/>
          </a:p>
        </p:txBody>
      </p:sp>
      <p:sp>
        <p:nvSpPr>
          <p:cNvPr id="123" name="object 119">
            <a:extLst>
              <a:ext uri="{FF2B5EF4-FFF2-40B4-BE49-F238E27FC236}">
                <a16:creationId xmlns:a16="http://schemas.microsoft.com/office/drawing/2014/main" id="{B0372966-21B1-48C3-99A1-31782ABD00FB}"/>
              </a:ext>
            </a:extLst>
          </p:cNvPr>
          <p:cNvSpPr txBox="1"/>
          <p:nvPr/>
        </p:nvSpPr>
        <p:spPr>
          <a:xfrm>
            <a:off x="6507899" y="4979429"/>
            <a:ext cx="2251234" cy="413735"/>
          </a:xfrm>
          <a:prstGeom prst="rect">
            <a:avLst/>
          </a:prstGeom>
          <a:solidFill>
            <a:srgbClr val="E9DFCA"/>
          </a:solidFill>
        </p:spPr>
        <p:txBody>
          <a:bodyPr vert="horz" wrap="square" lIns="0" tIns="79534" rIns="0" bIns="0" rtlCol="0">
            <a:spAutoFit/>
          </a:bodyPr>
          <a:lstStyle/>
          <a:p>
            <a:pPr marL="108109">
              <a:lnSpc>
                <a:spcPts val="1301"/>
              </a:lnSpc>
              <a:spcBef>
                <a:spcPts val="626"/>
              </a:spcBef>
            </a:pPr>
            <a:r>
              <a:rPr sz="1088" b="1" spc="-11" dirty="0">
                <a:solidFill>
                  <a:srgbClr val="404040"/>
                </a:solidFill>
                <a:latin typeface="Calibri"/>
                <a:cs typeface="Calibri"/>
              </a:rPr>
              <a:t>Infrastruktur untuk </a:t>
            </a:r>
            <a:r>
              <a:rPr sz="1088" b="1" spc="-15" dirty="0">
                <a:solidFill>
                  <a:srgbClr val="404040"/>
                </a:solidFill>
                <a:latin typeface="Calibri"/>
                <a:cs typeface="Calibri"/>
              </a:rPr>
              <a:t>Ekonomi</a:t>
            </a:r>
            <a:r>
              <a:rPr sz="1088" b="1" spc="90" dirty="0">
                <a:solidFill>
                  <a:srgbClr val="404040"/>
                </a:solidFill>
                <a:latin typeface="Calibri"/>
                <a:cs typeface="Calibri"/>
              </a:rPr>
              <a:t> </a:t>
            </a:r>
            <a:r>
              <a:rPr sz="1088" b="1" spc="-8" dirty="0">
                <a:solidFill>
                  <a:srgbClr val="404040"/>
                </a:solidFill>
                <a:latin typeface="Calibri"/>
                <a:cs typeface="Calibri"/>
              </a:rPr>
              <a:t>dan</a:t>
            </a:r>
            <a:endParaRPr sz="1088">
              <a:latin typeface="Calibri"/>
              <a:cs typeface="Calibri"/>
            </a:endParaRPr>
          </a:p>
          <a:p>
            <a:pPr marL="108109">
              <a:lnSpc>
                <a:spcPts val="1301"/>
              </a:lnSpc>
            </a:pPr>
            <a:r>
              <a:rPr sz="1088" b="1" spc="-11" dirty="0">
                <a:solidFill>
                  <a:srgbClr val="404040"/>
                </a:solidFill>
                <a:latin typeface="Calibri"/>
                <a:cs typeface="Calibri"/>
              </a:rPr>
              <a:t>Pelayanan</a:t>
            </a:r>
            <a:r>
              <a:rPr sz="1088" b="1" spc="-4" dirty="0">
                <a:solidFill>
                  <a:srgbClr val="404040"/>
                </a:solidFill>
                <a:latin typeface="Calibri"/>
                <a:cs typeface="Calibri"/>
              </a:rPr>
              <a:t> Dasar</a:t>
            </a:r>
            <a:endParaRPr sz="1088">
              <a:latin typeface="Calibri"/>
              <a:cs typeface="Calibri"/>
            </a:endParaRPr>
          </a:p>
        </p:txBody>
      </p:sp>
      <p:sp>
        <p:nvSpPr>
          <p:cNvPr id="124" name="object 120">
            <a:extLst>
              <a:ext uri="{FF2B5EF4-FFF2-40B4-BE49-F238E27FC236}">
                <a16:creationId xmlns:a16="http://schemas.microsoft.com/office/drawing/2014/main" id="{8611CBB5-94EC-4550-BC1B-062D573B163E}"/>
              </a:ext>
            </a:extLst>
          </p:cNvPr>
          <p:cNvSpPr/>
          <p:nvPr/>
        </p:nvSpPr>
        <p:spPr>
          <a:xfrm>
            <a:off x="6507131" y="4981716"/>
            <a:ext cx="0" cy="528161"/>
          </a:xfrm>
          <a:custGeom>
            <a:avLst/>
            <a:gdLst/>
            <a:ahLst/>
            <a:cxnLst/>
            <a:rect l="l" t="t" r="r" b="b"/>
            <a:pathLst>
              <a:path h="704214">
                <a:moveTo>
                  <a:pt x="0" y="0"/>
                </a:moveTo>
                <a:lnTo>
                  <a:pt x="0" y="704088"/>
                </a:lnTo>
              </a:path>
            </a:pathLst>
          </a:custGeom>
          <a:ln w="11187">
            <a:solidFill>
              <a:srgbClr val="717376"/>
            </a:solidFill>
          </a:ln>
        </p:spPr>
        <p:txBody>
          <a:bodyPr wrap="square" lIns="0" tIns="0" rIns="0" bIns="0" rtlCol="0"/>
          <a:lstStyle/>
          <a:p>
            <a:endParaRPr sz="1350"/>
          </a:p>
        </p:txBody>
      </p:sp>
      <p:sp>
        <p:nvSpPr>
          <p:cNvPr id="125" name="object 121">
            <a:extLst>
              <a:ext uri="{FF2B5EF4-FFF2-40B4-BE49-F238E27FC236}">
                <a16:creationId xmlns:a16="http://schemas.microsoft.com/office/drawing/2014/main" id="{AE0BC607-4F2A-4AE9-9B5C-6EB2C3D0CC96}"/>
              </a:ext>
            </a:extLst>
          </p:cNvPr>
          <p:cNvSpPr txBox="1"/>
          <p:nvPr/>
        </p:nvSpPr>
        <p:spPr>
          <a:xfrm>
            <a:off x="6358353" y="5150079"/>
            <a:ext cx="88583" cy="197651"/>
          </a:xfrm>
          <a:prstGeom prst="rect">
            <a:avLst/>
          </a:prstGeom>
        </p:spPr>
        <p:txBody>
          <a:bodyPr vert="horz" wrap="square" lIns="0" tIns="12859" rIns="0" bIns="0" rtlCol="0">
            <a:spAutoFit/>
          </a:bodyPr>
          <a:lstStyle/>
          <a:p>
            <a:pPr>
              <a:spcBef>
                <a:spcPts val="101"/>
              </a:spcBef>
            </a:pPr>
            <a:r>
              <a:rPr sz="1200" b="1" spc="11" dirty="0">
                <a:solidFill>
                  <a:srgbClr val="404040"/>
                </a:solidFill>
                <a:latin typeface="Calibri"/>
                <a:cs typeface="Calibri"/>
              </a:rPr>
              <a:t>5</a:t>
            </a:r>
            <a:endParaRPr sz="1200">
              <a:latin typeface="Calibri"/>
              <a:cs typeface="Calibri"/>
            </a:endParaRPr>
          </a:p>
        </p:txBody>
      </p:sp>
      <p:sp>
        <p:nvSpPr>
          <p:cNvPr id="126" name="object 122">
            <a:extLst>
              <a:ext uri="{FF2B5EF4-FFF2-40B4-BE49-F238E27FC236}">
                <a16:creationId xmlns:a16="http://schemas.microsoft.com/office/drawing/2014/main" id="{CECD114C-CF35-4208-9EBD-2D4871AC4E56}"/>
              </a:ext>
            </a:extLst>
          </p:cNvPr>
          <p:cNvSpPr/>
          <p:nvPr/>
        </p:nvSpPr>
        <p:spPr>
          <a:xfrm>
            <a:off x="5478431" y="5560074"/>
            <a:ext cx="3280410" cy="539591"/>
          </a:xfrm>
          <a:custGeom>
            <a:avLst/>
            <a:gdLst/>
            <a:ahLst/>
            <a:cxnLst/>
            <a:rect l="l" t="t" r="r" b="b"/>
            <a:pathLst>
              <a:path w="4373880" h="719454">
                <a:moveTo>
                  <a:pt x="0" y="719328"/>
                </a:moveTo>
                <a:lnTo>
                  <a:pt x="4373880" y="719328"/>
                </a:lnTo>
                <a:lnTo>
                  <a:pt x="4373880" y="0"/>
                </a:lnTo>
                <a:lnTo>
                  <a:pt x="0" y="0"/>
                </a:lnTo>
                <a:lnTo>
                  <a:pt x="0" y="719328"/>
                </a:lnTo>
                <a:close/>
              </a:path>
            </a:pathLst>
          </a:custGeom>
          <a:solidFill>
            <a:srgbClr val="E9DFCA"/>
          </a:solidFill>
        </p:spPr>
        <p:txBody>
          <a:bodyPr wrap="square" lIns="0" tIns="0" rIns="0" bIns="0" rtlCol="0"/>
          <a:lstStyle/>
          <a:p>
            <a:endParaRPr sz="1350"/>
          </a:p>
        </p:txBody>
      </p:sp>
      <p:sp>
        <p:nvSpPr>
          <p:cNvPr id="127" name="object 123">
            <a:extLst>
              <a:ext uri="{FF2B5EF4-FFF2-40B4-BE49-F238E27FC236}">
                <a16:creationId xmlns:a16="http://schemas.microsoft.com/office/drawing/2014/main" id="{6AC38AF0-7661-463C-98E7-362B3FE5DBA6}"/>
              </a:ext>
            </a:extLst>
          </p:cNvPr>
          <p:cNvSpPr/>
          <p:nvPr/>
        </p:nvSpPr>
        <p:spPr>
          <a:xfrm>
            <a:off x="5675312" y="5603505"/>
            <a:ext cx="358339" cy="441198"/>
          </a:xfrm>
          <a:prstGeom prst="rect">
            <a:avLst/>
          </a:prstGeom>
          <a:blipFill>
            <a:blip r:embed="rId7" cstate="print"/>
            <a:stretch>
              <a:fillRect/>
            </a:stretch>
          </a:blipFill>
        </p:spPr>
        <p:txBody>
          <a:bodyPr wrap="square" lIns="0" tIns="0" rIns="0" bIns="0" rtlCol="0"/>
          <a:lstStyle/>
          <a:p>
            <a:endParaRPr sz="1350"/>
          </a:p>
        </p:txBody>
      </p:sp>
      <p:sp>
        <p:nvSpPr>
          <p:cNvPr id="128" name="object 124">
            <a:extLst>
              <a:ext uri="{FF2B5EF4-FFF2-40B4-BE49-F238E27FC236}">
                <a16:creationId xmlns:a16="http://schemas.microsoft.com/office/drawing/2014/main" id="{A4C08C33-285C-45AC-B2F4-88860DA98D62}"/>
              </a:ext>
            </a:extLst>
          </p:cNvPr>
          <p:cNvSpPr txBox="1"/>
          <p:nvPr/>
        </p:nvSpPr>
        <p:spPr>
          <a:xfrm>
            <a:off x="6507899" y="5560073"/>
            <a:ext cx="2251234" cy="439703"/>
          </a:xfrm>
          <a:prstGeom prst="rect">
            <a:avLst/>
          </a:prstGeom>
          <a:solidFill>
            <a:srgbClr val="E9DFCA"/>
          </a:solidFill>
        </p:spPr>
        <p:txBody>
          <a:bodyPr vert="horz" wrap="square" lIns="0" tIns="105251" rIns="0" bIns="0" rtlCol="0">
            <a:spAutoFit/>
          </a:bodyPr>
          <a:lstStyle/>
          <a:p>
            <a:pPr marL="108109">
              <a:lnSpc>
                <a:spcPts val="1301"/>
              </a:lnSpc>
              <a:spcBef>
                <a:spcPts val="829"/>
              </a:spcBef>
            </a:pPr>
            <a:r>
              <a:rPr sz="1088" b="1" spc="-15" dirty="0">
                <a:solidFill>
                  <a:srgbClr val="404040"/>
                </a:solidFill>
                <a:latin typeface="Calibri"/>
                <a:cs typeface="Calibri"/>
              </a:rPr>
              <a:t>Lingkungan </a:t>
            </a:r>
            <a:r>
              <a:rPr sz="1088" b="1" spc="-8" dirty="0">
                <a:solidFill>
                  <a:srgbClr val="404040"/>
                </a:solidFill>
                <a:latin typeface="Calibri"/>
                <a:cs typeface="Calibri"/>
              </a:rPr>
              <a:t>Hidup,</a:t>
            </a:r>
            <a:r>
              <a:rPr sz="1088" b="1" spc="60" dirty="0">
                <a:solidFill>
                  <a:srgbClr val="404040"/>
                </a:solidFill>
                <a:latin typeface="Calibri"/>
                <a:cs typeface="Calibri"/>
              </a:rPr>
              <a:t> </a:t>
            </a:r>
            <a:r>
              <a:rPr sz="1088" b="1" spc="-11" dirty="0">
                <a:solidFill>
                  <a:srgbClr val="404040"/>
                </a:solidFill>
                <a:latin typeface="Calibri"/>
                <a:cs typeface="Calibri"/>
              </a:rPr>
              <a:t>Ketahanan</a:t>
            </a:r>
            <a:endParaRPr sz="1088">
              <a:latin typeface="Calibri"/>
              <a:cs typeface="Calibri"/>
            </a:endParaRPr>
          </a:p>
          <a:p>
            <a:pPr marL="108109">
              <a:lnSpc>
                <a:spcPts val="1301"/>
              </a:lnSpc>
            </a:pPr>
            <a:r>
              <a:rPr sz="1088" b="1" spc="-8" dirty="0">
                <a:solidFill>
                  <a:srgbClr val="404040"/>
                </a:solidFill>
                <a:latin typeface="Calibri"/>
                <a:cs typeface="Calibri"/>
              </a:rPr>
              <a:t>Bencana, dan </a:t>
            </a:r>
            <a:r>
              <a:rPr sz="1088" b="1" spc="-11" dirty="0">
                <a:solidFill>
                  <a:srgbClr val="404040"/>
                </a:solidFill>
                <a:latin typeface="Calibri"/>
                <a:cs typeface="Calibri"/>
              </a:rPr>
              <a:t>Perubahan</a:t>
            </a:r>
            <a:r>
              <a:rPr sz="1088" b="1" spc="23" dirty="0">
                <a:solidFill>
                  <a:srgbClr val="404040"/>
                </a:solidFill>
                <a:latin typeface="Calibri"/>
                <a:cs typeface="Calibri"/>
              </a:rPr>
              <a:t> </a:t>
            </a:r>
            <a:r>
              <a:rPr sz="1088" b="1" spc="-4" dirty="0">
                <a:solidFill>
                  <a:srgbClr val="404040"/>
                </a:solidFill>
                <a:latin typeface="Calibri"/>
                <a:cs typeface="Calibri"/>
              </a:rPr>
              <a:t>Iklim</a:t>
            </a:r>
            <a:endParaRPr sz="1088">
              <a:latin typeface="Calibri"/>
              <a:cs typeface="Calibri"/>
            </a:endParaRPr>
          </a:p>
        </p:txBody>
      </p:sp>
      <p:sp>
        <p:nvSpPr>
          <p:cNvPr id="129" name="object 125">
            <a:extLst>
              <a:ext uri="{FF2B5EF4-FFF2-40B4-BE49-F238E27FC236}">
                <a16:creationId xmlns:a16="http://schemas.microsoft.com/office/drawing/2014/main" id="{A31DD6A5-C961-4B44-8E57-A61E9123152D}"/>
              </a:ext>
            </a:extLst>
          </p:cNvPr>
          <p:cNvSpPr/>
          <p:nvPr/>
        </p:nvSpPr>
        <p:spPr>
          <a:xfrm>
            <a:off x="6502560" y="5560071"/>
            <a:ext cx="0" cy="537210"/>
          </a:xfrm>
          <a:custGeom>
            <a:avLst/>
            <a:gdLst/>
            <a:ahLst/>
            <a:cxnLst/>
            <a:rect l="l" t="t" r="r" b="b"/>
            <a:pathLst>
              <a:path h="716279">
                <a:moveTo>
                  <a:pt x="0" y="0"/>
                </a:moveTo>
                <a:lnTo>
                  <a:pt x="0" y="716280"/>
                </a:lnTo>
              </a:path>
            </a:pathLst>
          </a:custGeom>
          <a:ln w="11187">
            <a:solidFill>
              <a:srgbClr val="717376"/>
            </a:solidFill>
          </a:ln>
        </p:spPr>
        <p:txBody>
          <a:bodyPr wrap="square" lIns="0" tIns="0" rIns="0" bIns="0" rtlCol="0"/>
          <a:lstStyle/>
          <a:p>
            <a:endParaRPr sz="1350"/>
          </a:p>
        </p:txBody>
      </p:sp>
      <p:sp>
        <p:nvSpPr>
          <p:cNvPr id="130" name="object 126">
            <a:extLst>
              <a:ext uri="{FF2B5EF4-FFF2-40B4-BE49-F238E27FC236}">
                <a16:creationId xmlns:a16="http://schemas.microsoft.com/office/drawing/2014/main" id="{CF7508C4-4B49-42EB-9E76-1AB4994ECBE1}"/>
              </a:ext>
            </a:extLst>
          </p:cNvPr>
          <p:cNvSpPr txBox="1"/>
          <p:nvPr/>
        </p:nvSpPr>
        <p:spPr>
          <a:xfrm>
            <a:off x="6338636" y="5713538"/>
            <a:ext cx="88583" cy="197170"/>
          </a:xfrm>
          <a:prstGeom prst="rect">
            <a:avLst/>
          </a:prstGeom>
        </p:spPr>
        <p:txBody>
          <a:bodyPr vert="horz" wrap="square" lIns="0" tIns="12383" rIns="0" bIns="0" rtlCol="0">
            <a:spAutoFit/>
          </a:bodyPr>
          <a:lstStyle/>
          <a:p>
            <a:pPr>
              <a:spcBef>
                <a:spcPts val="98"/>
              </a:spcBef>
            </a:pPr>
            <a:r>
              <a:rPr sz="1200" b="1" spc="11" dirty="0">
                <a:solidFill>
                  <a:srgbClr val="404040"/>
                </a:solidFill>
                <a:latin typeface="Calibri"/>
                <a:cs typeface="Calibri"/>
              </a:rPr>
              <a:t>6</a:t>
            </a:r>
            <a:endParaRPr sz="1200">
              <a:latin typeface="Calibri"/>
              <a:cs typeface="Calibri"/>
            </a:endParaRPr>
          </a:p>
        </p:txBody>
      </p:sp>
      <p:sp>
        <p:nvSpPr>
          <p:cNvPr id="131" name="object 127">
            <a:extLst>
              <a:ext uri="{FF2B5EF4-FFF2-40B4-BE49-F238E27FC236}">
                <a16:creationId xmlns:a16="http://schemas.microsoft.com/office/drawing/2014/main" id="{E7BFB176-B9AE-4C62-A352-90D4566E43F2}"/>
              </a:ext>
            </a:extLst>
          </p:cNvPr>
          <p:cNvSpPr/>
          <p:nvPr/>
        </p:nvSpPr>
        <p:spPr>
          <a:xfrm>
            <a:off x="5478431" y="6133859"/>
            <a:ext cx="3280410" cy="539591"/>
          </a:xfrm>
          <a:custGeom>
            <a:avLst/>
            <a:gdLst/>
            <a:ahLst/>
            <a:cxnLst/>
            <a:rect l="l" t="t" r="r" b="b"/>
            <a:pathLst>
              <a:path w="4373880" h="719454">
                <a:moveTo>
                  <a:pt x="0" y="719328"/>
                </a:moveTo>
                <a:lnTo>
                  <a:pt x="4373880" y="719328"/>
                </a:lnTo>
                <a:lnTo>
                  <a:pt x="4373880" y="0"/>
                </a:lnTo>
                <a:lnTo>
                  <a:pt x="0" y="0"/>
                </a:lnTo>
                <a:lnTo>
                  <a:pt x="0" y="719328"/>
                </a:lnTo>
                <a:close/>
              </a:path>
            </a:pathLst>
          </a:custGeom>
          <a:solidFill>
            <a:srgbClr val="E9DFCA"/>
          </a:solidFill>
        </p:spPr>
        <p:txBody>
          <a:bodyPr wrap="square" lIns="0" tIns="0" rIns="0" bIns="0" rtlCol="0"/>
          <a:lstStyle/>
          <a:p>
            <a:endParaRPr sz="1350"/>
          </a:p>
        </p:txBody>
      </p:sp>
      <p:sp>
        <p:nvSpPr>
          <p:cNvPr id="132" name="object 128">
            <a:extLst>
              <a:ext uri="{FF2B5EF4-FFF2-40B4-BE49-F238E27FC236}">
                <a16:creationId xmlns:a16="http://schemas.microsoft.com/office/drawing/2014/main" id="{F8D14A54-4EDA-4D68-BDF1-BF06A46F3759}"/>
              </a:ext>
            </a:extLst>
          </p:cNvPr>
          <p:cNvSpPr/>
          <p:nvPr/>
        </p:nvSpPr>
        <p:spPr>
          <a:xfrm>
            <a:off x="5718464" y="6145477"/>
            <a:ext cx="290513" cy="338138"/>
          </a:xfrm>
          <a:custGeom>
            <a:avLst/>
            <a:gdLst/>
            <a:ahLst/>
            <a:cxnLst/>
            <a:rect l="l" t="t" r="r" b="b"/>
            <a:pathLst>
              <a:path w="387350" h="450850">
                <a:moveTo>
                  <a:pt x="300926" y="95250"/>
                </a:moveTo>
                <a:lnTo>
                  <a:pt x="125095" y="95250"/>
                </a:lnTo>
                <a:lnTo>
                  <a:pt x="132079" y="96519"/>
                </a:lnTo>
                <a:lnTo>
                  <a:pt x="146176" y="102869"/>
                </a:lnTo>
                <a:lnTo>
                  <a:pt x="151892" y="107950"/>
                </a:lnTo>
                <a:lnTo>
                  <a:pt x="156845" y="115569"/>
                </a:lnTo>
                <a:lnTo>
                  <a:pt x="158623" y="116839"/>
                </a:lnTo>
                <a:lnTo>
                  <a:pt x="161671" y="123189"/>
                </a:lnTo>
                <a:lnTo>
                  <a:pt x="164083" y="128269"/>
                </a:lnTo>
                <a:lnTo>
                  <a:pt x="165861" y="133350"/>
                </a:lnTo>
                <a:lnTo>
                  <a:pt x="167894" y="138429"/>
                </a:lnTo>
                <a:lnTo>
                  <a:pt x="168528" y="142239"/>
                </a:lnTo>
                <a:lnTo>
                  <a:pt x="164465" y="143509"/>
                </a:lnTo>
                <a:lnTo>
                  <a:pt x="162305" y="146050"/>
                </a:lnTo>
                <a:lnTo>
                  <a:pt x="161290" y="149859"/>
                </a:lnTo>
                <a:lnTo>
                  <a:pt x="160147" y="154939"/>
                </a:lnTo>
                <a:lnTo>
                  <a:pt x="160020" y="160019"/>
                </a:lnTo>
                <a:lnTo>
                  <a:pt x="160908" y="165100"/>
                </a:lnTo>
                <a:lnTo>
                  <a:pt x="161290" y="167639"/>
                </a:lnTo>
                <a:lnTo>
                  <a:pt x="163575" y="171450"/>
                </a:lnTo>
                <a:lnTo>
                  <a:pt x="167131" y="176529"/>
                </a:lnTo>
                <a:lnTo>
                  <a:pt x="169164" y="181609"/>
                </a:lnTo>
                <a:lnTo>
                  <a:pt x="165353" y="189229"/>
                </a:lnTo>
                <a:lnTo>
                  <a:pt x="164083" y="193039"/>
                </a:lnTo>
                <a:lnTo>
                  <a:pt x="162686" y="198119"/>
                </a:lnTo>
                <a:lnTo>
                  <a:pt x="163068" y="203200"/>
                </a:lnTo>
                <a:lnTo>
                  <a:pt x="164846" y="208279"/>
                </a:lnTo>
                <a:lnTo>
                  <a:pt x="166497" y="212089"/>
                </a:lnTo>
                <a:lnTo>
                  <a:pt x="166624" y="215900"/>
                </a:lnTo>
                <a:lnTo>
                  <a:pt x="165480" y="219709"/>
                </a:lnTo>
                <a:lnTo>
                  <a:pt x="164465" y="223519"/>
                </a:lnTo>
                <a:lnTo>
                  <a:pt x="165226" y="228600"/>
                </a:lnTo>
                <a:lnTo>
                  <a:pt x="166877" y="233679"/>
                </a:lnTo>
                <a:lnTo>
                  <a:pt x="169418" y="238759"/>
                </a:lnTo>
                <a:lnTo>
                  <a:pt x="168655" y="243839"/>
                </a:lnTo>
                <a:lnTo>
                  <a:pt x="166750" y="250189"/>
                </a:lnTo>
                <a:lnTo>
                  <a:pt x="166116" y="255269"/>
                </a:lnTo>
                <a:lnTo>
                  <a:pt x="166750" y="271780"/>
                </a:lnTo>
                <a:lnTo>
                  <a:pt x="167131" y="279400"/>
                </a:lnTo>
                <a:lnTo>
                  <a:pt x="166243" y="287019"/>
                </a:lnTo>
                <a:lnTo>
                  <a:pt x="164592" y="294639"/>
                </a:lnTo>
                <a:lnTo>
                  <a:pt x="164083" y="295909"/>
                </a:lnTo>
                <a:lnTo>
                  <a:pt x="159766" y="309880"/>
                </a:lnTo>
                <a:lnTo>
                  <a:pt x="154177" y="323850"/>
                </a:lnTo>
                <a:lnTo>
                  <a:pt x="150749" y="330200"/>
                </a:lnTo>
                <a:lnTo>
                  <a:pt x="147066" y="337819"/>
                </a:lnTo>
                <a:lnTo>
                  <a:pt x="143636" y="345439"/>
                </a:lnTo>
                <a:lnTo>
                  <a:pt x="142113" y="347980"/>
                </a:lnTo>
                <a:lnTo>
                  <a:pt x="140843" y="350519"/>
                </a:lnTo>
                <a:lnTo>
                  <a:pt x="139700" y="359409"/>
                </a:lnTo>
                <a:lnTo>
                  <a:pt x="140334" y="363219"/>
                </a:lnTo>
                <a:lnTo>
                  <a:pt x="141350" y="367030"/>
                </a:lnTo>
                <a:lnTo>
                  <a:pt x="143636" y="375919"/>
                </a:lnTo>
                <a:lnTo>
                  <a:pt x="144652" y="381000"/>
                </a:lnTo>
                <a:lnTo>
                  <a:pt x="143636" y="384809"/>
                </a:lnTo>
                <a:lnTo>
                  <a:pt x="137286" y="391159"/>
                </a:lnTo>
                <a:lnTo>
                  <a:pt x="132842" y="394969"/>
                </a:lnTo>
                <a:lnTo>
                  <a:pt x="127761" y="398780"/>
                </a:lnTo>
                <a:lnTo>
                  <a:pt x="124332" y="402589"/>
                </a:lnTo>
                <a:lnTo>
                  <a:pt x="105282" y="425450"/>
                </a:lnTo>
                <a:lnTo>
                  <a:pt x="103758" y="426719"/>
                </a:lnTo>
                <a:lnTo>
                  <a:pt x="104394" y="429259"/>
                </a:lnTo>
                <a:lnTo>
                  <a:pt x="107315" y="433069"/>
                </a:lnTo>
                <a:lnTo>
                  <a:pt x="110235" y="434339"/>
                </a:lnTo>
                <a:lnTo>
                  <a:pt x="117348" y="436879"/>
                </a:lnTo>
                <a:lnTo>
                  <a:pt x="124968" y="439419"/>
                </a:lnTo>
                <a:lnTo>
                  <a:pt x="137668" y="444500"/>
                </a:lnTo>
                <a:lnTo>
                  <a:pt x="151892" y="448309"/>
                </a:lnTo>
                <a:lnTo>
                  <a:pt x="166370" y="450850"/>
                </a:lnTo>
                <a:lnTo>
                  <a:pt x="197230" y="450850"/>
                </a:lnTo>
                <a:lnTo>
                  <a:pt x="211835" y="449579"/>
                </a:lnTo>
                <a:lnTo>
                  <a:pt x="226314" y="447039"/>
                </a:lnTo>
                <a:lnTo>
                  <a:pt x="234060" y="445769"/>
                </a:lnTo>
                <a:lnTo>
                  <a:pt x="248030" y="440689"/>
                </a:lnTo>
                <a:lnTo>
                  <a:pt x="261493" y="434339"/>
                </a:lnTo>
                <a:lnTo>
                  <a:pt x="267461" y="430529"/>
                </a:lnTo>
                <a:lnTo>
                  <a:pt x="268477" y="426719"/>
                </a:lnTo>
                <a:lnTo>
                  <a:pt x="265683" y="424179"/>
                </a:lnTo>
                <a:lnTo>
                  <a:pt x="262635" y="420369"/>
                </a:lnTo>
                <a:lnTo>
                  <a:pt x="258064" y="415289"/>
                </a:lnTo>
                <a:lnTo>
                  <a:pt x="246125" y="401320"/>
                </a:lnTo>
                <a:lnTo>
                  <a:pt x="243077" y="397509"/>
                </a:lnTo>
                <a:lnTo>
                  <a:pt x="239775" y="394969"/>
                </a:lnTo>
                <a:lnTo>
                  <a:pt x="236600" y="392430"/>
                </a:lnTo>
                <a:lnTo>
                  <a:pt x="233552" y="389889"/>
                </a:lnTo>
                <a:lnTo>
                  <a:pt x="227965" y="384809"/>
                </a:lnTo>
                <a:lnTo>
                  <a:pt x="227202" y="381000"/>
                </a:lnTo>
                <a:lnTo>
                  <a:pt x="227965" y="377189"/>
                </a:lnTo>
                <a:lnTo>
                  <a:pt x="229870" y="369569"/>
                </a:lnTo>
                <a:lnTo>
                  <a:pt x="231648" y="363219"/>
                </a:lnTo>
                <a:lnTo>
                  <a:pt x="231648" y="355600"/>
                </a:lnTo>
                <a:lnTo>
                  <a:pt x="231267" y="351789"/>
                </a:lnTo>
                <a:lnTo>
                  <a:pt x="228726" y="346709"/>
                </a:lnTo>
                <a:lnTo>
                  <a:pt x="226186" y="340359"/>
                </a:lnTo>
                <a:lnTo>
                  <a:pt x="223647" y="335280"/>
                </a:lnTo>
                <a:lnTo>
                  <a:pt x="220979" y="330200"/>
                </a:lnTo>
                <a:lnTo>
                  <a:pt x="218567" y="325119"/>
                </a:lnTo>
                <a:lnTo>
                  <a:pt x="212851" y="311150"/>
                </a:lnTo>
                <a:lnTo>
                  <a:pt x="208152" y="297180"/>
                </a:lnTo>
                <a:lnTo>
                  <a:pt x="206375" y="290830"/>
                </a:lnTo>
                <a:lnTo>
                  <a:pt x="205104" y="285750"/>
                </a:lnTo>
                <a:lnTo>
                  <a:pt x="205231" y="270509"/>
                </a:lnTo>
                <a:lnTo>
                  <a:pt x="205536" y="260350"/>
                </a:lnTo>
                <a:lnTo>
                  <a:pt x="205443" y="252729"/>
                </a:lnTo>
                <a:lnTo>
                  <a:pt x="205358" y="250189"/>
                </a:lnTo>
                <a:lnTo>
                  <a:pt x="203073" y="243839"/>
                </a:lnTo>
                <a:lnTo>
                  <a:pt x="201929" y="240029"/>
                </a:lnTo>
                <a:lnTo>
                  <a:pt x="203073" y="236219"/>
                </a:lnTo>
                <a:lnTo>
                  <a:pt x="205231" y="232409"/>
                </a:lnTo>
                <a:lnTo>
                  <a:pt x="205994" y="231139"/>
                </a:lnTo>
                <a:lnTo>
                  <a:pt x="207391" y="227329"/>
                </a:lnTo>
                <a:lnTo>
                  <a:pt x="207518" y="223519"/>
                </a:lnTo>
                <a:lnTo>
                  <a:pt x="206501" y="219709"/>
                </a:lnTo>
                <a:lnTo>
                  <a:pt x="205613" y="215900"/>
                </a:lnTo>
                <a:lnTo>
                  <a:pt x="205740" y="213359"/>
                </a:lnTo>
                <a:lnTo>
                  <a:pt x="206628" y="209550"/>
                </a:lnTo>
                <a:lnTo>
                  <a:pt x="207391" y="207009"/>
                </a:lnTo>
                <a:lnTo>
                  <a:pt x="208025" y="203200"/>
                </a:lnTo>
                <a:lnTo>
                  <a:pt x="208533" y="199389"/>
                </a:lnTo>
                <a:lnTo>
                  <a:pt x="208788" y="195579"/>
                </a:lnTo>
                <a:lnTo>
                  <a:pt x="207518" y="191769"/>
                </a:lnTo>
                <a:lnTo>
                  <a:pt x="203707" y="184150"/>
                </a:lnTo>
                <a:lnTo>
                  <a:pt x="202946" y="179069"/>
                </a:lnTo>
                <a:lnTo>
                  <a:pt x="205104" y="175259"/>
                </a:lnTo>
                <a:lnTo>
                  <a:pt x="207772" y="172719"/>
                </a:lnTo>
                <a:lnTo>
                  <a:pt x="210311" y="167639"/>
                </a:lnTo>
                <a:lnTo>
                  <a:pt x="211200" y="162559"/>
                </a:lnTo>
                <a:lnTo>
                  <a:pt x="211581" y="158750"/>
                </a:lnTo>
                <a:lnTo>
                  <a:pt x="211708" y="154939"/>
                </a:lnTo>
                <a:lnTo>
                  <a:pt x="211327" y="152400"/>
                </a:lnTo>
                <a:lnTo>
                  <a:pt x="208915" y="146050"/>
                </a:lnTo>
                <a:lnTo>
                  <a:pt x="206755" y="143509"/>
                </a:lnTo>
                <a:lnTo>
                  <a:pt x="203453" y="142239"/>
                </a:lnTo>
                <a:lnTo>
                  <a:pt x="202565" y="142239"/>
                </a:lnTo>
                <a:lnTo>
                  <a:pt x="203707" y="139700"/>
                </a:lnTo>
                <a:lnTo>
                  <a:pt x="205740" y="133350"/>
                </a:lnTo>
                <a:lnTo>
                  <a:pt x="206882" y="130809"/>
                </a:lnTo>
                <a:lnTo>
                  <a:pt x="207772" y="127000"/>
                </a:lnTo>
                <a:lnTo>
                  <a:pt x="209169" y="124459"/>
                </a:lnTo>
                <a:lnTo>
                  <a:pt x="213232" y="116839"/>
                </a:lnTo>
                <a:lnTo>
                  <a:pt x="218567" y="109219"/>
                </a:lnTo>
                <a:lnTo>
                  <a:pt x="225805" y="104139"/>
                </a:lnTo>
                <a:lnTo>
                  <a:pt x="231394" y="100329"/>
                </a:lnTo>
                <a:lnTo>
                  <a:pt x="244728" y="96519"/>
                </a:lnTo>
                <a:lnTo>
                  <a:pt x="304419" y="96519"/>
                </a:lnTo>
                <a:lnTo>
                  <a:pt x="300926" y="95250"/>
                </a:lnTo>
                <a:close/>
              </a:path>
              <a:path w="387350" h="450850">
                <a:moveTo>
                  <a:pt x="248920" y="238759"/>
                </a:moveTo>
                <a:lnTo>
                  <a:pt x="242950" y="251459"/>
                </a:lnTo>
                <a:lnTo>
                  <a:pt x="236220" y="264159"/>
                </a:lnTo>
                <a:lnTo>
                  <a:pt x="233679" y="269239"/>
                </a:lnTo>
                <a:lnTo>
                  <a:pt x="231648" y="273050"/>
                </a:lnTo>
                <a:lnTo>
                  <a:pt x="229489" y="278130"/>
                </a:lnTo>
                <a:lnTo>
                  <a:pt x="227965" y="280669"/>
                </a:lnTo>
                <a:lnTo>
                  <a:pt x="224027" y="283209"/>
                </a:lnTo>
                <a:lnTo>
                  <a:pt x="222757" y="285750"/>
                </a:lnTo>
                <a:lnTo>
                  <a:pt x="223774" y="288289"/>
                </a:lnTo>
                <a:lnTo>
                  <a:pt x="225551" y="292100"/>
                </a:lnTo>
                <a:lnTo>
                  <a:pt x="227710" y="295909"/>
                </a:lnTo>
                <a:lnTo>
                  <a:pt x="232282" y="295909"/>
                </a:lnTo>
                <a:lnTo>
                  <a:pt x="233425" y="299719"/>
                </a:lnTo>
                <a:lnTo>
                  <a:pt x="255524" y="332739"/>
                </a:lnTo>
                <a:lnTo>
                  <a:pt x="300354" y="351789"/>
                </a:lnTo>
                <a:lnTo>
                  <a:pt x="315086" y="351789"/>
                </a:lnTo>
                <a:lnTo>
                  <a:pt x="329946" y="349250"/>
                </a:lnTo>
                <a:lnTo>
                  <a:pt x="337311" y="346709"/>
                </a:lnTo>
                <a:lnTo>
                  <a:pt x="343789" y="341630"/>
                </a:lnTo>
                <a:lnTo>
                  <a:pt x="353822" y="334009"/>
                </a:lnTo>
                <a:lnTo>
                  <a:pt x="363727" y="322580"/>
                </a:lnTo>
                <a:lnTo>
                  <a:pt x="371475" y="311150"/>
                </a:lnTo>
                <a:lnTo>
                  <a:pt x="376935" y="295909"/>
                </a:lnTo>
                <a:lnTo>
                  <a:pt x="378714" y="294639"/>
                </a:lnTo>
                <a:lnTo>
                  <a:pt x="383921" y="292100"/>
                </a:lnTo>
                <a:lnTo>
                  <a:pt x="387096" y="287019"/>
                </a:lnTo>
                <a:lnTo>
                  <a:pt x="386079" y="283209"/>
                </a:lnTo>
                <a:lnTo>
                  <a:pt x="384640" y="280669"/>
                </a:lnTo>
                <a:lnTo>
                  <a:pt x="241173" y="280669"/>
                </a:lnTo>
                <a:lnTo>
                  <a:pt x="242189" y="278130"/>
                </a:lnTo>
                <a:lnTo>
                  <a:pt x="243585" y="274319"/>
                </a:lnTo>
                <a:lnTo>
                  <a:pt x="244601" y="271780"/>
                </a:lnTo>
                <a:lnTo>
                  <a:pt x="248920" y="238759"/>
                </a:lnTo>
                <a:close/>
              </a:path>
              <a:path w="387350" h="450850">
                <a:moveTo>
                  <a:pt x="319277" y="121919"/>
                </a:moveTo>
                <a:lnTo>
                  <a:pt x="301625" y="121919"/>
                </a:lnTo>
                <a:lnTo>
                  <a:pt x="305561" y="123189"/>
                </a:lnTo>
                <a:lnTo>
                  <a:pt x="308864" y="124459"/>
                </a:lnTo>
                <a:lnTo>
                  <a:pt x="310006" y="129539"/>
                </a:lnTo>
                <a:lnTo>
                  <a:pt x="311023" y="133350"/>
                </a:lnTo>
                <a:lnTo>
                  <a:pt x="312293" y="138429"/>
                </a:lnTo>
                <a:lnTo>
                  <a:pt x="314959" y="147319"/>
                </a:lnTo>
                <a:lnTo>
                  <a:pt x="319785" y="160019"/>
                </a:lnTo>
                <a:lnTo>
                  <a:pt x="325247" y="173989"/>
                </a:lnTo>
                <a:lnTo>
                  <a:pt x="330200" y="185419"/>
                </a:lnTo>
                <a:lnTo>
                  <a:pt x="356870" y="248919"/>
                </a:lnTo>
                <a:lnTo>
                  <a:pt x="361315" y="256539"/>
                </a:lnTo>
                <a:lnTo>
                  <a:pt x="368046" y="269239"/>
                </a:lnTo>
                <a:lnTo>
                  <a:pt x="369824" y="273050"/>
                </a:lnTo>
                <a:lnTo>
                  <a:pt x="371094" y="276859"/>
                </a:lnTo>
                <a:lnTo>
                  <a:pt x="369950" y="279400"/>
                </a:lnTo>
                <a:lnTo>
                  <a:pt x="348488" y="280669"/>
                </a:lnTo>
                <a:lnTo>
                  <a:pt x="384640" y="280669"/>
                </a:lnTo>
                <a:lnTo>
                  <a:pt x="383921" y="279400"/>
                </a:lnTo>
                <a:lnTo>
                  <a:pt x="381634" y="275589"/>
                </a:lnTo>
                <a:lnTo>
                  <a:pt x="379602" y="270509"/>
                </a:lnTo>
                <a:lnTo>
                  <a:pt x="377444" y="266700"/>
                </a:lnTo>
                <a:lnTo>
                  <a:pt x="371348" y="252729"/>
                </a:lnTo>
                <a:lnTo>
                  <a:pt x="359409" y="226059"/>
                </a:lnTo>
                <a:lnTo>
                  <a:pt x="353568" y="213359"/>
                </a:lnTo>
                <a:lnTo>
                  <a:pt x="336423" y="172719"/>
                </a:lnTo>
                <a:lnTo>
                  <a:pt x="322579" y="139700"/>
                </a:lnTo>
                <a:lnTo>
                  <a:pt x="320167" y="133350"/>
                </a:lnTo>
                <a:lnTo>
                  <a:pt x="317626" y="127000"/>
                </a:lnTo>
                <a:lnTo>
                  <a:pt x="317246" y="125729"/>
                </a:lnTo>
                <a:lnTo>
                  <a:pt x="319277" y="121919"/>
                </a:lnTo>
                <a:close/>
              </a:path>
              <a:path w="387350" h="450850">
                <a:moveTo>
                  <a:pt x="40258" y="72389"/>
                </a:moveTo>
                <a:lnTo>
                  <a:pt x="30733" y="72389"/>
                </a:lnTo>
                <a:lnTo>
                  <a:pt x="25907" y="76200"/>
                </a:lnTo>
                <a:lnTo>
                  <a:pt x="23622" y="87629"/>
                </a:lnTo>
                <a:lnTo>
                  <a:pt x="24256" y="92709"/>
                </a:lnTo>
                <a:lnTo>
                  <a:pt x="26924" y="100329"/>
                </a:lnTo>
                <a:lnTo>
                  <a:pt x="35051" y="113029"/>
                </a:lnTo>
                <a:lnTo>
                  <a:pt x="47625" y="120650"/>
                </a:lnTo>
                <a:lnTo>
                  <a:pt x="51434" y="121919"/>
                </a:lnTo>
                <a:lnTo>
                  <a:pt x="54482" y="121919"/>
                </a:lnTo>
                <a:lnTo>
                  <a:pt x="54355" y="125729"/>
                </a:lnTo>
                <a:lnTo>
                  <a:pt x="52070" y="130809"/>
                </a:lnTo>
                <a:lnTo>
                  <a:pt x="46863" y="144779"/>
                </a:lnTo>
                <a:lnTo>
                  <a:pt x="41528" y="158750"/>
                </a:lnTo>
                <a:lnTo>
                  <a:pt x="38226" y="166369"/>
                </a:lnTo>
                <a:lnTo>
                  <a:pt x="27050" y="193039"/>
                </a:lnTo>
                <a:lnTo>
                  <a:pt x="15367" y="219709"/>
                </a:lnTo>
                <a:lnTo>
                  <a:pt x="9525" y="233679"/>
                </a:lnTo>
                <a:lnTo>
                  <a:pt x="3428" y="246379"/>
                </a:lnTo>
                <a:lnTo>
                  <a:pt x="0" y="279400"/>
                </a:lnTo>
                <a:lnTo>
                  <a:pt x="1524" y="275589"/>
                </a:lnTo>
                <a:lnTo>
                  <a:pt x="3301" y="270509"/>
                </a:lnTo>
                <a:lnTo>
                  <a:pt x="4952" y="266700"/>
                </a:lnTo>
                <a:lnTo>
                  <a:pt x="7111" y="262889"/>
                </a:lnTo>
                <a:lnTo>
                  <a:pt x="8763" y="260350"/>
                </a:lnTo>
                <a:lnTo>
                  <a:pt x="15367" y="247650"/>
                </a:lnTo>
                <a:lnTo>
                  <a:pt x="21335" y="233679"/>
                </a:lnTo>
                <a:lnTo>
                  <a:pt x="26924" y="220979"/>
                </a:lnTo>
                <a:lnTo>
                  <a:pt x="29718" y="213359"/>
                </a:lnTo>
                <a:lnTo>
                  <a:pt x="49783" y="166369"/>
                </a:lnTo>
                <a:lnTo>
                  <a:pt x="62992" y="124459"/>
                </a:lnTo>
                <a:lnTo>
                  <a:pt x="63373" y="123189"/>
                </a:lnTo>
                <a:lnTo>
                  <a:pt x="80746" y="123189"/>
                </a:lnTo>
                <a:lnTo>
                  <a:pt x="79375" y="120650"/>
                </a:lnTo>
                <a:lnTo>
                  <a:pt x="80009" y="118109"/>
                </a:lnTo>
                <a:lnTo>
                  <a:pt x="83439" y="116839"/>
                </a:lnTo>
                <a:lnTo>
                  <a:pt x="91694" y="109219"/>
                </a:lnTo>
                <a:lnTo>
                  <a:pt x="97281" y="105409"/>
                </a:lnTo>
                <a:lnTo>
                  <a:pt x="103124" y="100329"/>
                </a:lnTo>
                <a:lnTo>
                  <a:pt x="53340" y="100329"/>
                </a:lnTo>
                <a:lnTo>
                  <a:pt x="50038" y="99059"/>
                </a:lnTo>
                <a:lnTo>
                  <a:pt x="44957" y="97789"/>
                </a:lnTo>
                <a:lnTo>
                  <a:pt x="41528" y="93979"/>
                </a:lnTo>
                <a:lnTo>
                  <a:pt x="39877" y="88900"/>
                </a:lnTo>
                <a:lnTo>
                  <a:pt x="39877" y="85089"/>
                </a:lnTo>
                <a:lnTo>
                  <a:pt x="42925" y="83819"/>
                </a:lnTo>
                <a:lnTo>
                  <a:pt x="43433" y="78739"/>
                </a:lnTo>
                <a:lnTo>
                  <a:pt x="42925" y="74929"/>
                </a:lnTo>
                <a:lnTo>
                  <a:pt x="40258" y="72389"/>
                </a:lnTo>
                <a:close/>
              </a:path>
              <a:path w="387350" h="450850">
                <a:moveTo>
                  <a:pt x="304419" y="96519"/>
                </a:moveTo>
                <a:lnTo>
                  <a:pt x="244728" y="96519"/>
                </a:lnTo>
                <a:lnTo>
                  <a:pt x="259079" y="97789"/>
                </a:lnTo>
                <a:lnTo>
                  <a:pt x="264286" y="99059"/>
                </a:lnTo>
                <a:lnTo>
                  <a:pt x="269113" y="100329"/>
                </a:lnTo>
                <a:lnTo>
                  <a:pt x="278002" y="107950"/>
                </a:lnTo>
                <a:lnTo>
                  <a:pt x="282321" y="111759"/>
                </a:lnTo>
                <a:lnTo>
                  <a:pt x="287654" y="115569"/>
                </a:lnTo>
                <a:lnTo>
                  <a:pt x="290575" y="118109"/>
                </a:lnTo>
                <a:lnTo>
                  <a:pt x="292480" y="120650"/>
                </a:lnTo>
                <a:lnTo>
                  <a:pt x="289559" y="125729"/>
                </a:lnTo>
                <a:lnTo>
                  <a:pt x="287274" y="132079"/>
                </a:lnTo>
                <a:lnTo>
                  <a:pt x="282828" y="147319"/>
                </a:lnTo>
                <a:lnTo>
                  <a:pt x="280289" y="156209"/>
                </a:lnTo>
                <a:lnTo>
                  <a:pt x="274700" y="172719"/>
                </a:lnTo>
                <a:lnTo>
                  <a:pt x="269875" y="186689"/>
                </a:lnTo>
                <a:lnTo>
                  <a:pt x="264668" y="200659"/>
                </a:lnTo>
                <a:lnTo>
                  <a:pt x="260730" y="234950"/>
                </a:lnTo>
                <a:lnTo>
                  <a:pt x="262763" y="229869"/>
                </a:lnTo>
                <a:lnTo>
                  <a:pt x="268097" y="215900"/>
                </a:lnTo>
                <a:lnTo>
                  <a:pt x="273176" y="203200"/>
                </a:lnTo>
                <a:lnTo>
                  <a:pt x="278002" y="189229"/>
                </a:lnTo>
                <a:lnTo>
                  <a:pt x="282575" y="175259"/>
                </a:lnTo>
                <a:lnTo>
                  <a:pt x="287020" y="161289"/>
                </a:lnTo>
                <a:lnTo>
                  <a:pt x="287527" y="160019"/>
                </a:lnTo>
                <a:lnTo>
                  <a:pt x="296418" y="132079"/>
                </a:lnTo>
                <a:lnTo>
                  <a:pt x="298957" y="125729"/>
                </a:lnTo>
                <a:lnTo>
                  <a:pt x="301625" y="121919"/>
                </a:lnTo>
                <a:lnTo>
                  <a:pt x="319277" y="121919"/>
                </a:lnTo>
                <a:lnTo>
                  <a:pt x="324357" y="120650"/>
                </a:lnTo>
                <a:lnTo>
                  <a:pt x="334518" y="114300"/>
                </a:lnTo>
                <a:lnTo>
                  <a:pt x="343661" y="102869"/>
                </a:lnTo>
                <a:lnTo>
                  <a:pt x="344318" y="100329"/>
                </a:lnTo>
                <a:lnTo>
                  <a:pt x="319404" y="100329"/>
                </a:lnTo>
                <a:lnTo>
                  <a:pt x="315849" y="99059"/>
                </a:lnTo>
                <a:lnTo>
                  <a:pt x="311911" y="99059"/>
                </a:lnTo>
                <a:lnTo>
                  <a:pt x="308101" y="97789"/>
                </a:lnTo>
                <a:lnTo>
                  <a:pt x="304419" y="96519"/>
                </a:lnTo>
                <a:close/>
              </a:path>
              <a:path w="387350" h="450850">
                <a:moveTo>
                  <a:pt x="80746" y="123189"/>
                </a:moveTo>
                <a:lnTo>
                  <a:pt x="70993" y="123189"/>
                </a:lnTo>
                <a:lnTo>
                  <a:pt x="72898" y="127000"/>
                </a:lnTo>
                <a:lnTo>
                  <a:pt x="76707" y="135889"/>
                </a:lnTo>
                <a:lnTo>
                  <a:pt x="79755" y="144779"/>
                </a:lnTo>
                <a:lnTo>
                  <a:pt x="82676" y="154939"/>
                </a:lnTo>
                <a:lnTo>
                  <a:pt x="86359" y="166369"/>
                </a:lnTo>
                <a:lnTo>
                  <a:pt x="82803" y="127000"/>
                </a:lnTo>
                <a:lnTo>
                  <a:pt x="80746" y="123189"/>
                </a:lnTo>
                <a:close/>
              </a:path>
              <a:path w="387350" h="450850">
                <a:moveTo>
                  <a:pt x="144145" y="62229"/>
                </a:moveTo>
                <a:lnTo>
                  <a:pt x="126492" y="66039"/>
                </a:lnTo>
                <a:lnTo>
                  <a:pt x="118872" y="68579"/>
                </a:lnTo>
                <a:lnTo>
                  <a:pt x="111251" y="72389"/>
                </a:lnTo>
                <a:lnTo>
                  <a:pt x="105155" y="74929"/>
                </a:lnTo>
                <a:lnTo>
                  <a:pt x="99059" y="78739"/>
                </a:lnTo>
                <a:lnTo>
                  <a:pt x="93345" y="82550"/>
                </a:lnTo>
                <a:lnTo>
                  <a:pt x="86741" y="87629"/>
                </a:lnTo>
                <a:lnTo>
                  <a:pt x="80009" y="91439"/>
                </a:lnTo>
                <a:lnTo>
                  <a:pt x="67309" y="96519"/>
                </a:lnTo>
                <a:lnTo>
                  <a:pt x="61214" y="99059"/>
                </a:lnTo>
                <a:lnTo>
                  <a:pt x="53340" y="100329"/>
                </a:lnTo>
                <a:lnTo>
                  <a:pt x="103124" y="100329"/>
                </a:lnTo>
                <a:lnTo>
                  <a:pt x="113538" y="96519"/>
                </a:lnTo>
                <a:lnTo>
                  <a:pt x="117728" y="96519"/>
                </a:lnTo>
                <a:lnTo>
                  <a:pt x="125095" y="95250"/>
                </a:lnTo>
                <a:lnTo>
                  <a:pt x="300926" y="95250"/>
                </a:lnTo>
                <a:lnTo>
                  <a:pt x="297433" y="93979"/>
                </a:lnTo>
                <a:lnTo>
                  <a:pt x="290956" y="90169"/>
                </a:lnTo>
                <a:lnTo>
                  <a:pt x="276859" y="81279"/>
                </a:lnTo>
                <a:lnTo>
                  <a:pt x="269113" y="77469"/>
                </a:lnTo>
                <a:lnTo>
                  <a:pt x="175132" y="77469"/>
                </a:lnTo>
                <a:lnTo>
                  <a:pt x="170560" y="74929"/>
                </a:lnTo>
                <a:lnTo>
                  <a:pt x="165861" y="72389"/>
                </a:lnTo>
                <a:lnTo>
                  <a:pt x="161163" y="68579"/>
                </a:lnTo>
                <a:lnTo>
                  <a:pt x="152907" y="63500"/>
                </a:lnTo>
                <a:lnTo>
                  <a:pt x="144145" y="62229"/>
                </a:lnTo>
                <a:close/>
              </a:path>
              <a:path w="387350" h="450850">
                <a:moveTo>
                  <a:pt x="339471" y="72389"/>
                </a:moveTo>
                <a:lnTo>
                  <a:pt x="331597" y="72389"/>
                </a:lnTo>
                <a:lnTo>
                  <a:pt x="329056" y="74929"/>
                </a:lnTo>
                <a:lnTo>
                  <a:pt x="327786" y="81279"/>
                </a:lnTo>
                <a:lnTo>
                  <a:pt x="329183" y="83819"/>
                </a:lnTo>
                <a:lnTo>
                  <a:pt x="332358" y="86359"/>
                </a:lnTo>
                <a:lnTo>
                  <a:pt x="331850" y="90169"/>
                </a:lnTo>
                <a:lnTo>
                  <a:pt x="328422" y="95250"/>
                </a:lnTo>
                <a:lnTo>
                  <a:pt x="323596" y="99059"/>
                </a:lnTo>
                <a:lnTo>
                  <a:pt x="319404" y="100329"/>
                </a:lnTo>
                <a:lnTo>
                  <a:pt x="344318" y="100329"/>
                </a:lnTo>
                <a:lnTo>
                  <a:pt x="347599" y="87629"/>
                </a:lnTo>
                <a:lnTo>
                  <a:pt x="347852" y="83819"/>
                </a:lnTo>
                <a:lnTo>
                  <a:pt x="347345" y="81279"/>
                </a:lnTo>
                <a:lnTo>
                  <a:pt x="345440" y="77469"/>
                </a:lnTo>
                <a:lnTo>
                  <a:pt x="343026" y="73659"/>
                </a:lnTo>
                <a:lnTo>
                  <a:pt x="339471" y="72389"/>
                </a:lnTo>
                <a:close/>
              </a:path>
              <a:path w="387350" h="450850">
                <a:moveTo>
                  <a:pt x="186944" y="0"/>
                </a:moveTo>
                <a:lnTo>
                  <a:pt x="185293" y="1269"/>
                </a:lnTo>
                <a:lnTo>
                  <a:pt x="182118" y="1269"/>
                </a:lnTo>
                <a:lnTo>
                  <a:pt x="178307" y="5079"/>
                </a:lnTo>
                <a:lnTo>
                  <a:pt x="176529" y="8890"/>
                </a:lnTo>
                <a:lnTo>
                  <a:pt x="173735" y="11429"/>
                </a:lnTo>
                <a:lnTo>
                  <a:pt x="169164" y="16509"/>
                </a:lnTo>
                <a:lnTo>
                  <a:pt x="165480" y="21590"/>
                </a:lnTo>
                <a:lnTo>
                  <a:pt x="162559" y="25400"/>
                </a:lnTo>
                <a:lnTo>
                  <a:pt x="161035" y="30479"/>
                </a:lnTo>
                <a:lnTo>
                  <a:pt x="160781" y="35559"/>
                </a:lnTo>
                <a:lnTo>
                  <a:pt x="160654" y="39369"/>
                </a:lnTo>
                <a:lnTo>
                  <a:pt x="161798" y="43179"/>
                </a:lnTo>
                <a:lnTo>
                  <a:pt x="177165" y="59689"/>
                </a:lnTo>
                <a:lnTo>
                  <a:pt x="179070" y="62229"/>
                </a:lnTo>
                <a:lnTo>
                  <a:pt x="179070" y="69850"/>
                </a:lnTo>
                <a:lnTo>
                  <a:pt x="178943" y="72389"/>
                </a:lnTo>
                <a:lnTo>
                  <a:pt x="178307" y="77469"/>
                </a:lnTo>
                <a:lnTo>
                  <a:pt x="196976" y="77469"/>
                </a:lnTo>
                <a:lnTo>
                  <a:pt x="193294" y="76200"/>
                </a:lnTo>
                <a:lnTo>
                  <a:pt x="192658" y="72389"/>
                </a:lnTo>
                <a:lnTo>
                  <a:pt x="192531" y="63500"/>
                </a:lnTo>
                <a:lnTo>
                  <a:pt x="194309" y="59689"/>
                </a:lnTo>
                <a:lnTo>
                  <a:pt x="200025" y="54609"/>
                </a:lnTo>
                <a:lnTo>
                  <a:pt x="203707" y="52069"/>
                </a:lnTo>
                <a:lnTo>
                  <a:pt x="206882" y="49529"/>
                </a:lnTo>
                <a:lnTo>
                  <a:pt x="209169" y="45719"/>
                </a:lnTo>
                <a:lnTo>
                  <a:pt x="210184" y="41909"/>
                </a:lnTo>
                <a:lnTo>
                  <a:pt x="211963" y="34290"/>
                </a:lnTo>
                <a:lnTo>
                  <a:pt x="210947" y="27940"/>
                </a:lnTo>
                <a:lnTo>
                  <a:pt x="205485" y="19050"/>
                </a:lnTo>
                <a:lnTo>
                  <a:pt x="200659" y="13969"/>
                </a:lnTo>
                <a:lnTo>
                  <a:pt x="195199" y="8890"/>
                </a:lnTo>
                <a:lnTo>
                  <a:pt x="193294" y="6350"/>
                </a:lnTo>
                <a:lnTo>
                  <a:pt x="191770" y="3809"/>
                </a:lnTo>
                <a:lnTo>
                  <a:pt x="186944" y="0"/>
                </a:lnTo>
                <a:close/>
              </a:path>
              <a:path w="387350" h="450850">
                <a:moveTo>
                  <a:pt x="226695" y="63500"/>
                </a:moveTo>
                <a:lnTo>
                  <a:pt x="219075" y="64769"/>
                </a:lnTo>
                <a:lnTo>
                  <a:pt x="211963" y="68579"/>
                </a:lnTo>
                <a:lnTo>
                  <a:pt x="208788" y="69850"/>
                </a:lnTo>
                <a:lnTo>
                  <a:pt x="205740" y="72389"/>
                </a:lnTo>
                <a:lnTo>
                  <a:pt x="200786" y="74929"/>
                </a:lnTo>
                <a:lnTo>
                  <a:pt x="196976" y="77469"/>
                </a:lnTo>
                <a:lnTo>
                  <a:pt x="269113" y="77469"/>
                </a:lnTo>
                <a:lnTo>
                  <a:pt x="252983" y="67309"/>
                </a:lnTo>
                <a:lnTo>
                  <a:pt x="244221" y="64769"/>
                </a:lnTo>
                <a:lnTo>
                  <a:pt x="226695" y="63500"/>
                </a:lnTo>
                <a:close/>
              </a:path>
            </a:pathLst>
          </a:custGeom>
          <a:solidFill>
            <a:srgbClr val="B58E46"/>
          </a:solidFill>
        </p:spPr>
        <p:txBody>
          <a:bodyPr wrap="square" lIns="0" tIns="0" rIns="0" bIns="0" rtlCol="0"/>
          <a:lstStyle/>
          <a:p>
            <a:endParaRPr sz="1350"/>
          </a:p>
        </p:txBody>
      </p:sp>
      <p:sp>
        <p:nvSpPr>
          <p:cNvPr id="133" name="object 129">
            <a:extLst>
              <a:ext uri="{FF2B5EF4-FFF2-40B4-BE49-F238E27FC236}">
                <a16:creationId xmlns:a16="http://schemas.microsoft.com/office/drawing/2014/main" id="{C34F8B85-178A-405C-81D1-3FC6D8D3E49B}"/>
              </a:ext>
            </a:extLst>
          </p:cNvPr>
          <p:cNvSpPr/>
          <p:nvPr/>
        </p:nvSpPr>
        <p:spPr>
          <a:xfrm>
            <a:off x="5901345" y="6293879"/>
            <a:ext cx="13811" cy="55245"/>
          </a:xfrm>
          <a:custGeom>
            <a:avLst/>
            <a:gdLst/>
            <a:ahLst/>
            <a:cxnLst/>
            <a:rect l="l" t="t" r="r" b="b"/>
            <a:pathLst>
              <a:path w="18415" h="73660">
                <a:moveTo>
                  <a:pt x="18287" y="0"/>
                </a:moveTo>
                <a:lnTo>
                  <a:pt x="8381" y="27635"/>
                </a:lnTo>
                <a:lnTo>
                  <a:pt x="3936" y="39344"/>
                </a:lnTo>
                <a:lnTo>
                  <a:pt x="0" y="73152"/>
                </a:lnTo>
                <a:lnTo>
                  <a:pt x="1396" y="70091"/>
                </a:lnTo>
                <a:lnTo>
                  <a:pt x="4317" y="63271"/>
                </a:lnTo>
                <a:lnTo>
                  <a:pt x="9651" y="49618"/>
                </a:lnTo>
                <a:lnTo>
                  <a:pt x="14731" y="35839"/>
                </a:lnTo>
                <a:lnTo>
                  <a:pt x="18287" y="0"/>
                </a:lnTo>
                <a:close/>
              </a:path>
            </a:pathLst>
          </a:custGeom>
          <a:solidFill>
            <a:srgbClr val="B58E46"/>
          </a:solidFill>
        </p:spPr>
        <p:txBody>
          <a:bodyPr wrap="square" lIns="0" tIns="0" rIns="0" bIns="0" rtlCol="0"/>
          <a:lstStyle/>
          <a:p>
            <a:endParaRPr sz="1350"/>
          </a:p>
        </p:txBody>
      </p:sp>
      <p:sp>
        <p:nvSpPr>
          <p:cNvPr id="134" name="object 130">
            <a:extLst>
              <a:ext uri="{FF2B5EF4-FFF2-40B4-BE49-F238E27FC236}">
                <a16:creationId xmlns:a16="http://schemas.microsoft.com/office/drawing/2014/main" id="{01AE94A2-E83E-4157-B6CC-399D2BC4E4CD}"/>
              </a:ext>
            </a:extLst>
          </p:cNvPr>
          <p:cNvSpPr/>
          <p:nvPr/>
        </p:nvSpPr>
        <p:spPr>
          <a:xfrm>
            <a:off x="5709317" y="6239013"/>
            <a:ext cx="121158" cy="169164"/>
          </a:xfrm>
          <a:prstGeom prst="rect">
            <a:avLst/>
          </a:prstGeom>
          <a:blipFill>
            <a:blip r:embed="rId8" cstate="print"/>
            <a:stretch>
              <a:fillRect/>
            </a:stretch>
          </a:blipFill>
        </p:spPr>
        <p:txBody>
          <a:bodyPr wrap="square" lIns="0" tIns="0" rIns="0" bIns="0" rtlCol="0"/>
          <a:lstStyle/>
          <a:p>
            <a:endParaRPr sz="1350"/>
          </a:p>
        </p:txBody>
      </p:sp>
      <p:sp>
        <p:nvSpPr>
          <p:cNvPr id="135" name="object 131">
            <a:extLst>
              <a:ext uri="{FF2B5EF4-FFF2-40B4-BE49-F238E27FC236}">
                <a16:creationId xmlns:a16="http://schemas.microsoft.com/office/drawing/2014/main" id="{5DF12684-BFDC-4396-B7E2-C5B85D49E321}"/>
              </a:ext>
            </a:extLst>
          </p:cNvPr>
          <p:cNvSpPr/>
          <p:nvPr/>
        </p:nvSpPr>
        <p:spPr>
          <a:xfrm>
            <a:off x="5717322" y="6564768"/>
            <a:ext cx="253841" cy="0"/>
          </a:xfrm>
          <a:custGeom>
            <a:avLst/>
            <a:gdLst/>
            <a:ahLst/>
            <a:cxnLst/>
            <a:rect l="l" t="t" r="r" b="b"/>
            <a:pathLst>
              <a:path w="338454">
                <a:moveTo>
                  <a:pt x="0" y="0"/>
                </a:moveTo>
                <a:lnTo>
                  <a:pt x="338327" y="0"/>
                </a:lnTo>
              </a:path>
            </a:pathLst>
          </a:custGeom>
          <a:ln w="50317">
            <a:solidFill>
              <a:srgbClr val="FCFCFC"/>
            </a:solidFill>
          </a:ln>
        </p:spPr>
        <p:txBody>
          <a:bodyPr wrap="square" lIns="0" tIns="0" rIns="0" bIns="0" rtlCol="0"/>
          <a:lstStyle/>
          <a:p>
            <a:endParaRPr sz="1350"/>
          </a:p>
        </p:txBody>
      </p:sp>
      <p:sp>
        <p:nvSpPr>
          <p:cNvPr id="136" name="object 132">
            <a:extLst>
              <a:ext uri="{FF2B5EF4-FFF2-40B4-BE49-F238E27FC236}">
                <a16:creationId xmlns:a16="http://schemas.microsoft.com/office/drawing/2014/main" id="{0CEA28EC-676C-499A-864E-B6658B2B6B18}"/>
              </a:ext>
            </a:extLst>
          </p:cNvPr>
          <p:cNvSpPr/>
          <p:nvPr/>
        </p:nvSpPr>
        <p:spPr>
          <a:xfrm>
            <a:off x="5717322" y="6544195"/>
            <a:ext cx="253841" cy="41433"/>
          </a:xfrm>
          <a:custGeom>
            <a:avLst/>
            <a:gdLst/>
            <a:ahLst/>
            <a:cxnLst/>
            <a:rect l="l" t="t" r="r" b="b"/>
            <a:pathLst>
              <a:path w="338454" h="55245">
                <a:moveTo>
                  <a:pt x="0" y="54863"/>
                </a:moveTo>
                <a:lnTo>
                  <a:pt x="338327" y="54863"/>
                </a:lnTo>
                <a:lnTo>
                  <a:pt x="338327" y="0"/>
                </a:lnTo>
                <a:lnTo>
                  <a:pt x="0" y="0"/>
                </a:lnTo>
                <a:lnTo>
                  <a:pt x="0" y="54863"/>
                </a:lnTo>
                <a:close/>
              </a:path>
            </a:pathLst>
          </a:custGeom>
          <a:ln w="8393">
            <a:solidFill>
              <a:srgbClr val="B58E46"/>
            </a:solidFill>
          </a:ln>
        </p:spPr>
        <p:txBody>
          <a:bodyPr wrap="square" lIns="0" tIns="0" rIns="0" bIns="0" rtlCol="0"/>
          <a:lstStyle/>
          <a:p>
            <a:endParaRPr sz="1350"/>
          </a:p>
        </p:txBody>
      </p:sp>
      <p:sp>
        <p:nvSpPr>
          <p:cNvPr id="137" name="object 133">
            <a:extLst>
              <a:ext uri="{FF2B5EF4-FFF2-40B4-BE49-F238E27FC236}">
                <a16:creationId xmlns:a16="http://schemas.microsoft.com/office/drawing/2014/main" id="{F10CCF9A-F74C-419A-BC99-3E49BDEF0E33}"/>
              </a:ext>
            </a:extLst>
          </p:cNvPr>
          <p:cNvSpPr/>
          <p:nvPr/>
        </p:nvSpPr>
        <p:spPr>
          <a:xfrm>
            <a:off x="5741325" y="6511047"/>
            <a:ext cx="230981" cy="0"/>
          </a:xfrm>
          <a:custGeom>
            <a:avLst/>
            <a:gdLst/>
            <a:ahLst/>
            <a:cxnLst/>
            <a:rect l="l" t="t" r="r" b="b"/>
            <a:pathLst>
              <a:path w="307975">
                <a:moveTo>
                  <a:pt x="0" y="0"/>
                </a:moveTo>
                <a:lnTo>
                  <a:pt x="307848" y="0"/>
                </a:lnTo>
              </a:path>
            </a:pathLst>
          </a:custGeom>
          <a:ln w="53808">
            <a:solidFill>
              <a:srgbClr val="FCFCFC"/>
            </a:solidFill>
          </a:ln>
        </p:spPr>
        <p:txBody>
          <a:bodyPr wrap="square" lIns="0" tIns="0" rIns="0" bIns="0" rtlCol="0"/>
          <a:lstStyle/>
          <a:p>
            <a:endParaRPr sz="1350"/>
          </a:p>
        </p:txBody>
      </p:sp>
      <p:sp>
        <p:nvSpPr>
          <p:cNvPr id="138" name="object 134">
            <a:extLst>
              <a:ext uri="{FF2B5EF4-FFF2-40B4-BE49-F238E27FC236}">
                <a16:creationId xmlns:a16="http://schemas.microsoft.com/office/drawing/2014/main" id="{FD40FE0E-8928-4502-A77B-BA9B6532E741}"/>
              </a:ext>
            </a:extLst>
          </p:cNvPr>
          <p:cNvSpPr/>
          <p:nvPr/>
        </p:nvSpPr>
        <p:spPr>
          <a:xfrm>
            <a:off x="5742468" y="6489329"/>
            <a:ext cx="230981" cy="45720"/>
          </a:xfrm>
          <a:custGeom>
            <a:avLst/>
            <a:gdLst/>
            <a:ahLst/>
            <a:cxnLst/>
            <a:rect l="l" t="t" r="r" b="b"/>
            <a:pathLst>
              <a:path w="307975" h="60959">
                <a:moveTo>
                  <a:pt x="0" y="60959"/>
                </a:moveTo>
                <a:lnTo>
                  <a:pt x="307848" y="60959"/>
                </a:lnTo>
                <a:lnTo>
                  <a:pt x="307848" y="0"/>
                </a:lnTo>
                <a:lnTo>
                  <a:pt x="0" y="0"/>
                </a:lnTo>
                <a:lnTo>
                  <a:pt x="0" y="60959"/>
                </a:lnTo>
                <a:close/>
              </a:path>
            </a:pathLst>
          </a:custGeom>
          <a:ln w="8393">
            <a:solidFill>
              <a:srgbClr val="B58E46"/>
            </a:solidFill>
          </a:ln>
        </p:spPr>
        <p:txBody>
          <a:bodyPr wrap="square" lIns="0" tIns="0" rIns="0" bIns="0" rtlCol="0"/>
          <a:lstStyle/>
          <a:p>
            <a:endParaRPr sz="1350"/>
          </a:p>
        </p:txBody>
      </p:sp>
      <p:sp>
        <p:nvSpPr>
          <p:cNvPr id="139" name="object 135">
            <a:extLst>
              <a:ext uri="{FF2B5EF4-FFF2-40B4-BE49-F238E27FC236}">
                <a16:creationId xmlns:a16="http://schemas.microsoft.com/office/drawing/2014/main" id="{34FCABFC-D9CD-4DA3-9039-0ED808AEAF65}"/>
              </a:ext>
            </a:extLst>
          </p:cNvPr>
          <p:cNvSpPr/>
          <p:nvPr/>
        </p:nvSpPr>
        <p:spPr>
          <a:xfrm>
            <a:off x="5981354" y="6488186"/>
            <a:ext cx="20479" cy="45720"/>
          </a:xfrm>
          <a:custGeom>
            <a:avLst/>
            <a:gdLst/>
            <a:ahLst/>
            <a:cxnLst/>
            <a:rect l="l" t="t" r="r" b="b"/>
            <a:pathLst>
              <a:path w="27304" h="60959">
                <a:moveTo>
                  <a:pt x="11556" y="0"/>
                </a:moveTo>
                <a:lnTo>
                  <a:pt x="5841" y="647"/>
                </a:lnTo>
                <a:lnTo>
                  <a:pt x="0" y="647"/>
                </a:lnTo>
                <a:lnTo>
                  <a:pt x="0" y="60959"/>
                </a:lnTo>
                <a:lnTo>
                  <a:pt x="15239" y="60858"/>
                </a:lnTo>
                <a:lnTo>
                  <a:pt x="21971" y="60134"/>
                </a:lnTo>
                <a:lnTo>
                  <a:pt x="27304" y="54394"/>
                </a:lnTo>
                <a:lnTo>
                  <a:pt x="27304" y="7797"/>
                </a:lnTo>
                <a:lnTo>
                  <a:pt x="22986" y="1689"/>
                </a:lnTo>
                <a:lnTo>
                  <a:pt x="11556" y="0"/>
                </a:lnTo>
                <a:close/>
              </a:path>
            </a:pathLst>
          </a:custGeom>
          <a:solidFill>
            <a:srgbClr val="B58E46"/>
          </a:solidFill>
        </p:spPr>
        <p:txBody>
          <a:bodyPr wrap="square" lIns="0" tIns="0" rIns="0" bIns="0" rtlCol="0"/>
          <a:lstStyle/>
          <a:p>
            <a:endParaRPr sz="1350"/>
          </a:p>
        </p:txBody>
      </p:sp>
      <p:sp>
        <p:nvSpPr>
          <p:cNvPr id="140" name="object 136">
            <a:extLst>
              <a:ext uri="{FF2B5EF4-FFF2-40B4-BE49-F238E27FC236}">
                <a16:creationId xmlns:a16="http://schemas.microsoft.com/office/drawing/2014/main" id="{492B6D24-75B6-4CB0-920F-822509EF1AEF}"/>
              </a:ext>
            </a:extLst>
          </p:cNvPr>
          <p:cNvSpPr/>
          <p:nvPr/>
        </p:nvSpPr>
        <p:spPr>
          <a:xfrm>
            <a:off x="5711604" y="6488186"/>
            <a:ext cx="22860" cy="45720"/>
          </a:xfrm>
          <a:custGeom>
            <a:avLst/>
            <a:gdLst/>
            <a:ahLst/>
            <a:cxnLst/>
            <a:rect l="l" t="t" r="r" b="b"/>
            <a:pathLst>
              <a:path w="30479" h="60959">
                <a:moveTo>
                  <a:pt x="19939" y="0"/>
                </a:moveTo>
                <a:lnTo>
                  <a:pt x="5715" y="863"/>
                </a:lnTo>
                <a:lnTo>
                  <a:pt x="0" y="6832"/>
                </a:lnTo>
                <a:lnTo>
                  <a:pt x="126" y="53974"/>
                </a:lnTo>
                <a:lnTo>
                  <a:pt x="5969" y="60159"/>
                </a:lnTo>
                <a:lnTo>
                  <a:pt x="19303" y="60959"/>
                </a:lnTo>
                <a:lnTo>
                  <a:pt x="24765" y="60693"/>
                </a:lnTo>
                <a:lnTo>
                  <a:pt x="30479" y="60693"/>
                </a:lnTo>
                <a:lnTo>
                  <a:pt x="30479" y="241"/>
                </a:lnTo>
                <a:lnTo>
                  <a:pt x="25146" y="241"/>
                </a:lnTo>
                <a:lnTo>
                  <a:pt x="19939" y="0"/>
                </a:lnTo>
                <a:close/>
              </a:path>
            </a:pathLst>
          </a:custGeom>
          <a:solidFill>
            <a:srgbClr val="B58E46"/>
          </a:solidFill>
        </p:spPr>
        <p:txBody>
          <a:bodyPr wrap="square" lIns="0" tIns="0" rIns="0" bIns="0" rtlCol="0"/>
          <a:lstStyle/>
          <a:p>
            <a:endParaRPr sz="1350"/>
          </a:p>
        </p:txBody>
      </p:sp>
      <p:sp>
        <p:nvSpPr>
          <p:cNvPr id="141" name="object 137">
            <a:extLst>
              <a:ext uri="{FF2B5EF4-FFF2-40B4-BE49-F238E27FC236}">
                <a16:creationId xmlns:a16="http://schemas.microsoft.com/office/drawing/2014/main" id="{40146996-C2D2-4588-9CE2-5F9CF986ADA8}"/>
              </a:ext>
            </a:extLst>
          </p:cNvPr>
          <p:cNvSpPr/>
          <p:nvPr/>
        </p:nvSpPr>
        <p:spPr>
          <a:xfrm>
            <a:off x="5697888" y="6540765"/>
            <a:ext cx="11430" cy="43814"/>
          </a:xfrm>
          <a:custGeom>
            <a:avLst/>
            <a:gdLst/>
            <a:ahLst/>
            <a:cxnLst/>
            <a:rect l="l" t="t" r="r" b="b"/>
            <a:pathLst>
              <a:path w="15240" h="58420">
                <a:moveTo>
                  <a:pt x="5841" y="0"/>
                </a:moveTo>
                <a:lnTo>
                  <a:pt x="3428" y="1701"/>
                </a:lnTo>
                <a:lnTo>
                  <a:pt x="2158" y="4635"/>
                </a:lnTo>
                <a:lnTo>
                  <a:pt x="1270" y="6616"/>
                </a:lnTo>
                <a:lnTo>
                  <a:pt x="253" y="10769"/>
                </a:lnTo>
                <a:lnTo>
                  <a:pt x="0" y="32537"/>
                </a:lnTo>
                <a:lnTo>
                  <a:pt x="253" y="47129"/>
                </a:lnTo>
                <a:lnTo>
                  <a:pt x="634" y="55448"/>
                </a:lnTo>
                <a:lnTo>
                  <a:pt x="4190" y="57911"/>
                </a:lnTo>
                <a:lnTo>
                  <a:pt x="15239" y="57696"/>
                </a:lnTo>
                <a:lnTo>
                  <a:pt x="15239" y="317"/>
                </a:lnTo>
                <a:lnTo>
                  <a:pt x="9525" y="292"/>
                </a:lnTo>
                <a:lnTo>
                  <a:pt x="5841" y="0"/>
                </a:lnTo>
                <a:close/>
              </a:path>
            </a:pathLst>
          </a:custGeom>
          <a:solidFill>
            <a:srgbClr val="B58E46"/>
          </a:solidFill>
        </p:spPr>
        <p:txBody>
          <a:bodyPr wrap="square" lIns="0" tIns="0" rIns="0" bIns="0" rtlCol="0"/>
          <a:lstStyle/>
          <a:p>
            <a:endParaRPr sz="1350"/>
          </a:p>
        </p:txBody>
      </p:sp>
      <p:sp>
        <p:nvSpPr>
          <p:cNvPr id="142" name="object 138">
            <a:extLst>
              <a:ext uri="{FF2B5EF4-FFF2-40B4-BE49-F238E27FC236}">
                <a16:creationId xmlns:a16="http://schemas.microsoft.com/office/drawing/2014/main" id="{15344351-28B1-4921-8353-44926F538514}"/>
              </a:ext>
            </a:extLst>
          </p:cNvPr>
          <p:cNvSpPr/>
          <p:nvPr/>
        </p:nvSpPr>
        <p:spPr>
          <a:xfrm>
            <a:off x="5979067" y="6540765"/>
            <a:ext cx="9525" cy="43814"/>
          </a:xfrm>
          <a:custGeom>
            <a:avLst/>
            <a:gdLst/>
            <a:ahLst/>
            <a:cxnLst/>
            <a:rect l="l" t="t" r="r" b="b"/>
            <a:pathLst>
              <a:path w="12700" h="58420">
                <a:moveTo>
                  <a:pt x="7493" y="0"/>
                </a:moveTo>
                <a:lnTo>
                  <a:pt x="0" y="1562"/>
                </a:lnTo>
                <a:lnTo>
                  <a:pt x="0" y="57911"/>
                </a:lnTo>
                <a:lnTo>
                  <a:pt x="8127" y="57911"/>
                </a:lnTo>
                <a:lnTo>
                  <a:pt x="9525" y="56883"/>
                </a:lnTo>
                <a:lnTo>
                  <a:pt x="10922" y="51485"/>
                </a:lnTo>
                <a:lnTo>
                  <a:pt x="11556" y="48755"/>
                </a:lnTo>
                <a:lnTo>
                  <a:pt x="12064" y="43052"/>
                </a:lnTo>
                <a:lnTo>
                  <a:pt x="12192" y="34023"/>
                </a:lnTo>
                <a:lnTo>
                  <a:pt x="12064" y="15976"/>
                </a:lnTo>
                <a:lnTo>
                  <a:pt x="12064" y="13347"/>
                </a:lnTo>
                <a:lnTo>
                  <a:pt x="11049" y="8140"/>
                </a:lnTo>
                <a:lnTo>
                  <a:pt x="9398" y="1015"/>
                </a:lnTo>
                <a:lnTo>
                  <a:pt x="7493" y="0"/>
                </a:lnTo>
                <a:close/>
              </a:path>
            </a:pathLst>
          </a:custGeom>
          <a:solidFill>
            <a:srgbClr val="B58E46"/>
          </a:solidFill>
        </p:spPr>
        <p:txBody>
          <a:bodyPr wrap="square" lIns="0" tIns="0" rIns="0" bIns="0" rtlCol="0"/>
          <a:lstStyle/>
          <a:p>
            <a:endParaRPr sz="1350"/>
          </a:p>
        </p:txBody>
      </p:sp>
      <p:sp>
        <p:nvSpPr>
          <p:cNvPr id="143" name="object 139">
            <a:extLst>
              <a:ext uri="{FF2B5EF4-FFF2-40B4-BE49-F238E27FC236}">
                <a16:creationId xmlns:a16="http://schemas.microsoft.com/office/drawing/2014/main" id="{94364164-455D-4C6E-B2A2-D634A103FC64}"/>
              </a:ext>
            </a:extLst>
          </p:cNvPr>
          <p:cNvSpPr txBox="1"/>
          <p:nvPr/>
        </p:nvSpPr>
        <p:spPr>
          <a:xfrm>
            <a:off x="6507899" y="6204115"/>
            <a:ext cx="2251234" cy="342081"/>
          </a:xfrm>
          <a:prstGeom prst="rect">
            <a:avLst/>
          </a:prstGeom>
        </p:spPr>
        <p:txBody>
          <a:bodyPr vert="horz" wrap="square" lIns="0" tIns="8573" rIns="0" bIns="0" rtlCol="0">
            <a:spAutoFit/>
          </a:bodyPr>
          <a:lstStyle/>
          <a:p>
            <a:pPr marL="109061">
              <a:lnSpc>
                <a:spcPts val="1301"/>
              </a:lnSpc>
              <a:spcBef>
                <a:spcPts val="68"/>
              </a:spcBef>
            </a:pPr>
            <a:r>
              <a:rPr sz="1088" b="1" spc="-8" dirty="0">
                <a:solidFill>
                  <a:srgbClr val="404040"/>
                </a:solidFill>
                <a:latin typeface="Calibri"/>
                <a:cs typeface="Calibri"/>
              </a:rPr>
              <a:t>Stabilitas </a:t>
            </a:r>
            <a:r>
              <a:rPr sz="1088" b="1" spc="-11" dirty="0">
                <a:solidFill>
                  <a:srgbClr val="404040"/>
                </a:solidFill>
                <a:latin typeface="Calibri"/>
                <a:cs typeface="Calibri"/>
              </a:rPr>
              <a:t>Polhukhankam</a:t>
            </a:r>
            <a:r>
              <a:rPr sz="1088" b="1" spc="11" dirty="0">
                <a:solidFill>
                  <a:srgbClr val="404040"/>
                </a:solidFill>
                <a:latin typeface="Calibri"/>
                <a:cs typeface="Calibri"/>
              </a:rPr>
              <a:t> </a:t>
            </a:r>
            <a:r>
              <a:rPr sz="1088" b="1" spc="-8" dirty="0">
                <a:solidFill>
                  <a:srgbClr val="404040"/>
                </a:solidFill>
                <a:latin typeface="Calibri"/>
                <a:cs typeface="Calibri"/>
              </a:rPr>
              <a:t>dan</a:t>
            </a:r>
            <a:endParaRPr sz="1088">
              <a:latin typeface="Calibri"/>
              <a:cs typeface="Calibri"/>
            </a:endParaRPr>
          </a:p>
          <a:p>
            <a:pPr marL="109061">
              <a:lnSpc>
                <a:spcPts val="1301"/>
              </a:lnSpc>
            </a:pPr>
            <a:r>
              <a:rPr sz="1088" b="1" spc="-15" dirty="0">
                <a:solidFill>
                  <a:srgbClr val="404040"/>
                </a:solidFill>
                <a:latin typeface="Calibri"/>
                <a:cs typeface="Calibri"/>
              </a:rPr>
              <a:t>Transformasi </a:t>
            </a:r>
            <a:r>
              <a:rPr sz="1088" b="1" spc="-11" dirty="0">
                <a:solidFill>
                  <a:srgbClr val="404040"/>
                </a:solidFill>
                <a:latin typeface="Calibri"/>
                <a:cs typeface="Calibri"/>
              </a:rPr>
              <a:t>Pelayanan</a:t>
            </a:r>
            <a:r>
              <a:rPr sz="1088" b="1" spc="15" dirty="0">
                <a:solidFill>
                  <a:srgbClr val="404040"/>
                </a:solidFill>
                <a:latin typeface="Calibri"/>
                <a:cs typeface="Calibri"/>
              </a:rPr>
              <a:t> </a:t>
            </a:r>
            <a:r>
              <a:rPr sz="1088" b="1" spc="-8" dirty="0">
                <a:solidFill>
                  <a:srgbClr val="404040"/>
                </a:solidFill>
                <a:latin typeface="Calibri"/>
                <a:cs typeface="Calibri"/>
              </a:rPr>
              <a:t>Publik</a:t>
            </a:r>
            <a:endParaRPr sz="1088">
              <a:latin typeface="Calibri"/>
              <a:cs typeface="Calibri"/>
            </a:endParaRPr>
          </a:p>
        </p:txBody>
      </p:sp>
      <p:sp>
        <p:nvSpPr>
          <p:cNvPr id="144" name="object 140">
            <a:extLst>
              <a:ext uri="{FF2B5EF4-FFF2-40B4-BE49-F238E27FC236}">
                <a16:creationId xmlns:a16="http://schemas.microsoft.com/office/drawing/2014/main" id="{2780DE10-1598-4129-8D39-A8995E9854D7}"/>
              </a:ext>
            </a:extLst>
          </p:cNvPr>
          <p:cNvSpPr/>
          <p:nvPr/>
        </p:nvSpPr>
        <p:spPr>
          <a:xfrm>
            <a:off x="6500274" y="6143002"/>
            <a:ext cx="0" cy="507683"/>
          </a:xfrm>
          <a:custGeom>
            <a:avLst/>
            <a:gdLst/>
            <a:ahLst/>
            <a:cxnLst/>
            <a:rect l="l" t="t" r="r" b="b"/>
            <a:pathLst>
              <a:path h="676909">
                <a:moveTo>
                  <a:pt x="0" y="0"/>
                </a:moveTo>
                <a:lnTo>
                  <a:pt x="0" y="676655"/>
                </a:lnTo>
              </a:path>
            </a:pathLst>
          </a:custGeom>
          <a:ln w="11187">
            <a:solidFill>
              <a:srgbClr val="717376"/>
            </a:solidFill>
          </a:ln>
        </p:spPr>
        <p:txBody>
          <a:bodyPr wrap="square" lIns="0" tIns="0" rIns="0" bIns="0" rtlCol="0"/>
          <a:lstStyle/>
          <a:p>
            <a:endParaRPr sz="1350"/>
          </a:p>
        </p:txBody>
      </p:sp>
      <p:sp>
        <p:nvSpPr>
          <p:cNvPr id="145" name="object 141">
            <a:extLst>
              <a:ext uri="{FF2B5EF4-FFF2-40B4-BE49-F238E27FC236}">
                <a16:creationId xmlns:a16="http://schemas.microsoft.com/office/drawing/2014/main" id="{DEAE3C2B-D1DA-4C61-B7E7-1915D62B8B46}"/>
              </a:ext>
            </a:extLst>
          </p:cNvPr>
          <p:cNvSpPr txBox="1"/>
          <p:nvPr/>
        </p:nvSpPr>
        <p:spPr>
          <a:xfrm>
            <a:off x="6338636" y="6287095"/>
            <a:ext cx="88583" cy="197170"/>
          </a:xfrm>
          <a:prstGeom prst="rect">
            <a:avLst/>
          </a:prstGeom>
        </p:spPr>
        <p:txBody>
          <a:bodyPr vert="horz" wrap="square" lIns="0" tIns="12383" rIns="0" bIns="0" rtlCol="0">
            <a:spAutoFit/>
          </a:bodyPr>
          <a:lstStyle/>
          <a:p>
            <a:pPr>
              <a:spcBef>
                <a:spcPts val="98"/>
              </a:spcBef>
            </a:pPr>
            <a:r>
              <a:rPr sz="1200" b="1" spc="11" dirty="0">
                <a:solidFill>
                  <a:srgbClr val="404040"/>
                </a:solidFill>
                <a:latin typeface="Calibri"/>
                <a:cs typeface="Calibri"/>
              </a:rPr>
              <a:t>7</a:t>
            </a:r>
            <a:endParaRPr sz="1200">
              <a:latin typeface="Calibri"/>
              <a:cs typeface="Calibri"/>
            </a:endParaRPr>
          </a:p>
        </p:txBody>
      </p:sp>
      <p:sp>
        <p:nvSpPr>
          <p:cNvPr id="146" name="object 142">
            <a:extLst>
              <a:ext uri="{FF2B5EF4-FFF2-40B4-BE49-F238E27FC236}">
                <a16:creationId xmlns:a16="http://schemas.microsoft.com/office/drawing/2014/main" id="{10AD8108-813A-48D9-BAD0-E6B1EF620E21}"/>
              </a:ext>
            </a:extLst>
          </p:cNvPr>
          <p:cNvSpPr txBox="1"/>
          <p:nvPr/>
        </p:nvSpPr>
        <p:spPr>
          <a:xfrm>
            <a:off x="268878" y="1362915"/>
            <a:ext cx="7896066" cy="747801"/>
          </a:xfrm>
          <a:prstGeom prst="rect">
            <a:avLst/>
          </a:prstGeom>
        </p:spPr>
        <p:txBody>
          <a:bodyPr vert="horz" wrap="square" lIns="0" tIns="9049" rIns="0" bIns="0" rtlCol="0">
            <a:spAutoFit/>
          </a:bodyPr>
          <a:lstStyle/>
          <a:p>
            <a:pPr marL="9525" algn="just">
              <a:spcBef>
                <a:spcPts val="71"/>
              </a:spcBef>
            </a:pPr>
            <a:r>
              <a:rPr sz="1600" spc="-4" dirty="0">
                <a:solidFill>
                  <a:srgbClr val="404040"/>
                </a:solidFill>
                <a:latin typeface="Calibri"/>
                <a:cs typeface="Calibri"/>
              </a:rPr>
              <a:t>Visi-Misi </a:t>
            </a:r>
            <a:r>
              <a:rPr sz="1600" spc="-8" dirty="0">
                <a:solidFill>
                  <a:srgbClr val="404040"/>
                </a:solidFill>
                <a:latin typeface="Calibri"/>
                <a:cs typeface="Calibri"/>
              </a:rPr>
              <a:t>dan arahan </a:t>
            </a:r>
            <a:r>
              <a:rPr sz="1600" spc="-11" dirty="0">
                <a:solidFill>
                  <a:srgbClr val="404040"/>
                </a:solidFill>
                <a:latin typeface="Calibri"/>
                <a:cs typeface="Calibri"/>
              </a:rPr>
              <a:t>presiden yang </a:t>
            </a:r>
            <a:r>
              <a:rPr sz="1600" spc="-15" dirty="0">
                <a:solidFill>
                  <a:srgbClr val="404040"/>
                </a:solidFill>
                <a:latin typeface="Calibri"/>
                <a:cs typeface="Calibri"/>
              </a:rPr>
              <a:t>terdiri </a:t>
            </a:r>
            <a:r>
              <a:rPr sz="1600" spc="-8" dirty="0">
                <a:solidFill>
                  <a:srgbClr val="404040"/>
                </a:solidFill>
                <a:latin typeface="Calibri"/>
                <a:cs typeface="Calibri"/>
              </a:rPr>
              <a:t>dari </a:t>
            </a:r>
            <a:r>
              <a:rPr sz="1600" b="1" spc="-8" dirty="0">
                <a:solidFill>
                  <a:srgbClr val="404040"/>
                </a:solidFill>
                <a:latin typeface="Calibri"/>
                <a:cs typeface="Calibri"/>
              </a:rPr>
              <a:t>Pembangunan SDM, Pembangunan </a:t>
            </a:r>
            <a:r>
              <a:rPr sz="1600" b="1" spc="-11" dirty="0">
                <a:solidFill>
                  <a:srgbClr val="404040"/>
                </a:solidFill>
                <a:latin typeface="Calibri"/>
                <a:cs typeface="Calibri"/>
              </a:rPr>
              <a:t>Infrastruktur, Penyederhanaan</a:t>
            </a:r>
            <a:r>
              <a:rPr sz="1600" b="1" spc="71" dirty="0">
                <a:solidFill>
                  <a:srgbClr val="404040"/>
                </a:solidFill>
                <a:latin typeface="Calibri"/>
                <a:cs typeface="Calibri"/>
              </a:rPr>
              <a:t> </a:t>
            </a:r>
            <a:r>
              <a:rPr sz="1600" b="1" spc="-8" dirty="0" err="1">
                <a:solidFill>
                  <a:srgbClr val="404040"/>
                </a:solidFill>
                <a:latin typeface="Calibri"/>
                <a:cs typeface="Calibri"/>
              </a:rPr>
              <a:t>Regulasi</a:t>
            </a:r>
            <a:r>
              <a:rPr sz="1600" b="1" spc="-8" dirty="0">
                <a:solidFill>
                  <a:srgbClr val="404040"/>
                </a:solidFill>
                <a:latin typeface="Calibri"/>
                <a:cs typeface="Calibri"/>
              </a:rPr>
              <a:t>,</a:t>
            </a:r>
            <a:r>
              <a:rPr lang="en-US" sz="1600" b="1" spc="-8" dirty="0">
                <a:solidFill>
                  <a:srgbClr val="404040"/>
                </a:solidFill>
                <a:latin typeface="Calibri"/>
                <a:cs typeface="Calibri"/>
              </a:rPr>
              <a:t> </a:t>
            </a:r>
            <a:r>
              <a:rPr sz="1600" b="1" spc="-11" dirty="0" err="1">
                <a:solidFill>
                  <a:srgbClr val="404040"/>
                </a:solidFill>
                <a:latin typeface="Calibri"/>
                <a:cs typeface="Calibri"/>
              </a:rPr>
              <a:t>Penyederhanaan</a:t>
            </a:r>
            <a:r>
              <a:rPr sz="1600" b="1" spc="-11" dirty="0">
                <a:solidFill>
                  <a:srgbClr val="404040"/>
                </a:solidFill>
                <a:latin typeface="Calibri"/>
                <a:cs typeface="Calibri"/>
              </a:rPr>
              <a:t> </a:t>
            </a:r>
            <a:r>
              <a:rPr sz="1600" b="1" spc="-8" dirty="0">
                <a:solidFill>
                  <a:srgbClr val="404040"/>
                </a:solidFill>
                <a:latin typeface="Calibri"/>
                <a:cs typeface="Calibri"/>
              </a:rPr>
              <a:t>Birokrasi, </a:t>
            </a:r>
            <a:r>
              <a:rPr sz="1600" spc="-8" dirty="0">
                <a:solidFill>
                  <a:srgbClr val="404040"/>
                </a:solidFill>
                <a:latin typeface="Calibri"/>
                <a:cs typeface="Calibri"/>
              </a:rPr>
              <a:t>dan </a:t>
            </a:r>
            <a:r>
              <a:rPr sz="1600" b="1" spc="-11" dirty="0">
                <a:solidFill>
                  <a:srgbClr val="404040"/>
                </a:solidFill>
                <a:latin typeface="Calibri"/>
                <a:cs typeface="Calibri"/>
              </a:rPr>
              <a:t>Transformasi Ekonomi </a:t>
            </a:r>
            <a:r>
              <a:rPr sz="1600" spc="-11" dirty="0">
                <a:solidFill>
                  <a:srgbClr val="404040"/>
                </a:solidFill>
                <a:latin typeface="Calibri"/>
                <a:cs typeface="Calibri"/>
              </a:rPr>
              <a:t>diterjemahkan </a:t>
            </a:r>
            <a:r>
              <a:rPr sz="1600" spc="-26" dirty="0">
                <a:solidFill>
                  <a:srgbClr val="404040"/>
                </a:solidFill>
                <a:latin typeface="Calibri"/>
                <a:cs typeface="Calibri"/>
              </a:rPr>
              <a:t>ke </a:t>
            </a:r>
            <a:r>
              <a:rPr sz="1600" spc="-8" dirty="0">
                <a:solidFill>
                  <a:srgbClr val="404040"/>
                </a:solidFill>
                <a:latin typeface="Calibri"/>
                <a:cs typeface="Calibri"/>
              </a:rPr>
              <a:t>dalam </a:t>
            </a:r>
            <a:r>
              <a:rPr sz="1600" spc="-4" dirty="0">
                <a:solidFill>
                  <a:srgbClr val="404040"/>
                </a:solidFill>
                <a:latin typeface="Calibri"/>
                <a:cs typeface="Calibri"/>
              </a:rPr>
              <a:t>7 </a:t>
            </a:r>
            <a:r>
              <a:rPr sz="1600" spc="-8" dirty="0">
                <a:solidFill>
                  <a:srgbClr val="404040"/>
                </a:solidFill>
                <a:latin typeface="Calibri"/>
                <a:cs typeface="Calibri"/>
              </a:rPr>
              <a:t>Agenda </a:t>
            </a:r>
            <a:r>
              <a:rPr sz="1600" spc="-11" dirty="0">
                <a:solidFill>
                  <a:srgbClr val="404040"/>
                </a:solidFill>
                <a:latin typeface="Calibri"/>
                <a:cs typeface="Calibri"/>
              </a:rPr>
              <a:t>Pembangunan </a:t>
            </a:r>
            <a:r>
              <a:rPr sz="1600" spc="-15" dirty="0">
                <a:solidFill>
                  <a:srgbClr val="404040"/>
                </a:solidFill>
                <a:latin typeface="Calibri"/>
                <a:cs typeface="Calibri"/>
              </a:rPr>
              <a:t>RPJMN</a:t>
            </a:r>
            <a:r>
              <a:rPr sz="1600" spc="56" dirty="0">
                <a:solidFill>
                  <a:srgbClr val="404040"/>
                </a:solidFill>
                <a:latin typeface="Calibri"/>
                <a:cs typeface="Calibri"/>
              </a:rPr>
              <a:t> </a:t>
            </a:r>
            <a:r>
              <a:rPr sz="1600" spc="-8" dirty="0">
                <a:solidFill>
                  <a:srgbClr val="404040"/>
                </a:solidFill>
                <a:latin typeface="Calibri"/>
                <a:cs typeface="Calibri"/>
              </a:rPr>
              <a:t>2020-2024</a:t>
            </a:r>
            <a:endParaRPr sz="1600" dirty="0">
              <a:latin typeface="Calibri"/>
              <a:cs typeface="Calibri"/>
            </a:endParaRPr>
          </a:p>
        </p:txBody>
      </p:sp>
      <p:sp>
        <p:nvSpPr>
          <p:cNvPr id="147" name="object 143">
            <a:extLst>
              <a:ext uri="{FF2B5EF4-FFF2-40B4-BE49-F238E27FC236}">
                <a16:creationId xmlns:a16="http://schemas.microsoft.com/office/drawing/2014/main" id="{339CDBD6-AFEA-434A-AAC0-1F1D1D15398D}"/>
              </a:ext>
            </a:extLst>
          </p:cNvPr>
          <p:cNvSpPr/>
          <p:nvPr/>
        </p:nvSpPr>
        <p:spPr>
          <a:xfrm>
            <a:off x="5616735" y="6160146"/>
            <a:ext cx="3056572" cy="480060"/>
          </a:xfrm>
          <a:custGeom>
            <a:avLst/>
            <a:gdLst/>
            <a:ahLst/>
            <a:cxnLst/>
            <a:rect l="l" t="t" r="r" b="b"/>
            <a:pathLst>
              <a:path w="4075429" h="640079">
                <a:moveTo>
                  <a:pt x="0" y="45999"/>
                </a:moveTo>
                <a:lnTo>
                  <a:pt x="3611" y="28096"/>
                </a:lnTo>
                <a:lnTo>
                  <a:pt x="13461" y="13474"/>
                </a:lnTo>
                <a:lnTo>
                  <a:pt x="28074" y="3615"/>
                </a:lnTo>
                <a:lnTo>
                  <a:pt x="45974" y="0"/>
                </a:lnTo>
                <a:lnTo>
                  <a:pt x="4029202" y="0"/>
                </a:lnTo>
                <a:lnTo>
                  <a:pt x="4047101" y="3615"/>
                </a:lnTo>
                <a:lnTo>
                  <a:pt x="4061713" y="13474"/>
                </a:lnTo>
                <a:lnTo>
                  <a:pt x="4071564" y="28096"/>
                </a:lnTo>
                <a:lnTo>
                  <a:pt x="4075176" y="45999"/>
                </a:lnTo>
                <a:lnTo>
                  <a:pt x="4075176" y="594080"/>
                </a:lnTo>
                <a:lnTo>
                  <a:pt x="4071564" y="611983"/>
                </a:lnTo>
                <a:lnTo>
                  <a:pt x="4061714" y="626605"/>
                </a:lnTo>
                <a:lnTo>
                  <a:pt x="4047101" y="636464"/>
                </a:lnTo>
                <a:lnTo>
                  <a:pt x="4029202" y="640080"/>
                </a:lnTo>
                <a:lnTo>
                  <a:pt x="45974" y="640080"/>
                </a:lnTo>
                <a:lnTo>
                  <a:pt x="28074" y="636464"/>
                </a:lnTo>
                <a:lnTo>
                  <a:pt x="13462" y="626605"/>
                </a:lnTo>
                <a:lnTo>
                  <a:pt x="3611" y="611983"/>
                </a:lnTo>
                <a:lnTo>
                  <a:pt x="0" y="594080"/>
                </a:lnTo>
                <a:lnTo>
                  <a:pt x="0" y="45999"/>
                </a:lnTo>
                <a:close/>
              </a:path>
            </a:pathLst>
          </a:custGeom>
          <a:ln w="22225">
            <a:solidFill>
              <a:srgbClr val="C00000"/>
            </a:solidFill>
            <a:prstDash val="sysDash"/>
          </a:ln>
        </p:spPr>
        <p:txBody>
          <a:bodyPr wrap="square" lIns="0" tIns="0" rIns="0" bIns="0" rtlCol="0"/>
          <a:lstStyle/>
          <a:p>
            <a:endParaRPr sz="1350"/>
          </a:p>
        </p:txBody>
      </p:sp>
      <p:sp>
        <p:nvSpPr>
          <p:cNvPr id="148" name="object 144">
            <a:extLst>
              <a:ext uri="{FF2B5EF4-FFF2-40B4-BE49-F238E27FC236}">
                <a16:creationId xmlns:a16="http://schemas.microsoft.com/office/drawing/2014/main" id="{8EE06C08-24B9-4CB4-9BDD-04AA6F146DE9}"/>
              </a:ext>
            </a:extLst>
          </p:cNvPr>
          <p:cNvSpPr/>
          <p:nvPr/>
        </p:nvSpPr>
        <p:spPr>
          <a:xfrm>
            <a:off x="5614449" y="4422786"/>
            <a:ext cx="3063240" cy="480060"/>
          </a:xfrm>
          <a:custGeom>
            <a:avLst/>
            <a:gdLst/>
            <a:ahLst/>
            <a:cxnLst/>
            <a:rect l="l" t="t" r="r" b="b"/>
            <a:pathLst>
              <a:path w="4084320" h="640079">
                <a:moveTo>
                  <a:pt x="0" y="45974"/>
                </a:moveTo>
                <a:lnTo>
                  <a:pt x="3611" y="28074"/>
                </a:lnTo>
                <a:lnTo>
                  <a:pt x="13461" y="13462"/>
                </a:lnTo>
                <a:lnTo>
                  <a:pt x="28074" y="3611"/>
                </a:lnTo>
                <a:lnTo>
                  <a:pt x="45974" y="0"/>
                </a:lnTo>
                <a:lnTo>
                  <a:pt x="4038345" y="0"/>
                </a:lnTo>
                <a:lnTo>
                  <a:pt x="4056245" y="3611"/>
                </a:lnTo>
                <a:lnTo>
                  <a:pt x="4070857" y="13462"/>
                </a:lnTo>
                <a:lnTo>
                  <a:pt x="4080708" y="28074"/>
                </a:lnTo>
                <a:lnTo>
                  <a:pt x="4084319" y="45974"/>
                </a:lnTo>
                <a:lnTo>
                  <a:pt x="4084319" y="594106"/>
                </a:lnTo>
                <a:lnTo>
                  <a:pt x="4080708" y="612005"/>
                </a:lnTo>
                <a:lnTo>
                  <a:pt x="4070857" y="626618"/>
                </a:lnTo>
                <a:lnTo>
                  <a:pt x="4056245" y="636468"/>
                </a:lnTo>
                <a:lnTo>
                  <a:pt x="4038345" y="640080"/>
                </a:lnTo>
                <a:lnTo>
                  <a:pt x="45974" y="640080"/>
                </a:lnTo>
                <a:lnTo>
                  <a:pt x="28074" y="636468"/>
                </a:lnTo>
                <a:lnTo>
                  <a:pt x="13462" y="626618"/>
                </a:lnTo>
                <a:lnTo>
                  <a:pt x="3611" y="612005"/>
                </a:lnTo>
                <a:lnTo>
                  <a:pt x="0" y="594106"/>
                </a:lnTo>
                <a:lnTo>
                  <a:pt x="0" y="45974"/>
                </a:lnTo>
                <a:close/>
              </a:path>
            </a:pathLst>
          </a:custGeom>
          <a:ln w="22225">
            <a:solidFill>
              <a:srgbClr val="C00000"/>
            </a:solidFill>
            <a:prstDash val="sysDash"/>
          </a:ln>
        </p:spPr>
        <p:txBody>
          <a:bodyPr wrap="square" lIns="0" tIns="0" rIns="0" bIns="0" rtlCol="0"/>
          <a:lstStyle/>
          <a:p>
            <a:endParaRPr sz="1350"/>
          </a:p>
        </p:txBody>
      </p:sp>
    </p:spTree>
    <p:extLst>
      <p:ext uri="{BB962C8B-B14F-4D97-AF65-F5344CB8AC3E}">
        <p14:creationId xmlns:p14="http://schemas.microsoft.com/office/powerpoint/2010/main" val="583847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15A41F9B-4E8B-4C2F-820F-80BB4BB691CB}"/>
              </a:ext>
            </a:extLst>
          </p:cNvPr>
          <p:cNvSpPr txBox="1">
            <a:spLocks/>
          </p:cNvSpPr>
          <p:nvPr/>
        </p:nvSpPr>
        <p:spPr>
          <a:xfrm>
            <a:off x="6098574" y="1630448"/>
            <a:ext cx="1729938" cy="618535"/>
          </a:xfrm>
          <a:prstGeom prst="rect">
            <a:avLst/>
          </a:prstGeom>
        </p:spPr>
        <p:txBody>
          <a:bodyPr vert="horz" wrap="square" lIns="0" tIns="9049"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525">
              <a:spcBef>
                <a:spcPts val="71"/>
              </a:spcBef>
            </a:pPr>
            <a:r>
              <a:rPr lang="en-US" spc="120" dirty="0">
                <a:solidFill>
                  <a:srgbClr val="EFAC41"/>
                </a:solidFill>
              </a:rPr>
              <a:t>2</a:t>
            </a:r>
            <a:r>
              <a:rPr lang="en-US" spc="135" dirty="0">
                <a:solidFill>
                  <a:srgbClr val="EFAC41"/>
                </a:solidFill>
              </a:rPr>
              <a:t>0</a:t>
            </a:r>
            <a:r>
              <a:rPr lang="en-US" spc="124" dirty="0">
                <a:solidFill>
                  <a:srgbClr val="00518F"/>
                </a:solidFill>
              </a:rPr>
              <a:t>4</a:t>
            </a:r>
            <a:r>
              <a:rPr lang="en-US" spc="-4" dirty="0">
                <a:solidFill>
                  <a:srgbClr val="00518F"/>
                </a:solidFill>
              </a:rPr>
              <a:t>5</a:t>
            </a:r>
            <a:endParaRPr lang="en-US" dirty="0"/>
          </a:p>
        </p:txBody>
      </p:sp>
      <p:sp>
        <p:nvSpPr>
          <p:cNvPr id="3" name="object 4">
            <a:extLst>
              <a:ext uri="{FF2B5EF4-FFF2-40B4-BE49-F238E27FC236}">
                <a16:creationId xmlns:a16="http://schemas.microsoft.com/office/drawing/2014/main" id="{77622465-674D-4C1C-A1D1-B57CE22751AD}"/>
              </a:ext>
            </a:extLst>
          </p:cNvPr>
          <p:cNvSpPr txBox="1"/>
          <p:nvPr/>
        </p:nvSpPr>
        <p:spPr>
          <a:xfrm>
            <a:off x="6127151" y="1435977"/>
            <a:ext cx="1374481" cy="255359"/>
          </a:xfrm>
          <a:prstGeom prst="rect">
            <a:avLst/>
          </a:prstGeom>
        </p:spPr>
        <p:txBody>
          <a:bodyPr vert="horz" wrap="square" lIns="0" tIns="9049" rIns="0" bIns="0" rtlCol="0">
            <a:spAutoFit/>
          </a:bodyPr>
          <a:lstStyle/>
          <a:p>
            <a:pPr marL="9525">
              <a:spcBef>
                <a:spcPts val="71"/>
              </a:spcBef>
            </a:pPr>
            <a:r>
              <a:rPr sz="1600" b="1" spc="-23" dirty="0">
                <a:solidFill>
                  <a:srgbClr val="00518F"/>
                </a:solidFill>
                <a:latin typeface="Calibri"/>
                <a:cs typeface="Calibri"/>
              </a:rPr>
              <a:t>INDONESIA</a:t>
            </a:r>
            <a:endParaRPr sz="1600" dirty="0">
              <a:latin typeface="Calibri"/>
              <a:cs typeface="Calibri"/>
            </a:endParaRPr>
          </a:p>
        </p:txBody>
      </p:sp>
      <p:sp>
        <p:nvSpPr>
          <p:cNvPr id="4" name="object 5">
            <a:extLst>
              <a:ext uri="{FF2B5EF4-FFF2-40B4-BE49-F238E27FC236}">
                <a16:creationId xmlns:a16="http://schemas.microsoft.com/office/drawing/2014/main" id="{E8073134-A12C-49F7-8082-6FFEE871416D}"/>
              </a:ext>
            </a:extLst>
          </p:cNvPr>
          <p:cNvSpPr/>
          <p:nvPr/>
        </p:nvSpPr>
        <p:spPr>
          <a:xfrm>
            <a:off x="3634646" y="2417664"/>
            <a:ext cx="5175504" cy="4224528"/>
          </a:xfrm>
          <a:prstGeom prst="rect">
            <a:avLst/>
          </a:prstGeom>
          <a:blipFill>
            <a:blip r:embed="rId2" cstate="print"/>
            <a:stretch>
              <a:fillRect/>
            </a:stretch>
          </a:blipFill>
        </p:spPr>
        <p:txBody>
          <a:bodyPr wrap="square" lIns="0" tIns="0" rIns="0" bIns="0" rtlCol="0"/>
          <a:lstStyle/>
          <a:p>
            <a:endParaRPr sz="1350"/>
          </a:p>
        </p:txBody>
      </p:sp>
      <p:sp>
        <p:nvSpPr>
          <p:cNvPr id="5" name="object 6">
            <a:extLst>
              <a:ext uri="{FF2B5EF4-FFF2-40B4-BE49-F238E27FC236}">
                <a16:creationId xmlns:a16="http://schemas.microsoft.com/office/drawing/2014/main" id="{BE787A1F-880D-4857-B78E-7D987909964F}"/>
              </a:ext>
            </a:extLst>
          </p:cNvPr>
          <p:cNvSpPr txBox="1"/>
          <p:nvPr/>
        </p:nvSpPr>
        <p:spPr>
          <a:xfrm>
            <a:off x="589886" y="2340698"/>
            <a:ext cx="2285048" cy="333746"/>
          </a:xfrm>
          <a:prstGeom prst="rect">
            <a:avLst/>
          </a:prstGeom>
        </p:spPr>
        <p:txBody>
          <a:bodyPr vert="horz" wrap="square" lIns="0" tIns="10478" rIns="0" bIns="0" rtlCol="0">
            <a:spAutoFit/>
          </a:bodyPr>
          <a:lstStyle/>
          <a:p>
            <a:pPr marL="9525">
              <a:spcBef>
                <a:spcPts val="83"/>
              </a:spcBef>
            </a:pPr>
            <a:r>
              <a:rPr sz="2100" b="1" spc="-4" dirty="0">
                <a:solidFill>
                  <a:srgbClr val="00518F"/>
                </a:solidFill>
                <a:latin typeface="Calibri"/>
                <a:cs typeface="Calibri"/>
              </a:rPr>
              <a:t>Politik </a:t>
            </a:r>
            <a:r>
              <a:rPr sz="2100" b="1" dirty="0">
                <a:solidFill>
                  <a:srgbClr val="00518F"/>
                </a:solidFill>
                <a:latin typeface="Calibri"/>
                <a:cs typeface="Calibri"/>
              </a:rPr>
              <a:t>Dalam</a:t>
            </a:r>
            <a:r>
              <a:rPr sz="2100" b="1" spc="-64" dirty="0">
                <a:solidFill>
                  <a:srgbClr val="00518F"/>
                </a:solidFill>
                <a:latin typeface="Calibri"/>
                <a:cs typeface="Calibri"/>
              </a:rPr>
              <a:t> </a:t>
            </a:r>
            <a:r>
              <a:rPr sz="2100" b="1" spc="-4" dirty="0">
                <a:solidFill>
                  <a:srgbClr val="00518F"/>
                </a:solidFill>
                <a:latin typeface="Calibri"/>
                <a:cs typeface="Calibri"/>
              </a:rPr>
              <a:t>Negeri</a:t>
            </a:r>
            <a:endParaRPr sz="2100" dirty="0">
              <a:latin typeface="Calibri"/>
              <a:cs typeface="Calibri"/>
            </a:endParaRPr>
          </a:p>
        </p:txBody>
      </p:sp>
      <p:sp>
        <p:nvSpPr>
          <p:cNvPr id="6" name="object 7">
            <a:extLst>
              <a:ext uri="{FF2B5EF4-FFF2-40B4-BE49-F238E27FC236}">
                <a16:creationId xmlns:a16="http://schemas.microsoft.com/office/drawing/2014/main" id="{6049F13F-6192-496D-B716-7565BFE011E8}"/>
              </a:ext>
            </a:extLst>
          </p:cNvPr>
          <p:cNvSpPr txBox="1"/>
          <p:nvPr/>
        </p:nvSpPr>
        <p:spPr>
          <a:xfrm>
            <a:off x="5209513" y="6153525"/>
            <a:ext cx="706755" cy="379431"/>
          </a:xfrm>
          <a:prstGeom prst="rect">
            <a:avLst/>
          </a:prstGeom>
        </p:spPr>
        <p:txBody>
          <a:bodyPr vert="horz" wrap="square" lIns="0" tIns="10001" rIns="0" bIns="0" rtlCol="0">
            <a:spAutoFit/>
          </a:bodyPr>
          <a:lstStyle/>
          <a:p>
            <a:pPr marL="22860">
              <a:spcBef>
                <a:spcPts val="79"/>
              </a:spcBef>
            </a:pPr>
            <a:r>
              <a:rPr sz="1200" b="1" spc="-23" dirty="0">
                <a:solidFill>
                  <a:srgbClr val="6F2F9F"/>
                </a:solidFill>
                <a:latin typeface="Calibri"/>
                <a:cs typeface="Calibri"/>
              </a:rPr>
              <a:t>Demokrasi</a:t>
            </a:r>
            <a:endParaRPr sz="1200">
              <a:latin typeface="Calibri"/>
              <a:cs typeface="Calibri"/>
            </a:endParaRPr>
          </a:p>
          <a:p>
            <a:pPr marL="9525"/>
            <a:r>
              <a:rPr sz="1200" b="1" spc="-26" dirty="0">
                <a:solidFill>
                  <a:srgbClr val="6F2F9F"/>
                </a:solidFill>
                <a:latin typeface="Calibri"/>
                <a:cs typeface="Calibri"/>
              </a:rPr>
              <a:t>Substansial</a:t>
            </a:r>
            <a:endParaRPr sz="1200">
              <a:latin typeface="Calibri"/>
              <a:cs typeface="Calibri"/>
            </a:endParaRPr>
          </a:p>
        </p:txBody>
      </p:sp>
      <p:sp>
        <p:nvSpPr>
          <p:cNvPr id="7" name="object 8">
            <a:extLst>
              <a:ext uri="{FF2B5EF4-FFF2-40B4-BE49-F238E27FC236}">
                <a16:creationId xmlns:a16="http://schemas.microsoft.com/office/drawing/2014/main" id="{37BC57F0-8DF9-4B05-8282-F33346861F16}"/>
              </a:ext>
            </a:extLst>
          </p:cNvPr>
          <p:cNvSpPr txBox="1"/>
          <p:nvPr/>
        </p:nvSpPr>
        <p:spPr>
          <a:xfrm>
            <a:off x="3993358" y="2535680"/>
            <a:ext cx="841058" cy="564096"/>
          </a:xfrm>
          <a:prstGeom prst="rect">
            <a:avLst/>
          </a:prstGeom>
        </p:spPr>
        <p:txBody>
          <a:bodyPr vert="horz" wrap="square" lIns="0" tIns="10001" rIns="0" bIns="0" rtlCol="0">
            <a:spAutoFit/>
          </a:bodyPr>
          <a:lstStyle/>
          <a:p>
            <a:pPr marL="9525" marR="3810" indent="77629" algn="just">
              <a:spcBef>
                <a:spcPts val="79"/>
              </a:spcBef>
            </a:pPr>
            <a:r>
              <a:rPr sz="1200" b="1" spc="-23" dirty="0">
                <a:solidFill>
                  <a:srgbClr val="221F1F"/>
                </a:solidFill>
                <a:latin typeface="Calibri"/>
                <a:cs typeface="Calibri"/>
              </a:rPr>
              <a:t>Demokrasi  </a:t>
            </a:r>
            <a:r>
              <a:rPr sz="1200" b="1" spc="-38" dirty="0">
                <a:solidFill>
                  <a:srgbClr val="221F1F"/>
                </a:solidFill>
                <a:latin typeface="Calibri"/>
                <a:cs typeface="Calibri"/>
              </a:rPr>
              <a:t>Prosedural/  </a:t>
            </a:r>
            <a:r>
              <a:rPr sz="1200" b="1" spc="-113" dirty="0">
                <a:solidFill>
                  <a:srgbClr val="221F1F"/>
                </a:solidFill>
                <a:latin typeface="Calibri"/>
                <a:cs typeface="Calibri"/>
              </a:rPr>
              <a:t>T</a:t>
            </a:r>
            <a:r>
              <a:rPr sz="1200" b="1" dirty="0">
                <a:solidFill>
                  <a:srgbClr val="221F1F"/>
                </a:solidFill>
                <a:latin typeface="Calibri"/>
                <a:cs typeface="Calibri"/>
              </a:rPr>
              <a:t>r</a:t>
            </a:r>
            <a:r>
              <a:rPr sz="1200" b="1" spc="-38" dirty="0">
                <a:solidFill>
                  <a:srgbClr val="221F1F"/>
                </a:solidFill>
                <a:latin typeface="Calibri"/>
                <a:cs typeface="Calibri"/>
              </a:rPr>
              <a:t>an</a:t>
            </a:r>
            <a:r>
              <a:rPr sz="1200" b="1" spc="-34" dirty="0">
                <a:solidFill>
                  <a:srgbClr val="221F1F"/>
                </a:solidFill>
                <a:latin typeface="Calibri"/>
                <a:cs typeface="Calibri"/>
              </a:rPr>
              <a:t>s</a:t>
            </a:r>
            <a:r>
              <a:rPr sz="1200" b="1" spc="-56" dirty="0">
                <a:solidFill>
                  <a:srgbClr val="221F1F"/>
                </a:solidFill>
                <a:latin typeface="Calibri"/>
                <a:cs typeface="Calibri"/>
              </a:rPr>
              <a:t>a</a:t>
            </a:r>
            <a:r>
              <a:rPr sz="1200" b="1" spc="-41" dirty="0">
                <a:solidFill>
                  <a:srgbClr val="221F1F"/>
                </a:solidFill>
                <a:latin typeface="Calibri"/>
                <a:cs typeface="Calibri"/>
              </a:rPr>
              <a:t>k</a:t>
            </a:r>
            <a:r>
              <a:rPr sz="1200" b="1" spc="-34" dirty="0">
                <a:solidFill>
                  <a:srgbClr val="221F1F"/>
                </a:solidFill>
                <a:latin typeface="Calibri"/>
                <a:cs typeface="Calibri"/>
              </a:rPr>
              <a:t>s</a:t>
            </a:r>
            <a:r>
              <a:rPr sz="1200" b="1" spc="-26" dirty="0">
                <a:solidFill>
                  <a:srgbClr val="221F1F"/>
                </a:solidFill>
                <a:latin typeface="Calibri"/>
                <a:cs typeface="Calibri"/>
              </a:rPr>
              <a:t>i</a:t>
            </a:r>
            <a:r>
              <a:rPr sz="1200" b="1" spc="-23" dirty="0">
                <a:solidFill>
                  <a:srgbClr val="221F1F"/>
                </a:solidFill>
                <a:latin typeface="Calibri"/>
                <a:cs typeface="Calibri"/>
              </a:rPr>
              <a:t>o</a:t>
            </a:r>
            <a:r>
              <a:rPr sz="1200" b="1" spc="-19" dirty="0">
                <a:solidFill>
                  <a:srgbClr val="221F1F"/>
                </a:solidFill>
                <a:latin typeface="Calibri"/>
                <a:cs typeface="Calibri"/>
              </a:rPr>
              <a:t>n</a:t>
            </a:r>
            <a:r>
              <a:rPr sz="1200" b="1" spc="-23" dirty="0">
                <a:solidFill>
                  <a:srgbClr val="221F1F"/>
                </a:solidFill>
                <a:latin typeface="Calibri"/>
                <a:cs typeface="Calibri"/>
              </a:rPr>
              <a:t>a</a:t>
            </a:r>
            <a:r>
              <a:rPr sz="1200" b="1" dirty="0">
                <a:solidFill>
                  <a:srgbClr val="221F1F"/>
                </a:solidFill>
                <a:latin typeface="Calibri"/>
                <a:cs typeface="Calibri"/>
              </a:rPr>
              <a:t>l</a:t>
            </a:r>
            <a:endParaRPr sz="1200">
              <a:latin typeface="Calibri"/>
              <a:cs typeface="Calibri"/>
            </a:endParaRPr>
          </a:p>
        </p:txBody>
      </p:sp>
      <p:sp>
        <p:nvSpPr>
          <p:cNvPr id="8" name="object 9">
            <a:extLst>
              <a:ext uri="{FF2B5EF4-FFF2-40B4-BE49-F238E27FC236}">
                <a16:creationId xmlns:a16="http://schemas.microsoft.com/office/drawing/2014/main" id="{13DABEBF-093F-4665-9C99-82B74F1346F4}"/>
              </a:ext>
            </a:extLst>
          </p:cNvPr>
          <p:cNvSpPr txBox="1"/>
          <p:nvPr/>
        </p:nvSpPr>
        <p:spPr>
          <a:xfrm>
            <a:off x="3241961" y="3474368"/>
            <a:ext cx="1267436" cy="564578"/>
          </a:xfrm>
          <a:prstGeom prst="rect">
            <a:avLst/>
          </a:prstGeom>
        </p:spPr>
        <p:txBody>
          <a:bodyPr vert="horz" wrap="square" lIns="0" tIns="10478" rIns="0" bIns="0" rtlCol="0">
            <a:spAutoFit/>
          </a:bodyPr>
          <a:lstStyle/>
          <a:p>
            <a:pPr marL="9525" marR="3810">
              <a:spcBef>
                <a:spcPts val="83"/>
              </a:spcBef>
            </a:pPr>
            <a:r>
              <a:rPr sz="1200" spc="-8" dirty="0">
                <a:solidFill>
                  <a:srgbClr val="672C28"/>
                </a:solidFill>
                <a:latin typeface="Calibri"/>
                <a:cs typeface="Calibri"/>
              </a:rPr>
              <a:t>Penguatan  </a:t>
            </a:r>
            <a:r>
              <a:rPr sz="1200" spc="-4" dirty="0">
                <a:solidFill>
                  <a:srgbClr val="672C28"/>
                </a:solidFill>
                <a:latin typeface="Calibri"/>
                <a:cs typeface="Calibri"/>
              </a:rPr>
              <a:t>Kapasitas Parpol</a:t>
            </a:r>
            <a:r>
              <a:rPr sz="1200" spc="-101" dirty="0">
                <a:solidFill>
                  <a:srgbClr val="672C28"/>
                </a:solidFill>
                <a:latin typeface="Calibri"/>
                <a:cs typeface="Calibri"/>
              </a:rPr>
              <a:t> </a:t>
            </a:r>
            <a:r>
              <a:rPr sz="1200" spc="4" dirty="0">
                <a:solidFill>
                  <a:srgbClr val="672C28"/>
                </a:solidFill>
                <a:latin typeface="Calibri"/>
                <a:cs typeface="Calibri"/>
              </a:rPr>
              <a:t>&amp;  </a:t>
            </a:r>
            <a:r>
              <a:rPr sz="1200" spc="-8" dirty="0">
                <a:solidFill>
                  <a:srgbClr val="672C28"/>
                </a:solidFill>
                <a:latin typeface="Calibri"/>
                <a:cs typeface="Calibri"/>
              </a:rPr>
              <a:t>Pranata</a:t>
            </a:r>
            <a:r>
              <a:rPr sz="1200" spc="-83" dirty="0">
                <a:solidFill>
                  <a:srgbClr val="672C28"/>
                </a:solidFill>
                <a:latin typeface="Calibri"/>
                <a:cs typeface="Calibri"/>
              </a:rPr>
              <a:t> </a:t>
            </a:r>
            <a:r>
              <a:rPr sz="1200" spc="-8" dirty="0">
                <a:solidFill>
                  <a:srgbClr val="672C28"/>
                </a:solidFill>
                <a:latin typeface="Calibri"/>
                <a:cs typeface="Calibri"/>
              </a:rPr>
              <a:t>Politik</a:t>
            </a:r>
            <a:endParaRPr sz="1200">
              <a:latin typeface="Calibri"/>
              <a:cs typeface="Calibri"/>
            </a:endParaRPr>
          </a:p>
        </p:txBody>
      </p:sp>
      <p:sp>
        <p:nvSpPr>
          <p:cNvPr id="9" name="object 10">
            <a:extLst>
              <a:ext uri="{FF2B5EF4-FFF2-40B4-BE49-F238E27FC236}">
                <a16:creationId xmlns:a16="http://schemas.microsoft.com/office/drawing/2014/main" id="{6B3B8CD1-6965-4DCA-95BE-A47396F09C30}"/>
              </a:ext>
            </a:extLst>
          </p:cNvPr>
          <p:cNvSpPr txBox="1"/>
          <p:nvPr/>
        </p:nvSpPr>
        <p:spPr>
          <a:xfrm>
            <a:off x="3336254" y="4547169"/>
            <a:ext cx="1635774" cy="564578"/>
          </a:xfrm>
          <a:prstGeom prst="rect">
            <a:avLst/>
          </a:prstGeom>
        </p:spPr>
        <p:txBody>
          <a:bodyPr vert="horz" wrap="square" lIns="0" tIns="10478" rIns="0" bIns="0" rtlCol="0">
            <a:spAutoFit/>
          </a:bodyPr>
          <a:lstStyle/>
          <a:p>
            <a:pPr marL="9525" marR="3810">
              <a:spcBef>
                <a:spcPts val="83"/>
              </a:spcBef>
            </a:pPr>
            <a:r>
              <a:rPr sz="1200" spc="-8" dirty="0">
                <a:solidFill>
                  <a:srgbClr val="00A3C7"/>
                </a:solidFill>
                <a:latin typeface="Calibri"/>
                <a:cs typeface="Calibri"/>
              </a:rPr>
              <a:t>Penguatan </a:t>
            </a:r>
            <a:r>
              <a:rPr sz="1200" spc="-4" dirty="0">
                <a:solidFill>
                  <a:srgbClr val="00A3C7"/>
                </a:solidFill>
                <a:latin typeface="Calibri"/>
                <a:cs typeface="Calibri"/>
              </a:rPr>
              <a:t>Demokrasi</a:t>
            </a:r>
            <a:r>
              <a:rPr sz="1200" spc="-150" dirty="0">
                <a:solidFill>
                  <a:srgbClr val="00A3C7"/>
                </a:solidFill>
                <a:latin typeface="Calibri"/>
                <a:cs typeface="Calibri"/>
              </a:rPr>
              <a:t> </a:t>
            </a:r>
            <a:r>
              <a:rPr sz="1200" spc="-4" dirty="0">
                <a:solidFill>
                  <a:srgbClr val="00A3C7"/>
                </a:solidFill>
                <a:latin typeface="Calibri"/>
                <a:cs typeface="Calibri"/>
              </a:rPr>
              <a:t>di  Daerah </a:t>
            </a:r>
            <a:r>
              <a:rPr sz="1200" spc="4" dirty="0">
                <a:solidFill>
                  <a:srgbClr val="00A3C7"/>
                </a:solidFill>
                <a:latin typeface="Calibri"/>
                <a:cs typeface="Calibri"/>
              </a:rPr>
              <a:t>&amp; </a:t>
            </a:r>
            <a:r>
              <a:rPr sz="1200" spc="-4" dirty="0">
                <a:solidFill>
                  <a:srgbClr val="00A3C7"/>
                </a:solidFill>
                <a:latin typeface="Calibri"/>
                <a:cs typeface="Calibri"/>
              </a:rPr>
              <a:t>Partisipasi  </a:t>
            </a:r>
            <a:r>
              <a:rPr sz="1200" spc="-8" dirty="0">
                <a:solidFill>
                  <a:srgbClr val="00A3C7"/>
                </a:solidFill>
                <a:latin typeface="Calibri"/>
                <a:cs typeface="Calibri"/>
              </a:rPr>
              <a:t>Politik</a:t>
            </a:r>
            <a:endParaRPr sz="1200" dirty="0">
              <a:latin typeface="Calibri"/>
              <a:cs typeface="Calibri"/>
            </a:endParaRPr>
          </a:p>
        </p:txBody>
      </p:sp>
      <p:sp>
        <p:nvSpPr>
          <p:cNvPr id="10" name="object 11">
            <a:extLst>
              <a:ext uri="{FF2B5EF4-FFF2-40B4-BE49-F238E27FC236}">
                <a16:creationId xmlns:a16="http://schemas.microsoft.com/office/drawing/2014/main" id="{C1FDA3EF-5F96-48A1-807D-F57F4771429B}"/>
              </a:ext>
            </a:extLst>
          </p:cNvPr>
          <p:cNvSpPr txBox="1"/>
          <p:nvPr/>
        </p:nvSpPr>
        <p:spPr>
          <a:xfrm>
            <a:off x="6470860" y="6040366"/>
            <a:ext cx="824218" cy="564578"/>
          </a:xfrm>
          <a:prstGeom prst="rect">
            <a:avLst/>
          </a:prstGeom>
        </p:spPr>
        <p:txBody>
          <a:bodyPr vert="horz" wrap="square" lIns="0" tIns="10478" rIns="0" bIns="0" rtlCol="0">
            <a:spAutoFit/>
          </a:bodyPr>
          <a:lstStyle/>
          <a:p>
            <a:pPr marL="9525" marR="3810">
              <a:spcBef>
                <a:spcPts val="83"/>
              </a:spcBef>
            </a:pPr>
            <a:r>
              <a:rPr sz="1200" spc="-8" dirty="0">
                <a:solidFill>
                  <a:srgbClr val="00588A"/>
                </a:solidFill>
                <a:latin typeface="Calibri"/>
                <a:cs typeface="Calibri"/>
              </a:rPr>
              <a:t>Sistem  </a:t>
            </a:r>
            <a:r>
              <a:rPr sz="1200" spc="11" dirty="0">
                <a:solidFill>
                  <a:srgbClr val="00588A"/>
                </a:solidFill>
                <a:latin typeface="Calibri"/>
                <a:cs typeface="Calibri"/>
              </a:rPr>
              <a:t>P</a:t>
            </a:r>
            <a:r>
              <a:rPr sz="1200" spc="-38" dirty="0">
                <a:solidFill>
                  <a:srgbClr val="00588A"/>
                </a:solidFill>
                <a:latin typeface="Calibri"/>
                <a:cs typeface="Calibri"/>
              </a:rPr>
              <a:t>r</a:t>
            </a:r>
            <a:r>
              <a:rPr sz="1200" spc="-4" dirty="0">
                <a:solidFill>
                  <a:srgbClr val="00588A"/>
                </a:solidFill>
                <a:latin typeface="Calibri"/>
                <a:cs typeface="Calibri"/>
              </a:rPr>
              <a:t>e</a:t>
            </a:r>
            <a:r>
              <a:rPr sz="1200" spc="4" dirty="0">
                <a:solidFill>
                  <a:srgbClr val="00588A"/>
                </a:solidFill>
                <a:latin typeface="Calibri"/>
                <a:cs typeface="Calibri"/>
              </a:rPr>
              <a:t>s</a:t>
            </a:r>
            <a:r>
              <a:rPr sz="1200" spc="-11" dirty="0">
                <a:solidFill>
                  <a:srgbClr val="00588A"/>
                </a:solidFill>
                <a:latin typeface="Calibri"/>
                <a:cs typeface="Calibri"/>
              </a:rPr>
              <a:t>i</a:t>
            </a:r>
            <a:r>
              <a:rPr sz="1200" dirty="0">
                <a:solidFill>
                  <a:srgbClr val="00588A"/>
                </a:solidFill>
                <a:latin typeface="Calibri"/>
                <a:cs typeface="Calibri"/>
              </a:rPr>
              <a:t>d</a:t>
            </a:r>
            <a:r>
              <a:rPr sz="1200" spc="-8" dirty="0">
                <a:solidFill>
                  <a:srgbClr val="00588A"/>
                </a:solidFill>
                <a:latin typeface="Calibri"/>
                <a:cs typeface="Calibri"/>
              </a:rPr>
              <a:t>e</a:t>
            </a:r>
            <a:r>
              <a:rPr sz="1200" dirty="0">
                <a:solidFill>
                  <a:srgbClr val="00588A"/>
                </a:solidFill>
                <a:latin typeface="Calibri"/>
                <a:cs typeface="Calibri"/>
              </a:rPr>
              <a:t>n</a:t>
            </a:r>
            <a:r>
              <a:rPr sz="1200" spc="4" dirty="0">
                <a:solidFill>
                  <a:srgbClr val="00588A"/>
                </a:solidFill>
                <a:latin typeface="Calibri"/>
                <a:cs typeface="Calibri"/>
              </a:rPr>
              <a:t>s</a:t>
            </a:r>
            <a:r>
              <a:rPr sz="1200" spc="-11" dirty="0">
                <a:solidFill>
                  <a:srgbClr val="00588A"/>
                </a:solidFill>
                <a:latin typeface="Calibri"/>
                <a:cs typeface="Calibri"/>
              </a:rPr>
              <a:t>i</a:t>
            </a:r>
            <a:r>
              <a:rPr sz="1200" dirty="0">
                <a:solidFill>
                  <a:srgbClr val="00588A"/>
                </a:solidFill>
                <a:latin typeface="Calibri"/>
                <a:cs typeface="Calibri"/>
              </a:rPr>
              <a:t>al  </a:t>
            </a:r>
            <a:r>
              <a:rPr sz="1200" spc="-4" dirty="0">
                <a:solidFill>
                  <a:srgbClr val="00588A"/>
                </a:solidFill>
                <a:latin typeface="Calibri"/>
                <a:cs typeface="Calibri"/>
              </a:rPr>
              <a:t>yang</a:t>
            </a:r>
            <a:r>
              <a:rPr sz="1200" spc="-109" dirty="0">
                <a:solidFill>
                  <a:srgbClr val="00588A"/>
                </a:solidFill>
                <a:latin typeface="Calibri"/>
                <a:cs typeface="Calibri"/>
              </a:rPr>
              <a:t> </a:t>
            </a:r>
            <a:r>
              <a:rPr sz="1200" spc="-11" dirty="0">
                <a:solidFill>
                  <a:srgbClr val="00588A"/>
                </a:solidFill>
                <a:latin typeface="Calibri"/>
                <a:cs typeface="Calibri"/>
              </a:rPr>
              <a:t>Efektif</a:t>
            </a:r>
            <a:endParaRPr sz="1200" dirty="0">
              <a:latin typeface="Calibri"/>
              <a:cs typeface="Calibri"/>
            </a:endParaRPr>
          </a:p>
        </p:txBody>
      </p:sp>
      <p:sp>
        <p:nvSpPr>
          <p:cNvPr id="11" name="object 12">
            <a:extLst>
              <a:ext uri="{FF2B5EF4-FFF2-40B4-BE49-F238E27FC236}">
                <a16:creationId xmlns:a16="http://schemas.microsoft.com/office/drawing/2014/main" id="{DA7935FC-49E2-4A46-9B08-5BCBCBB76E14}"/>
              </a:ext>
            </a:extLst>
          </p:cNvPr>
          <p:cNvSpPr txBox="1"/>
          <p:nvPr/>
        </p:nvSpPr>
        <p:spPr>
          <a:xfrm>
            <a:off x="7701989" y="4691024"/>
            <a:ext cx="1116026" cy="564578"/>
          </a:xfrm>
          <a:prstGeom prst="rect">
            <a:avLst/>
          </a:prstGeom>
        </p:spPr>
        <p:txBody>
          <a:bodyPr vert="horz" wrap="square" lIns="0" tIns="10478" rIns="0" bIns="0" rtlCol="0">
            <a:spAutoFit/>
          </a:bodyPr>
          <a:lstStyle/>
          <a:p>
            <a:pPr marL="9525" marR="3810">
              <a:spcBef>
                <a:spcPts val="83"/>
              </a:spcBef>
            </a:pPr>
            <a:r>
              <a:rPr sz="1200" spc="-4" dirty="0">
                <a:solidFill>
                  <a:srgbClr val="00AF50"/>
                </a:solidFill>
                <a:latin typeface="Calibri"/>
                <a:cs typeface="Calibri"/>
              </a:rPr>
              <a:t>Lembaga  Perwakilan</a:t>
            </a:r>
            <a:r>
              <a:rPr sz="1200" spc="-45" dirty="0">
                <a:solidFill>
                  <a:srgbClr val="00AF50"/>
                </a:solidFill>
                <a:latin typeface="Calibri"/>
                <a:cs typeface="Calibri"/>
              </a:rPr>
              <a:t> </a:t>
            </a:r>
            <a:r>
              <a:rPr sz="1200" spc="-4" dirty="0">
                <a:solidFill>
                  <a:srgbClr val="00AF50"/>
                </a:solidFill>
                <a:latin typeface="Calibri"/>
                <a:cs typeface="Calibri"/>
              </a:rPr>
              <a:t>yang  </a:t>
            </a:r>
            <a:r>
              <a:rPr sz="1200" spc="-11" dirty="0">
                <a:solidFill>
                  <a:srgbClr val="00AF50"/>
                </a:solidFill>
                <a:latin typeface="Calibri"/>
                <a:cs typeface="Calibri"/>
              </a:rPr>
              <a:t>Efektif</a:t>
            </a:r>
            <a:endParaRPr sz="1200" dirty="0">
              <a:latin typeface="Calibri"/>
              <a:cs typeface="Calibri"/>
            </a:endParaRPr>
          </a:p>
        </p:txBody>
      </p:sp>
      <p:sp>
        <p:nvSpPr>
          <p:cNvPr id="12" name="object 13">
            <a:extLst>
              <a:ext uri="{FF2B5EF4-FFF2-40B4-BE49-F238E27FC236}">
                <a16:creationId xmlns:a16="http://schemas.microsoft.com/office/drawing/2014/main" id="{493FF52B-5B11-4B1B-8195-4078E6321E69}"/>
              </a:ext>
            </a:extLst>
          </p:cNvPr>
          <p:cNvSpPr txBox="1"/>
          <p:nvPr/>
        </p:nvSpPr>
        <p:spPr>
          <a:xfrm>
            <a:off x="5679118" y="5312979"/>
            <a:ext cx="1119329" cy="379912"/>
          </a:xfrm>
          <a:prstGeom prst="rect">
            <a:avLst/>
          </a:prstGeom>
        </p:spPr>
        <p:txBody>
          <a:bodyPr vert="horz" wrap="square" lIns="0" tIns="10478" rIns="0" bIns="0" rtlCol="0">
            <a:spAutoFit/>
          </a:bodyPr>
          <a:lstStyle/>
          <a:p>
            <a:pPr marL="9525">
              <a:spcBef>
                <a:spcPts val="83"/>
              </a:spcBef>
            </a:pPr>
            <a:r>
              <a:rPr sz="1200" spc="-4" dirty="0">
                <a:solidFill>
                  <a:srgbClr val="EE4322"/>
                </a:solidFill>
                <a:latin typeface="Calibri"/>
                <a:cs typeface="Calibri"/>
              </a:rPr>
              <a:t>Pemantapan</a:t>
            </a:r>
            <a:r>
              <a:rPr sz="1200" spc="-124" dirty="0">
                <a:solidFill>
                  <a:srgbClr val="EE4322"/>
                </a:solidFill>
                <a:latin typeface="Calibri"/>
                <a:cs typeface="Calibri"/>
              </a:rPr>
              <a:t> </a:t>
            </a:r>
            <a:r>
              <a:rPr sz="1200" spc="-11" dirty="0">
                <a:solidFill>
                  <a:srgbClr val="EE4322"/>
                </a:solidFill>
                <a:latin typeface="Calibri"/>
                <a:cs typeface="Calibri"/>
              </a:rPr>
              <a:t>Per</a:t>
            </a:r>
            <a:endParaRPr sz="1200" dirty="0">
              <a:latin typeface="Calibri"/>
              <a:cs typeface="Calibri"/>
            </a:endParaRPr>
          </a:p>
          <a:p>
            <a:pPr marL="9525"/>
            <a:r>
              <a:rPr sz="1200" dirty="0">
                <a:solidFill>
                  <a:srgbClr val="EE4322"/>
                </a:solidFill>
                <a:latin typeface="Calibri"/>
                <a:cs typeface="Calibri"/>
              </a:rPr>
              <a:t>UU</a:t>
            </a:r>
            <a:r>
              <a:rPr sz="1200" spc="-15" dirty="0">
                <a:solidFill>
                  <a:srgbClr val="EE4322"/>
                </a:solidFill>
                <a:latin typeface="Calibri"/>
                <a:cs typeface="Calibri"/>
              </a:rPr>
              <a:t> </a:t>
            </a:r>
            <a:r>
              <a:rPr sz="1200" spc="-8" dirty="0">
                <a:solidFill>
                  <a:srgbClr val="EE4322"/>
                </a:solidFill>
                <a:latin typeface="Calibri"/>
                <a:cs typeface="Calibri"/>
              </a:rPr>
              <a:t>Politik</a:t>
            </a:r>
            <a:endParaRPr sz="1200" dirty="0">
              <a:latin typeface="Calibri"/>
              <a:cs typeface="Calibri"/>
            </a:endParaRPr>
          </a:p>
        </p:txBody>
      </p:sp>
      <p:sp>
        <p:nvSpPr>
          <p:cNvPr id="13" name="object 14">
            <a:extLst>
              <a:ext uri="{FF2B5EF4-FFF2-40B4-BE49-F238E27FC236}">
                <a16:creationId xmlns:a16="http://schemas.microsoft.com/office/drawing/2014/main" id="{54788A5C-8125-4CFA-968B-54C62AAE2AAE}"/>
              </a:ext>
            </a:extLst>
          </p:cNvPr>
          <p:cNvSpPr txBox="1"/>
          <p:nvPr/>
        </p:nvSpPr>
        <p:spPr>
          <a:xfrm>
            <a:off x="6230980" y="3736497"/>
            <a:ext cx="755395" cy="379912"/>
          </a:xfrm>
          <a:prstGeom prst="rect">
            <a:avLst/>
          </a:prstGeom>
        </p:spPr>
        <p:txBody>
          <a:bodyPr vert="horz" wrap="square" lIns="0" tIns="10478" rIns="0" bIns="0" rtlCol="0">
            <a:spAutoFit/>
          </a:bodyPr>
          <a:lstStyle/>
          <a:p>
            <a:pPr marL="9525">
              <a:spcBef>
                <a:spcPts val="83"/>
              </a:spcBef>
            </a:pPr>
            <a:r>
              <a:rPr sz="1200" spc="-8" dirty="0">
                <a:solidFill>
                  <a:srgbClr val="A41F67"/>
                </a:solidFill>
                <a:latin typeface="Calibri"/>
                <a:cs typeface="Calibri"/>
              </a:rPr>
              <a:t>Revitalisasi</a:t>
            </a:r>
            <a:endParaRPr sz="1200">
              <a:latin typeface="Calibri"/>
              <a:cs typeface="Calibri"/>
            </a:endParaRPr>
          </a:p>
          <a:p>
            <a:pPr marL="9525"/>
            <a:r>
              <a:rPr sz="1200" spc="-8" dirty="0">
                <a:solidFill>
                  <a:srgbClr val="A41F67"/>
                </a:solidFill>
                <a:latin typeface="Calibri"/>
                <a:cs typeface="Calibri"/>
              </a:rPr>
              <a:t>Pancasila</a:t>
            </a:r>
            <a:endParaRPr sz="1200">
              <a:latin typeface="Calibri"/>
              <a:cs typeface="Calibri"/>
            </a:endParaRPr>
          </a:p>
        </p:txBody>
      </p:sp>
      <p:sp>
        <p:nvSpPr>
          <p:cNvPr id="14" name="object 15">
            <a:extLst>
              <a:ext uri="{FF2B5EF4-FFF2-40B4-BE49-F238E27FC236}">
                <a16:creationId xmlns:a16="http://schemas.microsoft.com/office/drawing/2014/main" id="{2C8295C4-015F-466C-929E-70B0595C134A}"/>
              </a:ext>
            </a:extLst>
          </p:cNvPr>
          <p:cNvSpPr txBox="1"/>
          <p:nvPr/>
        </p:nvSpPr>
        <p:spPr>
          <a:xfrm>
            <a:off x="6108197" y="2492247"/>
            <a:ext cx="1583531" cy="447719"/>
          </a:xfrm>
          <a:prstGeom prst="rect">
            <a:avLst/>
          </a:prstGeom>
        </p:spPr>
        <p:txBody>
          <a:bodyPr vert="horz" wrap="square" lIns="0" tIns="9049" rIns="0" bIns="0" rtlCol="0">
            <a:spAutoFit/>
          </a:bodyPr>
          <a:lstStyle/>
          <a:p>
            <a:pPr marL="9525" marR="3810">
              <a:spcBef>
                <a:spcPts val="71"/>
              </a:spcBef>
            </a:pPr>
            <a:r>
              <a:rPr sz="1425" b="1" spc="-19" dirty="0">
                <a:solidFill>
                  <a:srgbClr val="00588A"/>
                </a:solidFill>
                <a:latin typeface="Calibri"/>
                <a:cs typeface="Calibri"/>
              </a:rPr>
              <a:t>Strategi </a:t>
            </a:r>
            <a:r>
              <a:rPr sz="1425" b="1" spc="-15" dirty="0">
                <a:solidFill>
                  <a:srgbClr val="00588A"/>
                </a:solidFill>
                <a:latin typeface="Calibri"/>
                <a:cs typeface="Calibri"/>
              </a:rPr>
              <a:t>Pemantapan  </a:t>
            </a:r>
            <a:r>
              <a:rPr sz="1425" b="1" spc="-11" dirty="0">
                <a:solidFill>
                  <a:srgbClr val="00588A"/>
                </a:solidFill>
                <a:latin typeface="Calibri"/>
                <a:cs typeface="Calibri"/>
              </a:rPr>
              <a:t>Politik </a:t>
            </a:r>
            <a:r>
              <a:rPr sz="1425" b="1" spc="-8" dirty="0">
                <a:solidFill>
                  <a:srgbClr val="00588A"/>
                </a:solidFill>
                <a:latin typeface="Calibri"/>
                <a:cs typeface="Calibri"/>
              </a:rPr>
              <a:t>dalam Negeri</a:t>
            </a:r>
            <a:endParaRPr sz="1425">
              <a:latin typeface="Calibri"/>
              <a:cs typeface="Calibri"/>
            </a:endParaRPr>
          </a:p>
        </p:txBody>
      </p:sp>
      <p:sp>
        <p:nvSpPr>
          <p:cNvPr id="15" name="object 16">
            <a:extLst>
              <a:ext uri="{FF2B5EF4-FFF2-40B4-BE49-F238E27FC236}">
                <a16:creationId xmlns:a16="http://schemas.microsoft.com/office/drawing/2014/main" id="{4650F8CA-2210-447E-8C31-ACBE3844DCFE}"/>
              </a:ext>
            </a:extLst>
          </p:cNvPr>
          <p:cNvSpPr/>
          <p:nvPr/>
        </p:nvSpPr>
        <p:spPr>
          <a:xfrm>
            <a:off x="6039518" y="2943445"/>
            <a:ext cx="2178368" cy="0"/>
          </a:xfrm>
          <a:custGeom>
            <a:avLst/>
            <a:gdLst/>
            <a:ahLst/>
            <a:cxnLst/>
            <a:rect l="l" t="t" r="r" b="b"/>
            <a:pathLst>
              <a:path w="2904490">
                <a:moveTo>
                  <a:pt x="0" y="0"/>
                </a:moveTo>
                <a:lnTo>
                  <a:pt x="2904109" y="0"/>
                </a:lnTo>
              </a:path>
            </a:pathLst>
          </a:custGeom>
          <a:ln w="6350">
            <a:solidFill>
              <a:srgbClr val="00588A"/>
            </a:solidFill>
          </a:ln>
        </p:spPr>
        <p:txBody>
          <a:bodyPr wrap="square" lIns="0" tIns="0" rIns="0" bIns="0" rtlCol="0"/>
          <a:lstStyle/>
          <a:p>
            <a:endParaRPr sz="1350"/>
          </a:p>
        </p:txBody>
      </p:sp>
      <p:sp>
        <p:nvSpPr>
          <p:cNvPr id="16" name="object 17">
            <a:extLst>
              <a:ext uri="{FF2B5EF4-FFF2-40B4-BE49-F238E27FC236}">
                <a16:creationId xmlns:a16="http://schemas.microsoft.com/office/drawing/2014/main" id="{0FDA03CB-F7EF-456C-93C0-6497F09B483C}"/>
              </a:ext>
            </a:extLst>
          </p:cNvPr>
          <p:cNvSpPr/>
          <p:nvPr/>
        </p:nvSpPr>
        <p:spPr>
          <a:xfrm>
            <a:off x="6041805" y="2602832"/>
            <a:ext cx="0" cy="338613"/>
          </a:xfrm>
          <a:custGeom>
            <a:avLst/>
            <a:gdLst/>
            <a:ahLst/>
            <a:cxnLst/>
            <a:rect l="l" t="t" r="r" b="b"/>
            <a:pathLst>
              <a:path h="451485">
                <a:moveTo>
                  <a:pt x="0" y="0"/>
                </a:moveTo>
                <a:lnTo>
                  <a:pt x="0" y="451104"/>
                </a:lnTo>
              </a:path>
            </a:pathLst>
          </a:custGeom>
          <a:ln w="6375">
            <a:solidFill>
              <a:srgbClr val="00588A"/>
            </a:solidFill>
          </a:ln>
        </p:spPr>
        <p:txBody>
          <a:bodyPr wrap="square" lIns="0" tIns="0" rIns="0" bIns="0" rtlCol="0"/>
          <a:lstStyle/>
          <a:p>
            <a:endParaRPr sz="1350"/>
          </a:p>
        </p:txBody>
      </p:sp>
      <p:sp>
        <p:nvSpPr>
          <p:cNvPr id="17" name="object 18">
            <a:extLst>
              <a:ext uri="{FF2B5EF4-FFF2-40B4-BE49-F238E27FC236}">
                <a16:creationId xmlns:a16="http://schemas.microsoft.com/office/drawing/2014/main" id="{EA73B5DB-83D5-4943-B584-0839217015C2}"/>
              </a:ext>
            </a:extLst>
          </p:cNvPr>
          <p:cNvSpPr/>
          <p:nvPr/>
        </p:nvSpPr>
        <p:spPr>
          <a:xfrm>
            <a:off x="5959511" y="2463349"/>
            <a:ext cx="139065" cy="139065"/>
          </a:xfrm>
          <a:custGeom>
            <a:avLst/>
            <a:gdLst/>
            <a:ahLst/>
            <a:cxnLst/>
            <a:rect l="l" t="t" r="r" b="b"/>
            <a:pathLst>
              <a:path w="185420" h="185419">
                <a:moveTo>
                  <a:pt x="0" y="185216"/>
                </a:moveTo>
                <a:lnTo>
                  <a:pt x="185216" y="185216"/>
                </a:lnTo>
                <a:lnTo>
                  <a:pt x="185216" y="0"/>
                </a:lnTo>
                <a:lnTo>
                  <a:pt x="0" y="0"/>
                </a:lnTo>
                <a:lnTo>
                  <a:pt x="0" y="185216"/>
                </a:lnTo>
                <a:close/>
              </a:path>
            </a:pathLst>
          </a:custGeom>
          <a:solidFill>
            <a:srgbClr val="F9A41A"/>
          </a:solidFill>
        </p:spPr>
        <p:txBody>
          <a:bodyPr wrap="square" lIns="0" tIns="0" rIns="0" bIns="0" rtlCol="0"/>
          <a:lstStyle/>
          <a:p>
            <a:endParaRPr sz="1350"/>
          </a:p>
        </p:txBody>
      </p:sp>
      <p:sp>
        <p:nvSpPr>
          <p:cNvPr id="18" name="object 19">
            <a:extLst>
              <a:ext uri="{FF2B5EF4-FFF2-40B4-BE49-F238E27FC236}">
                <a16:creationId xmlns:a16="http://schemas.microsoft.com/office/drawing/2014/main" id="{C25C149A-1FFB-44D2-96C3-603BD52C7863}"/>
              </a:ext>
            </a:extLst>
          </p:cNvPr>
          <p:cNvSpPr txBox="1"/>
          <p:nvPr/>
        </p:nvSpPr>
        <p:spPr>
          <a:xfrm>
            <a:off x="362902" y="2867768"/>
            <a:ext cx="2729865" cy="1823256"/>
          </a:xfrm>
          <a:prstGeom prst="rect">
            <a:avLst/>
          </a:prstGeom>
          <a:solidFill>
            <a:schemeClr val="accent1">
              <a:lumMod val="20000"/>
              <a:lumOff val="80000"/>
            </a:schemeClr>
          </a:solidFill>
        </p:spPr>
        <p:txBody>
          <a:bodyPr vert="horz" wrap="square" lIns="0" tIns="23813" rIns="0" bIns="0" rtlCol="0">
            <a:spAutoFit/>
          </a:bodyPr>
          <a:lstStyle/>
          <a:p>
            <a:pPr marL="100965" marR="387191" algn="ctr">
              <a:lnSpc>
                <a:spcPct val="105100"/>
              </a:lnSpc>
              <a:spcBef>
                <a:spcPts val="188"/>
              </a:spcBef>
            </a:pPr>
            <a:r>
              <a:rPr sz="1600" spc="-8" dirty="0">
                <a:solidFill>
                  <a:srgbClr val="221F1F"/>
                </a:solidFill>
                <a:latin typeface="Calibri"/>
                <a:cs typeface="Calibri"/>
              </a:rPr>
              <a:t>Kualitas demokrasi</a:t>
            </a:r>
            <a:r>
              <a:rPr sz="1600" spc="-75" dirty="0">
                <a:solidFill>
                  <a:srgbClr val="221F1F"/>
                </a:solidFill>
                <a:latin typeface="Calibri"/>
                <a:cs typeface="Calibri"/>
              </a:rPr>
              <a:t> </a:t>
            </a:r>
            <a:r>
              <a:rPr sz="1600" spc="-4" dirty="0">
                <a:solidFill>
                  <a:srgbClr val="221F1F"/>
                </a:solidFill>
                <a:latin typeface="Calibri"/>
                <a:cs typeface="Calibri"/>
              </a:rPr>
              <a:t>indonesia  </a:t>
            </a:r>
            <a:r>
              <a:rPr sz="1600" spc="-8" dirty="0">
                <a:solidFill>
                  <a:srgbClr val="221F1F"/>
                </a:solidFill>
                <a:latin typeface="Calibri"/>
                <a:cs typeface="Calibri"/>
              </a:rPr>
              <a:t>terus ditingkatkan </a:t>
            </a:r>
            <a:r>
              <a:rPr sz="1600" b="1" spc="-4" dirty="0">
                <a:solidFill>
                  <a:srgbClr val="221F1F"/>
                </a:solidFill>
                <a:latin typeface="Calibri"/>
                <a:cs typeface="Calibri"/>
              </a:rPr>
              <a:t>menuju  </a:t>
            </a:r>
            <a:r>
              <a:rPr sz="1600" b="1" spc="-8" dirty="0">
                <a:solidFill>
                  <a:srgbClr val="221F1F"/>
                </a:solidFill>
                <a:latin typeface="Calibri"/>
                <a:cs typeface="Calibri"/>
              </a:rPr>
              <a:t>demokrasi substansial</a:t>
            </a:r>
            <a:r>
              <a:rPr sz="1600" spc="-8" dirty="0">
                <a:solidFill>
                  <a:srgbClr val="221F1F"/>
                </a:solidFill>
                <a:latin typeface="Calibri"/>
                <a:cs typeface="Calibri"/>
              </a:rPr>
              <a:t>, yaitu  </a:t>
            </a:r>
            <a:r>
              <a:rPr sz="1600" spc="-11" dirty="0">
                <a:solidFill>
                  <a:srgbClr val="221F1F"/>
                </a:solidFill>
                <a:latin typeface="Calibri"/>
                <a:cs typeface="Calibri"/>
              </a:rPr>
              <a:t>demokrasi </a:t>
            </a:r>
            <a:r>
              <a:rPr sz="1600" spc="-8" dirty="0">
                <a:solidFill>
                  <a:srgbClr val="221F1F"/>
                </a:solidFill>
                <a:latin typeface="Calibri"/>
                <a:cs typeface="Calibri"/>
              </a:rPr>
              <a:t>yang mengemban  amanat</a:t>
            </a:r>
            <a:r>
              <a:rPr sz="1600" spc="-34" dirty="0">
                <a:solidFill>
                  <a:srgbClr val="221F1F"/>
                </a:solidFill>
                <a:latin typeface="Calibri"/>
                <a:cs typeface="Calibri"/>
              </a:rPr>
              <a:t> </a:t>
            </a:r>
            <a:r>
              <a:rPr sz="1600" spc="-11" dirty="0">
                <a:solidFill>
                  <a:srgbClr val="221F1F"/>
                </a:solidFill>
                <a:latin typeface="Calibri"/>
                <a:cs typeface="Calibri"/>
              </a:rPr>
              <a:t>rakyat.</a:t>
            </a:r>
            <a:endParaRPr sz="1600" dirty="0">
              <a:latin typeface="Calibri"/>
              <a:cs typeface="Calibri"/>
            </a:endParaRPr>
          </a:p>
        </p:txBody>
      </p:sp>
      <p:sp>
        <p:nvSpPr>
          <p:cNvPr id="20" name="TextBox 19">
            <a:extLst>
              <a:ext uri="{FF2B5EF4-FFF2-40B4-BE49-F238E27FC236}">
                <a16:creationId xmlns:a16="http://schemas.microsoft.com/office/drawing/2014/main" id="{C1D157E3-572D-4769-9BD5-319AC98BEAD1}"/>
              </a:ext>
            </a:extLst>
          </p:cNvPr>
          <p:cNvSpPr txBox="1"/>
          <p:nvPr/>
        </p:nvSpPr>
        <p:spPr>
          <a:xfrm>
            <a:off x="262416" y="1255591"/>
            <a:ext cx="4572000" cy="830997"/>
          </a:xfrm>
          <a:prstGeom prst="rect">
            <a:avLst/>
          </a:prstGeom>
          <a:noFill/>
        </p:spPr>
        <p:txBody>
          <a:bodyPr wrap="square">
            <a:spAutoFit/>
          </a:bodyPr>
          <a:lstStyle/>
          <a:p>
            <a:pPr marL="9525" marR="3810">
              <a:spcBef>
                <a:spcPts val="75"/>
              </a:spcBef>
            </a:pPr>
            <a:r>
              <a:rPr lang="en-US" sz="2400" b="1" dirty="0">
                <a:solidFill>
                  <a:srgbClr val="3A3838"/>
                </a:solidFill>
                <a:latin typeface="Calibri"/>
                <a:cs typeface="Calibri"/>
              </a:rPr>
              <a:t>ARAH </a:t>
            </a:r>
            <a:r>
              <a:rPr lang="en-US" sz="2400" b="1" spc="-4" dirty="0">
                <a:solidFill>
                  <a:srgbClr val="3A3838"/>
                </a:solidFill>
                <a:latin typeface="Calibri"/>
                <a:cs typeface="Calibri"/>
              </a:rPr>
              <a:t>PEMBANGUNAN</a:t>
            </a:r>
            <a:r>
              <a:rPr lang="en-US" sz="2400" b="1" spc="-68" dirty="0">
                <a:solidFill>
                  <a:srgbClr val="3A3838"/>
                </a:solidFill>
                <a:latin typeface="Calibri"/>
                <a:cs typeface="Calibri"/>
              </a:rPr>
              <a:t> </a:t>
            </a:r>
            <a:r>
              <a:rPr lang="en-US" sz="2400" b="1" spc="-4" dirty="0">
                <a:solidFill>
                  <a:srgbClr val="3A3838"/>
                </a:solidFill>
                <a:latin typeface="Calibri"/>
                <a:cs typeface="Calibri"/>
              </a:rPr>
              <a:t>POLITIK  </a:t>
            </a:r>
            <a:r>
              <a:rPr lang="en-US" sz="2400" b="1" spc="-15" dirty="0">
                <a:solidFill>
                  <a:srgbClr val="3A3838"/>
                </a:solidFill>
                <a:latin typeface="Calibri"/>
                <a:cs typeface="Calibri"/>
              </a:rPr>
              <a:t>DALAM </a:t>
            </a:r>
            <a:r>
              <a:rPr lang="en-US" sz="2400" b="1" spc="-4" dirty="0">
                <a:solidFill>
                  <a:srgbClr val="3A3838"/>
                </a:solidFill>
                <a:latin typeface="Calibri"/>
                <a:cs typeface="Calibri"/>
              </a:rPr>
              <a:t>VISI INDONESIA</a:t>
            </a:r>
            <a:r>
              <a:rPr lang="en-US" sz="2400" b="1" spc="-11" dirty="0">
                <a:solidFill>
                  <a:srgbClr val="3A3838"/>
                </a:solidFill>
                <a:latin typeface="Calibri"/>
                <a:cs typeface="Calibri"/>
              </a:rPr>
              <a:t> </a:t>
            </a:r>
            <a:r>
              <a:rPr lang="en-US" sz="2400" b="1" dirty="0">
                <a:solidFill>
                  <a:srgbClr val="3A3838"/>
                </a:solidFill>
                <a:latin typeface="Calibri"/>
                <a:cs typeface="Calibri"/>
              </a:rPr>
              <a:t>2045</a:t>
            </a:r>
            <a:endParaRPr lang="en-US" sz="2400" dirty="0">
              <a:latin typeface="Calibri"/>
              <a:cs typeface="Calibri"/>
            </a:endParaRPr>
          </a:p>
        </p:txBody>
      </p:sp>
      <p:sp>
        <p:nvSpPr>
          <p:cNvPr id="21" name="object 13">
            <a:extLst>
              <a:ext uri="{FF2B5EF4-FFF2-40B4-BE49-F238E27FC236}">
                <a16:creationId xmlns:a16="http://schemas.microsoft.com/office/drawing/2014/main" id="{F0095AA1-3F6F-4EB8-9240-505589D64E2D}"/>
              </a:ext>
            </a:extLst>
          </p:cNvPr>
          <p:cNvSpPr txBox="1"/>
          <p:nvPr/>
        </p:nvSpPr>
        <p:spPr>
          <a:xfrm>
            <a:off x="205096" y="6346729"/>
            <a:ext cx="3280354" cy="195246"/>
          </a:xfrm>
          <a:prstGeom prst="rect">
            <a:avLst/>
          </a:prstGeom>
        </p:spPr>
        <p:txBody>
          <a:bodyPr vert="horz" wrap="square" lIns="0" tIns="10478" rIns="0" bIns="0" rtlCol="0">
            <a:spAutoFit/>
          </a:bodyPr>
          <a:lstStyle/>
          <a:p>
            <a:pPr marL="9525">
              <a:spcBef>
                <a:spcPts val="83"/>
              </a:spcBef>
            </a:pPr>
            <a:r>
              <a:rPr lang="en-US" sz="1200" spc="-4" dirty="0" err="1">
                <a:solidFill>
                  <a:srgbClr val="EE4322"/>
                </a:solidFill>
                <a:latin typeface="Calibri"/>
                <a:cs typeface="Calibri"/>
              </a:rPr>
              <a:t>Sumber</a:t>
            </a:r>
            <a:r>
              <a:rPr lang="en-US" sz="1200" spc="-4" dirty="0">
                <a:solidFill>
                  <a:srgbClr val="EE4322"/>
                </a:solidFill>
                <a:latin typeface="Calibri"/>
                <a:cs typeface="Calibri"/>
              </a:rPr>
              <a:t> : Kementerian PPN/</a:t>
            </a:r>
            <a:r>
              <a:rPr lang="en-US" sz="1200" spc="-4" dirty="0" err="1">
                <a:solidFill>
                  <a:srgbClr val="EE4322"/>
                </a:solidFill>
                <a:latin typeface="Calibri"/>
                <a:cs typeface="Calibri"/>
              </a:rPr>
              <a:t>Bappenas</a:t>
            </a:r>
            <a:r>
              <a:rPr lang="en-US" sz="1200" spc="-4" dirty="0">
                <a:solidFill>
                  <a:srgbClr val="EE4322"/>
                </a:solidFill>
                <a:latin typeface="Calibri"/>
                <a:cs typeface="Calibri"/>
              </a:rPr>
              <a:t> RI</a:t>
            </a:r>
            <a:endParaRPr sz="1200" dirty="0">
              <a:latin typeface="Calibri"/>
              <a:cs typeface="Calibri"/>
            </a:endParaRPr>
          </a:p>
        </p:txBody>
      </p:sp>
    </p:spTree>
    <p:extLst>
      <p:ext uri="{BB962C8B-B14F-4D97-AF65-F5344CB8AC3E}">
        <p14:creationId xmlns:p14="http://schemas.microsoft.com/office/powerpoint/2010/main" val="1973541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asil gambar untuk GEDUNG KEMENDAGRI">
            <a:extLst>
              <a:ext uri="{FF2B5EF4-FFF2-40B4-BE49-F238E27FC236}">
                <a16:creationId xmlns:a16="http://schemas.microsoft.com/office/drawing/2014/main" id="{393BC74A-3F6A-4685-A857-78210BF99E16}"/>
              </a:ext>
            </a:extLst>
          </p:cNvPr>
          <p:cNvSpPr>
            <a:spLocks noChangeAspect="1" noChangeArrowheads="1"/>
          </p:cNvSpPr>
          <p:nvPr/>
        </p:nvSpPr>
        <p:spPr bwMode="auto">
          <a:xfrm>
            <a:off x="4457700" y="3942772"/>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en-ID" sz="1350">
              <a:solidFill>
                <a:prstClr val="black"/>
              </a:solidFill>
              <a:latin typeface="Calibri"/>
            </a:endParaRPr>
          </a:p>
        </p:txBody>
      </p:sp>
      <p:cxnSp>
        <p:nvCxnSpPr>
          <p:cNvPr id="3" name="Straight Connector 2">
            <a:extLst>
              <a:ext uri="{FF2B5EF4-FFF2-40B4-BE49-F238E27FC236}">
                <a16:creationId xmlns:a16="http://schemas.microsoft.com/office/drawing/2014/main" id="{48F4277A-9B0E-48F1-9953-03C8F2D437C1}"/>
              </a:ext>
            </a:extLst>
          </p:cNvPr>
          <p:cNvCxnSpPr>
            <a:cxnSpLocks/>
          </p:cNvCxnSpPr>
          <p:nvPr/>
        </p:nvCxnSpPr>
        <p:spPr>
          <a:xfrm>
            <a:off x="742950" y="4537116"/>
            <a:ext cx="7391400"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1941735-340D-4AB2-BD8A-8479EC9F5E2B}"/>
              </a:ext>
            </a:extLst>
          </p:cNvPr>
          <p:cNvSpPr txBox="1"/>
          <p:nvPr/>
        </p:nvSpPr>
        <p:spPr>
          <a:xfrm>
            <a:off x="1493220" y="2038718"/>
            <a:ext cx="1886243" cy="1592738"/>
          </a:xfrm>
          <a:prstGeom prst="rect">
            <a:avLst/>
          </a:prstGeom>
          <a:noFill/>
          <a:ln w="28575">
            <a:solidFill>
              <a:srgbClr val="4472C4"/>
            </a:solidFill>
            <a:prstDash val="solid"/>
          </a:ln>
        </p:spPr>
        <p:txBody>
          <a:bodyPr wrap="square" lIns="91434" tIns="45717" rIns="91434" bIns="45717" rtlCol="0">
            <a:spAutoFit/>
          </a:bodyPr>
          <a:lstStyle/>
          <a:p>
            <a:pPr defTabSz="914288"/>
            <a:r>
              <a:rPr lang="id-ID" sz="975" b="1" u="sng" dirty="0">
                <a:solidFill>
                  <a:srgbClr val="4093CC"/>
                </a:solidFill>
                <a:latin typeface="Calibri"/>
                <a:cs typeface="Arial"/>
                <a:sym typeface="Arial"/>
              </a:rPr>
              <a:t>Penguatan Kapasitas Parpol</a:t>
            </a:r>
            <a:r>
              <a:rPr lang="en-US" sz="975" b="1" u="sng" dirty="0">
                <a:solidFill>
                  <a:srgbClr val="4093CC"/>
                </a:solidFill>
                <a:latin typeface="Calibri"/>
                <a:cs typeface="Arial"/>
                <a:sym typeface="Arial"/>
              </a:rPr>
              <a:t> </a:t>
            </a:r>
            <a:r>
              <a:rPr lang="en-US" sz="975" b="1" u="sng" dirty="0" err="1">
                <a:solidFill>
                  <a:srgbClr val="4093CC"/>
                </a:solidFill>
                <a:latin typeface="Calibri"/>
                <a:cs typeface="Arial"/>
                <a:sym typeface="Arial"/>
              </a:rPr>
              <a:t>dan</a:t>
            </a:r>
            <a:r>
              <a:rPr lang="en-US" sz="975" b="1" u="sng" dirty="0">
                <a:solidFill>
                  <a:srgbClr val="4093CC"/>
                </a:solidFill>
                <a:latin typeface="Calibri"/>
                <a:cs typeface="Arial"/>
                <a:sym typeface="Arial"/>
              </a:rPr>
              <a:t> Pembangunan </a:t>
            </a:r>
            <a:r>
              <a:rPr lang="en-US" sz="975" b="1" u="sng" dirty="0" err="1">
                <a:solidFill>
                  <a:srgbClr val="4093CC"/>
                </a:solidFill>
                <a:latin typeface="Calibri"/>
                <a:cs typeface="Arial"/>
                <a:sym typeface="Arial"/>
              </a:rPr>
              <a:t>Pranata</a:t>
            </a:r>
            <a:r>
              <a:rPr lang="en-US" sz="975" b="1" u="sng" dirty="0">
                <a:solidFill>
                  <a:srgbClr val="4093CC"/>
                </a:solidFill>
                <a:latin typeface="Calibri"/>
                <a:cs typeface="Arial"/>
                <a:sym typeface="Arial"/>
              </a:rPr>
              <a:t> </a:t>
            </a:r>
            <a:r>
              <a:rPr lang="en-US" sz="975" b="1" u="sng" dirty="0" err="1">
                <a:solidFill>
                  <a:srgbClr val="4093CC"/>
                </a:solidFill>
                <a:latin typeface="Calibri"/>
                <a:cs typeface="Arial"/>
                <a:sym typeface="Arial"/>
              </a:rPr>
              <a:t>Politik</a:t>
            </a:r>
            <a:endParaRPr lang="id-ID" sz="975" b="1" u="sng" dirty="0">
              <a:solidFill>
                <a:srgbClr val="4093CC"/>
              </a:solidFill>
              <a:latin typeface="Calibri"/>
              <a:cs typeface="Arial"/>
              <a:sym typeface="Arial"/>
            </a:endParaRPr>
          </a:p>
          <a:p>
            <a:pPr marL="135722" indent="-135722" defTabSz="914288">
              <a:buFont typeface="Arial" pitchFamily="34" charset="0"/>
              <a:buChar char="•"/>
              <a:tabLst>
                <a:tab pos="135722" algn="l"/>
              </a:tabLst>
            </a:pPr>
            <a:r>
              <a:rPr lang="id-ID" sz="975" dirty="0">
                <a:solidFill>
                  <a:prstClr val="black"/>
                </a:solidFill>
                <a:latin typeface="Calibri"/>
                <a:cs typeface="Arial"/>
                <a:sym typeface="Arial"/>
              </a:rPr>
              <a:t>Penguatan fungsi parpol sebagai saluran aspirasi masyarakat kepada pemerintah melalui </a:t>
            </a:r>
            <a:r>
              <a:rPr lang="en-US" sz="975" dirty="0" err="1">
                <a:solidFill>
                  <a:prstClr val="black"/>
                </a:solidFill>
                <a:latin typeface="Calibri"/>
                <a:cs typeface="Arial"/>
                <a:sym typeface="Arial"/>
              </a:rPr>
              <a:t>lembaga</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perwakilan</a:t>
            </a:r>
            <a:endParaRPr lang="id-ID" sz="975" dirty="0">
              <a:solidFill>
                <a:prstClr val="black"/>
              </a:solidFill>
              <a:latin typeface="Calibri"/>
              <a:cs typeface="Arial"/>
              <a:sym typeface="Arial"/>
            </a:endParaRPr>
          </a:p>
          <a:p>
            <a:pPr marL="135722" indent="-135722" defTabSz="914288">
              <a:buFont typeface="Arial" pitchFamily="34" charset="0"/>
              <a:buChar char="•"/>
              <a:tabLst>
                <a:tab pos="135722" algn="l"/>
              </a:tabLst>
            </a:pPr>
            <a:r>
              <a:rPr lang="id-ID" sz="975" dirty="0">
                <a:solidFill>
                  <a:prstClr val="black"/>
                </a:solidFill>
                <a:latin typeface="Calibri"/>
                <a:cs typeface="Arial"/>
                <a:sym typeface="Arial"/>
              </a:rPr>
              <a:t>Intervensi anggaran dan kebijakan negara pada parpol</a:t>
            </a:r>
          </a:p>
          <a:p>
            <a:pPr marL="135722" indent="-135722" defTabSz="914288">
              <a:buFont typeface="Arial" pitchFamily="34" charset="0"/>
              <a:buChar char="•"/>
              <a:tabLst>
                <a:tab pos="135722" algn="l"/>
              </a:tabLst>
            </a:pPr>
            <a:r>
              <a:rPr lang="id-ID" sz="975" dirty="0">
                <a:solidFill>
                  <a:prstClr val="black"/>
                </a:solidFill>
                <a:latin typeface="Calibri"/>
                <a:cs typeface="Arial"/>
                <a:sym typeface="Arial"/>
              </a:rPr>
              <a:t>Peran perempuan</a:t>
            </a:r>
          </a:p>
        </p:txBody>
      </p:sp>
      <p:sp>
        <p:nvSpPr>
          <p:cNvPr id="5" name="TextBox 4">
            <a:extLst>
              <a:ext uri="{FF2B5EF4-FFF2-40B4-BE49-F238E27FC236}">
                <a16:creationId xmlns:a16="http://schemas.microsoft.com/office/drawing/2014/main" id="{BB6720D5-75A8-42AC-AA08-C809A6556407}"/>
              </a:ext>
            </a:extLst>
          </p:cNvPr>
          <p:cNvSpPr txBox="1"/>
          <p:nvPr/>
        </p:nvSpPr>
        <p:spPr>
          <a:xfrm>
            <a:off x="1493220" y="5172072"/>
            <a:ext cx="1886243" cy="1292656"/>
          </a:xfrm>
          <a:prstGeom prst="rect">
            <a:avLst/>
          </a:prstGeom>
          <a:noFill/>
          <a:ln w="28575">
            <a:solidFill>
              <a:srgbClr val="4472C4"/>
            </a:solidFill>
            <a:prstDash val="solid"/>
          </a:ln>
        </p:spPr>
        <p:txBody>
          <a:bodyPr wrap="square" lIns="91434" tIns="45717" rIns="91434" bIns="45717" rtlCol="0">
            <a:spAutoFit/>
          </a:bodyPr>
          <a:lstStyle/>
          <a:p>
            <a:pPr marL="135722" indent="-135722" defTabSz="914288"/>
            <a:r>
              <a:rPr lang="id-ID" sz="975" b="1" u="sng" dirty="0">
                <a:solidFill>
                  <a:srgbClr val="4093CC"/>
                </a:solidFill>
                <a:latin typeface="Calibri"/>
                <a:cs typeface="Arial"/>
                <a:sym typeface="Arial"/>
              </a:rPr>
              <a:t>Revitalisasi Pancasila</a:t>
            </a:r>
            <a:endParaRPr lang="en-US" sz="975" b="1" u="sng" dirty="0">
              <a:solidFill>
                <a:srgbClr val="4093CC"/>
              </a:solidFill>
              <a:latin typeface="Calibri"/>
              <a:cs typeface="Arial"/>
              <a:sym typeface="Arial"/>
            </a:endParaRPr>
          </a:p>
          <a:p>
            <a:pPr marL="135722" indent="-135722" defTabSz="914288">
              <a:buFont typeface="Arial" pitchFamily="34" charset="0"/>
              <a:buChar char="•"/>
            </a:pPr>
            <a:r>
              <a:rPr lang="en-US" sz="975" dirty="0" err="1">
                <a:solidFill>
                  <a:prstClr val="black"/>
                </a:solidFill>
                <a:latin typeface="Calibri"/>
                <a:cs typeface="Arial"/>
                <a:sym typeface="Arial"/>
              </a:rPr>
              <a:t>Pendidikan</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politik</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dan</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kewarganegaraan</a:t>
            </a:r>
            <a:endParaRPr lang="id-ID" sz="975" b="1" u="sng" dirty="0">
              <a:solidFill>
                <a:srgbClr val="4093CC"/>
              </a:solidFill>
              <a:latin typeface="Calibri"/>
              <a:cs typeface="Arial"/>
              <a:sym typeface="Arial"/>
            </a:endParaRPr>
          </a:p>
          <a:p>
            <a:pPr marL="135722" indent="-135722" defTabSz="914288">
              <a:buFont typeface="Arial" pitchFamily="34" charset="0"/>
              <a:buChar char="•"/>
            </a:pPr>
            <a:r>
              <a:rPr lang="id-ID" sz="975" dirty="0">
                <a:solidFill>
                  <a:prstClr val="black"/>
                </a:solidFill>
                <a:latin typeface="Calibri"/>
                <a:cs typeface="Arial"/>
                <a:sym typeface="Arial"/>
              </a:rPr>
              <a:t>Merespons politik aliran yang kontra produktif pada demokrasi</a:t>
            </a:r>
          </a:p>
          <a:p>
            <a:pPr marL="135722" indent="-135722" defTabSz="914288">
              <a:buFont typeface="Arial" pitchFamily="34" charset="0"/>
              <a:buChar char="•"/>
            </a:pPr>
            <a:r>
              <a:rPr lang="id-ID" sz="975" dirty="0">
                <a:solidFill>
                  <a:prstClr val="black"/>
                </a:solidFill>
                <a:latin typeface="Calibri"/>
                <a:cs typeface="Arial"/>
                <a:sym typeface="Arial"/>
              </a:rPr>
              <a:t>Merespons ideologi terorisme dan radikalisme</a:t>
            </a:r>
            <a:endParaRPr lang="en-US" sz="975" dirty="0">
              <a:solidFill>
                <a:prstClr val="black"/>
              </a:solidFill>
              <a:latin typeface="Calibri"/>
              <a:cs typeface="Arial"/>
              <a:sym typeface="Arial"/>
            </a:endParaRPr>
          </a:p>
        </p:txBody>
      </p:sp>
      <p:sp>
        <p:nvSpPr>
          <p:cNvPr id="6" name="TextBox 5">
            <a:extLst>
              <a:ext uri="{FF2B5EF4-FFF2-40B4-BE49-F238E27FC236}">
                <a16:creationId xmlns:a16="http://schemas.microsoft.com/office/drawing/2014/main" id="{F4EECD4D-9C62-4F1A-BFF0-6DFCF07E0AFB}"/>
              </a:ext>
            </a:extLst>
          </p:cNvPr>
          <p:cNvSpPr txBox="1"/>
          <p:nvPr/>
        </p:nvSpPr>
        <p:spPr>
          <a:xfrm>
            <a:off x="5899865" y="2507205"/>
            <a:ext cx="2006059" cy="1292656"/>
          </a:xfrm>
          <a:prstGeom prst="rect">
            <a:avLst/>
          </a:prstGeom>
          <a:noFill/>
          <a:ln w="28575">
            <a:solidFill>
              <a:srgbClr val="E08C25"/>
            </a:solidFill>
            <a:prstDash val="solid"/>
          </a:ln>
        </p:spPr>
        <p:txBody>
          <a:bodyPr wrap="square" lIns="91434" tIns="45717" rIns="91434" bIns="45717" rtlCol="0">
            <a:spAutoFit/>
          </a:bodyPr>
          <a:lstStyle/>
          <a:p>
            <a:pPr marL="135722" indent="-135722" defTabSz="914288"/>
            <a:r>
              <a:rPr lang="en-US" sz="975" b="1" u="sng" dirty="0" err="1">
                <a:solidFill>
                  <a:srgbClr val="FF0000"/>
                </a:solidFill>
                <a:latin typeface="Calibri"/>
                <a:cs typeface="Arial"/>
                <a:sym typeface="Arial"/>
              </a:rPr>
              <a:t>Lembaga</a:t>
            </a:r>
            <a:r>
              <a:rPr lang="en-US" sz="975" b="1" u="sng" dirty="0">
                <a:solidFill>
                  <a:srgbClr val="FF0000"/>
                </a:solidFill>
                <a:latin typeface="Calibri"/>
                <a:cs typeface="Arial"/>
                <a:sym typeface="Arial"/>
              </a:rPr>
              <a:t> </a:t>
            </a:r>
            <a:r>
              <a:rPr lang="en-US" sz="975" b="1" u="sng" dirty="0" err="1">
                <a:solidFill>
                  <a:srgbClr val="FF0000"/>
                </a:solidFill>
                <a:latin typeface="Calibri"/>
                <a:cs typeface="Arial"/>
                <a:sym typeface="Arial"/>
              </a:rPr>
              <a:t>Perwakilan</a:t>
            </a:r>
            <a:r>
              <a:rPr lang="en-US" sz="975" b="1" u="sng" dirty="0">
                <a:solidFill>
                  <a:srgbClr val="FF0000"/>
                </a:solidFill>
                <a:latin typeface="Calibri"/>
                <a:cs typeface="Arial"/>
                <a:sym typeface="Arial"/>
              </a:rPr>
              <a:t> </a:t>
            </a:r>
            <a:r>
              <a:rPr lang="id-ID" sz="975" b="1" u="sng" dirty="0">
                <a:solidFill>
                  <a:srgbClr val="FF0000"/>
                </a:solidFill>
                <a:latin typeface="Calibri"/>
                <a:cs typeface="Arial"/>
                <a:sym typeface="Arial"/>
              </a:rPr>
              <a:t>yang Efektif</a:t>
            </a:r>
          </a:p>
          <a:p>
            <a:pPr marL="135722" indent="-135722" defTabSz="914288">
              <a:buFont typeface="Arial" pitchFamily="34" charset="0"/>
              <a:buChar char="•"/>
            </a:pPr>
            <a:r>
              <a:rPr lang="id-ID" sz="975" dirty="0">
                <a:solidFill>
                  <a:prstClr val="black"/>
                </a:solidFill>
                <a:latin typeface="Calibri"/>
                <a:cs typeface="Arial"/>
                <a:sym typeface="Arial"/>
              </a:rPr>
              <a:t>Perwujudan Sistem </a:t>
            </a:r>
            <a:r>
              <a:rPr lang="en-US" sz="975" dirty="0" err="1">
                <a:solidFill>
                  <a:prstClr val="black"/>
                </a:solidFill>
                <a:latin typeface="Calibri"/>
                <a:cs typeface="Arial"/>
                <a:sym typeface="Arial"/>
              </a:rPr>
              <a:t>Dua</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Kamar</a:t>
            </a:r>
            <a:r>
              <a:rPr lang="id-ID" sz="975" dirty="0">
                <a:solidFill>
                  <a:prstClr val="black"/>
                </a:solidFill>
                <a:latin typeface="Calibri"/>
                <a:cs typeface="Arial"/>
                <a:sym typeface="Arial"/>
              </a:rPr>
              <a:t> </a:t>
            </a:r>
            <a:r>
              <a:rPr lang="en-US" sz="975" dirty="0">
                <a:solidFill>
                  <a:prstClr val="black"/>
                </a:solidFill>
                <a:latin typeface="Calibri"/>
                <a:cs typeface="Arial"/>
                <a:sym typeface="Arial"/>
              </a:rPr>
              <a:t>yang </a:t>
            </a:r>
            <a:r>
              <a:rPr lang="id-ID" sz="975" dirty="0">
                <a:solidFill>
                  <a:prstClr val="black"/>
                </a:solidFill>
                <a:latin typeface="Calibri"/>
                <a:cs typeface="Arial"/>
                <a:sym typeface="Arial"/>
              </a:rPr>
              <a:t>Efektif </a:t>
            </a:r>
          </a:p>
          <a:p>
            <a:pPr marL="135722" indent="-135722" defTabSz="914288">
              <a:buFont typeface="Arial" pitchFamily="34" charset="0"/>
              <a:buChar char="•"/>
            </a:pPr>
            <a:r>
              <a:rPr lang="id-ID" sz="975" dirty="0">
                <a:solidFill>
                  <a:prstClr val="black"/>
                </a:solidFill>
                <a:latin typeface="Calibri"/>
                <a:cs typeface="Arial"/>
                <a:sym typeface="Arial"/>
              </a:rPr>
              <a:t>Sistem Kepartaian yang mengakomodasi dan menyalurkan partisipasi politik</a:t>
            </a:r>
          </a:p>
          <a:p>
            <a:pPr marL="135722" indent="-135722" defTabSz="914288">
              <a:buFont typeface="Arial" pitchFamily="34" charset="0"/>
              <a:buChar char="•"/>
            </a:pPr>
            <a:r>
              <a:rPr lang="id-ID" sz="975" dirty="0">
                <a:solidFill>
                  <a:prstClr val="black"/>
                </a:solidFill>
                <a:latin typeface="Calibri"/>
                <a:cs typeface="Arial"/>
                <a:sym typeface="Arial"/>
              </a:rPr>
              <a:t>Mekanisme </a:t>
            </a:r>
            <a:r>
              <a:rPr lang="en-US" sz="975" dirty="0" err="1">
                <a:solidFill>
                  <a:prstClr val="black"/>
                </a:solidFill>
                <a:latin typeface="Calibri"/>
                <a:cs typeface="Arial"/>
                <a:sym typeface="Arial"/>
              </a:rPr>
              <a:t>saling</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kontrol</a:t>
            </a:r>
            <a:r>
              <a:rPr lang="en-US" sz="975" dirty="0">
                <a:solidFill>
                  <a:prstClr val="black"/>
                </a:solidFill>
                <a:latin typeface="Calibri"/>
                <a:cs typeface="Arial"/>
                <a:sym typeface="Arial"/>
              </a:rPr>
              <a:t>  </a:t>
            </a:r>
            <a:r>
              <a:rPr lang="id-ID" sz="975" dirty="0">
                <a:solidFill>
                  <a:prstClr val="black"/>
                </a:solidFill>
                <a:latin typeface="Calibri"/>
                <a:cs typeface="Arial"/>
                <a:sym typeface="Arial"/>
              </a:rPr>
              <a:t>yang efektif di </a:t>
            </a:r>
            <a:r>
              <a:rPr lang="en-US" sz="975" dirty="0" err="1">
                <a:solidFill>
                  <a:prstClr val="black"/>
                </a:solidFill>
                <a:latin typeface="Calibri"/>
                <a:cs typeface="Arial"/>
                <a:sym typeface="Arial"/>
              </a:rPr>
              <a:t>lembaga</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perwakilan</a:t>
            </a:r>
            <a:endParaRPr lang="id-ID" sz="975" dirty="0">
              <a:solidFill>
                <a:prstClr val="black"/>
              </a:solidFill>
              <a:latin typeface="Calibri"/>
              <a:cs typeface="Arial"/>
              <a:sym typeface="Arial"/>
            </a:endParaRPr>
          </a:p>
        </p:txBody>
      </p:sp>
      <p:sp>
        <p:nvSpPr>
          <p:cNvPr id="7" name="TextBox 6">
            <a:extLst>
              <a:ext uri="{FF2B5EF4-FFF2-40B4-BE49-F238E27FC236}">
                <a16:creationId xmlns:a16="http://schemas.microsoft.com/office/drawing/2014/main" id="{E3EAA39F-E66F-4A90-AAC6-B6CEC4E4211B}"/>
              </a:ext>
            </a:extLst>
          </p:cNvPr>
          <p:cNvSpPr txBox="1"/>
          <p:nvPr/>
        </p:nvSpPr>
        <p:spPr>
          <a:xfrm>
            <a:off x="3601423" y="5303327"/>
            <a:ext cx="2006059" cy="842532"/>
          </a:xfrm>
          <a:prstGeom prst="rect">
            <a:avLst/>
          </a:prstGeom>
          <a:noFill/>
          <a:ln w="28575">
            <a:solidFill>
              <a:srgbClr val="00AF50"/>
            </a:solidFill>
            <a:prstDash val="solid"/>
          </a:ln>
        </p:spPr>
        <p:txBody>
          <a:bodyPr wrap="square" lIns="91434" tIns="45717" rIns="91434" bIns="45717" rtlCol="0">
            <a:spAutoFit/>
          </a:bodyPr>
          <a:lstStyle/>
          <a:p>
            <a:pPr marL="135722" indent="-135722" defTabSz="914288"/>
            <a:r>
              <a:rPr lang="id-ID" sz="975" b="1" u="sng" dirty="0">
                <a:solidFill>
                  <a:srgbClr val="92D050"/>
                </a:solidFill>
                <a:latin typeface="Calibri"/>
                <a:cs typeface="Arial"/>
                <a:sym typeface="Arial"/>
              </a:rPr>
              <a:t>Pemantapan </a:t>
            </a:r>
            <a:r>
              <a:rPr lang="en-US" sz="975" b="1" u="sng" dirty="0">
                <a:solidFill>
                  <a:srgbClr val="92D050"/>
                </a:solidFill>
                <a:latin typeface="Calibri"/>
                <a:cs typeface="Arial"/>
                <a:sym typeface="Arial"/>
              </a:rPr>
              <a:t>Per UU </a:t>
            </a:r>
            <a:r>
              <a:rPr lang="en-US" sz="975" b="1" u="sng" dirty="0" err="1">
                <a:solidFill>
                  <a:srgbClr val="92D050"/>
                </a:solidFill>
                <a:latin typeface="Calibri"/>
                <a:cs typeface="Arial"/>
                <a:sym typeface="Arial"/>
              </a:rPr>
              <a:t>Politik</a:t>
            </a:r>
            <a:endParaRPr lang="id-ID" sz="975" b="1" u="sng" dirty="0">
              <a:solidFill>
                <a:srgbClr val="92D050"/>
              </a:solidFill>
              <a:latin typeface="Calibri"/>
              <a:cs typeface="Arial"/>
              <a:sym typeface="Arial"/>
            </a:endParaRPr>
          </a:p>
          <a:p>
            <a:pPr marL="135722" indent="-135722" defTabSz="914288">
              <a:buFont typeface="Arial" pitchFamily="34" charset="0"/>
              <a:buChar char="•"/>
            </a:pPr>
            <a:r>
              <a:rPr lang="id-ID" sz="975" dirty="0">
                <a:solidFill>
                  <a:prstClr val="black"/>
                </a:solidFill>
                <a:latin typeface="Calibri"/>
                <a:cs typeface="Arial"/>
                <a:sym typeface="Arial"/>
              </a:rPr>
              <a:t>Penguatan peran lembaga-lembaga demokrasi</a:t>
            </a:r>
          </a:p>
          <a:p>
            <a:pPr marL="135722" indent="-135722" defTabSz="914288">
              <a:buFont typeface="Arial" pitchFamily="34" charset="0"/>
              <a:buChar char="•"/>
            </a:pPr>
            <a:r>
              <a:rPr lang="id-ID" sz="975" dirty="0">
                <a:solidFill>
                  <a:prstClr val="black"/>
                </a:solidFill>
                <a:latin typeface="Calibri"/>
                <a:cs typeface="Arial"/>
                <a:sym typeface="Arial"/>
              </a:rPr>
              <a:t>Peran </a:t>
            </a:r>
            <a:r>
              <a:rPr lang="en-US" sz="975" dirty="0" err="1">
                <a:solidFill>
                  <a:prstClr val="black"/>
                </a:solidFill>
                <a:latin typeface="Calibri"/>
                <a:cs typeface="Arial"/>
                <a:sym typeface="Arial"/>
              </a:rPr>
              <a:t>lembaga</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perwakilan</a:t>
            </a:r>
            <a:r>
              <a:rPr lang="id-ID" sz="975" dirty="0">
                <a:solidFill>
                  <a:prstClr val="black"/>
                </a:solidFill>
                <a:latin typeface="Calibri"/>
                <a:cs typeface="Arial"/>
                <a:sym typeface="Arial"/>
              </a:rPr>
              <a:t> dan </a:t>
            </a:r>
            <a:r>
              <a:rPr lang="en-US" sz="975" dirty="0">
                <a:solidFill>
                  <a:prstClr val="black"/>
                </a:solidFill>
                <a:latin typeface="Calibri"/>
                <a:cs typeface="Arial"/>
                <a:sym typeface="Arial"/>
              </a:rPr>
              <a:t>P</a:t>
            </a:r>
            <a:r>
              <a:rPr lang="id-ID" sz="975" dirty="0">
                <a:solidFill>
                  <a:prstClr val="black"/>
                </a:solidFill>
                <a:latin typeface="Calibri"/>
                <a:cs typeface="Arial"/>
                <a:sym typeface="Arial"/>
              </a:rPr>
              <a:t>residen</a:t>
            </a:r>
            <a:endParaRPr lang="en-US" sz="975" dirty="0">
              <a:solidFill>
                <a:prstClr val="black"/>
              </a:solidFill>
              <a:latin typeface="Calibri"/>
              <a:cs typeface="Arial"/>
              <a:sym typeface="Arial"/>
            </a:endParaRPr>
          </a:p>
        </p:txBody>
      </p:sp>
      <p:sp>
        <p:nvSpPr>
          <p:cNvPr id="8" name="TextBox 7">
            <a:extLst>
              <a:ext uri="{FF2B5EF4-FFF2-40B4-BE49-F238E27FC236}">
                <a16:creationId xmlns:a16="http://schemas.microsoft.com/office/drawing/2014/main" id="{387890C4-25FA-4D35-8D13-7FAED1AD98B3}"/>
              </a:ext>
            </a:extLst>
          </p:cNvPr>
          <p:cNvSpPr txBox="1"/>
          <p:nvPr/>
        </p:nvSpPr>
        <p:spPr>
          <a:xfrm>
            <a:off x="3638889" y="2188989"/>
            <a:ext cx="1968593" cy="1442697"/>
          </a:xfrm>
          <a:prstGeom prst="rect">
            <a:avLst/>
          </a:prstGeom>
          <a:noFill/>
          <a:ln w="28575">
            <a:solidFill>
              <a:srgbClr val="00AF50"/>
            </a:solidFill>
            <a:prstDash val="solid"/>
          </a:ln>
        </p:spPr>
        <p:txBody>
          <a:bodyPr wrap="square" lIns="91434" tIns="45717" rIns="91434" bIns="45717" rtlCol="0">
            <a:spAutoFit/>
          </a:bodyPr>
          <a:lstStyle/>
          <a:p>
            <a:pPr defTabSz="914288"/>
            <a:r>
              <a:rPr lang="id-ID" sz="975" b="1" u="sng" dirty="0">
                <a:solidFill>
                  <a:srgbClr val="92D050"/>
                </a:solidFill>
                <a:latin typeface="Calibri"/>
                <a:cs typeface="Arial"/>
                <a:sym typeface="Arial"/>
              </a:rPr>
              <a:t>Penguatan Demokrasi di Daerah dan Peningkatan Partisipasi Politik</a:t>
            </a:r>
          </a:p>
          <a:p>
            <a:pPr marL="135722" indent="-135722" defTabSz="914288">
              <a:buFont typeface="Arial" pitchFamily="34" charset="0"/>
              <a:buChar char="•"/>
            </a:pPr>
            <a:r>
              <a:rPr lang="en-US" sz="975" dirty="0" err="1">
                <a:solidFill>
                  <a:prstClr val="black"/>
                </a:solidFill>
                <a:latin typeface="Calibri"/>
                <a:cs typeface="Arial"/>
                <a:sym typeface="Arial"/>
              </a:rPr>
              <a:t>Kepala</a:t>
            </a:r>
            <a:r>
              <a:rPr lang="en-US" sz="975" dirty="0">
                <a:solidFill>
                  <a:prstClr val="black"/>
                </a:solidFill>
                <a:latin typeface="Calibri"/>
                <a:cs typeface="Arial"/>
                <a:sym typeface="Arial"/>
              </a:rPr>
              <a:t> Daerah yang </a:t>
            </a:r>
            <a:r>
              <a:rPr lang="en-US" sz="975" dirty="0" err="1">
                <a:solidFill>
                  <a:prstClr val="black"/>
                </a:solidFill>
                <a:latin typeface="Calibri"/>
                <a:cs typeface="Arial"/>
                <a:sym typeface="Arial"/>
              </a:rPr>
              <a:t>efektif</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dan</a:t>
            </a:r>
            <a:r>
              <a:rPr lang="en-US" sz="975" dirty="0">
                <a:solidFill>
                  <a:prstClr val="black"/>
                </a:solidFill>
                <a:latin typeface="Calibri"/>
                <a:cs typeface="Arial"/>
                <a:sym typeface="Arial"/>
              </a:rPr>
              <a:t> p</a:t>
            </a:r>
            <a:r>
              <a:rPr lang="id-ID" sz="975" dirty="0">
                <a:solidFill>
                  <a:prstClr val="black"/>
                </a:solidFill>
                <a:latin typeface="Calibri"/>
                <a:cs typeface="Arial"/>
                <a:sym typeface="Arial"/>
              </a:rPr>
              <a:t>enguatan </a:t>
            </a:r>
            <a:r>
              <a:rPr lang="en-US" sz="975" dirty="0" err="1">
                <a:solidFill>
                  <a:prstClr val="black"/>
                </a:solidFill>
                <a:latin typeface="Calibri"/>
                <a:cs typeface="Arial"/>
                <a:sym typeface="Arial"/>
              </a:rPr>
              <a:t>lembaga</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perwakilan</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daerah</a:t>
            </a:r>
            <a:endParaRPr lang="en-US" sz="975" dirty="0">
              <a:solidFill>
                <a:prstClr val="black"/>
              </a:solidFill>
              <a:latin typeface="Calibri"/>
              <a:cs typeface="Arial"/>
              <a:sym typeface="Arial"/>
            </a:endParaRPr>
          </a:p>
          <a:p>
            <a:pPr marL="135722" indent="-135722" defTabSz="914288">
              <a:buFont typeface="Arial" pitchFamily="34" charset="0"/>
              <a:buChar char="•"/>
            </a:pPr>
            <a:r>
              <a:rPr lang="id-ID" sz="975" dirty="0">
                <a:solidFill>
                  <a:prstClr val="black"/>
                </a:solidFill>
                <a:latin typeface="Calibri"/>
                <a:cs typeface="Arial"/>
                <a:sym typeface="Arial"/>
              </a:rPr>
              <a:t>Penguatan Masyarakat Sipil di  Daerah </a:t>
            </a:r>
            <a:r>
              <a:rPr lang="id-ID" sz="975" i="1" dirty="0">
                <a:solidFill>
                  <a:prstClr val="black"/>
                </a:solidFill>
                <a:latin typeface="Calibri"/>
                <a:cs typeface="Arial"/>
                <a:sym typeface="Arial"/>
              </a:rPr>
              <a:t>(Democracy Trust Fund)</a:t>
            </a:r>
          </a:p>
          <a:p>
            <a:pPr marL="135722" indent="-135722" defTabSz="914288">
              <a:buFont typeface="Arial" pitchFamily="34" charset="0"/>
              <a:buChar char="•"/>
            </a:pPr>
            <a:r>
              <a:rPr lang="id-ID" sz="975" dirty="0">
                <a:solidFill>
                  <a:prstClr val="black"/>
                </a:solidFill>
                <a:latin typeface="Calibri"/>
                <a:cs typeface="Arial"/>
                <a:sym typeface="Arial"/>
              </a:rPr>
              <a:t>Pelibatan masyarakat dalam </a:t>
            </a:r>
            <a:r>
              <a:rPr lang="en-US" sz="975" dirty="0">
                <a:solidFill>
                  <a:prstClr val="black"/>
                </a:solidFill>
                <a:latin typeface="Calibri"/>
                <a:cs typeface="Arial"/>
                <a:sym typeface="Arial"/>
              </a:rPr>
              <a:t>proses </a:t>
            </a:r>
            <a:r>
              <a:rPr lang="id-ID" sz="975" dirty="0">
                <a:solidFill>
                  <a:prstClr val="black"/>
                </a:solidFill>
                <a:latin typeface="Calibri"/>
                <a:cs typeface="Arial"/>
                <a:sym typeface="Arial"/>
              </a:rPr>
              <a:t>pengambilan kebijakan</a:t>
            </a:r>
            <a:endParaRPr lang="en-US" sz="975" dirty="0">
              <a:solidFill>
                <a:prstClr val="black"/>
              </a:solidFill>
              <a:latin typeface="Calibri"/>
              <a:cs typeface="Arial"/>
              <a:sym typeface="Arial"/>
            </a:endParaRPr>
          </a:p>
        </p:txBody>
      </p:sp>
      <p:sp>
        <p:nvSpPr>
          <p:cNvPr id="9" name="TextBox 8">
            <a:extLst>
              <a:ext uri="{FF2B5EF4-FFF2-40B4-BE49-F238E27FC236}">
                <a16:creationId xmlns:a16="http://schemas.microsoft.com/office/drawing/2014/main" id="{B5F4C167-3D44-4EAE-A8C4-9351C4F562F7}"/>
              </a:ext>
            </a:extLst>
          </p:cNvPr>
          <p:cNvSpPr txBox="1"/>
          <p:nvPr/>
        </p:nvSpPr>
        <p:spPr>
          <a:xfrm>
            <a:off x="5899864" y="5300797"/>
            <a:ext cx="2006059" cy="542450"/>
          </a:xfrm>
          <a:prstGeom prst="rect">
            <a:avLst/>
          </a:prstGeom>
          <a:noFill/>
          <a:ln w="28575">
            <a:solidFill>
              <a:srgbClr val="E08C25"/>
            </a:solidFill>
            <a:prstDash val="solid"/>
          </a:ln>
        </p:spPr>
        <p:txBody>
          <a:bodyPr wrap="square" lIns="91434" tIns="45717" rIns="91434" bIns="45717" rtlCol="0">
            <a:spAutoFit/>
          </a:bodyPr>
          <a:lstStyle/>
          <a:p>
            <a:pPr marL="135722" indent="-135722" defTabSz="914288"/>
            <a:r>
              <a:rPr lang="id-ID" sz="975" b="1" u="sng" dirty="0">
                <a:solidFill>
                  <a:srgbClr val="FF0000"/>
                </a:solidFill>
                <a:latin typeface="Calibri"/>
                <a:cs typeface="Arial"/>
                <a:sym typeface="Arial"/>
              </a:rPr>
              <a:t>Sistem Presidensial yang Efektif</a:t>
            </a:r>
          </a:p>
          <a:p>
            <a:pPr marL="135722" indent="-135722" defTabSz="914288">
              <a:buFont typeface="Arial" pitchFamily="34" charset="0"/>
              <a:buChar char="•"/>
            </a:pPr>
            <a:r>
              <a:rPr lang="id-ID" sz="975" dirty="0">
                <a:solidFill>
                  <a:prstClr val="black"/>
                </a:solidFill>
                <a:latin typeface="Calibri"/>
                <a:cs typeface="Arial"/>
                <a:sym typeface="Arial"/>
              </a:rPr>
              <a:t>Presiden yang kuat dan efektif</a:t>
            </a:r>
          </a:p>
          <a:p>
            <a:pPr marL="135722" indent="-135722" defTabSz="914288">
              <a:buFont typeface="Arial" pitchFamily="34" charset="0"/>
              <a:buChar char="•"/>
            </a:pPr>
            <a:r>
              <a:rPr lang="id-ID" sz="975" dirty="0">
                <a:solidFill>
                  <a:prstClr val="black"/>
                </a:solidFill>
                <a:latin typeface="Calibri"/>
                <a:cs typeface="Arial"/>
                <a:sym typeface="Arial"/>
              </a:rPr>
              <a:t>Presiden yang akuntabel </a:t>
            </a:r>
          </a:p>
        </p:txBody>
      </p:sp>
      <p:grpSp>
        <p:nvGrpSpPr>
          <p:cNvPr id="10" name="Group 9">
            <a:extLst>
              <a:ext uri="{FF2B5EF4-FFF2-40B4-BE49-F238E27FC236}">
                <a16:creationId xmlns:a16="http://schemas.microsoft.com/office/drawing/2014/main" id="{76A596E4-D0BC-49B3-9D7B-ADFD3E0ED6D2}"/>
              </a:ext>
            </a:extLst>
          </p:cNvPr>
          <p:cNvGrpSpPr/>
          <p:nvPr/>
        </p:nvGrpSpPr>
        <p:grpSpPr>
          <a:xfrm>
            <a:off x="931627" y="4014692"/>
            <a:ext cx="1044855" cy="1044855"/>
            <a:chOff x="4189863" y="423081"/>
            <a:chExt cx="1393140" cy="1393140"/>
          </a:xfrm>
        </p:grpSpPr>
        <p:sp>
          <p:nvSpPr>
            <p:cNvPr id="11" name="Oval 10">
              <a:extLst>
                <a:ext uri="{FF2B5EF4-FFF2-40B4-BE49-F238E27FC236}">
                  <a16:creationId xmlns:a16="http://schemas.microsoft.com/office/drawing/2014/main" id="{C37DA217-619C-4188-BA50-F05360FC6A5E}"/>
                </a:ext>
              </a:extLst>
            </p:cNvPr>
            <p:cNvSpPr/>
            <p:nvPr/>
          </p:nvSpPr>
          <p:spPr>
            <a:xfrm>
              <a:off x="4189863" y="423081"/>
              <a:ext cx="1393140" cy="13931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sp>
          <p:nvSpPr>
            <p:cNvPr id="12" name="Oval 11">
              <a:extLst>
                <a:ext uri="{FF2B5EF4-FFF2-40B4-BE49-F238E27FC236}">
                  <a16:creationId xmlns:a16="http://schemas.microsoft.com/office/drawing/2014/main" id="{D38DE491-4435-4ACE-9F12-8747F16B49A0}"/>
                </a:ext>
              </a:extLst>
            </p:cNvPr>
            <p:cNvSpPr/>
            <p:nvPr/>
          </p:nvSpPr>
          <p:spPr>
            <a:xfrm>
              <a:off x="4364428" y="597647"/>
              <a:ext cx="1044008" cy="1044008"/>
            </a:xfrm>
            <a:prstGeom prst="ellipse">
              <a:avLst/>
            </a:prstGeom>
            <a:solidFill>
              <a:schemeClr val="bg1"/>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2100" b="1">
                <a:solidFill>
                  <a:srgbClr val="4472C4"/>
                </a:solidFill>
                <a:latin typeface="Calibri"/>
                <a:sym typeface="Arial"/>
              </a:endParaRPr>
            </a:p>
          </p:txBody>
        </p:sp>
      </p:grpSp>
      <p:grpSp>
        <p:nvGrpSpPr>
          <p:cNvPr id="13" name="Group 12">
            <a:extLst>
              <a:ext uri="{FF2B5EF4-FFF2-40B4-BE49-F238E27FC236}">
                <a16:creationId xmlns:a16="http://schemas.microsoft.com/office/drawing/2014/main" id="{3F453594-3B1E-47A9-8480-F5FDAFF43B05}"/>
              </a:ext>
            </a:extLst>
          </p:cNvPr>
          <p:cNvGrpSpPr/>
          <p:nvPr/>
        </p:nvGrpSpPr>
        <p:grpSpPr>
          <a:xfrm>
            <a:off x="2908108" y="4014692"/>
            <a:ext cx="1044855" cy="1044855"/>
            <a:chOff x="4189863" y="423081"/>
            <a:chExt cx="1393140" cy="1393140"/>
          </a:xfrm>
        </p:grpSpPr>
        <p:sp>
          <p:nvSpPr>
            <p:cNvPr id="14" name="Oval 13">
              <a:extLst>
                <a:ext uri="{FF2B5EF4-FFF2-40B4-BE49-F238E27FC236}">
                  <a16:creationId xmlns:a16="http://schemas.microsoft.com/office/drawing/2014/main" id="{DFB66E47-9337-4168-B046-ED826C056CEA}"/>
                </a:ext>
              </a:extLst>
            </p:cNvPr>
            <p:cNvSpPr/>
            <p:nvPr/>
          </p:nvSpPr>
          <p:spPr>
            <a:xfrm>
              <a:off x="4189863" y="423081"/>
              <a:ext cx="1393140" cy="139314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sp>
          <p:nvSpPr>
            <p:cNvPr id="15" name="Oval 14">
              <a:extLst>
                <a:ext uri="{FF2B5EF4-FFF2-40B4-BE49-F238E27FC236}">
                  <a16:creationId xmlns:a16="http://schemas.microsoft.com/office/drawing/2014/main" id="{7B4104D7-0656-4827-A5F0-9A996EBFBC8C}"/>
                </a:ext>
              </a:extLst>
            </p:cNvPr>
            <p:cNvSpPr/>
            <p:nvPr/>
          </p:nvSpPr>
          <p:spPr>
            <a:xfrm>
              <a:off x="4364428" y="597647"/>
              <a:ext cx="1044008" cy="1044008"/>
            </a:xfrm>
            <a:prstGeom prst="ellipse">
              <a:avLst/>
            </a:prstGeom>
            <a:solidFill>
              <a:schemeClr val="bg1"/>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grpSp>
      <p:grpSp>
        <p:nvGrpSpPr>
          <p:cNvPr id="16" name="Group 15">
            <a:extLst>
              <a:ext uri="{FF2B5EF4-FFF2-40B4-BE49-F238E27FC236}">
                <a16:creationId xmlns:a16="http://schemas.microsoft.com/office/drawing/2014/main" id="{587C54A7-C5A6-48EC-B380-5FF3E0C63CE4}"/>
              </a:ext>
            </a:extLst>
          </p:cNvPr>
          <p:cNvGrpSpPr/>
          <p:nvPr/>
        </p:nvGrpSpPr>
        <p:grpSpPr>
          <a:xfrm>
            <a:off x="4884586" y="4014692"/>
            <a:ext cx="1044855" cy="1044855"/>
            <a:chOff x="4189863" y="423081"/>
            <a:chExt cx="1393140" cy="1393140"/>
          </a:xfrm>
        </p:grpSpPr>
        <p:sp>
          <p:nvSpPr>
            <p:cNvPr id="17" name="Oval 16">
              <a:extLst>
                <a:ext uri="{FF2B5EF4-FFF2-40B4-BE49-F238E27FC236}">
                  <a16:creationId xmlns:a16="http://schemas.microsoft.com/office/drawing/2014/main" id="{02031A6E-8D7B-46CB-BF08-B0B717392DB2}"/>
                </a:ext>
              </a:extLst>
            </p:cNvPr>
            <p:cNvSpPr/>
            <p:nvPr/>
          </p:nvSpPr>
          <p:spPr>
            <a:xfrm>
              <a:off x="4189863" y="423081"/>
              <a:ext cx="1393140" cy="1393140"/>
            </a:xfrm>
            <a:prstGeom prst="ellipse">
              <a:avLst/>
            </a:prstGeom>
            <a:solidFill>
              <a:srgbClr val="EF9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sp>
          <p:nvSpPr>
            <p:cNvPr id="18" name="Oval 17">
              <a:extLst>
                <a:ext uri="{FF2B5EF4-FFF2-40B4-BE49-F238E27FC236}">
                  <a16:creationId xmlns:a16="http://schemas.microsoft.com/office/drawing/2014/main" id="{21D26E5C-D0A0-47D8-8973-244FDEB2CB7D}"/>
                </a:ext>
              </a:extLst>
            </p:cNvPr>
            <p:cNvSpPr/>
            <p:nvPr/>
          </p:nvSpPr>
          <p:spPr>
            <a:xfrm>
              <a:off x="4364428" y="597647"/>
              <a:ext cx="1044008" cy="1044008"/>
            </a:xfrm>
            <a:prstGeom prst="ellipse">
              <a:avLst/>
            </a:prstGeom>
            <a:solidFill>
              <a:schemeClr val="bg1"/>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grpSp>
      <p:grpSp>
        <p:nvGrpSpPr>
          <p:cNvPr id="19" name="Group 18">
            <a:extLst>
              <a:ext uri="{FF2B5EF4-FFF2-40B4-BE49-F238E27FC236}">
                <a16:creationId xmlns:a16="http://schemas.microsoft.com/office/drawing/2014/main" id="{9E49D66A-68B7-4467-9B34-F5A8C74F2134}"/>
              </a:ext>
            </a:extLst>
          </p:cNvPr>
          <p:cNvGrpSpPr/>
          <p:nvPr/>
        </p:nvGrpSpPr>
        <p:grpSpPr>
          <a:xfrm>
            <a:off x="6861067" y="4014692"/>
            <a:ext cx="1044855" cy="1044855"/>
            <a:chOff x="4189863" y="423081"/>
            <a:chExt cx="1393140" cy="1393140"/>
          </a:xfrm>
        </p:grpSpPr>
        <p:sp>
          <p:nvSpPr>
            <p:cNvPr id="20" name="Oval 19">
              <a:extLst>
                <a:ext uri="{FF2B5EF4-FFF2-40B4-BE49-F238E27FC236}">
                  <a16:creationId xmlns:a16="http://schemas.microsoft.com/office/drawing/2014/main" id="{3D3524A1-F531-4243-99C5-AE41D12B4E66}"/>
                </a:ext>
              </a:extLst>
            </p:cNvPr>
            <p:cNvSpPr/>
            <p:nvPr/>
          </p:nvSpPr>
          <p:spPr>
            <a:xfrm>
              <a:off x="4189863" y="423081"/>
              <a:ext cx="1393140" cy="1393140"/>
            </a:xfrm>
            <a:prstGeom prst="ellipse">
              <a:avLst/>
            </a:prstGeom>
            <a:solidFill>
              <a:srgbClr val="ED4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sp>
          <p:nvSpPr>
            <p:cNvPr id="21" name="Oval 20">
              <a:extLst>
                <a:ext uri="{FF2B5EF4-FFF2-40B4-BE49-F238E27FC236}">
                  <a16:creationId xmlns:a16="http://schemas.microsoft.com/office/drawing/2014/main" id="{1A499109-FF72-424C-9044-93231ECD29D8}"/>
                </a:ext>
              </a:extLst>
            </p:cNvPr>
            <p:cNvSpPr/>
            <p:nvPr/>
          </p:nvSpPr>
          <p:spPr>
            <a:xfrm>
              <a:off x="4364428" y="597647"/>
              <a:ext cx="1044008" cy="1044008"/>
            </a:xfrm>
            <a:prstGeom prst="ellipse">
              <a:avLst/>
            </a:prstGeom>
            <a:solidFill>
              <a:schemeClr val="bg1"/>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grpSp>
      <p:sp>
        <p:nvSpPr>
          <p:cNvPr id="22" name="TextBox 21">
            <a:extLst>
              <a:ext uri="{FF2B5EF4-FFF2-40B4-BE49-F238E27FC236}">
                <a16:creationId xmlns:a16="http://schemas.microsoft.com/office/drawing/2014/main" id="{D2C8D887-A5A5-4AAC-8376-EED71D6F41B4}"/>
              </a:ext>
            </a:extLst>
          </p:cNvPr>
          <p:cNvSpPr txBox="1"/>
          <p:nvPr/>
        </p:nvSpPr>
        <p:spPr>
          <a:xfrm>
            <a:off x="1062548" y="4329140"/>
            <a:ext cx="783006" cy="403951"/>
          </a:xfrm>
          <a:prstGeom prst="rect">
            <a:avLst/>
          </a:prstGeom>
          <a:noFill/>
        </p:spPr>
        <p:txBody>
          <a:bodyPr wrap="square" lIns="91434" tIns="45717" rIns="91434" bIns="45717" rtlCol="0">
            <a:spAutoFit/>
          </a:bodyPr>
          <a:lstStyle/>
          <a:p>
            <a:pPr algn="ctr" defTabSz="685749"/>
            <a:r>
              <a:rPr lang="id-ID" sz="2025" b="1" dirty="0">
                <a:solidFill>
                  <a:srgbClr val="4472C4"/>
                </a:solidFill>
                <a:latin typeface="Calibri"/>
                <a:cs typeface="Arial"/>
                <a:sym typeface="Arial"/>
              </a:rPr>
              <a:t>2015</a:t>
            </a:r>
          </a:p>
        </p:txBody>
      </p:sp>
      <p:sp>
        <p:nvSpPr>
          <p:cNvPr id="23" name="TextBox 22">
            <a:extLst>
              <a:ext uri="{FF2B5EF4-FFF2-40B4-BE49-F238E27FC236}">
                <a16:creationId xmlns:a16="http://schemas.microsoft.com/office/drawing/2014/main" id="{EC896388-EE1E-4BAC-96DA-43E50B799605}"/>
              </a:ext>
            </a:extLst>
          </p:cNvPr>
          <p:cNvSpPr txBox="1"/>
          <p:nvPr/>
        </p:nvSpPr>
        <p:spPr>
          <a:xfrm>
            <a:off x="3039028" y="4327490"/>
            <a:ext cx="783006" cy="403951"/>
          </a:xfrm>
          <a:prstGeom prst="rect">
            <a:avLst/>
          </a:prstGeom>
          <a:noFill/>
        </p:spPr>
        <p:txBody>
          <a:bodyPr wrap="square" lIns="91434" tIns="45717" rIns="91434" bIns="45717" rtlCol="0">
            <a:spAutoFit/>
          </a:bodyPr>
          <a:lstStyle/>
          <a:p>
            <a:pPr algn="ctr" defTabSz="685749"/>
            <a:r>
              <a:rPr lang="id-ID" sz="2025" b="1" dirty="0">
                <a:solidFill>
                  <a:srgbClr val="00AF50"/>
                </a:solidFill>
                <a:latin typeface="Calibri"/>
                <a:cs typeface="Arial"/>
                <a:sym typeface="Arial"/>
              </a:rPr>
              <a:t>2025</a:t>
            </a:r>
          </a:p>
        </p:txBody>
      </p:sp>
      <p:sp>
        <p:nvSpPr>
          <p:cNvPr id="24" name="TextBox 23">
            <a:extLst>
              <a:ext uri="{FF2B5EF4-FFF2-40B4-BE49-F238E27FC236}">
                <a16:creationId xmlns:a16="http://schemas.microsoft.com/office/drawing/2014/main" id="{78210322-7A0F-4003-9D3A-D8DC46B90360}"/>
              </a:ext>
            </a:extLst>
          </p:cNvPr>
          <p:cNvSpPr txBox="1"/>
          <p:nvPr/>
        </p:nvSpPr>
        <p:spPr>
          <a:xfrm>
            <a:off x="5015507" y="4327490"/>
            <a:ext cx="783006" cy="403951"/>
          </a:xfrm>
          <a:prstGeom prst="rect">
            <a:avLst/>
          </a:prstGeom>
          <a:noFill/>
        </p:spPr>
        <p:txBody>
          <a:bodyPr wrap="square" lIns="91434" tIns="45717" rIns="91434" bIns="45717" rtlCol="0">
            <a:spAutoFit/>
          </a:bodyPr>
          <a:lstStyle/>
          <a:p>
            <a:pPr algn="ctr" defTabSz="685749"/>
            <a:r>
              <a:rPr lang="id-ID" sz="2025" b="1" dirty="0">
                <a:solidFill>
                  <a:srgbClr val="E08C25"/>
                </a:solidFill>
                <a:latin typeface="Calibri"/>
                <a:cs typeface="Arial"/>
                <a:sym typeface="Arial"/>
              </a:rPr>
              <a:t>2035</a:t>
            </a:r>
          </a:p>
        </p:txBody>
      </p:sp>
      <p:sp>
        <p:nvSpPr>
          <p:cNvPr id="25" name="TextBox 24">
            <a:extLst>
              <a:ext uri="{FF2B5EF4-FFF2-40B4-BE49-F238E27FC236}">
                <a16:creationId xmlns:a16="http://schemas.microsoft.com/office/drawing/2014/main" id="{18611C69-486B-41BF-8FDC-9ADE884381A1}"/>
              </a:ext>
            </a:extLst>
          </p:cNvPr>
          <p:cNvSpPr txBox="1"/>
          <p:nvPr/>
        </p:nvSpPr>
        <p:spPr>
          <a:xfrm>
            <a:off x="6991987" y="4327490"/>
            <a:ext cx="783006" cy="403951"/>
          </a:xfrm>
          <a:prstGeom prst="rect">
            <a:avLst/>
          </a:prstGeom>
          <a:noFill/>
        </p:spPr>
        <p:txBody>
          <a:bodyPr wrap="square" lIns="91434" tIns="45717" rIns="91434" bIns="45717" rtlCol="0">
            <a:spAutoFit/>
          </a:bodyPr>
          <a:lstStyle/>
          <a:p>
            <a:pPr algn="ctr" defTabSz="685749"/>
            <a:r>
              <a:rPr lang="id-ID" sz="2025" b="1" dirty="0">
                <a:solidFill>
                  <a:srgbClr val="ED423D"/>
                </a:solidFill>
                <a:latin typeface="Calibri"/>
                <a:cs typeface="Arial"/>
                <a:sym typeface="Arial"/>
              </a:rPr>
              <a:t>2045</a:t>
            </a:r>
          </a:p>
        </p:txBody>
      </p:sp>
      <p:sp>
        <p:nvSpPr>
          <p:cNvPr id="26" name="Oval 25">
            <a:extLst>
              <a:ext uri="{FF2B5EF4-FFF2-40B4-BE49-F238E27FC236}">
                <a16:creationId xmlns:a16="http://schemas.microsoft.com/office/drawing/2014/main" id="{34B4E6DA-C631-493C-8B64-DE6C3B2D5C7C}"/>
              </a:ext>
            </a:extLst>
          </p:cNvPr>
          <p:cNvSpPr/>
          <p:nvPr/>
        </p:nvSpPr>
        <p:spPr>
          <a:xfrm>
            <a:off x="2157592" y="4460231"/>
            <a:ext cx="153777" cy="153777"/>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27" name="Oval 26">
            <a:extLst>
              <a:ext uri="{FF2B5EF4-FFF2-40B4-BE49-F238E27FC236}">
                <a16:creationId xmlns:a16="http://schemas.microsoft.com/office/drawing/2014/main" id="{CC1238E3-5877-484D-B2EF-0480DF538BF5}"/>
              </a:ext>
            </a:extLst>
          </p:cNvPr>
          <p:cNvSpPr/>
          <p:nvPr/>
        </p:nvSpPr>
        <p:spPr>
          <a:xfrm>
            <a:off x="2573221" y="4460231"/>
            <a:ext cx="153777" cy="153777"/>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28" name="Oval 27">
            <a:extLst>
              <a:ext uri="{FF2B5EF4-FFF2-40B4-BE49-F238E27FC236}">
                <a16:creationId xmlns:a16="http://schemas.microsoft.com/office/drawing/2014/main" id="{55AFC179-0EC0-4356-9460-F44AD3E03527}"/>
              </a:ext>
            </a:extLst>
          </p:cNvPr>
          <p:cNvSpPr/>
          <p:nvPr/>
        </p:nvSpPr>
        <p:spPr>
          <a:xfrm>
            <a:off x="4134073" y="4466000"/>
            <a:ext cx="153777" cy="15377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29" name="Oval 28">
            <a:extLst>
              <a:ext uri="{FF2B5EF4-FFF2-40B4-BE49-F238E27FC236}">
                <a16:creationId xmlns:a16="http://schemas.microsoft.com/office/drawing/2014/main" id="{9F100EAF-3CC6-4F31-8FB2-F2064D1AAEBA}"/>
              </a:ext>
            </a:extLst>
          </p:cNvPr>
          <p:cNvSpPr/>
          <p:nvPr/>
        </p:nvSpPr>
        <p:spPr>
          <a:xfrm>
            <a:off x="4549699" y="4466000"/>
            <a:ext cx="153777" cy="15377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30" name="Oval 29">
            <a:extLst>
              <a:ext uri="{FF2B5EF4-FFF2-40B4-BE49-F238E27FC236}">
                <a16:creationId xmlns:a16="http://schemas.microsoft.com/office/drawing/2014/main" id="{0C09BBB6-DA26-4092-A94A-BCC7AC811CD5}"/>
              </a:ext>
            </a:extLst>
          </p:cNvPr>
          <p:cNvSpPr/>
          <p:nvPr/>
        </p:nvSpPr>
        <p:spPr>
          <a:xfrm>
            <a:off x="6110551" y="4460231"/>
            <a:ext cx="153777" cy="153777"/>
          </a:xfrm>
          <a:prstGeom prst="ellipse">
            <a:avLst/>
          </a:prstGeom>
          <a:solidFill>
            <a:srgbClr val="E08C2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31" name="Oval 30">
            <a:extLst>
              <a:ext uri="{FF2B5EF4-FFF2-40B4-BE49-F238E27FC236}">
                <a16:creationId xmlns:a16="http://schemas.microsoft.com/office/drawing/2014/main" id="{D29F4F3C-98B1-4F05-8CDD-C0FFDC519B9D}"/>
              </a:ext>
            </a:extLst>
          </p:cNvPr>
          <p:cNvSpPr/>
          <p:nvPr/>
        </p:nvSpPr>
        <p:spPr>
          <a:xfrm>
            <a:off x="6526180" y="4460231"/>
            <a:ext cx="153777" cy="153777"/>
          </a:xfrm>
          <a:prstGeom prst="ellipse">
            <a:avLst/>
          </a:prstGeom>
          <a:solidFill>
            <a:srgbClr val="E08C2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cxnSp>
        <p:nvCxnSpPr>
          <p:cNvPr id="32" name="Straight Connector 31">
            <a:extLst>
              <a:ext uri="{FF2B5EF4-FFF2-40B4-BE49-F238E27FC236}">
                <a16:creationId xmlns:a16="http://schemas.microsoft.com/office/drawing/2014/main" id="{E10F21E9-B587-40C6-8525-0D4991EE780C}"/>
              </a:ext>
            </a:extLst>
          </p:cNvPr>
          <p:cNvCxnSpPr>
            <a:cxnSpLocks/>
            <a:stCxn id="26" idx="0"/>
          </p:cNvCxnSpPr>
          <p:nvPr/>
        </p:nvCxnSpPr>
        <p:spPr>
          <a:xfrm flipH="1" flipV="1">
            <a:off x="2234483" y="3931544"/>
            <a:ext cx="1" cy="52868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B44E63-8F42-4D76-9BEC-1F8E3031531D}"/>
              </a:ext>
            </a:extLst>
          </p:cNvPr>
          <p:cNvCxnSpPr>
            <a:cxnSpLocks/>
            <a:endCxn id="27" idx="4"/>
          </p:cNvCxnSpPr>
          <p:nvPr/>
        </p:nvCxnSpPr>
        <p:spPr>
          <a:xfrm flipV="1">
            <a:off x="2650106" y="4614005"/>
            <a:ext cx="0" cy="55298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F0B14B3-0FDB-46F9-948B-D3C44F826752}"/>
              </a:ext>
            </a:extLst>
          </p:cNvPr>
          <p:cNvCxnSpPr>
            <a:cxnSpLocks/>
            <a:stCxn id="28" idx="0"/>
          </p:cNvCxnSpPr>
          <p:nvPr/>
        </p:nvCxnSpPr>
        <p:spPr>
          <a:xfrm flipV="1">
            <a:off x="4210958" y="4057072"/>
            <a:ext cx="0" cy="408924"/>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EEA6DCF-079B-4668-893C-7440FBC9750F}"/>
              </a:ext>
            </a:extLst>
          </p:cNvPr>
          <p:cNvCxnSpPr>
            <a:cxnSpLocks/>
            <a:endCxn id="29" idx="4"/>
          </p:cNvCxnSpPr>
          <p:nvPr/>
        </p:nvCxnSpPr>
        <p:spPr>
          <a:xfrm flipV="1">
            <a:off x="4626585" y="4619774"/>
            <a:ext cx="0" cy="67863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254A456-76C3-4B4D-A489-147D26CD114A}"/>
              </a:ext>
            </a:extLst>
          </p:cNvPr>
          <p:cNvCxnSpPr>
            <a:cxnSpLocks/>
            <a:stCxn id="30" idx="0"/>
          </p:cNvCxnSpPr>
          <p:nvPr/>
        </p:nvCxnSpPr>
        <p:spPr>
          <a:xfrm flipH="1" flipV="1">
            <a:off x="6187442" y="4099948"/>
            <a:ext cx="1" cy="360280"/>
          </a:xfrm>
          <a:prstGeom prst="line">
            <a:avLst/>
          </a:prstGeom>
          <a:ln w="28575">
            <a:solidFill>
              <a:srgbClr val="EF9527"/>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51FAB0F-8986-4048-8621-3835D52C4F7D}"/>
              </a:ext>
            </a:extLst>
          </p:cNvPr>
          <p:cNvCxnSpPr>
            <a:cxnSpLocks/>
            <a:endCxn id="31" idx="4"/>
          </p:cNvCxnSpPr>
          <p:nvPr/>
        </p:nvCxnSpPr>
        <p:spPr>
          <a:xfrm flipV="1">
            <a:off x="6600340" y="4614010"/>
            <a:ext cx="2726" cy="689321"/>
          </a:xfrm>
          <a:prstGeom prst="line">
            <a:avLst/>
          </a:prstGeom>
          <a:ln w="28575">
            <a:solidFill>
              <a:srgbClr val="EF9527"/>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9326520-9C3A-40AC-AEF0-7FD372EEF1AF}"/>
              </a:ext>
            </a:extLst>
          </p:cNvPr>
          <p:cNvSpPr txBox="1"/>
          <p:nvPr/>
        </p:nvSpPr>
        <p:spPr>
          <a:xfrm rot="16200000">
            <a:off x="-1654287" y="4196433"/>
            <a:ext cx="4178960" cy="311618"/>
          </a:xfrm>
          <a:prstGeom prst="rect">
            <a:avLst/>
          </a:prstGeom>
          <a:noFill/>
        </p:spPr>
        <p:txBody>
          <a:bodyPr wrap="square" lIns="91434" tIns="45717" rIns="91434" bIns="45717" rtlCol="0">
            <a:spAutoFit/>
          </a:bodyPr>
          <a:lstStyle/>
          <a:p>
            <a:pPr algn="ctr" defTabSz="685749"/>
            <a:r>
              <a:rPr lang="id-ID" sz="1425" b="1" dirty="0">
                <a:solidFill>
                  <a:srgbClr val="E7E6E6">
                    <a:lumMod val="25000"/>
                  </a:srgbClr>
                </a:solidFill>
                <a:latin typeface="Calibri"/>
                <a:cs typeface="Arial"/>
                <a:sym typeface="Arial"/>
              </a:rPr>
              <a:t>DEMOKRASI PROSEDURAL - TRANSAKSIONAL</a:t>
            </a:r>
          </a:p>
        </p:txBody>
      </p:sp>
      <p:sp>
        <p:nvSpPr>
          <p:cNvPr id="39" name="TextBox 38">
            <a:extLst>
              <a:ext uri="{FF2B5EF4-FFF2-40B4-BE49-F238E27FC236}">
                <a16:creationId xmlns:a16="http://schemas.microsoft.com/office/drawing/2014/main" id="{45DC3828-46F8-4C4D-8C01-F178F749CF19}"/>
              </a:ext>
            </a:extLst>
          </p:cNvPr>
          <p:cNvSpPr txBox="1"/>
          <p:nvPr/>
        </p:nvSpPr>
        <p:spPr>
          <a:xfrm rot="5400000">
            <a:off x="7207060" y="4165911"/>
            <a:ext cx="2543156" cy="323159"/>
          </a:xfrm>
          <a:prstGeom prst="rect">
            <a:avLst/>
          </a:prstGeom>
          <a:noFill/>
        </p:spPr>
        <p:txBody>
          <a:bodyPr wrap="square" lIns="91434" tIns="45717" rIns="91434" bIns="45717" rtlCol="0">
            <a:spAutoFit/>
          </a:bodyPr>
          <a:lstStyle/>
          <a:p>
            <a:pPr algn="ctr" defTabSz="685749"/>
            <a:r>
              <a:rPr lang="id-ID" sz="1500" b="1" dirty="0">
                <a:solidFill>
                  <a:prstClr val="black"/>
                </a:solidFill>
                <a:latin typeface="Calibri"/>
                <a:cs typeface="Arial"/>
                <a:sym typeface="Arial"/>
              </a:rPr>
              <a:t>DEMOKRASI SUBSTANSIAL</a:t>
            </a:r>
          </a:p>
        </p:txBody>
      </p:sp>
      <p:cxnSp>
        <p:nvCxnSpPr>
          <p:cNvPr id="40" name="Straight Connector 39">
            <a:extLst>
              <a:ext uri="{FF2B5EF4-FFF2-40B4-BE49-F238E27FC236}">
                <a16:creationId xmlns:a16="http://schemas.microsoft.com/office/drawing/2014/main" id="{D02AD961-4F3D-40C5-BD7E-ED9BD8B92717}"/>
              </a:ext>
            </a:extLst>
          </p:cNvPr>
          <p:cNvCxnSpPr/>
          <p:nvPr/>
        </p:nvCxnSpPr>
        <p:spPr>
          <a:xfrm>
            <a:off x="742950" y="2315324"/>
            <a:ext cx="0" cy="4032015"/>
          </a:xfrm>
          <a:prstGeom prst="line">
            <a:avLst/>
          </a:prstGeom>
          <a:ln w="38100">
            <a:solidFill>
              <a:srgbClr val="A6A6A6"/>
            </a:solidFill>
          </a:ln>
        </p:spPr>
        <p:style>
          <a:lnRef idx="1">
            <a:schemeClr val="accent1"/>
          </a:lnRef>
          <a:fillRef idx="0">
            <a:schemeClr val="accent1"/>
          </a:fillRef>
          <a:effectRef idx="0">
            <a:schemeClr val="accent1"/>
          </a:effectRef>
          <a:fontRef idx="minor">
            <a:schemeClr val="tx1"/>
          </a:fontRef>
        </p:style>
      </p:cxnSp>
      <p:sp>
        <p:nvSpPr>
          <p:cNvPr id="41" name="Arrow: Right 40">
            <a:extLst>
              <a:ext uri="{FF2B5EF4-FFF2-40B4-BE49-F238E27FC236}">
                <a16:creationId xmlns:a16="http://schemas.microsoft.com/office/drawing/2014/main" id="{F89D5056-4CCB-4251-A52C-A6A36DA99AF2}"/>
              </a:ext>
            </a:extLst>
          </p:cNvPr>
          <p:cNvSpPr/>
          <p:nvPr/>
        </p:nvSpPr>
        <p:spPr>
          <a:xfrm>
            <a:off x="296695" y="2320883"/>
            <a:ext cx="378890" cy="27726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42" name="Arrow: Right 41">
            <a:extLst>
              <a:ext uri="{FF2B5EF4-FFF2-40B4-BE49-F238E27FC236}">
                <a16:creationId xmlns:a16="http://schemas.microsoft.com/office/drawing/2014/main" id="{993A8A97-0ABD-43F0-A6A5-DACB7AD751C6}"/>
              </a:ext>
            </a:extLst>
          </p:cNvPr>
          <p:cNvSpPr/>
          <p:nvPr/>
        </p:nvSpPr>
        <p:spPr>
          <a:xfrm>
            <a:off x="296695" y="6093983"/>
            <a:ext cx="378890" cy="27726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cxnSp>
        <p:nvCxnSpPr>
          <p:cNvPr id="43" name="Straight Connector 42">
            <a:extLst>
              <a:ext uri="{FF2B5EF4-FFF2-40B4-BE49-F238E27FC236}">
                <a16:creationId xmlns:a16="http://schemas.microsoft.com/office/drawing/2014/main" id="{7AC5A772-D023-49D1-8A40-2F2AF3850A35}"/>
              </a:ext>
            </a:extLst>
          </p:cNvPr>
          <p:cNvCxnSpPr/>
          <p:nvPr/>
        </p:nvCxnSpPr>
        <p:spPr>
          <a:xfrm>
            <a:off x="8186101" y="2311484"/>
            <a:ext cx="0" cy="4032015"/>
          </a:xfrm>
          <a:prstGeom prst="line">
            <a:avLst/>
          </a:prstGeom>
          <a:ln w="38100">
            <a:solidFill>
              <a:srgbClr val="A6A6A6"/>
            </a:solidFill>
          </a:ln>
        </p:spPr>
        <p:style>
          <a:lnRef idx="1">
            <a:schemeClr val="accent1"/>
          </a:lnRef>
          <a:fillRef idx="0">
            <a:schemeClr val="accent1"/>
          </a:fillRef>
          <a:effectRef idx="0">
            <a:schemeClr val="accent1"/>
          </a:effectRef>
          <a:fontRef idx="minor">
            <a:schemeClr val="tx1"/>
          </a:fontRef>
        </p:style>
      </p:cxnSp>
      <p:sp>
        <p:nvSpPr>
          <p:cNvPr id="44" name="Arrow: Right 43">
            <a:extLst>
              <a:ext uri="{FF2B5EF4-FFF2-40B4-BE49-F238E27FC236}">
                <a16:creationId xmlns:a16="http://schemas.microsoft.com/office/drawing/2014/main" id="{BF6DEDF8-D1E1-4999-921A-2B0590DD5319}"/>
              </a:ext>
            </a:extLst>
          </p:cNvPr>
          <p:cNvSpPr/>
          <p:nvPr/>
        </p:nvSpPr>
        <p:spPr>
          <a:xfrm>
            <a:off x="8282344" y="2327019"/>
            <a:ext cx="378890" cy="27726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45" name="Arrow: Right 44">
            <a:extLst>
              <a:ext uri="{FF2B5EF4-FFF2-40B4-BE49-F238E27FC236}">
                <a16:creationId xmlns:a16="http://schemas.microsoft.com/office/drawing/2014/main" id="{0F7FFDC8-AE72-4E05-B8E9-FA8D882F88E5}"/>
              </a:ext>
            </a:extLst>
          </p:cNvPr>
          <p:cNvSpPr/>
          <p:nvPr/>
        </p:nvSpPr>
        <p:spPr>
          <a:xfrm>
            <a:off x="8282344" y="5987271"/>
            <a:ext cx="378890" cy="27726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46" name="Rectangle 45">
            <a:extLst>
              <a:ext uri="{FF2B5EF4-FFF2-40B4-BE49-F238E27FC236}">
                <a16:creationId xmlns:a16="http://schemas.microsoft.com/office/drawing/2014/main" id="{050DF447-C430-4A3D-9A63-89D7740ADA8C}"/>
              </a:ext>
            </a:extLst>
          </p:cNvPr>
          <p:cNvSpPr/>
          <p:nvPr/>
        </p:nvSpPr>
        <p:spPr>
          <a:xfrm>
            <a:off x="0" y="1412185"/>
            <a:ext cx="9144000" cy="415498"/>
          </a:xfrm>
          <a:prstGeom prst="rect">
            <a:avLst/>
          </a:prstGeom>
        </p:spPr>
        <p:txBody>
          <a:bodyPr wrap="square">
            <a:spAutoFit/>
          </a:bodyPr>
          <a:lstStyle/>
          <a:p>
            <a:pPr algn="ctr" defTabSz="685800"/>
            <a:r>
              <a:rPr lang="id-ID" sz="2100" b="1" dirty="0">
                <a:solidFill>
                  <a:srgbClr val="1A5E8B"/>
                </a:solidFill>
                <a:latin typeface="Calibri"/>
                <a:cs typeface="Arial" panose="020B0604020202020204" pitchFamily="34" charset="0"/>
              </a:rPr>
              <a:t>POLITIK DALAM NEGERI: TAHAPAN PENCAPAIAN SASARAN 2045 </a:t>
            </a:r>
            <a:endParaRPr lang="en-US" sz="2100" b="1" dirty="0">
              <a:solidFill>
                <a:srgbClr val="1A5E8B"/>
              </a:solidFill>
              <a:latin typeface="Calibri"/>
            </a:endParaRPr>
          </a:p>
        </p:txBody>
      </p:sp>
    </p:spTree>
    <p:extLst>
      <p:ext uri="{BB962C8B-B14F-4D97-AF65-F5344CB8AC3E}">
        <p14:creationId xmlns:p14="http://schemas.microsoft.com/office/powerpoint/2010/main" val="2211235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object 2">
            <a:extLst>
              <a:ext uri="{FF2B5EF4-FFF2-40B4-BE49-F238E27FC236}">
                <a16:creationId xmlns:a16="http://schemas.microsoft.com/office/drawing/2014/main" id="{C0C1412F-B0B2-43CD-B7D0-C2995EC14BF1}"/>
              </a:ext>
            </a:extLst>
          </p:cNvPr>
          <p:cNvSpPr txBox="1">
            <a:spLocks/>
          </p:cNvSpPr>
          <p:nvPr/>
        </p:nvSpPr>
        <p:spPr>
          <a:xfrm>
            <a:off x="320484" y="1505288"/>
            <a:ext cx="6787785" cy="502061"/>
          </a:xfrm>
          <a:prstGeom prst="rect">
            <a:avLst/>
          </a:prstGeom>
        </p:spPr>
        <p:txBody>
          <a:bodyPr vert="horz" wrap="square" lIns="0" tIns="952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525" algn="ctr">
              <a:lnSpc>
                <a:spcPct val="100000"/>
              </a:lnSpc>
              <a:spcBef>
                <a:spcPts val="75"/>
              </a:spcBef>
            </a:pPr>
            <a:r>
              <a:rPr lang="fi-FI" sz="3200" b="1" dirty="0">
                <a:latin typeface="Arial" panose="020B0604020202020204" pitchFamily="34" charset="0"/>
                <a:ea typeface="Tahoma" panose="020B0604030504040204" pitchFamily="34" charset="0"/>
                <a:cs typeface="Arial" panose="020B0604020202020204" pitchFamily="34" charset="0"/>
              </a:rPr>
              <a:t>Partisipasi </a:t>
            </a:r>
            <a:r>
              <a:rPr lang="fi-FI" sz="3200" b="1" spc="-4" dirty="0">
                <a:latin typeface="Arial" panose="020B0604020202020204" pitchFamily="34" charset="0"/>
                <a:ea typeface="Tahoma" panose="020B0604030504040204" pitchFamily="34" charset="0"/>
                <a:cs typeface="Arial" panose="020B0604020202020204" pitchFamily="34" charset="0"/>
              </a:rPr>
              <a:t>Pemilih Pemilihan</a:t>
            </a:r>
            <a:endParaRPr lang="fi-FI" sz="3200" b="1" dirty="0">
              <a:latin typeface="Arial" panose="020B0604020202020204" pitchFamily="34" charset="0"/>
              <a:ea typeface="Tahoma" panose="020B0604030504040204" pitchFamily="34" charset="0"/>
              <a:cs typeface="Arial" panose="020B0604020202020204" pitchFamily="34" charset="0"/>
            </a:endParaRPr>
          </a:p>
        </p:txBody>
      </p:sp>
      <p:sp>
        <p:nvSpPr>
          <p:cNvPr id="73" name="object 40">
            <a:extLst>
              <a:ext uri="{FF2B5EF4-FFF2-40B4-BE49-F238E27FC236}">
                <a16:creationId xmlns:a16="http://schemas.microsoft.com/office/drawing/2014/main" id="{0D2D53E7-AC4E-4025-A6AF-2D8EDC406C26}"/>
              </a:ext>
            </a:extLst>
          </p:cNvPr>
          <p:cNvSpPr txBox="1"/>
          <p:nvPr/>
        </p:nvSpPr>
        <p:spPr>
          <a:xfrm>
            <a:off x="5759248" y="2937404"/>
            <a:ext cx="790575" cy="494847"/>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Pemilu</a:t>
            </a:r>
            <a:r>
              <a:rPr sz="1050" b="1" spc="-71" dirty="0">
                <a:solidFill>
                  <a:srgbClr val="404040"/>
                </a:solidFill>
                <a:latin typeface="Arial"/>
                <a:cs typeface="Arial"/>
              </a:rPr>
              <a:t> </a:t>
            </a:r>
            <a:r>
              <a:rPr sz="1050" b="1" spc="-4" dirty="0">
                <a:solidFill>
                  <a:srgbClr val="404040"/>
                </a:solidFill>
                <a:latin typeface="Arial"/>
                <a:cs typeface="Arial"/>
              </a:rPr>
              <a:t>2019</a:t>
            </a:r>
            <a:endParaRPr sz="1050" dirty="0">
              <a:latin typeface="Arial"/>
              <a:cs typeface="Arial"/>
            </a:endParaRPr>
          </a:p>
        </p:txBody>
      </p:sp>
      <p:sp>
        <p:nvSpPr>
          <p:cNvPr id="74" name="object 42">
            <a:extLst>
              <a:ext uri="{FF2B5EF4-FFF2-40B4-BE49-F238E27FC236}">
                <a16:creationId xmlns:a16="http://schemas.microsoft.com/office/drawing/2014/main" id="{23D90D14-8707-48FF-A6F2-307D2D5A180B}"/>
              </a:ext>
            </a:extLst>
          </p:cNvPr>
          <p:cNvSpPr txBox="1"/>
          <p:nvPr/>
        </p:nvSpPr>
        <p:spPr>
          <a:xfrm>
            <a:off x="7147048" y="2788402"/>
            <a:ext cx="924401" cy="494847"/>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Pemilih</a:t>
            </a:r>
            <a:r>
              <a:rPr sz="1050" b="1" spc="-41" dirty="0">
                <a:solidFill>
                  <a:srgbClr val="404040"/>
                </a:solidFill>
                <a:latin typeface="Arial"/>
                <a:cs typeface="Arial"/>
              </a:rPr>
              <a:t> </a:t>
            </a:r>
            <a:r>
              <a:rPr sz="1050" b="1" spc="-4" dirty="0">
                <a:solidFill>
                  <a:srgbClr val="404040"/>
                </a:solidFill>
                <a:latin typeface="Arial"/>
                <a:cs typeface="Arial"/>
              </a:rPr>
              <a:t>2020</a:t>
            </a:r>
            <a:endParaRPr sz="1050" dirty="0">
              <a:latin typeface="Arial"/>
              <a:cs typeface="Arial"/>
            </a:endParaRPr>
          </a:p>
        </p:txBody>
      </p:sp>
      <p:grpSp>
        <p:nvGrpSpPr>
          <p:cNvPr id="75" name="Group 74">
            <a:extLst>
              <a:ext uri="{FF2B5EF4-FFF2-40B4-BE49-F238E27FC236}">
                <a16:creationId xmlns:a16="http://schemas.microsoft.com/office/drawing/2014/main" id="{6C3F0917-A0BE-4AE9-9A46-2D66976EFB11}"/>
              </a:ext>
            </a:extLst>
          </p:cNvPr>
          <p:cNvGrpSpPr/>
          <p:nvPr/>
        </p:nvGrpSpPr>
        <p:grpSpPr>
          <a:xfrm>
            <a:off x="350615" y="3133872"/>
            <a:ext cx="8442770" cy="3113958"/>
            <a:chOff x="42417" y="1693545"/>
            <a:chExt cx="11257027" cy="4151944"/>
          </a:xfrm>
        </p:grpSpPr>
        <p:grpSp>
          <p:nvGrpSpPr>
            <p:cNvPr id="76" name="object 3">
              <a:extLst>
                <a:ext uri="{FF2B5EF4-FFF2-40B4-BE49-F238E27FC236}">
                  <a16:creationId xmlns:a16="http://schemas.microsoft.com/office/drawing/2014/main" id="{1CF3A005-5D47-44D9-96A0-62F0043A6090}"/>
                </a:ext>
              </a:extLst>
            </p:cNvPr>
            <p:cNvGrpSpPr/>
            <p:nvPr/>
          </p:nvGrpSpPr>
          <p:grpSpPr>
            <a:xfrm>
              <a:off x="157734" y="3631691"/>
              <a:ext cx="11141710" cy="1880870"/>
              <a:chOff x="157734" y="3631691"/>
              <a:chExt cx="11141710" cy="1880870"/>
            </a:xfrm>
          </p:grpSpPr>
          <p:sp>
            <p:nvSpPr>
              <p:cNvPr id="97" name="object 4">
                <a:extLst>
                  <a:ext uri="{FF2B5EF4-FFF2-40B4-BE49-F238E27FC236}">
                    <a16:creationId xmlns:a16="http://schemas.microsoft.com/office/drawing/2014/main" id="{D122F6A1-F0A2-4305-90D9-82377A2F9619}"/>
                  </a:ext>
                </a:extLst>
              </p:cNvPr>
              <p:cNvSpPr/>
              <p:nvPr/>
            </p:nvSpPr>
            <p:spPr>
              <a:xfrm>
                <a:off x="157734" y="5311901"/>
                <a:ext cx="11141710" cy="0"/>
              </a:xfrm>
              <a:custGeom>
                <a:avLst/>
                <a:gdLst/>
                <a:ahLst/>
                <a:cxnLst/>
                <a:rect l="l" t="t" r="r" b="b"/>
                <a:pathLst>
                  <a:path w="11141710">
                    <a:moveTo>
                      <a:pt x="0" y="0"/>
                    </a:moveTo>
                    <a:lnTo>
                      <a:pt x="11141710" y="0"/>
                    </a:lnTo>
                  </a:path>
                </a:pathLst>
              </a:custGeom>
              <a:ln w="22225">
                <a:solidFill>
                  <a:srgbClr val="404040"/>
                </a:solidFill>
              </a:ln>
            </p:spPr>
            <p:txBody>
              <a:bodyPr wrap="square" lIns="0" tIns="0" rIns="0" bIns="0" rtlCol="0"/>
              <a:lstStyle/>
              <a:p>
                <a:endParaRPr sz="1350"/>
              </a:p>
            </p:txBody>
          </p:sp>
          <p:sp>
            <p:nvSpPr>
              <p:cNvPr id="98" name="object 5">
                <a:extLst>
                  <a:ext uri="{FF2B5EF4-FFF2-40B4-BE49-F238E27FC236}">
                    <a16:creationId xmlns:a16="http://schemas.microsoft.com/office/drawing/2014/main" id="{E844F971-144C-4360-B553-703E2C1ECC43}"/>
                  </a:ext>
                </a:extLst>
              </p:cNvPr>
              <p:cNvSpPr/>
              <p:nvPr/>
            </p:nvSpPr>
            <p:spPr>
              <a:xfrm>
                <a:off x="1313200" y="4686426"/>
                <a:ext cx="429895" cy="826135"/>
              </a:xfrm>
              <a:custGeom>
                <a:avLst/>
                <a:gdLst/>
                <a:ahLst/>
                <a:cxnLst/>
                <a:rect l="l" t="t" r="r" b="b"/>
                <a:pathLst>
                  <a:path w="429894" h="826135">
                    <a:moveTo>
                      <a:pt x="214736" y="0"/>
                    </a:moveTo>
                    <a:lnTo>
                      <a:pt x="213208" y="59584"/>
                    </a:lnTo>
                    <a:lnTo>
                      <a:pt x="208625" y="116113"/>
                    </a:lnTo>
                    <a:lnTo>
                      <a:pt x="200985" y="169586"/>
                    </a:lnTo>
                    <a:lnTo>
                      <a:pt x="190291" y="220004"/>
                    </a:lnTo>
                    <a:lnTo>
                      <a:pt x="176541" y="267366"/>
                    </a:lnTo>
                    <a:lnTo>
                      <a:pt x="159735" y="311673"/>
                    </a:lnTo>
                    <a:lnTo>
                      <a:pt x="139873" y="352924"/>
                    </a:lnTo>
                    <a:lnTo>
                      <a:pt x="116956" y="391119"/>
                    </a:lnTo>
                    <a:lnTo>
                      <a:pt x="90983" y="426258"/>
                    </a:lnTo>
                    <a:lnTo>
                      <a:pt x="61955" y="458343"/>
                    </a:lnTo>
                    <a:lnTo>
                      <a:pt x="30977" y="497389"/>
                    </a:lnTo>
                    <a:lnTo>
                      <a:pt x="10325" y="541022"/>
                    </a:lnTo>
                    <a:lnTo>
                      <a:pt x="0" y="587408"/>
                    </a:lnTo>
                    <a:lnTo>
                      <a:pt x="0" y="634712"/>
                    </a:lnTo>
                    <a:lnTo>
                      <a:pt x="10325" y="681098"/>
                    </a:lnTo>
                    <a:lnTo>
                      <a:pt x="30977" y="724731"/>
                    </a:lnTo>
                    <a:lnTo>
                      <a:pt x="61955" y="763778"/>
                    </a:lnTo>
                    <a:lnTo>
                      <a:pt x="101048" y="794755"/>
                    </a:lnTo>
                    <a:lnTo>
                      <a:pt x="144715" y="815407"/>
                    </a:lnTo>
                    <a:lnTo>
                      <a:pt x="191124" y="825733"/>
                    </a:lnTo>
                    <a:lnTo>
                      <a:pt x="238441" y="825733"/>
                    </a:lnTo>
                    <a:lnTo>
                      <a:pt x="284834" y="815407"/>
                    </a:lnTo>
                    <a:lnTo>
                      <a:pt x="328470" y="794755"/>
                    </a:lnTo>
                    <a:lnTo>
                      <a:pt x="367517" y="763778"/>
                    </a:lnTo>
                    <a:lnTo>
                      <a:pt x="398494" y="724731"/>
                    </a:lnTo>
                    <a:lnTo>
                      <a:pt x="419146" y="681098"/>
                    </a:lnTo>
                    <a:lnTo>
                      <a:pt x="429472" y="634712"/>
                    </a:lnTo>
                    <a:lnTo>
                      <a:pt x="429472" y="587408"/>
                    </a:lnTo>
                    <a:lnTo>
                      <a:pt x="419146" y="541022"/>
                    </a:lnTo>
                    <a:lnTo>
                      <a:pt x="398494" y="497389"/>
                    </a:lnTo>
                    <a:lnTo>
                      <a:pt x="367517" y="458343"/>
                    </a:lnTo>
                    <a:lnTo>
                      <a:pt x="338488" y="426258"/>
                    </a:lnTo>
                    <a:lnTo>
                      <a:pt x="312516" y="391119"/>
                    </a:lnTo>
                    <a:lnTo>
                      <a:pt x="289598" y="352924"/>
                    </a:lnTo>
                    <a:lnTo>
                      <a:pt x="269737" y="311673"/>
                    </a:lnTo>
                    <a:lnTo>
                      <a:pt x="252931" y="267366"/>
                    </a:lnTo>
                    <a:lnTo>
                      <a:pt x="239181" y="220004"/>
                    </a:lnTo>
                    <a:lnTo>
                      <a:pt x="228486" y="169586"/>
                    </a:lnTo>
                    <a:lnTo>
                      <a:pt x="220847" y="116113"/>
                    </a:lnTo>
                    <a:lnTo>
                      <a:pt x="216264" y="59584"/>
                    </a:lnTo>
                    <a:lnTo>
                      <a:pt x="214736" y="0"/>
                    </a:lnTo>
                    <a:close/>
                  </a:path>
                </a:pathLst>
              </a:custGeom>
              <a:solidFill>
                <a:srgbClr val="FF0000"/>
              </a:solidFill>
            </p:spPr>
            <p:txBody>
              <a:bodyPr wrap="square" lIns="0" tIns="0" rIns="0" bIns="0" rtlCol="0"/>
              <a:lstStyle/>
              <a:p>
                <a:endParaRPr sz="1350"/>
              </a:p>
            </p:txBody>
          </p:sp>
          <p:sp>
            <p:nvSpPr>
              <p:cNvPr id="99" name="object 6">
                <a:extLst>
                  <a:ext uri="{FF2B5EF4-FFF2-40B4-BE49-F238E27FC236}">
                    <a16:creationId xmlns:a16="http://schemas.microsoft.com/office/drawing/2014/main" id="{ECE79467-67CF-4644-A724-0EA2A105FC15}"/>
                  </a:ext>
                </a:extLst>
              </p:cNvPr>
              <p:cNvSpPr/>
              <p:nvPr/>
            </p:nvSpPr>
            <p:spPr>
              <a:xfrm>
                <a:off x="1424939" y="5196839"/>
                <a:ext cx="201167" cy="201168"/>
              </a:xfrm>
              <a:prstGeom prst="rect">
                <a:avLst/>
              </a:prstGeom>
              <a:blipFill>
                <a:blip r:embed="rId2" cstate="print"/>
                <a:stretch>
                  <a:fillRect/>
                </a:stretch>
              </a:blipFill>
            </p:spPr>
            <p:txBody>
              <a:bodyPr wrap="square" lIns="0" tIns="0" rIns="0" bIns="0" rtlCol="0"/>
              <a:lstStyle/>
              <a:p>
                <a:endParaRPr sz="1350"/>
              </a:p>
            </p:txBody>
          </p:sp>
          <p:sp>
            <p:nvSpPr>
              <p:cNvPr id="100" name="object 7">
                <a:extLst>
                  <a:ext uri="{FF2B5EF4-FFF2-40B4-BE49-F238E27FC236}">
                    <a16:creationId xmlns:a16="http://schemas.microsoft.com/office/drawing/2014/main" id="{19839985-92F8-4139-A4E0-6E557BC43071}"/>
                  </a:ext>
                </a:extLst>
              </p:cNvPr>
              <p:cNvSpPr/>
              <p:nvPr/>
            </p:nvSpPr>
            <p:spPr>
              <a:xfrm>
                <a:off x="3032433" y="4686426"/>
                <a:ext cx="429895" cy="826135"/>
              </a:xfrm>
              <a:custGeom>
                <a:avLst/>
                <a:gdLst/>
                <a:ahLst/>
                <a:cxnLst/>
                <a:rect l="l" t="t" r="r" b="b"/>
                <a:pathLst>
                  <a:path w="429895" h="826135">
                    <a:moveTo>
                      <a:pt x="214702" y="0"/>
                    </a:moveTo>
                    <a:lnTo>
                      <a:pt x="213174" y="59584"/>
                    </a:lnTo>
                    <a:lnTo>
                      <a:pt x="208592" y="116113"/>
                    </a:lnTo>
                    <a:lnTo>
                      <a:pt x="200955" y="169586"/>
                    </a:lnTo>
                    <a:lnTo>
                      <a:pt x="190265" y="220004"/>
                    </a:lnTo>
                    <a:lnTo>
                      <a:pt x="176523" y="267366"/>
                    </a:lnTo>
                    <a:lnTo>
                      <a:pt x="159728" y="311673"/>
                    </a:lnTo>
                    <a:lnTo>
                      <a:pt x="139883" y="352924"/>
                    </a:lnTo>
                    <a:lnTo>
                      <a:pt x="116987" y="391119"/>
                    </a:lnTo>
                    <a:lnTo>
                      <a:pt x="91042" y="426258"/>
                    </a:lnTo>
                    <a:lnTo>
                      <a:pt x="62048" y="458343"/>
                    </a:lnTo>
                    <a:lnTo>
                      <a:pt x="31024" y="497389"/>
                    </a:lnTo>
                    <a:lnTo>
                      <a:pt x="10341" y="541022"/>
                    </a:lnTo>
                    <a:lnTo>
                      <a:pt x="0" y="587408"/>
                    </a:lnTo>
                    <a:lnTo>
                      <a:pt x="0" y="634712"/>
                    </a:lnTo>
                    <a:lnTo>
                      <a:pt x="10341" y="681098"/>
                    </a:lnTo>
                    <a:lnTo>
                      <a:pt x="31024" y="724731"/>
                    </a:lnTo>
                    <a:lnTo>
                      <a:pt x="62048" y="763778"/>
                    </a:lnTo>
                    <a:lnTo>
                      <a:pt x="101094" y="794755"/>
                    </a:lnTo>
                    <a:lnTo>
                      <a:pt x="144728" y="815407"/>
                    </a:lnTo>
                    <a:lnTo>
                      <a:pt x="191114" y="825733"/>
                    </a:lnTo>
                    <a:lnTo>
                      <a:pt x="238417" y="825733"/>
                    </a:lnTo>
                    <a:lnTo>
                      <a:pt x="284803" y="815407"/>
                    </a:lnTo>
                    <a:lnTo>
                      <a:pt x="328437" y="794755"/>
                    </a:lnTo>
                    <a:lnTo>
                      <a:pt x="367483" y="763778"/>
                    </a:lnTo>
                    <a:lnTo>
                      <a:pt x="398461" y="724731"/>
                    </a:lnTo>
                    <a:lnTo>
                      <a:pt x="419112" y="681098"/>
                    </a:lnTo>
                    <a:lnTo>
                      <a:pt x="429438" y="634712"/>
                    </a:lnTo>
                    <a:lnTo>
                      <a:pt x="429438" y="587408"/>
                    </a:lnTo>
                    <a:lnTo>
                      <a:pt x="419112" y="541022"/>
                    </a:lnTo>
                    <a:lnTo>
                      <a:pt x="398461" y="497389"/>
                    </a:lnTo>
                    <a:lnTo>
                      <a:pt x="367483" y="458343"/>
                    </a:lnTo>
                    <a:lnTo>
                      <a:pt x="338455" y="426258"/>
                    </a:lnTo>
                    <a:lnTo>
                      <a:pt x="312482" y="391119"/>
                    </a:lnTo>
                    <a:lnTo>
                      <a:pt x="289565" y="352924"/>
                    </a:lnTo>
                    <a:lnTo>
                      <a:pt x="269703" y="311673"/>
                    </a:lnTo>
                    <a:lnTo>
                      <a:pt x="252897" y="267366"/>
                    </a:lnTo>
                    <a:lnTo>
                      <a:pt x="239147" y="220004"/>
                    </a:lnTo>
                    <a:lnTo>
                      <a:pt x="228452" y="169586"/>
                    </a:lnTo>
                    <a:lnTo>
                      <a:pt x="220813" y="116113"/>
                    </a:lnTo>
                    <a:lnTo>
                      <a:pt x="216230" y="59584"/>
                    </a:lnTo>
                    <a:lnTo>
                      <a:pt x="214702" y="0"/>
                    </a:lnTo>
                    <a:close/>
                  </a:path>
                </a:pathLst>
              </a:custGeom>
              <a:solidFill>
                <a:srgbClr val="F16021"/>
              </a:solidFill>
            </p:spPr>
            <p:txBody>
              <a:bodyPr wrap="square" lIns="0" tIns="0" rIns="0" bIns="0" rtlCol="0"/>
              <a:lstStyle/>
              <a:p>
                <a:endParaRPr sz="1350"/>
              </a:p>
            </p:txBody>
          </p:sp>
          <p:sp>
            <p:nvSpPr>
              <p:cNvPr id="101" name="object 8">
                <a:extLst>
                  <a:ext uri="{FF2B5EF4-FFF2-40B4-BE49-F238E27FC236}">
                    <a16:creationId xmlns:a16="http://schemas.microsoft.com/office/drawing/2014/main" id="{863307EC-2C1C-45D5-9ABE-E78C37E3BCF9}"/>
                  </a:ext>
                </a:extLst>
              </p:cNvPr>
              <p:cNvSpPr/>
              <p:nvPr/>
            </p:nvSpPr>
            <p:spPr>
              <a:xfrm>
                <a:off x="3144011" y="5196839"/>
                <a:ext cx="201167" cy="201168"/>
              </a:xfrm>
              <a:prstGeom prst="rect">
                <a:avLst/>
              </a:prstGeom>
              <a:blipFill>
                <a:blip r:embed="rId2" cstate="print"/>
                <a:stretch>
                  <a:fillRect/>
                </a:stretch>
              </a:blipFill>
            </p:spPr>
            <p:txBody>
              <a:bodyPr wrap="square" lIns="0" tIns="0" rIns="0" bIns="0" rtlCol="0"/>
              <a:lstStyle/>
              <a:p>
                <a:endParaRPr sz="1350"/>
              </a:p>
            </p:txBody>
          </p:sp>
          <p:sp>
            <p:nvSpPr>
              <p:cNvPr id="102" name="object 9">
                <a:extLst>
                  <a:ext uri="{FF2B5EF4-FFF2-40B4-BE49-F238E27FC236}">
                    <a16:creationId xmlns:a16="http://schemas.microsoft.com/office/drawing/2014/main" id="{C915B3CF-6444-4701-9A77-B88003BF6B38}"/>
                  </a:ext>
                </a:extLst>
              </p:cNvPr>
              <p:cNvSpPr/>
              <p:nvPr/>
            </p:nvSpPr>
            <p:spPr>
              <a:xfrm>
                <a:off x="4751725" y="4686426"/>
                <a:ext cx="429895" cy="826135"/>
              </a:xfrm>
              <a:custGeom>
                <a:avLst/>
                <a:gdLst/>
                <a:ahLst/>
                <a:cxnLst/>
                <a:rect l="l" t="t" r="r" b="b"/>
                <a:pathLst>
                  <a:path w="429895" h="826135">
                    <a:moveTo>
                      <a:pt x="214736" y="0"/>
                    </a:moveTo>
                    <a:lnTo>
                      <a:pt x="213208" y="59584"/>
                    </a:lnTo>
                    <a:lnTo>
                      <a:pt x="208625" y="116113"/>
                    </a:lnTo>
                    <a:lnTo>
                      <a:pt x="200985" y="169586"/>
                    </a:lnTo>
                    <a:lnTo>
                      <a:pt x="190291" y="220004"/>
                    </a:lnTo>
                    <a:lnTo>
                      <a:pt x="176541" y="267366"/>
                    </a:lnTo>
                    <a:lnTo>
                      <a:pt x="159735" y="311673"/>
                    </a:lnTo>
                    <a:lnTo>
                      <a:pt x="139873" y="352924"/>
                    </a:lnTo>
                    <a:lnTo>
                      <a:pt x="116956" y="391119"/>
                    </a:lnTo>
                    <a:lnTo>
                      <a:pt x="90983" y="426258"/>
                    </a:lnTo>
                    <a:lnTo>
                      <a:pt x="61955" y="458343"/>
                    </a:lnTo>
                    <a:lnTo>
                      <a:pt x="30977" y="497389"/>
                    </a:lnTo>
                    <a:lnTo>
                      <a:pt x="10325" y="541022"/>
                    </a:lnTo>
                    <a:lnTo>
                      <a:pt x="0" y="587408"/>
                    </a:lnTo>
                    <a:lnTo>
                      <a:pt x="0" y="634712"/>
                    </a:lnTo>
                    <a:lnTo>
                      <a:pt x="10325" y="681098"/>
                    </a:lnTo>
                    <a:lnTo>
                      <a:pt x="30977" y="724731"/>
                    </a:lnTo>
                    <a:lnTo>
                      <a:pt x="61955" y="763778"/>
                    </a:lnTo>
                    <a:lnTo>
                      <a:pt x="101001" y="794755"/>
                    </a:lnTo>
                    <a:lnTo>
                      <a:pt x="144634" y="815407"/>
                    </a:lnTo>
                    <a:lnTo>
                      <a:pt x="191020" y="825733"/>
                    </a:lnTo>
                    <a:lnTo>
                      <a:pt x="238324" y="825733"/>
                    </a:lnTo>
                    <a:lnTo>
                      <a:pt x="284710" y="815407"/>
                    </a:lnTo>
                    <a:lnTo>
                      <a:pt x="328344" y="794755"/>
                    </a:lnTo>
                    <a:lnTo>
                      <a:pt x="367390" y="763778"/>
                    </a:lnTo>
                    <a:lnTo>
                      <a:pt x="398414" y="724731"/>
                    </a:lnTo>
                    <a:lnTo>
                      <a:pt x="419097" y="681098"/>
                    </a:lnTo>
                    <a:lnTo>
                      <a:pt x="429438" y="634712"/>
                    </a:lnTo>
                    <a:lnTo>
                      <a:pt x="429438" y="587408"/>
                    </a:lnTo>
                    <a:lnTo>
                      <a:pt x="419097" y="541022"/>
                    </a:lnTo>
                    <a:lnTo>
                      <a:pt x="398414" y="497389"/>
                    </a:lnTo>
                    <a:lnTo>
                      <a:pt x="367390" y="458343"/>
                    </a:lnTo>
                    <a:lnTo>
                      <a:pt x="338396" y="426258"/>
                    </a:lnTo>
                    <a:lnTo>
                      <a:pt x="312451" y="391119"/>
                    </a:lnTo>
                    <a:lnTo>
                      <a:pt x="289555" y="352924"/>
                    </a:lnTo>
                    <a:lnTo>
                      <a:pt x="269709" y="311673"/>
                    </a:lnTo>
                    <a:lnTo>
                      <a:pt x="252915" y="267366"/>
                    </a:lnTo>
                    <a:lnTo>
                      <a:pt x="239173" y="220004"/>
                    </a:lnTo>
                    <a:lnTo>
                      <a:pt x="228483" y="169586"/>
                    </a:lnTo>
                    <a:lnTo>
                      <a:pt x="220846" y="116113"/>
                    </a:lnTo>
                    <a:lnTo>
                      <a:pt x="216263" y="59584"/>
                    </a:lnTo>
                    <a:lnTo>
                      <a:pt x="214736" y="0"/>
                    </a:lnTo>
                    <a:close/>
                  </a:path>
                </a:pathLst>
              </a:custGeom>
              <a:solidFill>
                <a:srgbClr val="07A297"/>
              </a:solidFill>
            </p:spPr>
            <p:txBody>
              <a:bodyPr wrap="square" lIns="0" tIns="0" rIns="0" bIns="0" rtlCol="0"/>
              <a:lstStyle/>
              <a:p>
                <a:endParaRPr sz="1350"/>
              </a:p>
            </p:txBody>
          </p:sp>
          <p:sp>
            <p:nvSpPr>
              <p:cNvPr id="103" name="object 10">
                <a:extLst>
                  <a:ext uri="{FF2B5EF4-FFF2-40B4-BE49-F238E27FC236}">
                    <a16:creationId xmlns:a16="http://schemas.microsoft.com/office/drawing/2014/main" id="{12463C5B-EBF3-4AAE-892C-93ACD92663D3}"/>
                  </a:ext>
                </a:extLst>
              </p:cNvPr>
              <p:cNvSpPr/>
              <p:nvPr/>
            </p:nvSpPr>
            <p:spPr>
              <a:xfrm>
                <a:off x="4864607" y="5196839"/>
                <a:ext cx="201167" cy="201168"/>
              </a:xfrm>
              <a:prstGeom prst="rect">
                <a:avLst/>
              </a:prstGeom>
              <a:blipFill>
                <a:blip r:embed="rId3" cstate="print"/>
                <a:stretch>
                  <a:fillRect/>
                </a:stretch>
              </a:blipFill>
            </p:spPr>
            <p:txBody>
              <a:bodyPr wrap="square" lIns="0" tIns="0" rIns="0" bIns="0" rtlCol="0"/>
              <a:lstStyle/>
              <a:p>
                <a:endParaRPr sz="1350"/>
              </a:p>
            </p:txBody>
          </p:sp>
          <p:sp>
            <p:nvSpPr>
              <p:cNvPr id="104" name="object 11">
                <a:extLst>
                  <a:ext uri="{FF2B5EF4-FFF2-40B4-BE49-F238E27FC236}">
                    <a16:creationId xmlns:a16="http://schemas.microsoft.com/office/drawing/2014/main" id="{D57DF242-22E8-4336-92D9-001723182FDA}"/>
                  </a:ext>
                </a:extLst>
              </p:cNvPr>
              <p:cNvSpPr/>
              <p:nvPr/>
            </p:nvSpPr>
            <p:spPr>
              <a:xfrm>
                <a:off x="6471554" y="4666741"/>
                <a:ext cx="441959" cy="845185"/>
              </a:xfrm>
              <a:custGeom>
                <a:avLst/>
                <a:gdLst/>
                <a:ahLst/>
                <a:cxnLst/>
                <a:rect l="l" t="t" r="r" b="b"/>
                <a:pathLst>
                  <a:path w="441959" h="845185">
                    <a:moveTo>
                      <a:pt x="233791" y="0"/>
                    </a:moveTo>
                    <a:lnTo>
                      <a:pt x="230964" y="60883"/>
                    </a:lnTo>
                    <a:lnTo>
                      <a:pt x="225075" y="118717"/>
                    </a:lnTo>
                    <a:lnTo>
                      <a:pt x="216127" y="173500"/>
                    </a:lnTo>
                    <a:lnTo>
                      <a:pt x="204119" y="225230"/>
                    </a:lnTo>
                    <a:lnTo>
                      <a:pt x="189055" y="273907"/>
                    </a:lnTo>
                    <a:lnTo>
                      <a:pt x="170935" y="319527"/>
                    </a:lnTo>
                    <a:lnTo>
                      <a:pt x="149761" y="362091"/>
                    </a:lnTo>
                    <a:lnTo>
                      <a:pt x="125534" y="401596"/>
                    </a:lnTo>
                    <a:lnTo>
                      <a:pt x="98256" y="438041"/>
                    </a:lnTo>
                    <a:lnTo>
                      <a:pt x="67929" y="471423"/>
                    </a:lnTo>
                    <a:lnTo>
                      <a:pt x="38917" y="506641"/>
                    </a:lnTo>
                    <a:lnTo>
                      <a:pt x="17908" y="545451"/>
                    </a:lnTo>
                    <a:lnTo>
                      <a:pt x="4927" y="586596"/>
                    </a:lnTo>
                    <a:lnTo>
                      <a:pt x="0" y="628824"/>
                    </a:lnTo>
                    <a:lnTo>
                      <a:pt x="3150" y="670879"/>
                    </a:lnTo>
                    <a:lnTo>
                      <a:pt x="14404" y="711507"/>
                    </a:lnTo>
                    <a:lnTo>
                      <a:pt x="33787" y="749453"/>
                    </a:lnTo>
                    <a:lnTo>
                      <a:pt x="61325" y="783462"/>
                    </a:lnTo>
                    <a:lnTo>
                      <a:pt x="95376" y="811000"/>
                    </a:lnTo>
                    <a:lnTo>
                      <a:pt x="133353" y="830385"/>
                    </a:lnTo>
                    <a:lnTo>
                      <a:pt x="174004" y="841644"/>
                    </a:lnTo>
                    <a:lnTo>
                      <a:pt x="216074" y="844803"/>
                    </a:lnTo>
                    <a:lnTo>
                      <a:pt x="258311" y="839891"/>
                    </a:lnTo>
                    <a:lnTo>
                      <a:pt x="299462" y="826932"/>
                    </a:lnTo>
                    <a:lnTo>
                      <a:pt x="338272" y="805955"/>
                    </a:lnTo>
                    <a:lnTo>
                      <a:pt x="373491" y="776985"/>
                    </a:lnTo>
                    <a:lnTo>
                      <a:pt x="402465" y="741767"/>
                    </a:lnTo>
                    <a:lnTo>
                      <a:pt x="423455" y="702956"/>
                    </a:lnTo>
                    <a:lnTo>
                      <a:pt x="436429" y="661806"/>
                    </a:lnTo>
                    <a:lnTo>
                      <a:pt x="441356" y="619569"/>
                    </a:lnTo>
                    <a:lnTo>
                      <a:pt x="438205" y="577499"/>
                    </a:lnTo>
                    <a:lnTo>
                      <a:pt x="426944" y="536848"/>
                    </a:lnTo>
                    <a:lnTo>
                      <a:pt x="407542" y="498871"/>
                    </a:lnTo>
                    <a:lnTo>
                      <a:pt x="379968" y="464819"/>
                    </a:lnTo>
                    <a:lnTo>
                      <a:pt x="351008" y="432671"/>
                    </a:lnTo>
                    <a:lnTo>
                      <a:pt x="325239" y="397337"/>
                    </a:lnTo>
                    <a:lnTo>
                      <a:pt x="302660" y="358818"/>
                    </a:lnTo>
                    <a:lnTo>
                      <a:pt x="283269" y="317113"/>
                    </a:lnTo>
                    <a:lnTo>
                      <a:pt x="267065" y="272224"/>
                    </a:lnTo>
                    <a:lnTo>
                      <a:pt x="254046" y="224149"/>
                    </a:lnTo>
                    <a:lnTo>
                      <a:pt x="244210" y="172890"/>
                    </a:lnTo>
                    <a:lnTo>
                      <a:pt x="237557" y="118445"/>
                    </a:lnTo>
                    <a:lnTo>
                      <a:pt x="234084" y="60815"/>
                    </a:lnTo>
                    <a:lnTo>
                      <a:pt x="233791" y="0"/>
                    </a:lnTo>
                    <a:close/>
                  </a:path>
                </a:pathLst>
              </a:custGeom>
              <a:solidFill>
                <a:srgbClr val="90C220"/>
              </a:solidFill>
            </p:spPr>
            <p:txBody>
              <a:bodyPr wrap="square" lIns="0" tIns="0" rIns="0" bIns="0" rtlCol="0"/>
              <a:lstStyle/>
              <a:p>
                <a:endParaRPr sz="1350"/>
              </a:p>
            </p:txBody>
          </p:sp>
          <p:sp>
            <p:nvSpPr>
              <p:cNvPr id="105" name="object 12">
                <a:extLst>
                  <a:ext uri="{FF2B5EF4-FFF2-40B4-BE49-F238E27FC236}">
                    <a16:creationId xmlns:a16="http://schemas.microsoft.com/office/drawing/2014/main" id="{A4A6314B-DF22-4901-B215-B6B9E6140167}"/>
                  </a:ext>
                </a:extLst>
              </p:cNvPr>
              <p:cNvSpPr/>
              <p:nvPr/>
            </p:nvSpPr>
            <p:spPr>
              <a:xfrm>
                <a:off x="6583680" y="5196839"/>
                <a:ext cx="201168" cy="201168"/>
              </a:xfrm>
              <a:prstGeom prst="rect">
                <a:avLst/>
              </a:prstGeom>
              <a:blipFill>
                <a:blip r:embed="rId3" cstate="print"/>
                <a:stretch>
                  <a:fillRect/>
                </a:stretch>
              </a:blipFill>
            </p:spPr>
            <p:txBody>
              <a:bodyPr wrap="square" lIns="0" tIns="0" rIns="0" bIns="0" rtlCol="0"/>
              <a:lstStyle/>
              <a:p>
                <a:endParaRPr sz="1350"/>
              </a:p>
            </p:txBody>
          </p:sp>
          <p:sp>
            <p:nvSpPr>
              <p:cNvPr id="106" name="object 13">
                <a:extLst>
                  <a:ext uri="{FF2B5EF4-FFF2-40B4-BE49-F238E27FC236}">
                    <a16:creationId xmlns:a16="http://schemas.microsoft.com/office/drawing/2014/main" id="{93E1030D-3439-4138-B32C-EC74C5434F01}"/>
                  </a:ext>
                </a:extLst>
              </p:cNvPr>
              <p:cNvSpPr/>
              <p:nvPr/>
            </p:nvSpPr>
            <p:spPr>
              <a:xfrm>
                <a:off x="8062039" y="4117974"/>
                <a:ext cx="700405" cy="1340485"/>
              </a:xfrm>
              <a:custGeom>
                <a:avLst/>
                <a:gdLst/>
                <a:ahLst/>
                <a:cxnLst/>
                <a:rect l="l" t="t" r="r" b="b"/>
                <a:pathLst>
                  <a:path w="700404" h="1340485">
                    <a:moveTo>
                      <a:pt x="364283" y="0"/>
                    </a:moveTo>
                    <a:lnTo>
                      <a:pt x="362448" y="60934"/>
                    </a:lnTo>
                    <a:lnTo>
                      <a:pt x="358705" y="119961"/>
                    </a:lnTo>
                    <a:lnTo>
                      <a:pt x="353055" y="177081"/>
                    </a:lnTo>
                    <a:lnTo>
                      <a:pt x="345497" y="232292"/>
                    </a:lnTo>
                    <a:lnTo>
                      <a:pt x="336032" y="285597"/>
                    </a:lnTo>
                    <a:lnTo>
                      <a:pt x="324660" y="336995"/>
                    </a:lnTo>
                    <a:lnTo>
                      <a:pt x="311381" y="386486"/>
                    </a:lnTo>
                    <a:lnTo>
                      <a:pt x="296195" y="434070"/>
                    </a:lnTo>
                    <a:lnTo>
                      <a:pt x="279103" y="479747"/>
                    </a:lnTo>
                    <a:lnTo>
                      <a:pt x="260105" y="523519"/>
                    </a:lnTo>
                    <a:lnTo>
                      <a:pt x="239200" y="565384"/>
                    </a:lnTo>
                    <a:lnTo>
                      <a:pt x="216390" y="605343"/>
                    </a:lnTo>
                    <a:lnTo>
                      <a:pt x="191673" y="643397"/>
                    </a:lnTo>
                    <a:lnTo>
                      <a:pt x="165052" y="679545"/>
                    </a:lnTo>
                    <a:lnTo>
                      <a:pt x="136524" y="713787"/>
                    </a:lnTo>
                    <a:lnTo>
                      <a:pt x="106092" y="746125"/>
                    </a:lnTo>
                    <a:lnTo>
                      <a:pt x="74246" y="782425"/>
                    </a:lnTo>
                    <a:lnTo>
                      <a:pt x="48054" y="821591"/>
                    </a:lnTo>
                    <a:lnTo>
                      <a:pt x="27525" y="863032"/>
                    </a:lnTo>
                    <a:lnTo>
                      <a:pt x="12667" y="906159"/>
                    </a:lnTo>
                    <a:lnTo>
                      <a:pt x="3489" y="950381"/>
                    </a:lnTo>
                    <a:lnTo>
                      <a:pt x="0" y="995108"/>
                    </a:lnTo>
                    <a:lnTo>
                      <a:pt x="2206" y="1039751"/>
                    </a:lnTo>
                    <a:lnTo>
                      <a:pt x="10118" y="1083719"/>
                    </a:lnTo>
                    <a:lnTo>
                      <a:pt x="23743" y="1126422"/>
                    </a:lnTo>
                    <a:lnTo>
                      <a:pt x="43089" y="1167271"/>
                    </a:lnTo>
                    <a:lnTo>
                      <a:pt x="68165" y="1205674"/>
                    </a:lnTo>
                    <a:lnTo>
                      <a:pt x="98980" y="1241044"/>
                    </a:lnTo>
                    <a:lnTo>
                      <a:pt x="134349" y="1271858"/>
                    </a:lnTo>
                    <a:lnTo>
                      <a:pt x="172753" y="1296935"/>
                    </a:lnTo>
                    <a:lnTo>
                      <a:pt x="213602" y="1316281"/>
                    </a:lnTo>
                    <a:lnTo>
                      <a:pt x="256305" y="1329906"/>
                    </a:lnTo>
                    <a:lnTo>
                      <a:pt x="300273" y="1337817"/>
                    </a:lnTo>
                    <a:lnTo>
                      <a:pt x="344916" y="1340024"/>
                    </a:lnTo>
                    <a:lnTo>
                      <a:pt x="389643" y="1336534"/>
                    </a:lnTo>
                    <a:lnTo>
                      <a:pt x="433865" y="1327356"/>
                    </a:lnTo>
                    <a:lnTo>
                      <a:pt x="476992" y="1312499"/>
                    </a:lnTo>
                    <a:lnTo>
                      <a:pt x="518433" y="1291970"/>
                    </a:lnTo>
                    <a:lnTo>
                      <a:pt x="557599" y="1265778"/>
                    </a:lnTo>
                    <a:lnTo>
                      <a:pt x="593899" y="1233932"/>
                    </a:lnTo>
                    <a:lnTo>
                      <a:pt x="625746" y="1197631"/>
                    </a:lnTo>
                    <a:lnTo>
                      <a:pt x="651938" y="1158465"/>
                    </a:lnTo>
                    <a:lnTo>
                      <a:pt x="672468" y="1117022"/>
                    </a:lnTo>
                    <a:lnTo>
                      <a:pt x="687329" y="1073893"/>
                    </a:lnTo>
                    <a:lnTo>
                      <a:pt x="696511" y="1029666"/>
                    </a:lnTo>
                    <a:lnTo>
                      <a:pt x="700008" y="984932"/>
                    </a:lnTo>
                    <a:lnTo>
                      <a:pt x="697810" y="940280"/>
                    </a:lnTo>
                    <a:lnTo>
                      <a:pt x="689911" y="896300"/>
                    </a:lnTo>
                    <a:lnTo>
                      <a:pt x="676302" y="853580"/>
                    </a:lnTo>
                    <a:lnTo>
                      <a:pt x="656976" y="812712"/>
                    </a:lnTo>
                    <a:lnTo>
                      <a:pt x="631924" y="774284"/>
                    </a:lnTo>
                    <a:lnTo>
                      <a:pt x="601138" y="738886"/>
                    </a:lnTo>
                    <a:lnTo>
                      <a:pt x="571617" y="707425"/>
                    </a:lnTo>
                    <a:lnTo>
                      <a:pt x="544059" y="674002"/>
                    </a:lnTo>
                    <a:lnTo>
                      <a:pt x="518465" y="638618"/>
                    </a:lnTo>
                    <a:lnTo>
                      <a:pt x="494835" y="601271"/>
                    </a:lnTo>
                    <a:lnTo>
                      <a:pt x="473168" y="561962"/>
                    </a:lnTo>
                    <a:lnTo>
                      <a:pt x="453463" y="520691"/>
                    </a:lnTo>
                    <a:lnTo>
                      <a:pt x="435721" y="477457"/>
                    </a:lnTo>
                    <a:lnTo>
                      <a:pt x="419941" y="432260"/>
                    </a:lnTo>
                    <a:lnTo>
                      <a:pt x="406122" y="385100"/>
                    </a:lnTo>
                    <a:lnTo>
                      <a:pt x="394265" y="335977"/>
                    </a:lnTo>
                    <a:lnTo>
                      <a:pt x="384368" y="284890"/>
                    </a:lnTo>
                    <a:lnTo>
                      <a:pt x="376431" y="231840"/>
                    </a:lnTo>
                    <a:lnTo>
                      <a:pt x="370455" y="176826"/>
                    </a:lnTo>
                    <a:lnTo>
                      <a:pt x="366439" y="119848"/>
                    </a:lnTo>
                    <a:lnTo>
                      <a:pt x="364381" y="60906"/>
                    </a:lnTo>
                    <a:lnTo>
                      <a:pt x="364283" y="0"/>
                    </a:lnTo>
                    <a:close/>
                  </a:path>
                </a:pathLst>
              </a:custGeom>
              <a:solidFill>
                <a:srgbClr val="FAA100"/>
              </a:solidFill>
            </p:spPr>
            <p:txBody>
              <a:bodyPr wrap="square" lIns="0" tIns="0" rIns="0" bIns="0" rtlCol="0"/>
              <a:lstStyle/>
              <a:p>
                <a:endParaRPr sz="1350"/>
              </a:p>
            </p:txBody>
          </p:sp>
          <p:sp>
            <p:nvSpPr>
              <p:cNvPr id="107" name="object 14">
                <a:extLst>
                  <a:ext uri="{FF2B5EF4-FFF2-40B4-BE49-F238E27FC236}">
                    <a16:creationId xmlns:a16="http://schemas.microsoft.com/office/drawing/2014/main" id="{AB420687-AECB-4BDC-899B-EB8477927846}"/>
                  </a:ext>
                </a:extLst>
              </p:cNvPr>
              <p:cNvSpPr/>
              <p:nvPr/>
            </p:nvSpPr>
            <p:spPr>
              <a:xfrm>
                <a:off x="8151876" y="4908803"/>
                <a:ext cx="520065" cy="417830"/>
              </a:xfrm>
              <a:custGeom>
                <a:avLst/>
                <a:gdLst/>
                <a:ahLst/>
                <a:cxnLst/>
                <a:rect l="l" t="t" r="r" b="b"/>
                <a:pathLst>
                  <a:path w="520065" h="417829">
                    <a:moveTo>
                      <a:pt x="259842" y="0"/>
                    </a:moveTo>
                    <a:lnTo>
                      <a:pt x="207473" y="4241"/>
                    </a:lnTo>
                    <a:lnTo>
                      <a:pt x="158698" y="16406"/>
                    </a:lnTo>
                    <a:lnTo>
                      <a:pt x="114560" y="35656"/>
                    </a:lnTo>
                    <a:lnTo>
                      <a:pt x="76104" y="61150"/>
                    </a:lnTo>
                    <a:lnTo>
                      <a:pt x="44376" y="92050"/>
                    </a:lnTo>
                    <a:lnTo>
                      <a:pt x="20419" y="127515"/>
                    </a:lnTo>
                    <a:lnTo>
                      <a:pt x="5278" y="166708"/>
                    </a:lnTo>
                    <a:lnTo>
                      <a:pt x="0" y="208788"/>
                    </a:lnTo>
                    <a:lnTo>
                      <a:pt x="5278" y="250867"/>
                    </a:lnTo>
                    <a:lnTo>
                      <a:pt x="20419" y="290060"/>
                    </a:lnTo>
                    <a:lnTo>
                      <a:pt x="44376" y="325525"/>
                    </a:lnTo>
                    <a:lnTo>
                      <a:pt x="76104" y="356425"/>
                    </a:lnTo>
                    <a:lnTo>
                      <a:pt x="114560" y="381919"/>
                    </a:lnTo>
                    <a:lnTo>
                      <a:pt x="158698" y="401169"/>
                    </a:lnTo>
                    <a:lnTo>
                      <a:pt x="207473" y="413334"/>
                    </a:lnTo>
                    <a:lnTo>
                      <a:pt x="259842" y="417576"/>
                    </a:lnTo>
                    <a:lnTo>
                      <a:pt x="312210" y="413334"/>
                    </a:lnTo>
                    <a:lnTo>
                      <a:pt x="360985" y="401169"/>
                    </a:lnTo>
                    <a:lnTo>
                      <a:pt x="405123" y="381919"/>
                    </a:lnTo>
                    <a:lnTo>
                      <a:pt x="443579" y="356425"/>
                    </a:lnTo>
                    <a:lnTo>
                      <a:pt x="475307" y="325525"/>
                    </a:lnTo>
                    <a:lnTo>
                      <a:pt x="499264" y="290060"/>
                    </a:lnTo>
                    <a:lnTo>
                      <a:pt x="514405" y="250867"/>
                    </a:lnTo>
                    <a:lnTo>
                      <a:pt x="519683" y="208788"/>
                    </a:lnTo>
                    <a:lnTo>
                      <a:pt x="514405" y="166708"/>
                    </a:lnTo>
                    <a:lnTo>
                      <a:pt x="499264" y="127515"/>
                    </a:lnTo>
                    <a:lnTo>
                      <a:pt x="475307" y="92050"/>
                    </a:lnTo>
                    <a:lnTo>
                      <a:pt x="443579" y="61150"/>
                    </a:lnTo>
                    <a:lnTo>
                      <a:pt x="405123" y="35656"/>
                    </a:lnTo>
                    <a:lnTo>
                      <a:pt x="360985" y="16406"/>
                    </a:lnTo>
                    <a:lnTo>
                      <a:pt x="312210" y="4241"/>
                    </a:lnTo>
                    <a:lnTo>
                      <a:pt x="259842" y="0"/>
                    </a:lnTo>
                    <a:close/>
                  </a:path>
                </a:pathLst>
              </a:custGeom>
              <a:solidFill>
                <a:srgbClr val="FFFFFF"/>
              </a:solidFill>
            </p:spPr>
            <p:txBody>
              <a:bodyPr wrap="square" lIns="0" tIns="0" rIns="0" bIns="0" rtlCol="0"/>
              <a:lstStyle/>
              <a:p>
                <a:endParaRPr sz="1350"/>
              </a:p>
            </p:txBody>
          </p:sp>
          <p:sp>
            <p:nvSpPr>
              <p:cNvPr id="108" name="object 15">
                <a:extLst>
                  <a:ext uri="{FF2B5EF4-FFF2-40B4-BE49-F238E27FC236}">
                    <a16:creationId xmlns:a16="http://schemas.microsoft.com/office/drawing/2014/main" id="{446FBEC2-7F58-4881-812B-B03C51A8FFEC}"/>
                  </a:ext>
                </a:extLst>
              </p:cNvPr>
              <p:cNvSpPr/>
              <p:nvPr/>
            </p:nvSpPr>
            <p:spPr>
              <a:xfrm>
                <a:off x="9687680" y="3699763"/>
                <a:ext cx="897255" cy="1717675"/>
              </a:xfrm>
              <a:custGeom>
                <a:avLst/>
                <a:gdLst/>
                <a:ahLst/>
                <a:cxnLst/>
                <a:rect l="l" t="t" r="r" b="b"/>
                <a:pathLst>
                  <a:path w="897254" h="1717675">
                    <a:moveTo>
                      <a:pt x="472319" y="0"/>
                    </a:moveTo>
                    <a:lnTo>
                      <a:pt x="470471" y="59709"/>
                    </a:lnTo>
                    <a:lnTo>
                      <a:pt x="467213" y="118008"/>
                    </a:lnTo>
                    <a:lnTo>
                      <a:pt x="462545" y="174894"/>
                    </a:lnTo>
                    <a:lnTo>
                      <a:pt x="456466" y="230370"/>
                    </a:lnTo>
                    <a:lnTo>
                      <a:pt x="448976" y="284434"/>
                    </a:lnTo>
                    <a:lnTo>
                      <a:pt x="440076" y="337086"/>
                    </a:lnTo>
                    <a:lnTo>
                      <a:pt x="429765" y="388328"/>
                    </a:lnTo>
                    <a:lnTo>
                      <a:pt x="418042" y="438158"/>
                    </a:lnTo>
                    <a:lnTo>
                      <a:pt x="404909" y="486578"/>
                    </a:lnTo>
                    <a:lnTo>
                      <a:pt x="390364" y="533586"/>
                    </a:lnTo>
                    <a:lnTo>
                      <a:pt x="374407" y="579184"/>
                    </a:lnTo>
                    <a:lnTo>
                      <a:pt x="357039" y="623370"/>
                    </a:lnTo>
                    <a:lnTo>
                      <a:pt x="338258" y="666146"/>
                    </a:lnTo>
                    <a:lnTo>
                      <a:pt x="318066" y="707512"/>
                    </a:lnTo>
                    <a:lnTo>
                      <a:pt x="296461" y="747467"/>
                    </a:lnTo>
                    <a:lnTo>
                      <a:pt x="273444" y="786011"/>
                    </a:lnTo>
                    <a:lnTo>
                      <a:pt x="249014" y="823145"/>
                    </a:lnTo>
                    <a:lnTo>
                      <a:pt x="223172" y="858869"/>
                    </a:lnTo>
                    <a:lnTo>
                      <a:pt x="195916" y="893183"/>
                    </a:lnTo>
                    <a:lnTo>
                      <a:pt x="167248" y="926086"/>
                    </a:lnTo>
                    <a:lnTo>
                      <a:pt x="137166" y="957580"/>
                    </a:lnTo>
                    <a:lnTo>
                      <a:pt x="103788" y="994611"/>
                    </a:lnTo>
                    <a:lnTo>
                      <a:pt x="75034" y="1034072"/>
                    </a:lnTo>
                    <a:lnTo>
                      <a:pt x="50910" y="1075577"/>
                    </a:lnTo>
                    <a:lnTo>
                      <a:pt x="31423" y="1118737"/>
                    </a:lnTo>
                    <a:lnTo>
                      <a:pt x="16582" y="1163164"/>
                    </a:lnTo>
                    <a:lnTo>
                      <a:pt x="6393" y="1208473"/>
                    </a:lnTo>
                    <a:lnTo>
                      <a:pt x="863" y="1254274"/>
                    </a:lnTo>
                    <a:lnTo>
                      <a:pt x="0" y="1300181"/>
                    </a:lnTo>
                    <a:lnTo>
                      <a:pt x="3810" y="1345806"/>
                    </a:lnTo>
                    <a:lnTo>
                      <a:pt x="12302" y="1390762"/>
                    </a:lnTo>
                    <a:lnTo>
                      <a:pt x="25481" y="1434662"/>
                    </a:lnTo>
                    <a:lnTo>
                      <a:pt x="43357" y="1477117"/>
                    </a:lnTo>
                    <a:lnTo>
                      <a:pt x="65935" y="1517741"/>
                    </a:lnTo>
                    <a:lnTo>
                      <a:pt x="93223" y="1556146"/>
                    </a:lnTo>
                    <a:lnTo>
                      <a:pt x="125228" y="1591945"/>
                    </a:lnTo>
                    <a:lnTo>
                      <a:pt x="161049" y="1623973"/>
                    </a:lnTo>
                    <a:lnTo>
                      <a:pt x="199470" y="1651282"/>
                    </a:lnTo>
                    <a:lnTo>
                      <a:pt x="240104" y="1673877"/>
                    </a:lnTo>
                    <a:lnTo>
                      <a:pt x="282565" y="1691766"/>
                    </a:lnTo>
                    <a:lnTo>
                      <a:pt x="326467" y="1704956"/>
                    </a:lnTo>
                    <a:lnTo>
                      <a:pt x="371421" y="1713454"/>
                    </a:lnTo>
                    <a:lnTo>
                      <a:pt x="417042" y="1717268"/>
                    </a:lnTo>
                    <a:lnTo>
                      <a:pt x="462943" y="1716405"/>
                    </a:lnTo>
                    <a:lnTo>
                      <a:pt x="508737" y="1710871"/>
                    </a:lnTo>
                    <a:lnTo>
                      <a:pt x="554037" y="1700675"/>
                    </a:lnTo>
                    <a:lnTo>
                      <a:pt x="598456" y="1685824"/>
                    </a:lnTo>
                    <a:lnTo>
                      <a:pt x="641608" y="1666324"/>
                    </a:lnTo>
                    <a:lnTo>
                      <a:pt x="683106" y="1642183"/>
                    </a:lnTo>
                    <a:lnTo>
                      <a:pt x="722563" y="1613408"/>
                    </a:lnTo>
                    <a:lnTo>
                      <a:pt x="759593" y="1580007"/>
                    </a:lnTo>
                    <a:lnTo>
                      <a:pt x="792995" y="1542975"/>
                    </a:lnTo>
                    <a:lnTo>
                      <a:pt x="821770" y="1503514"/>
                    </a:lnTo>
                    <a:lnTo>
                      <a:pt x="845911" y="1462009"/>
                    </a:lnTo>
                    <a:lnTo>
                      <a:pt x="865413" y="1418849"/>
                    </a:lnTo>
                    <a:lnTo>
                      <a:pt x="880267" y="1374422"/>
                    </a:lnTo>
                    <a:lnTo>
                      <a:pt x="890466" y="1329113"/>
                    </a:lnTo>
                    <a:lnTo>
                      <a:pt x="896004" y="1283312"/>
                    </a:lnTo>
                    <a:lnTo>
                      <a:pt x="896874" y="1237405"/>
                    </a:lnTo>
                    <a:lnTo>
                      <a:pt x="893068" y="1191780"/>
                    </a:lnTo>
                    <a:lnTo>
                      <a:pt x="884580" y="1146824"/>
                    </a:lnTo>
                    <a:lnTo>
                      <a:pt x="871402" y="1102924"/>
                    </a:lnTo>
                    <a:lnTo>
                      <a:pt x="853528" y="1060469"/>
                    </a:lnTo>
                    <a:lnTo>
                      <a:pt x="830951" y="1019845"/>
                    </a:lnTo>
                    <a:lnTo>
                      <a:pt x="803663" y="981440"/>
                    </a:lnTo>
                    <a:lnTo>
                      <a:pt x="771658" y="945642"/>
                    </a:lnTo>
                    <a:lnTo>
                      <a:pt x="742745" y="915263"/>
                    </a:lnTo>
                    <a:lnTo>
                      <a:pt x="715298" y="883420"/>
                    </a:lnTo>
                    <a:lnTo>
                      <a:pt x="689316" y="850112"/>
                    </a:lnTo>
                    <a:lnTo>
                      <a:pt x="664799" y="815338"/>
                    </a:lnTo>
                    <a:lnTo>
                      <a:pt x="641748" y="779099"/>
                    </a:lnTo>
                    <a:lnTo>
                      <a:pt x="620163" y="741394"/>
                    </a:lnTo>
                    <a:lnTo>
                      <a:pt x="600043" y="702225"/>
                    </a:lnTo>
                    <a:lnTo>
                      <a:pt x="581390" y="661590"/>
                    </a:lnTo>
                    <a:lnTo>
                      <a:pt x="564202" y="619490"/>
                    </a:lnTo>
                    <a:lnTo>
                      <a:pt x="548480" y="575925"/>
                    </a:lnTo>
                    <a:lnTo>
                      <a:pt x="534224" y="530894"/>
                    </a:lnTo>
                    <a:lnTo>
                      <a:pt x="521435" y="484398"/>
                    </a:lnTo>
                    <a:lnTo>
                      <a:pt x="510111" y="436437"/>
                    </a:lnTo>
                    <a:lnTo>
                      <a:pt x="500254" y="387011"/>
                    </a:lnTo>
                    <a:lnTo>
                      <a:pt x="491864" y="336119"/>
                    </a:lnTo>
                    <a:lnTo>
                      <a:pt x="484940" y="283762"/>
                    </a:lnTo>
                    <a:lnTo>
                      <a:pt x="479482" y="229940"/>
                    </a:lnTo>
                    <a:lnTo>
                      <a:pt x="475491" y="174653"/>
                    </a:lnTo>
                    <a:lnTo>
                      <a:pt x="472967" y="117900"/>
                    </a:lnTo>
                    <a:lnTo>
                      <a:pt x="471910" y="59683"/>
                    </a:lnTo>
                    <a:lnTo>
                      <a:pt x="472319" y="0"/>
                    </a:lnTo>
                    <a:close/>
                  </a:path>
                </a:pathLst>
              </a:custGeom>
              <a:solidFill>
                <a:srgbClr val="E62500"/>
              </a:solidFill>
            </p:spPr>
            <p:txBody>
              <a:bodyPr wrap="square" lIns="0" tIns="0" rIns="0" bIns="0" rtlCol="0"/>
              <a:lstStyle/>
              <a:p>
                <a:endParaRPr sz="1350"/>
              </a:p>
            </p:txBody>
          </p:sp>
          <p:sp>
            <p:nvSpPr>
              <p:cNvPr id="109" name="object 16">
                <a:extLst>
                  <a:ext uri="{FF2B5EF4-FFF2-40B4-BE49-F238E27FC236}">
                    <a16:creationId xmlns:a16="http://schemas.microsoft.com/office/drawing/2014/main" id="{048D05B7-FAC4-4341-8205-CD6DBBEE50EA}"/>
                  </a:ext>
                </a:extLst>
              </p:cNvPr>
              <p:cNvSpPr/>
              <p:nvPr/>
            </p:nvSpPr>
            <p:spPr>
              <a:xfrm>
                <a:off x="9761219" y="4692395"/>
                <a:ext cx="727075" cy="622300"/>
              </a:xfrm>
              <a:custGeom>
                <a:avLst/>
                <a:gdLst/>
                <a:ahLst/>
                <a:cxnLst/>
                <a:rect l="l" t="t" r="r" b="b"/>
                <a:pathLst>
                  <a:path w="727075" h="622300">
                    <a:moveTo>
                      <a:pt x="363474" y="0"/>
                    </a:moveTo>
                    <a:lnTo>
                      <a:pt x="314143" y="2838"/>
                    </a:lnTo>
                    <a:lnTo>
                      <a:pt x="266832" y="11105"/>
                    </a:lnTo>
                    <a:lnTo>
                      <a:pt x="221974" y="24431"/>
                    </a:lnTo>
                    <a:lnTo>
                      <a:pt x="180001" y="42446"/>
                    </a:lnTo>
                    <a:lnTo>
                      <a:pt x="141346" y="64778"/>
                    </a:lnTo>
                    <a:lnTo>
                      <a:pt x="106441" y="91058"/>
                    </a:lnTo>
                    <a:lnTo>
                      <a:pt x="75720" y="120916"/>
                    </a:lnTo>
                    <a:lnTo>
                      <a:pt x="49614" y="153980"/>
                    </a:lnTo>
                    <a:lnTo>
                      <a:pt x="28557" y="189880"/>
                    </a:lnTo>
                    <a:lnTo>
                      <a:pt x="12980" y="228247"/>
                    </a:lnTo>
                    <a:lnTo>
                      <a:pt x="3317" y="268709"/>
                    </a:lnTo>
                    <a:lnTo>
                      <a:pt x="0" y="310895"/>
                    </a:lnTo>
                    <a:lnTo>
                      <a:pt x="3317" y="353082"/>
                    </a:lnTo>
                    <a:lnTo>
                      <a:pt x="12980" y="393544"/>
                    </a:lnTo>
                    <a:lnTo>
                      <a:pt x="28557" y="431911"/>
                    </a:lnTo>
                    <a:lnTo>
                      <a:pt x="49614" y="467811"/>
                    </a:lnTo>
                    <a:lnTo>
                      <a:pt x="75720" y="500875"/>
                    </a:lnTo>
                    <a:lnTo>
                      <a:pt x="106441" y="530732"/>
                    </a:lnTo>
                    <a:lnTo>
                      <a:pt x="141346" y="557013"/>
                    </a:lnTo>
                    <a:lnTo>
                      <a:pt x="180001" y="579345"/>
                    </a:lnTo>
                    <a:lnTo>
                      <a:pt x="221974" y="597360"/>
                    </a:lnTo>
                    <a:lnTo>
                      <a:pt x="266832" y="610686"/>
                    </a:lnTo>
                    <a:lnTo>
                      <a:pt x="314143" y="618953"/>
                    </a:lnTo>
                    <a:lnTo>
                      <a:pt x="363474" y="621791"/>
                    </a:lnTo>
                    <a:lnTo>
                      <a:pt x="412804" y="618953"/>
                    </a:lnTo>
                    <a:lnTo>
                      <a:pt x="460115" y="610686"/>
                    </a:lnTo>
                    <a:lnTo>
                      <a:pt x="504973" y="597360"/>
                    </a:lnTo>
                    <a:lnTo>
                      <a:pt x="546946" y="579345"/>
                    </a:lnTo>
                    <a:lnTo>
                      <a:pt x="585601" y="557013"/>
                    </a:lnTo>
                    <a:lnTo>
                      <a:pt x="620506" y="530732"/>
                    </a:lnTo>
                    <a:lnTo>
                      <a:pt x="651227" y="500875"/>
                    </a:lnTo>
                    <a:lnTo>
                      <a:pt x="677333" y="467811"/>
                    </a:lnTo>
                    <a:lnTo>
                      <a:pt x="698390" y="431911"/>
                    </a:lnTo>
                    <a:lnTo>
                      <a:pt x="713967" y="393544"/>
                    </a:lnTo>
                    <a:lnTo>
                      <a:pt x="723630" y="353082"/>
                    </a:lnTo>
                    <a:lnTo>
                      <a:pt x="726948" y="310895"/>
                    </a:lnTo>
                    <a:lnTo>
                      <a:pt x="723630" y="268709"/>
                    </a:lnTo>
                    <a:lnTo>
                      <a:pt x="713967" y="228247"/>
                    </a:lnTo>
                    <a:lnTo>
                      <a:pt x="698390" y="189880"/>
                    </a:lnTo>
                    <a:lnTo>
                      <a:pt x="677333" y="153980"/>
                    </a:lnTo>
                    <a:lnTo>
                      <a:pt x="651227" y="120916"/>
                    </a:lnTo>
                    <a:lnTo>
                      <a:pt x="620506" y="91058"/>
                    </a:lnTo>
                    <a:lnTo>
                      <a:pt x="585601" y="64778"/>
                    </a:lnTo>
                    <a:lnTo>
                      <a:pt x="546946" y="42446"/>
                    </a:lnTo>
                    <a:lnTo>
                      <a:pt x="504973" y="24431"/>
                    </a:lnTo>
                    <a:lnTo>
                      <a:pt x="460115" y="11105"/>
                    </a:lnTo>
                    <a:lnTo>
                      <a:pt x="412804" y="2838"/>
                    </a:lnTo>
                    <a:lnTo>
                      <a:pt x="363474" y="0"/>
                    </a:lnTo>
                    <a:close/>
                  </a:path>
                </a:pathLst>
              </a:custGeom>
              <a:solidFill>
                <a:srgbClr val="FFFFFF"/>
              </a:solidFill>
            </p:spPr>
            <p:txBody>
              <a:bodyPr wrap="square" lIns="0" tIns="0" rIns="0" bIns="0" rtlCol="0"/>
              <a:lstStyle/>
              <a:p>
                <a:endParaRPr sz="1350"/>
              </a:p>
            </p:txBody>
          </p:sp>
          <p:sp>
            <p:nvSpPr>
              <p:cNvPr id="110" name="object 17">
                <a:extLst>
                  <a:ext uri="{FF2B5EF4-FFF2-40B4-BE49-F238E27FC236}">
                    <a16:creationId xmlns:a16="http://schemas.microsoft.com/office/drawing/2014/main" id="{B2BA6A98-9346-4A85-904C-12B5E694AF94}"/>
                  </a:ext>
                </a:extLst>
              </p:cNvPr>
              <p:cNvSpPr/>
              <p:nvPr/>
            </p:nvSpPr>
            <p:spPr>
              <a:xfrm>
                <a:off x="1498092" y="4424171"/>
                <a:ext cx="2159635" cy="108585"/>
              </a:xfrm>
              <a:custGeom>
                <a:avLst/>
                <a:gdLst/>
                <a:ahLst/>
                <a:cxnLst/>
                <a:rect l="l" t="t" r="r" b="b"/>
                <a:pathLst>
                  <a:path w="2159635" h="108585">
                    <a:moveTo>
                      <a:pt x="2105406" y="0"/>
                    </a:moveTo>
                    <a:lnTo>
                      <a:pt x="54102" y="0"/>
                    </a:lnTo>
                    <a:lnTo>
                      <a:pt x="33057" y="4256"/>
                    </a:lnTo>
                    <a:lnTo>
                      <a:pt x="15859" y="15859"/>
                    </a:lnTo>
                    <a:lnTo>
                      <a:pt x="4256" y="33057"/>
                    </a:lnTo>
                    <a:lnTo>
                      <a:pt x="0" y="54101"/>
                    </a:lnTo>
                    <a:lnTo>
                      <a:pt x="4256" y="75146"/>
                    </a:lnTo>
                    <a:lnTo>
                      <a:pt x="15859" y="92344"/>
                    </a:lnTo>
                    <a:lnTo>
                      <a:pt x="33057" y="103947"/>
                    </a:lnTo>
                    <a:lnTo>
                      <a:pt x="54102" y="108203"/>
                    </a:lnTo>
                    <a:lnTo>
                      <a:pt x="2105406" y="108203"/>
                    </a:lnTo>
                    <a:lnTo>
                      <a:pt x="2126450" y="103947"/>
                    </a:lnTo>
                    <a:lnTo>
                      <a:pt x="2143648" y="92344"/>
                    </a:lnTo>
                    <a:lnTo>
                      <a:pt x="2155251" y="75146"/>
                    </a:lnTo>
                    <a:lnTo>
                      <a:pt x="2159508" y="54101"/>
                    </a:lnTo>
                    <a:lnTo>
                      <a:pt x="2155251" y="33057"/>
                    </a:lnTo>
                    <a:lnTo>
                      <a:pt x="2143648" y="15859"/>
                    </a:lnTo>
                    <a:lnTo>
                      <a:pt x="2126450" y="4256"/>
                    </a:lnTo>
                    <a:lnTo>
                      <a:pt x="2105406" y="0"/>
                    </a:lnTo>
                    <a:close/>
                  </a:path>
                </a:pathLst>
              </a:custGeom>
              <a:solidFill>
                <a:srgbClr val="0580C3"/>
              </a:solidFill>
            </p:spPr>
            <p:txBody>
              <a:bodyPr wrap="square" lIns="0" tIns="0" rIns="0" bIns="0" rtlCol="0"/>
              <a:lstStyle/>
              <a:p>
                <a:endParaRPr sz="1350"/>
              </a:p>
            </p:txBody>
          </p:sp>
          <p:sp>
            <p:nvSpPr>
              <p:cNvPr id="111" name="object 18">
                <a:extLst>
                  <a:ext uri="{FF2B5EF4-FFF2-40B4-BE49-F238E27FC236}">
                    <a16:creationId xmlns:a16="http://schemas.microsoft.com/office/drawing/2014/main" id="{7B1D4C98-05CC-4455-9009-78E5679D9D53}"/>
                  </a:ext>
                </a:extLst>
              </p:cNvPr>
              <p:cNvSpPr/>
              <p:nvPr/>
            </p:nvSpPr>
            <p:spPr>
              <a:xfrm>
                <a:off x="3340607" y="4226051"/>
                <a:ext cx="2159635" cy="108585"/>
              </a:xfrm>
              <a:custGeom>
                <a:avLst/>
                <a:gdLst/>
                <a:ahLst/>
                <a:cxnLst/>
                <a:rect l="l" t="t" r="r" b="b"/>
                <a:pathLst>
                  <a:path w="2159635" h="108585">
                    <a:moveTo>
                      <a:pt x="2105405" y="0"/>
                    </a:moveTo>
                    <a:lnTo>
                      <a:pt x="54101" y="0"/>
                    </a:lnTo>
                    <a:lnTo>
                      <a:pt x="33057" y="4256"/>
                    </a:lnTo>
                    <a:lnTo>
                      <a:pt x="15859" y="15859"/>
                    </a:lnTo>
                    <a:lnTo>
                      <a:pt x="4256" y="33057"/>
                    </a:lnTo>
                    <a:lnTo>
                      <a:pt x="0" y="54102"/>
                    </a:lnTo>
                    <a:lnTo>
                      <a:pt x="4256" y="75146"/>
                    </a:lnTo>
                    <a:lnTo>
                      <a:pt x="15859" y="92344"/>
                    </a:lnTo>
                    <a:lnTo>
                      <a:pt x="33057" y="103947"/>
                    </a:lnTo>
                    <a:lnTo>
                      <a:pt x="54101" y="108204"/>
                    </a:lnTo>
                    <a:lnTo>
                      <a:pt x="2105405" y="108204"/>
                    </a:lnTo>
                    <a:lnTo>
                      <a:pt x="2126450" y="103947"/>
                    </a:lnTo>
                    <a:lnTo>
                      <a:pt x="2143648" y="92344"/>
                    </a:lnTo>
                    <a:lnTo>
                      <a:pt x="2155251" y="75146"/>
                    </a:lnTo>
                    <a:lnTo>
                      <a:pt x="2159507" y="54102"/>
                    </a:lnTo>
                    <a:lnTo>
                      <a:pt x="2155251" y="33057"/>
                    </a:lnTo>
                    <a:lnTo>
                      <a:pt x="2143648" y="15859"/>
                    </a:lnTo>
                    <a:lnTo>
                      <a:pt x="2126450" y="4256"/>
                    </a:lnTo>
                    <a:lnTo>
                      <a:pt x="2105405" y="0"/>
                    </a:lnTo>
                    <a:close/>
                  </a:path>
                </a:pathLst>
              </a:custGeom>
              <a:solidFill>
                <a:srgbClr val="07A297"/>
              </a:solidFill>
            </p:spPr>
            <p:txBody>
              <a:bodyPr wrap="square" lIns="0" tIns="0" rIns="0" bIns="0" rtlCol="0"/>
              <a:lstStyle/>
              <a:p>
                <a:endParaRPr sz="1350"/>
              </a:p>
            </p:txBody>
          </p:sp>
          <p:sp>
            <p:nvSpPr>
              <p:cNvPr id="112" name="object 19">
                <a:extLst>
                  <a:ext uri="{FF2B5EF4-FFF2-40B4-BE49-F238E27FC236}">
                    <a16:creationId xmlns:a16="http://schemas.microsoft.com/office/drawing/2014/main" id="{0C21AFCD-E6A0-408E-AFDE-7E6DDC1E714D}"/>
                  </a:ext>
                </a:extLst>
              </p:cNvPr>
              <p:cNvSpPr/>
              <p:nvPr/>
            </p:nvSpPr>
            <p:spPr>
              <a:xfrm>
                <a:off x="5181599" y="4027931"/>
                <a:ext cx="2159635" cy="108585"/>
              </a:xfrm>
              <a:custGeom>
                <a:avLst/>
                <a:gdLst/>
                <a:ahLst/>
                <a:cxnLst/>
                <a:rect l="l" t="t" r="r" b="b"/>
                <a:pathLst>
                  <a:path w="2159634" h="108585">
                    <a:moveTo>
                      <a:pt x="2105405" y="0"/>
                    </a:moveTo>
                    <a:lnTo>
                      <a:pt x="54101" y="0"/>
                    </a:lnTo>
                    <a:lnTo>
                      <a:pt x="33057" y="4256"/>
                    </a:lnTo>
                    <a:lnTo>
                      <a:pt x="15859" y="15859"/>
                    </a:lnTo>
                    <a:lnTo>
                      <a:pt x="4256" y="33057"/>
                    </a:lnTo>
                    <a:lnTo>
                      <a:pt x="0" y="54102"/>
                    </a:lnTo>
                    <a:lnTo>
                      <a:pt x="4256" y="75146"/>
                    </a:lnTo>
                    <a:lnTo>
                      <a:pt x="15859" y="92344"/>
                    </a:lnTo>
                    <a:lnTo>
                      <a:pt x="33057" y="103947"/>
                    </a:lnTo>
                    <a:lnTo>
                      <a:pt x="54101" y="108204"/>
                    </a:lnTo>
                    <a:lnTo>
                      <a:pt x="2105405" y="108204"/>
                    </a:lnTo>
                    <a:lnTo>
                      <a:pt x="2126450" y="103947"/>
                    </a:lnTo>
                    <a:lnTo>
                      <a:pt x="2143648" y="92344"/>
                    </a:lnTo>
                    <a:lnTo>
                      <a:pt x="2155251" y="75146"/>
                    </a:lnTo>
                    <a:lnTo>
                      <a:pt x="2159507" y="54102"/>
                    </a:lnTo>
                    <a:lnTo>
                      <a:pt x="2155251" y="33057"/>
                    </a:lnTo>
                    <a:lnTo>
                      <a:pt x="2143648" y="15859"/>
                    </a:lnTo>
                    <a:lnTo>
                      <a:pt x="2126450" y="4256"/>
                    </a:lnTo>
                    <a:lnTo>
                      <a:pt x="2105405" y="0"/>
                    </a:lnTo>
                    <a:close/>
                  </a:path>
                </a:pathLst>
              </a:custGeom>
              <a:solidFill>
                <a:srgbClr val="90C220"/>
              </a:solidFill>
            </p:spPr>
            <p:txBody>
              <a:bodyPr wrap="square" lIns="0" tIns="0" rIns="0" bIns="0" rtlCol="0"/>
              <a:lstStyle/>
              <a:p>
                <a:endParaRPr sz="1350"/>
              </a:p>
            </p:txBody>
          </p:sp>
          <p:sp>
            <p:nvSpPr>
              <p:cNvPr id="113" name="object 20">
                <a:extLst>
                  <a:ext uri="{FF2B5EF4-FFF2-40B4-BE49-F238E27FC236}">
                    <a16:creationId xmlns:a16="http://schemas.microsoft.com/office/drawing/2014/main" id="{110D03E3-565A-45F9-9AB6-F91CDDEC1748}"/>
                  </a:ext>
                </a:extLst>
              </p:cNvPr>
              <p:cNvSpPr/>
              <p:nvPr/>
            </p:nvSpPr>
            <p:spPr>
              <a:xfrm>
                <a:off x="7024115" y="3805427"/>
                <a:ext cx="2159635" cy="106680"/>
              </a:xfrm>
              <a:custGeom>
                <a:avLst/>
                <a:gdLst/>
                <a:ahLst/>
                <a:cxnLst/>
                <a:rect l="l" t="t" r="r" b="b"/>
                <a:pathLst>
                  <a:path w="2159634" h="106679">
                    <a:moveTo>
                      <a:pt x="2106167" y="0"/>
                    </a:moveTo>
                    <a:lnTo>
                      <a:pt x="53339" y="0"/>
                    </a:lnTo>
                    <a:lnTo>
                      <a:pt x="32575" y="4191"/>
                    </a:lnTo>
                    <a:lnTo>
                      <a:pt x="15621" y="15621"/>
                    </a:lnTo>
                    <a:lnTo>
                      <a:pt x="4191" y="32575"/>
                    </a:lnTo>
                    <a:lnTo>
                      <a:pt x="0" y="53340"/>
                    </a:lnTo>
                    <a:lnTo>
                      <a:pt x="4190" y="74104"/>
                    </a:lnTo>
                    <a:lnTo>
                      <a:pt x="15620" y="91059"/>
                    </a:lnTo>
                    <a:lnTo>
                      <a:pt x="32575" y="102489"/>
                    </a:lnTo>
                    <a:lnTo>
                      <a:pt x="53339" y="106680"/>
                    </a:lnTo>
                    <a:lnTo>
                      <a:pt x="2106167" y="106680"/>
                    </a:lnTo>
                    <a:lnTo>
                      <a:pt x="2126932" y="102489"/>
                    </a:lnTo>
                    <a:lnTo>
                      <a:pt x="2143886" y="91059"/>
                    </a:lnTo>
                    <a:lnTo>
                      <a:pt x="2155316" y="74104"/>
                    </a:lnTo>
                    <a:lnTo>
                      <a:pt x="2159507" y="53340"/>
                    </a:lnTo>
                    <a:lnTo>
                      <a:pt x="2155316" y="32575"/>
                    </a:lnTo>
                    <a:lnTo>
                      <a:pt x="2143886" y="15621"/>
                    </a:lnTo>
                    <a:lnTo>
                      <a:pt x="2126932" y="4191"/>
                    </a:lnTo>
                    <a:lnTo>
                      <a:pt x="2106167" y="0"/>
                    </a:lnTo>
                    <a:close/>
                  </a:path>
                </a:pathLst>
              </a:custGeom>
              <a:solidFill>
                <a:srgbClr val="FAA100"/>
              </a:solidFill>
            </p:spPr>
            <p:txBody>
              <a:bodyPr wrap="square" lIns="0" tIns="0" rIns="0" bIns="0" rtlCol="0"/>
              <a:lstStyle/>
              <a:p>
                <a:endParaRPr sz="1350"/>
              </a:p>
            </p:txBody>
          </p:sp>
          <p:sp>
            <p:nvSpPr>
              <p:cNvPr id="114" name="object 21">
                <a:extLst>
                  <a:ext uri="{FF2B5EF4-FFF2-40B4-BE49-F238E27FC236}">
                    <a16:creationId xmlns:a16="http://schemas.microsoft.com/office/drawing/2014/main" id="{212E6A0D-EF08-4D25-8E83-D00F429A9CBF}"/>
                  </a:ext>
                </a:extLst>
              </p:cNvPr>
              <p:cNvSpPr/>
              <p:nvPr/>
            </p:nvSpPr>
            <p:spPr>
              <a:xfrm>
                <a:off x="8865107" y="3631691"/>
                <a:ext cx="2159635" cy="108585"/>
              </a:xfrm>
              <a:custGeom>
                <a:avLst/>
                <a:gdLst/>
                <a:ahLst/>
                <a:cxnLst/>
                <a:rect l="l" t="t" r="r" b="b"/>
                <a:pathLst>
                  <a:path w="2159634" h="108585">
                    <a:moveTo>
                      <a:pt x="2105406" y="0"/>
                    </a:moveTo>
                    <a:lnTo>
                      <a:pt x="54101" y="0"/>
                    </a:lnTo>
                    <a:lnTo>
                      <a:pt x="33057" y="4256"/>
                    </a:lnTo>
                    <a:lnTo>
                      <a:pt x="15859" y="15859"/>
                    </a:lnTo>
                    <a:lnTo>
                      <a:pt x="4256" y="33057"/>
                    </a:lnTo>
                    <a:lnTo>
                      <a:pt x="0" y="54101"/>
                    </a:lnTo>
                    <a:lnTo>
                      <a:pt x="4256" y="75146"/>
                    </a:lnTo>
                    <a:lnTo>
                      <a:pt x="15859" y="92344"/>
                    </a:lnTo>
                    <a:lnTo>
                      <a:pt x="33057" y="103947"/>
                    </a:lnTo>
                    <a:lnTo>
                      <a:pt x="54101" y="108203"/>
                    </a:lnTo>
                    <a:lnTo>
                      <a:pt x="2105406" y="108203"/>
                    </a:lnTo>
                    <a:lnTo>
                      <a:pt x="2126450" y="103947"/>
                    </a:lnTo>
                    <a:lnTo>
                      <a:pt x="2143648" y="92344"/>
                    </a:lnTo>
                    <a:lnTo>
                      <a:pt x="2155251" y="75146"/>
                    </a:lnTo>
                    <a:lnTo>
                      <a:pt x="2159508" y="54101"/>
                    </a:lnTo>
                    <a:lnTo>
                      <a:pt x="2155251" y="33057"/>
                    </a:lnTo>
                    <a:lnTo>
                      <a:pt x="2143648" y="15859"/>
                    </a:lnTo>
                    <a:lnTo>
                      <a:pt x="2126450" y="4256"/>
                    </a:lnTo>
                    <a:lnTo>
                      <a:pt x="2105406" y="0"/>
                    </a:lnTo>
                    <a:close/>
                  </a:path>
                </a:pathLst>
              </a:custGeom>
              <a:solidFill>
                <a:srgbClr val="E62500"/>
              </a:solidFill>
            </p:spPr>
            <p:txBody>
              <a:bodyPr wrap="square" lIns="0" tIns="0" rIns="0" bIns="0" rtlCol="0"/>
              <a:lstStyle/>
              <a:p>
                <a:endParaRPr sz="1350"/>
              </a:p>
            </p:txBody>
          </p:sp>
        </p:grpSp>
        <p:sp>
          <p:nvSpPr>
            <p:cNvPr id="77" name="object 22">
              <a:extLst>
                <a:ext uri="{FF2B5EF4-FFF2-40B4-BE49-F238E27FC236}">
                  <a16:creationId xmlns:a16="http://schemas.microsoft.com/office/drawing/2014/main" id="{3AA830BF-3F21-4570-B460-3C1CA258CF6A}"/>
                </a:ext>
              </a:extLst>
            </p:cNvPr>
            <p:cNvSpPr txBox="1"/>
            <p:nvPr/>
          </p:nvSpPr>
          <p:spPr>
            <a:xfrm>
              <a:off x="1289430"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2014</a:t>
              </a:r>
              <a:endParaRPr sz="1200">
                <a:latin typeface="Arial"/>
                <a:cs typeface="Arial"/>
              </a:endParaRPr>
            </a:p>
          </p:txBody>
        </p:sp>
        <p:sp>
          <p:nvSpPr>
            <p:cNvPr id="78" name="object 23">
              <a:extLst>
                <a:ext uri="{FF2B5EF4-FFF2-40B4-BE49-F238E27FC236}">
                  <a16:creationId xmlns:a16="http://schemas.microsoft.com/office/drawing/2014/main" id="{6D905C1A-ED79-449E-99F4-660059CF3B7C}"/>
                </a:ext>
              </a:extLst>
            </p:cNvPr>
            <p:cNvSpPr txBox="1"/>
            <p:nvPr/>
          </p:nvSpPr>
          <p:spPr>
            <a:xfrm>
              <a:off x="3008757"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2015</a:t>
              </a:r>
              <a:endParaRPr sz="1200">
                <a:latin typeface="Arial"/>
                <a:cs typeface="Arial"/>
              </a:endParaRPr>
            </a:p>
          </p:txBody>
        </p:sp>
        <p:sp>
          <p:nvSpPr>
            <p:cNvPr id="79" name="object 24">
              <a:extLst>
                <a:ext uri="{FF2B5EF4-FFF2-40B4-BE49-F238E27FC236}">
                  <a16:creationId xmlns:a16="http://schemas.microsoft.com/office/drawing/2014/main" id="{3D1B8676-D139-456C-8C8A-5ED539A81047}"/>
                </a:ext>
              </a:extLst>
            </p:cNvPr>
            <p:cNvSpPr txBox="1"/>
            <p:nvPr/>
          </p:nvSpPr>
          <p:spPr>
            <a:xfrm>
              <a:off x="4728464"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2017</a:t>
              </a:r>
              <a:endParaRPr sz="1200">
                <a:latin typeface="Arial"/>
                <a:cs typeface="Arial"/>
              </a:endParaRPr>
            </a:p>
          </p:txBody>
        </p:sp>
        <p:sp>
          <p:nvSpPr>
            <p:cNvPr id="80" name="object 25">
              <a:extLst>
                <a:ext uri="{FF2B5EF4-FFF2-40B4-BE49-F238E27FC236}">
                  <a16:creationId xmlns:a16="http://schemas.microsoft.com/office/drawing/2014/main" id="{73169E83-CD41-49A5-AB4F-F9896BF16096}"/>
                </a:ext>
              </a:extLst>
            </p:cNvPr>
            <p:cNvSpPr txBox="1"/>
            <p:nvPr/>
          </p:nvSpPr>
          <p:spPr>
            <a:xfrm>
              <a:off x="6447791"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2018</a:t>
              </a:r>
              <a:endParaRPr sz="1200">
                <a:latin typeface="Arial"/>
                <a:cs typeface="Arial"/>
              </a:endParaRPr>
            </a:p>
          </p:txBody>
        </p:sp>
        <p:sp>
          <p:nvSpPr>
            <p:cNvPr id="81" name="object 26">
              <a:extLst>
                <a:ext uri="{FF2B5EF4-FFF2-40B4-BE49-F238E27FC236}">
                  <a16:creationId xmlns:a16="http://schemas.microsoft.com/office/drawing/2014/main" id="{0EB1DE15-01DB-4AB6-B0DE-C84C6152DEA9}"/>
                </a:ext>
              </a:extLst>
            </p:cNvPr>
            <p:cNvSpPr txBox="1"/>
            <p:nvPr/>
          </p:nvSpPr>
          <p:spPr>
            <a:xfrm>
              <a:off x="8167243"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2019</a:t>
              </a:r>
              <a:endParaRPr sz="1200">
                <a:latin typeface="Arial"/>
                <a:cs typeface="Arial"/>
              </a:endParaRPr>
            </a:p>
          </p:txBody>
        </p:sp>
        <p:sp>
          <p:nvSpPr>
            <p:cNvPr id="82" name="object 27">
              <a:extLst>
                <a:ext uri="{FF2B5EF4-FFF2-40B4-BE49-F238E27FC236}">
                  <a16:creationId xmlns:a16="http://schemas.microsoft.com/office/drawing/2014/main" id="{384FE140-9C62-4BE9-9BF8-D942D89581D8}"/>
                </a:ext>
              </a:extLst>
            </p:cNvPr>
            <p:cNvSpPr txBox="1"/>
            <p:nvPr/>
          </p:nvSpPr>
          <p:spPr>
            <a:xfrm>
              <a:off x="9886951"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2020</a:t>
              </a:r>
              <a:endParaRPr sz="1200">
                <a:latin typeface="Arial"/>
                <a:cs typeface="Arial"/>
              </a:endParaRPr>
            </a:p>
          </p:txBody>
        </p:sp>
        <p:sp>
          <p:nvSpPr>
            <p:cNvPr id="83" name="object 28">
              <a:extLst>
                <a:ext uri="{FF2B5EF4-FFF2-40B4-BE49-F238E27FC236}">
                  <a16:creationId xmlns:a16="http://schemas.microsoft.com/office/drawing/2014/main" id="{3F1B2D1C-42E0-4954-A207-F7A98F8678E2}"/>
                </a:ext>
              </a:extLst>
            </p:cNvPr>
            <p:cNvSpPr txBox="1"/>
            <p:nvPr/>
          </p:nvSpPr>
          <p:spPr>
            <a:xfrm>
              <a:off x="62890" y="3141726"/>
              <a:ext cx="1400175" cy="1305485"/>
            </a:xfrm>
            <a:prstGeom prst="rect">
              <a:avLst/>
            </a:prstGeom>
          </p:spPr>
          <p:txBody>
            <a:bodyPr vert="horz" wrap="square" lIns="0" tIns="9525" rIns="0" bIns="0" rtlCol="0">
              <a:spAutoFit/>
            </a:bodyPr>
            <a:lstStyle/>
            <a:p>
              <a:pPr marL="209550" marR="3810" indent="-200025">
                <a:spcBef>
                  <a:spcPts val="75"/>
                </a:spcBef>
                <a:buFont typeface="Wingdings"/>
                <a:buChar char=""/>
                <a:tabLst>
                  <a:tab pos="209074" algn="l"/>
                  <a:tab pos="209550" algn="l"/>
                </a:tabLst>
              </a:pPr>
              <a:r>
                <a:rPr sz="900" spc="-4" dirty="0">
                  <a:latin typeface="Arial"/>
                  <a:cs typeface="Arial"/>
                </a:rPr>
                <a:t>Pemilu</a:t>
              </a:r>
              <a:r>
                <a:rPr sz="900" spc="-45" dirty="0">
                  <a:latin typeface="Arial"/>
                  <a:cs typeface="Arial"/>
                </a:rPr>
                <a:t> </a:t>
              </a:r>
              <a:r>
                <a:rPr sz="900" spc="-4" dirty="0">
                  <a:latin typeface="Arial"/>
                  <a:cs typeface="Arial"/>
                </a:rPr>
                <a:t>Presiden  dan Wakil  Presiden  </a:t>
              </a:r>
              <a:r>
                <a:rPr sz="900" dirty="0">
                  <a:latin typeface="Arial"/>
                  <a:cs typeface="Arial"/>
                </a:rPr>
                <a:t>(71,31%)</a:t>
              </a:r>
              <a:endParaRPr sz="900">
                <a:latin typeface="Arial"/>
                <a:cs typeface="Arial"/>
              </a:endParaRPr>
            </a:p>
            <a:p>
              <a:pPr marL="209550" marR="22860" indent="-200025" algn="just">
                <a:buFont typeface="Wingdings"/>
                <a:buChar char=""/>
                <a:tabLst>
                  <a:tab pos="209550" algn="l"/>
                </a:tabLst>
              </a:pPr>
              <a:r>
                <a:rPr sz="900" spc="-4" dirty="0">
                  <a:latin typeface="Arial"/>
                  <a:cs typeface="Arial"/>
                </a:rPr>
                <a:t>Pemilu Anggota  </a:t>
              </a:r>
              <a:r>
                <a:rPr sz="900" dirty="0">
                  <a:latin typeface="Arial"/>
                  <a:cs typeface="Arial"/>
                </a:rPr>
                <a:t>DPR, </a:t>
              </a:r>
              <a:r>
                <a:rPr sz="900" spc="-4" dirty="0">
                  <a:latin typeface="Arial"/>
                  <a:cs typeface="Arial"/>
                </a:rPr>
                <a:t>DPD dan  </a:t>
              </a:r>
              <a:r>
                <a:rPr sz="900" dirty="0">
                  <a:latin typeface="Arial"/>
                  <a:cs typeface="Arial"/>
                </a:rPr>
                <a:t>DPRD</a:t>
              </a:r>
              <a:r>
                <a:rPr sz="900" spc="-79" dirty="0">
                  <a:latin typeface="Arial"/>
                  <a:cs typeface="Arial"/>
                </a:rPr>
                <a:t> </a:t>
              </a:r>
              <a:r>
                <a:rPr sz="900" spc="-8" dirty="0">
                  <a:latin typeface="Arial"/>
                  <a:cs typeface="Arial"/>
                </a:rPr>
                <a:t>(75,11%)</a:t>
              </a:r>
              <a:endParaRPr sz="900">
                <a:latin typeface="Arial"/>
                <a:cs typeface="Arial"/>
              </a:endParaRPr>
            </a:p>
          </p:txBody>
        </p:sp>
        <p:sp>
          <p:nvSpPr>
            <p:cNvPr id="84" name="object 29">
              <a:extLst>
                <a:ext uri="{FF2B5EF4-FFF2-40B4-BE49-F238E27FC236}">
                  <a16:creationId xmlns:a16="http://schemas.microsoft.com/office/drawing/2014/main" id="{B60AEE42-90B2-4B2D-9822-396AAC8B72A0}"/>
                </a:ext>
              </a:extLst>
            </p:cNvPr>
            <p:cNvSpPr txBox="1"/>
            <p:nvPr/>
          </p:nvSpPr>
          <p:spPr>
            <a:xfrm>
              <a:off x="71118" y="2378710"/>
              <a:ext cx="1054100" cy="659796"/>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Pemilu</a:t>
              </a:r>
              <a:r>
                <a:rPr sz="1050" b="1" spc="-71" dirty="0">
                  <a:solidFill>
                    <a:srgbClr val="404040"/>
                  </a:solidFill>
                  <a:latin typeface="Arial"/>
                  <a:cs typeface="Arial"/>
                </a:rPr>
                <a:t> </a:t>
              </a:r>
              <a:r>
                <a:rPr sz="1050" b="1" spc="-4" dirty="0">
                  <a:solidFill>
                    <a:srgbClr val="404040"/>
                  </a:solidFill>
                  <a:latin typeface="Arial"/>
                  <a:cs typeface="Arial"/>
                </a:rPr>
                <a:t>2014</a:t>
              </a:r>
              <a:endParaRPr sz="1050">
                <a:latin typeface="Arial"/>
                <a:cs typeface="Arial"/>
              </a:endParaRPr>
            </a:p>
          </p:txBody>
        </p:sp>
        <p:grpSp>
          <p:nvGrpSpPr>
            <p:cNvPr id="85" name="object 30">
              <a:extLst>
                <a:ext uri="{FF2B5EF4-FFF2-40B4-BE49-F238E27FC236}">
                  <a16:creationId xmlns:a16="http://schemas.microsoft.com/office/drawing/2014/main" id="{27174559-5D6F-4D0E-8328-BBCD170A3F86}"/>
                </a:ext>
              </a:extLst>
            </p:cNvPr>
            <p:cNvGrpSpPr/>
            <p:nvPr/>
          </p:nvGrpSpPr>
          <p:grpSpPr>
            <a:xfrm>
              <a:off x="42417" y="1875282"/>
              <a:ext cx="8871585" cy="3529329"/>
              <a:chOff x="42417" y="1875282"/>
              <a:chExt cx="8871585" cy="3529329"/>
            </a:xfrm>
          </p:grpSpPr>
          <p:sp>
            <p:nvSpPr>
              <p:cNvPr id="95" name="object 31">
                <a:extLst>
                  <a:ext uri="{FF2B5EF4-FFF2-40B4-BE49-F238E27FC236}">
                    <a16:creationId xmlns:a16="http://schemas.microsoft.com/office/drawing/2014/main" id="{3C1BAEEB-A671-429C-A981-70F0B99BAB4A}"/>
                  </a:ext>
                </a:extLst>
              </p:cNvPr>
              <p:cNvSpPr/>
              <p:nvPr/>
            </p:nvSpPr>
            <p:spPr>
              <a:xfrm>
                <a:off x="1652765" y="1875281"/>
                <a:ext cx="7261859" cy="2348865"/>
              </a:xfrm>
              <a:custGeom>
                <a:avLst/>
                <a:gdLst/>
                <a:ahLst/>
                <a:cxnLst/>
                <a:rect l="l" t="t" r="r" b="b"/>
                <a:pathLst>
                  <a:path w="7261859" h="2348865">
                    <a:moveTo>
                      <a:pt x="48018" y="854075"/>
                    </a:moveTo>
                    <a:lnTo>
                      <a:pt x="47891" y="835152"/>
                    </a:lnTo>
                    <a:lnTo>
                      <a:pt x="38366" y="835152"/>
                    </a:lnTo>
                    <a:lnTo>
                      <a:pt x="28841" y="835152"/>
                    </a:lnTo>
                    <a:lnTo>
                      <a:pt x="28968" y="854202"/>
                    </a:lnTo>
                    <a:lnTo>
                      <a:pt x="48018" y="854075"/>
                    </a:lnTo>
                    <a:close/>
                  </a:path>
                  <a:path w="7261859" h="2348865">
                    <a:moveTo>
                      <a:pt x="48526" y="930275"/>
                    </a:moveTo>
                    <a:lnTo>
                      <a:pt x="48145" y="873125"/>
                    </a:lnTo>
                    <a:lnTo>
                      <a:pt x="29095" y="873252"/>
                    </a:lnTo>
                    <a:lnTo>
                      <a:pt x="29476" y="930402"/>
                    </a:lnTo>
                    <a:lnTo>
                      <a:pt x="48526" y="930275"/>
                    </a:lnTo>
                    <a:close/>
                  </a:path>
                  <a:path w="7261859" h="2348865">
                    <a:moveTo>
                      <a:pt x="49034" y="1006475"/>
                    </a:moveTo>
                    <a:lnTo>
                      <a:pt x="48653" y="949325"/>
                    </a:lnTo>
                    <a:lnTo>
                      <a:pt x="29603" y="949452"/>
                    </a:lnTo>
                    <a:lnTo>
                      <a:pt x="29984" y="1006602"/>
                    </a:lnTo>
                    <a:lnTo>
                      <a:pt x="49034" y="1006475"/>
                    </a:lnTo>
                    <a:close/>
                  </a:path>
                  <a:path w="7261859" h="2348865">
                    <a:moveTo>
                      <a:pt x="49542" y="1082675"/>
                    </a:moveTo>
                    <a:lnTo>
                      <a:pt x="49161" y="1025525"/>
                    </a:lnTo>
                    <a:lnTo>
                      <a:pt x="30111" y="1025652"/>
                    </a:lnTo>
                    <a:lnTo>
                      <a:pt x="30492" y="1082802"/>
                    </a:lnTo>
                    <a:lnTo>
                      <a:pt x="49542" y="1082675"/>
                    </a:lnTo>
                    <a:close/>
                  </a:path>
                  <a:path w="7261859" h="2348865">
                    <a:moveTo>
                      <a:pt x="50050" y="1158875"/>
                    </a:moveTo>
                    <a:lnTo>
                      <a:pt x="49669" y="1101725"/>
                    </a:lnTo>
                    <a:lnTo>
                      <a:pt x="30619" y="1101852"/>
                    </a:lnTo>
                    <a:lnTo>
                      <a:pt x="31000" y="1159002"/>
                    </a:lnTo>
                    <a:lnTo>
                      <a:pt x="50050" y="1158875"/>
                    </a:lnTo>
                    <a:close/>
                  </a:path>
                  <a:path w="7261859" h="2348865">
                    <a:moveTo>
                      <a:pt x="50558" y="1235075"/>
                    </a:moveTo>
                    <a:lnTo>
                      <a:pt x="50177" y="1177925"/>
                    </a:lnTo>
                    <a:lnTo>
                      <a:pt x="31127" y="1178052"/>
                    </a:lnTo>
                    <a:lnTo>
                      <a:pt x="31508" y="1235202"/>
                    </a:lnTo>
                    <a:lnTo>
                      <a:pt x="50558" y="1235075"/>
                    </a:lnTo>
                    <a:close/>
                  </a:path>
                  <a:path w="7261859" h="2348865">
                    <a:moveTo>
                      <a:pt x="51066" y="1311275"/>
                    </a:moveTo>
                    <a:lnTo>
                      <a:pt x="50685" y="1254125"/>
                    </a:lnTo>
                    <a:lnTo>
                      <a:pt x="31635" y="1254252"/>
                    </a:lnTo>
                    <a:lnTo>
                      <a:pt x="32016" y="1311402"/>
                    </a:lnTo>
                    <a:lnTo>
                      <a:pt x="51066" y="1311275"/>
                    </a:lnTo>
                    <a:close/>
                  </a:path>
                  <a:path w="7261859" h="2348865">
                    <a:moveTo>
                      <a:pt x="51574" y="1387475"/>
                    </a:moveTo>
                    <a:lnTo>
                      <a:pt x="51193" y="1330325"/>
                    </a:lnTo>
                    <a:lnTo>
                      <a:pt x="32143" y="1330452"/>
                    </a:lnTo>
                    <a:lnTo>
                      <a:pt x="32524" y="1387602"/>
                    </a:lnTo>
                    <a:lnTo>
                      <a:pt x="51574" y="1387475"/>
                    </a:lnTo>
                    <a:close/>
                  </a:path>
                  <a:path w="7261859" h="2348865">
                    <a:moveTo>
                      <a:pt x="52082" y="1463675"/>
                    </a:moveTo>
                    <a:lnTo>
                      <a:pt x="51701" y="1406525"/>
                    </a:lnTo>
                    <a:lnTo>
                      <a:pt x="32651" y="1406652"/>
                    </a:lnTo>
                    <a:lnTo>
                      <a:pt x="33032" y="1463802"/>
                    </a:lnTo>
                    <a:lnTo>
                      <a:pt x="52082" y="1463675"/>
                    </a:lnTo>
                    <a:close/>
                  </a:path>
                  <a:path w="7261859" h="2348865">
                    <a:moveTo>
                      <a:pt x="52590" y="1539875"/>
                    </a:moveTo>
                    <a:lnTo>
                      <a:pt x="52209" y="1482725"/>
                    </a:lnTo>
                    <a:lnTo>
                      <a:pt x="33159" y="1482852"/>
                    </a:lnTo>
                    <a:lnTo>
                      <a:pt x="33540" y="1540002"/>
                    </a:lnTo>
                    <a:lnTo>
                      <a:pt x="52590" y="1539875"/>
                    </a:lnTo>
                    <a:close/>
                  </a:path>
                  <a:path w="7261859" h="2348865">
                    <a:moveTo>
                      <a:pt x="53098" y="1616075"/>
                    </a:moveTo>
                    <a:lnTo>
                      <a:pt x="52717" y="1558925"/>
                    </a:lnTo>
                    <a:lnTo>
                      <a:pt x="33667" y="1559052"/>
                    </a:lnTo>
                    <a:lnTo>
                      <a:pt x="34048" y="1616202"/>
                    </a:lnTo>
                    <a:lnTo>
                      <a:pt x="53098" y="1616075"/>
                    </a:lnTo>
                    <a:close/>
                  </a:path>
                  <a:path w="7261859" h="2348865">
                    <a:moveTo>
                      <a:pt x="53606" y="1692287"/>
                    </a:moveTo>
                    <a:lnTo>
                      <a:pt x="53225" y="1635125"/>
                    </a:lnTo>
                    <a:lnTo>
                      <a:pt x="34175" y="1635252"/>
                    </a:lnTo>
                    <a:lnTo>
                      <a:pt x="34556" y="1692414"/>
                    </a:lnTo>
                    <a:lnTo>
                      <a:pt x="53606" y="1692287"/>
                    </a:lnTo>
                    <a:close/>
                  </a:path>
                  <a:path w="7261859" h="2348865">
                    <a:moveTo>
                      <a:pt x="54114" y="1768475"/>
                    </a:moveTo>
                    <a:lnTo>
                      <a:pt x="53733" y="1711337"/>
                    </a:lnTo>
                    <a:lnTo>
                      <a:pt x="34683" y="1711464"/>
                    </a:lnTo>
                    <a:lnTo>
                      <a:pt x="35064" y="1768602"/>
                    </a:lnTo>
                    <a:lnTo>
                      <a:pt x="54114" y="1768475"/>
                    </a:lnTo>
                    <a:close/>
                  </a:path>
                  <a:path w="7261859" h="2348865">
                    <a:moveTo>
                      <a:pt x="54622" y="1844675"/>
                    </a:moveTo>
                    <a:lnTo>
                      <a:pt x="54241" y="1787525"/>
                    </a:lnTo>
                    <a:lnTo>
                      <a:pt x="35191" y="1787652"/>
                    </a:lnTo>
                    <a:lnTo>
                      <a:pt x="35572" y="1844802"/>
                    </a:lnTo>
                    <a:lnTo>
                      <a:pt x="54622" y="1844675"/>
                    </a:lnTo>
                    <a:close/>
                  </a:path>
                  <a:path w="7261859" h="2348865">
                    <a:moveTo>
                      <a:pt x="55130" y="1920875"/>
                    </a:moveTo>
                    <a:lnTo>
                      <a:pt x="54749" y="1863725"/>
                    </a:lnTo>
                    <a:lnTo>
                      <a:pt x="35699" y="1863852"/>
                    </a:lnTo>
                    <a:lnTo>
                      <a:pt x="36080" y="1921002"/>
                    </a:lnTo>
                    <a:lnTo>
                      <a:pt x="55130" y="1920875"/>
                    </a:lnTo>
                    <a:close/>
                  </a:path>
                  <a:path w="7261859" h="2348865">
                    <a:moveTo>
                      <a:pt x="55511" y="1997075"/>
                    </a:moveTo>
                    <a:lnTo>
                      <a:pt x="55257" y="1939925"/>
                    </a:lnTo>
                    <a:lnTo>
                      <a:pt x="36207" y="1940052"/>
                    </a:lnTo>
                    <a:lnTo>
                      <a:pt x="36461" y="1997202"/>
                    </a:lnTo>
                    <a:lnTo>
                      <a:pt x="55511" y="1997075"/>
                    </a:lnTo>
                    <a:close/>
                  </a:path>
                  <a:path w="7261859" h="2348865">
                    <a:moveTo>
                      <a:pt x="56019" y="2073275"/>
                    </a:moveTo>
                    <a:lnTo>
                      <a:pt x="55638" y="2016125"/>
                    </a:lnTo>
                    <a:lnTo>
                      <a:pt x="36588" y="2016252"/>
                    </a:lnTo>
                    <a:lnTo>
                      <a:pt x="36969" y="2073402"/>
                    </a:lnTo>
                    <a:lnTo>
                      <a:pt x="56019" y="2073275"/>
                    </a:lnTo>
                    <a:close/>
                  </a:path>
                  <a:path w="7261859" h="2348865">
                    <a:moveTo>
                      <a:pt x="56527" y="2149475"/>
                    </a:moveTo>
                    <a:lnTo>
                      <a:pt x="56146" y="2092325"/>
                    </a:lnTo>
                    <a:lnTo>
                      <a:pt x="37096" y="2092452"/>
                    </a:lnTo>
                    <a:lnTo>
                      <a:pt x="37477" y="2149602"/>
                    </a:lnTo>
                    <a:lnTo>
                      <a:pt x="56527" y="2149475"/>
                    </a:lnTo>
                    <a:close/>
                  </a:path>
                  <a:path w="7261859" h="2348865">
                    <a:moveTo>
                      <a:pt x="57035" y="2225675"/>
                    </a:moveTo>
                    <a:lnTo>
                      <a:pt x="56654" y="2168525"/>
                    </a:lnTo>
                    <a:lnTo>
                      <a:pt x="37604" y="2168652"/>
                    </a:lnTo>
                    <a:lnTo>
                      <a:pt x="37985" y="2225802"/>
                    </a:lnTo>
                    <a:lnTo>
                      <a:pt x="57035" y="2225675"/>
                    </a:lnTo>
                    <a:close/>
                  </a:path>
                  <a:path w="7261859" h="2348865">
                    <a:moveTo>
                      <a:pt x="76212" y="796798"/>
                    </a:moveTo>
                    <a:lnTo>
                      <a:pt x="73126" y="781977"/>
                    </a:lnTo>
                    <a:lnTo>
                      <a:pt x="64884" y="769924"/>
                    </a:lnTo>
                    <a:lnTo>
                      <a:pt x="52717" y="761847"/>
                    </a:lnTo>
                    <a:lnTo>
                      <a:pt x="37858" y="758952"/>
                    </a:lnTo>
                    <a:lnTo>
                      <a:pt x="23025" y="762038"/>
                    </a:lnTo>
                    <a:lnTo>
                      <a:pt x="10972" y="770280"/>
                    </a:lnTo>
                    <a:lnTo>
                      <a:pt x="2895" y="782447"/>
                    </a:lnTo>
                    <a:lnTo>
                      <a:pt x="0" y="797306"/>
                    </a:lnTo>
                    <a:lnTo>
                      <a:pt x="3086" y="812139"/>
                    </a:lnTo>
                    <a:lnTo>
                      <a:pt x="11328" y="824191"/>
                    </a:lnTo>
                    <a:lnTo>
                      <a:pt x="23495" y="832269"/>
                    </a:lnTo>
                    <a:lnTo>
                      <a:pt x="28829" y="833297"/>
                    </a:lnTo>
                    <a:lnTo>
                      <a:pt x="47320" y="833297"/>
                    </a:lnTo>
                    <a:lnTo>
                      <a:pt x="47879" y="833297"/>
                    </a:lnTo>
                    <a:lnTo>
                      <a:pt x="53187" y="832078"/>
                    </a:lnTo>
                    <a:lnTo>
                      <a:pt x="65239" y="823836"/>
                    </a:lnTo>
                    <a:lnTo>
                      <a:pt x="73317" y="811669"/>
                    </a:lnTo>
                    <a:lnTo>
                      <a:pt x="76187" y="796925"/>
                    </a:lnTo>
                    <a:lnTo>
                      <a:pt x="76212" y="796798"/>
                    </a:lnTo>
                    <a:close/>
                  </a:path>
                  <a:path w="7261859" h="2348865">
                    <a:moveTo>
                      <a:pt x="86245" y="2310384"/>
                    </a:moveTo>
                    <a:lnTo>
                      <a:pt x="84493" y="2302002"/>
                    </a:lnTo>
                    <a:lnTo>
                      <a:pt x="83159" y="2295614"/>
                    </a:lnTo>
                    <a:lnTo>
                      <a:pt x="74917" y="2283561"/>
                    </a:lnTo>
                    <a:lnTo>
                      <a:pt x="62750" y="2275459"/>
                    </a:lnTo>
                    <a:lnTo>
                      <a:pt x="57353" y="2274405"/>
                    </a:lnTo>
                    <a:lnTo>
                      <a:pt x="57340" y="2272538"/>
                    </a:lnTo>
                    <a:lnTo>
                      <a:pt x="57162" y="2244725"/>
                    </a:lnTo>
                    <a:lnTo>
                      <a:pt x="38112" y="2244852"/>
                    </a:lnTo>
                    <a:lnTo>
                      <a:pt x="38303" y="2274544"/>
                    </a:lnTo>
                    <a:lnTo>
                      <a:pt x="33058" y="2275649"/>
                    </a:lnTo>
                    <a:lnTo>
                      <a:pt x="21005" y="2283904"/>
                    </a:lnTo>
                    <a:lnTo>
                      <a:pt x="12928" y="2296083"/>
                    </a:lnTo>
                    <a:lnTo>
                      <a:pt x="10045" y="2310892"/>
                    </a:lnTo>
                    <a:lnTo>
                      <a:pt x="13119" y="2325725"/>
                    </a:lnTo>
                    <a:lnTo>
                      <a:pt x="21361" y="2337778"/>
                    </a:lnTo>
                    <a:lnTo>
                      <a:pt x="33528" y="2345855"/>
                    </a:lnTo>
                    <a:lnTo>
                      <a:pt x="48399" y="2348738"/>
                    </a:lnTo>
                    <a:lnTo>
                      <a:pt x="63169" y="2345664"/>
                    </a:lnTo>
                    <a:lnTo>
                      <a:pt x="75222" y="2337422"/>
                    </a:lnTo>
                    <a:lnTo>
                      <a:pt x="83324" y="2325255"/>
                    </a:lnTo>
                    <a:lnTo>
                      <a:pt x="86245" y="2310384"/>
                    </a:lnTo>
                    <a:close/>
                  </a:path>
                  <a:path w="7261859" h="2348865">
                    <a:moveTo>
                      <a:pt x="1698510" y="684911"/>
                    </a:moveTo>
                    <a:lnTo>
                      <a:pt x="1698383" y="665988"/>
                    </a:lnTo>
                    <a:lnTo>
                      <a:pt x="1688858" y="665988"/>
                    </a:lnTo>
                    <a:lnTo>
                      <a:pt x="1679333" y="665988"/>
                    </a:lnTo>
                    <a:lnTo>
                      <a:pt x="1679460" y="685038"/>
                    </a:lnTo>
                    <a:lnTo>
                      <a:pt x="1698510" y="684911"/>
                    </a:lnTo>
                    <a:close/>
                  </a:path>
                  <a:path w="7261859" h="2348865">
                    <a:moveTo>
                      <a:pt x="1699018" y="761111"/>
                    </a:moveTo>
                    <a:lnTo>
                      <a:pt x="1698637" y="703961"/>
                    </a:lnTo>
                    <a:lnTo>
                      <a:pt x="1679587" y="704088"/>
                    </a:lnTo>
                    <a:lnTo>
                      <a:pt x="1679968" y="761238"/>
                    </a:lnTo>
                    <a:lnTo>
                      <a:pt x="1699018" y="761111"/>
                    </a:lnTo>
                    <a:close/>
                  </a:path>
                  <a:path w="7261859" h="2348865">
                    <a:moveTo>
                      <a:pt x="1699526" y="837311"/>
                    </a:moveTo>
                    <a:lnTo>
                      <a:pt x="1699145" y="780161"/>
                    </a:lnTo>
                    <a:lnTo>
                      <a:pt x="1680095" y="780288"/>
                    </a:lnTo>
                    <a:lnTo>
                      <a:pt x="1680476" y="837438"/>
                    </a:lnTo>
                    <a:lnTo>
                      <a:pt x="1699526" y="837311"/>
                    </a:lnTo>
                    <a:close/>
                  </a:path>
                  <a:path w="7261859" h="2348865">
                    <a:moveTo>
                      <a:pt x="1700034" y="913511"/>
                    </a:moveTo>
                    <a:lnTo>
                      <a:pt x="1699653" y="856361"/>
                    </a:lnTo>
                    <a:lnTo>
                      <a:pt x="1680603" y="856488"/>
                    </a:lnTo>
                    <a:lnTo>
                      <a:pt x="1680984" y="913638"/>
                    </a:lnTo>
                    <a:lnTo>
                      <a:pt x="1700034" y="913511"/>
                    </a:lnTo>
                    <a:close/>
                  </a:path>
                  <a:path w="7261859" h="2348865">
                    <a:moveTo>
                      <a:pt x="1700542" y="989711"/>
                    </a:moveTo>
                    <a:lnTo>
                      <a:pt x="1700161" y="932561"/>
                    </a:lnTo>
                    <a:lnTo>
                      <a:pt x="1681111" y="932688"/>
                    </a:lnTo>
                    <a:lnTo>
                      <a:pt x="1681492" y="989838"/>
                    </a:lnTo>
                    <a:lnTo>
                      <a:pt x="1700542" y="989711"/>
                    </a:lnTo>
                    <a:close/>
                  </a:path>
                  <a:path w="7261859" h="2348865">
                    <a:moveTo>
                      <a:pt x="1701050" y="1065911"/>
                    </a:moveTo>
                    <a:lnTo>
                      <a:pt x="1700669" y="1008761"/>
                    </a:lnTo>
                    <a:lnTo>
                      <a:pt x="1681619" y="1008888"/>
                    </a:lnTo>
                    <a:lnTo>
                      <a:pt x="1682000" y="1066038"/>
                    </a:lnTo>
                    <a:lnTo>
                      <a:pt x="1701050" y="1065911"/>
                    </a:lnTo>
                    <a:close/>
                  </a:path>
                  <a:path w="7261859" h="2348865">
                    <a:moveTo>
                      <a:pt x="1701558" y="1142111"/>
                    </a:moveTo>
                    <a:lnTo>
                      <a:pt x="1701177" y="1084961"/>
                    </a:lnTo>
                    <a:lnTo>
                      <a:pt x="1682127" y="1085088"/>
                    </a:lnTo>
                    <a:lnTo>
                      <a:pt x="1682508" y="1142238"/>
                    </a:lnTo>
                    <a:lnTo>
                      <a:pt x="1701558" y="1142111"/>
                    </a:lnTo>
                    <a:close/>
                  </a:path>
                  <a:path w="7261859" h="2348865">
                    <a:moveTo>
                      <a:pt x="1702066" y="1218311"/>
                    </a:moveTo>
                    <a:lnTo>
                      <a:pt x="1701685" y="1161161"/>
                    </a:lnTo>
                    <a:lnTo>
                      <a:pt x="1682635" y="1161288"/>
                    </a:lnTo>
                    <a:lnTo>
                      <a:pt x="1683016" y="1218438"/>
                    </a:lnTo>
                    <a:lnTo>
                      <a:pt x="1702066" y="1218311"/>
                    </a:lnTo>
                    <a:close/>
                  </a:path>
                  <a:path w="7261859" h="2348865">
                    <a:moveTo>
                      <a:pt x="1702574" y="1294511"/>
                    </a:moveTo>
                    <a:lnTo>
                      <a:pt x="1702193" y="1237361"/>
                    </a:lnTo>
                    <a:lnTo>
                      <a:pt x="1683143" y="1237488"/>
                    </a:lnTo>
                    <a:lnTo>
                      <a:pt x="1683524" y="1294638"/>
                    </a:lnTo>
                    <a:lnTo>
                      <a:pt x="1702574" y="1294511"/>
                    </a:lnTo>
                    <a:close/>
                  </a:path>
                  <a:path w="7261859" h="2348865">
                    <a:moveTo>
                      <a:pt x="1703082" y="1370711"/>
                    </a:moveTo>
                    <a:lnTo>
                      <a:pt x="1702701" y="1313561"/>
                    </a:lnTo>
                    <a:lnTo>
                      <a:pt x="1683651" y="1313688"/>
                    </a:lnTo>
                    <a:lnTo>
                      <a:pt x="1684032" y="1370838"/>
                    </a:lnTo>
                    <a:lnTo>
                      <a:pt x="1703082" y="1370711"/>
                    </a:lnTo>
                    <a:close/>
                  </a:path>
                  <a:path w="7261859" h="2348865">
                    <a:moveTo>
                      <a:pt x="1703590" y="1446911"/>
                    </a:moveTo>
                    <a:lnTo>
                      <a:pt x="1703209" y="1389761"/>
                    </a:lnTo>
                    <a:lnTo>
                      <a:pt x="1684159" y="1389888"/>
                    </a:lnTo>
                    <a:lnTo>
                      <a:pt x="1684540" y="1447038"/>
                    </a:lnTo>
                    <a:lnTo>
                      <a:pt x="1703590" y="1446911"/>
                    </a:lnTo>
                    <a:close/>
                  </a:path>
                  <a:path w="7261859" h="2348865">
                    <a:moveTo>
                      <a:pt x="1704098" y="1523111"/>
                    </a:moveTo>
                    <a:lnTo>
                      <a:pt x="1703717" y="1465961"/>
                    </a:lnTo>
                    <a:lnTo>
                      <a:pt x="1684667" y="1466088"/>
                    </a:lnTo>
                    <a:lnTo>
                      <a:pt x="1685048" y="1523238"/>
                    </a:lnTo>
                    <a:lnTo>
                      <a:pt x="1704098" y="1523111"/>
                    </a:lnTo>
                    <a:close/>
                  </a:path>
                  <a:path w="7261859" h="2348865">
                    <a:moveTo>
                      <a:pt x="1704606" y="1599311"/>
                    </a:moveTo>
                    <a:lnTo>
                      <a:pt x="1704225" y="1542161"/>
                    </a:lnTo>
                    <a:lnTo>
                      <a:pt x="1685175" y="1542288"/>
                    </a:lnTo>
                    <a:lnTo>
                      <a:pt x="1685556" y="1599438"/>
                    </a:lnTo>
                    <a:lnTo>
                      <a:pt x="1704606" y="1599311"/>
                    </a:lnTo>
                    <a:close/>
                  </a:path>
                  <a:path w="7261859" h="2348865">
                    <a:moveTo>
                      <a:pt x="1705114" y="1675511"/>
                    </a:moveTo>
                    <a:lnTo>
                      <a:pt x="1704733" y="1618361"/>
                    </a:lnTo>
                    <a:lnTo>
                      <a:pt x="1685683" y="1618488"/>
                    </a:lnTo>
                    <a:lnTo>
                      <a:pt x="1686064" y="1675650"/>
                    </a:lnTo>
                    <a:lnTo>
                      <a:pt x="1705114" y="1675511"/>
                    </a:lnTo>
                    <a:close/>
                  </a:path>
                  <a:path w="7261859" h="2348865">
                    <a:moveTo>
                      <a:pt x="1705622" y="1751711"/>
                    </a:moveTo>
                    <a:lnTo>
                      <a:pt x="1705241" y="1694561"/>
                    </a:lnTo>
                    <a:lnTo>
                      <a:pt x="1686191" y="1694700"/>
                    </a:lnTo>
                    <a:lnTo>
                      <a:pt x="1686572" y="1751838"/>
                    </a:lnTo>
                    <a:lnTo>
                      <a:pt x="1705622" y="1751711"/>
                    </a:lnTo>
                    <a:close/>
                  </a:path>
                  <a:path w="7261859" h="2348865">
                    <a:moveTo>
                      <a:pt x="1706003" y="1827911"/>
                    </a:moveTo>
                    <a:lnTo>
                      <a:pt x="1705749" y="1770761"/>
                    </a:lnTo>
                    <a:lnTo>
                      <a:pt x="1686699" y="1770888"/>
                    </a:lnTo>
                    <a:lnTo>
                      <a:pt x="1686953" y="1828038"/>
                    </a:lnTo>
                    <a:lnTo>
                      <a:pt x="1706003" y="1827911"/>
                    </a:lnTo>
                    <a:close/>
                  </a:path>
                  <a:path w="7261859" h="2348865">
                    <a:moveTo>
                      <a:pt x="1706511" y="1904111"/>
                    </a:moveTo>
                    <a:lnTo>
                      <a:pt x="1706130" y="1846961"/>
                    </a:lnTo>
                    <a:lnTo>
                      <a:pt x="1687080" y="1847088"/>
                    </a:lnTo>
                    <a:lnTo>
                      <a:pt x="1687461" y="1904238"/>
                    </a:lnTo>
                    <a:lnTo>
                      <a:pt x="1706511" y="1904111"/>
                    </a:lnTo>
                    <a:close/>
                  </a:path>
                  <a:path w="7261859" h="2348865">
                    <a:moveTo>
                      <a:pt x="1707019" y="1980311"/>
                    </a:moveTo>
                    <a:lnTo>
                      <a:pt x="1706638" y="1923161"/>
                    </a:lnTo>
                    <a:lnTo>
                      <a:pt x="1687588" y="1923288"/>
                    </a:lnTo>
                    <a:lnTo>
                      <a:pt x="1687969" y="1980438"/>
                    </a:lnTo>
                    <a:lnTo>
                      <a:pt x="1707019" y="1980311"/>
                    </a:lnTo>
                    <a:close/>
                  </a:path>
                  <a:path w="7261859" h="2348865">
                    <a:moveTo>
                      <a:pt x="1707527" y="2056511"/>
                    </a:moveTo>
                    <a:lnTo>
                      <a:pt x="1707146" y="1999361"/>
                    </a:lnTo>
                    <a:lnTo>
                      <a:pt x="1688096" y="1999488"/>
                    </a:lnTo>
                    <a:lnTo>
                      <a:pt x="1688477" y="2056638"/>
                    </a:lnTo>
                    <a:lnTo>
                      <a:pt x="1707527" y="2056511"/>
                    </a:lnTo>
                    <a:close/>
                  </a:path>
                  <a:path w="7261859" h="2348865">
                    <a:moveTo>
                      <a:pt x="1726704" y="627634"/>
                    </a:moveTo>
                    <a:lnTo>
                      <a:pt x="1723618" y="612813"/>
                    </a:lnTo>
                    <a:lnTo>
                      <a:pt x="1715376" y="600760"/>
                    </a:lnTo>
                    <a:lnTo>
                      <a:pt x="1703209" y="592683"/>
                    </a:lnTo>
                    <a:lnTo>
                      <a:pt x="1688350" y="589788"/>
                    </a:lnTo>
                    <a:lnTo>
                      <a:pt x="1673517" y="592874"/>
                    </a:lnTo>
                    <a:lnTo>
                      <a:pt x="1661464" y="601116"/>
                    </a:lnTo>
                    <a:lnTo>
                      <a:pt x="1653387" y="613283"/>
                    </a:lnTo>
                    <a:lnTo>
                      <a:pt x="1650504" y="628142"/>
                    </a:lnTo>
                    <a:lnTo>
                      <a:pt x="1653578" y="642975"/>
                    </a:lnTo>
                    <a:lnTo>
                      <a:pt x="1661820" y="655027"/>
                    </a:lnTo>
                    <a:lnTo>
                      <a:pt x="1673987" y="663105"/>
                    </a:lnTo>
                    <a:lnTo>
                      <a:pt x="1679321" y="664133"/>
                    </a:lnTo>
                    <a:lnTo>
                      <a:pt x="1697812" y="664133"/>
                    </a:lnTo>
                    <a:lnTo>
                      <a:pt x="1698371" y="664133"/>
                    </a:lnTo>
                    <a:lnTo>
                      <a:pt x="1703679" y="662914"/>
                    </a:lnTo>
                    <a:lnTo>
                      <a:pt x="1715731" y="654672"/>
                    </a:lnTo>
                    <a:lnTo>
                      <a:pt x="1723809" y="642505"/>
                    </a:lnTo>
                    <a:lnTo>
                      <a:pt x="1726679" y="627761"/>
                    </a:lnTo>
                    <a:lnTo>
                      <a:pt x="1726704" y="627634"/>
                    </a:lnTo>
                    <a:close/>
                  </a:path>
                  <a:path w="7261859" h="2348865">
                    <a:moveTo>
                      <a:pt x="1736737" y="2141220"/>
                    </a:moveTo>
                    <a:lnTo>
                      <a:pt x="1734985" y="2132838"/>
                    </a:lnTo>
                    <a:lnTo>
                      <a:pt x="1733651" y="2126450"/>
                    </a:lnTo>
                    <a:lnTo>
                      <a:pt x="1725409" y="2114397"/>
                    </a:lnTo>
                    <a:lnTo>
                      <a:pt x="1713242" y="2106295"/>
                    </a:lnTo>
                    <a:lnTo>
                      <a:pt x="1707845" y="2105240"/>
                    </a:lnTo>
                    <a:lnTo>
                      <a:pt x="1707832" y="2103374"/>
                    </a:lnTo>
                    <a:lnTo>
                      <a:pt x="1707654" y="2075561"/>
                    </a:lnTo>
                    <a:lnTo>
                      <a:pt x="1688604" y="2075688"/>
                    </a:lnTo>
                    <a:lnTo>
                      <a:pt x="1688795" y="2105380"/>
                    </a:lnTo>
                    <a:lnTo>
                      <a:pt x="1683550" y="2106485"/>
                    </a:lnTo>
                    <a:lnTo>
                      <a:pt x="1671497" y="2114740"/>
                    </a:lnTo>
                    <a:lnTo>
                      <a:pt x="1663420" y="2126919"/>
                    </a:lnTo>
                    <a:lnTo>
                      <a:pt x="1660537" y="2141728"/>
                    </a:lnTo>
                    <a:lnTo>
                      <a:pt x="1663611" y="2156561"/>
                    </a:lnTo>
                    <a:lnTo>
                      <a:pt x="1671853" y="2168614"/>
                    </a:lnTo>
                    <a:lnTo>
                      <a:pt x="1684020" y="2176691"/>
                    </a:lnTo>
                    <a:lnTo>
                      <a:pt x="1698891" y="2179574"/>
                    </a:lnTo>
                    <a:lnTo>
                      <a:pt x="1713661" y="2176500"/>
                    </a:lnTo>
                    <a:lnTo>
                      <a:pt x="1725714" y="2168258"/>
                    </a:lnTo>
                    <a:lnTo>
                      <a:pt x="1733816" y="2156091"/>
                    </a:lnTo>
                    <a:lnTo>
                      <a:pt x="1736737" y="2141220"/>
                    </a:lnTo>
                    <a:close/>
                  </a:path>
                  <a:path w="7261859" h="2348865">
                    <a:moveTo>
                      <a:pt x="3539502" y="488315"/>
                    </a:moveTo>
                    <a:lnTo>
                      <a:pt x="3539375" y="469392"/>
                    </a:lnTo>
                    <a:lnTo>
                      <a:pt x="3529850" y="469392"/>
                    </a:lnTo>
                    <a:lnTo>
                      <a:pt x="3520325" y="469392"/>
                    </a:lnTo>
                    <a:lnTo>
                      <a:pt x="3520452" y="488442"/>
                    </a:lnTo>
                    <a:lnTo>
                      <a:pt x="3539502" y="488315"/>
                    </a:lnTo>
                    <a:close/>
                  </a:path>
                  <a:path w="7261859" h="2348865">
                    <a:moveTo>
                      <a:pt x="3540010" y="564515"/>
                    </a:moveTo>
                    <a:lnTo>
                      <a:pt x="3539629" y="507365"/>
                    </a:lnTo>
                    <a:lnTo>
                      <a:pt x="3520579" y="507492"/>
                    </a:lnTo>
                    <a:lnTo>
                      <a:pt x="3520960" y="564642"/>
                    </a:lnTo>
                    <a:lnTo>
                      <a:pt x="3540010" y="564515"/>
                    </a:lnTo>
                    <a:close/>
                  </a:path>
                  <a:path w="7261859" h="2348865">
                    <a:moveTo>
                      <a:pt x="3540518" y="640715"/>
                    </a:moveTo>
                    <a:lnTo>
                      <a:pt x="3540137" y="583565"/>
                    </a:lnTo>
                    <a:lnTo>
                      <a:pt x="3521087" y="583692"/>
                    </a:lnTo>
                    <a:lnTo>
                      <a:pt x="3521468" y="640842"/>
                    </a:lnTo>
                    <a:lnTo>
                      <a:pt x="3540518" y="640715"/>
                    </a:lnTo>
                    <a:close/>
                  </a:path>
                  <a:path w="7261859" h="2348865">
                    <a:moveTo>
                      <a:pt x="3541026" y="716915"/>
                    </a:moveTo>
                    <a:lnTo>
                      <a:pt x="3540645" y="659765"/>
                    </a:lnTo>
                    <a:lnTo>
                      <a:pt x="3521595" y="659892"/>
                    </a:lnTo>
                    <a:lnTo>
                      <a:pt x="3521976" y="717042"/>
                    </a:lnTo>
                    <a:lnTo>
                      <a:pt x="3541026" y="716915"/>
                    </a:lnTo>
                    <a:close/>
                  </a:path>
                  <a:path w="7261859" h="2348865">
                    <a:moveTo>
                      <a:pt x="3541534" y="793115"/>
                    </a:moveTo>
                    <a:lnTo>
                      <a:pt x="3541153" y="735965"/>
                    </a:lnTo>
                    <a:lnTo>
                      <a:pt x="3522103" y="736092"/>
                    </a:lnTo>
                    <a:lnTo>
                      <a:pt x="3522484" y="793242"/>
                    </a:lnTo>
                    <a:lnTo>
                      <a:pt x="3541534" y="793115"/>
                    </a:lnTo>
                    <a:close/>
                  </a:path>
                  <a:path w="7261859" h="2348865">
                    <a:moveTo>
                      <a:pt x="3542042" y="869315"/>
                    </a:moveTo>
                    <a:lnTo>
                      <a:pt x="3541661" y="812165"/>
                    </a:lnTo>
                    <a:lnTo>
                      <a:pt x="3522611" y="812292"/>
                    </a:lnTo>
                    <a:lnTo>
                      <a:pt x="3522992" y="869442"/>
                    </a:lnTo>
                    <a:lnTo>
                      <a:pt x="3542042" y="869315"/>
                    </a:lnTo>
                    <a:close/>
                  </a:path>
                  <a:path w="7261859" h="2348865">
                    <a:moveTo>
                      <a:pt x="3542550" y="945515"/>
                    </a:moveTo>
                    <a:lnTo>
                      <a:pt x="3542169" y="888365"/>
                    </a:lnTo>
                    <a:lnTo>
                      <a:pt x="3523119" y="888492"/>
                    </a:lnTo>
                    <a:lnTo>
                      <a:pt x="3523500" y="945642"/>
                    </a:lnTo>
                    <a:lnTo>
                      <a:pt x="3542550" y="945515"/>
                    </a:lnTo>
                    <a:close/>
                  </a:path>
                  <a:path w="7261859" h="2348865">
                    <a:moveTo>
                      <a:pt x="3543058" y="1021715"/>
                    </a:moveTo>
                    <a:lnTo>
                      <a:pt x="3542677" y="964565"/>
                    </a:lnTo>
                    <a:lnTo>
                      <a:pt x="3523627" y="964692"/>
                    </a:lnTo>
                    <a:lnTo>
                      <a:pt x="3524008" y="1021842"/>
                    </a:lnTo>
                    <a:lnTo>
                      <a:pt x="3543058" y="1021715"/>
                    </a:lnTo>
                    <a:close/>
                  </a:path>
                  <a:path w="7261859" h="2348865">
                    <a:moveTo>
                      <a:pt x="3543566" y="1097915"/>
                    </a:moveTo>
                    <a:lnTo>
                      <a:pt x="3543185" y="1040765"/>
                    </a:lnTo>
                    <a:lnTo>
                      <a:pt x="3524135" y="1040892"/>
                    </a:lnTo>
                    <a:lnTo>
                      <a:pt x="3524516" y="1098042"/>
                    </a:lnTo>
                    <a:lnTo>
                      <a:pt x="3543566" y="1097915"/>
                    </a:lnTo>
                    <a:close/>
                  </a:path>
                  <a:path w="7261859" h="2348865">
                    <a:moveTo>
                      <a:pt x="3544074" y="1174115"/>
                    </a:moveTo>
                    <a:lnTo>
                      <a:pt x="3543693" y="1116965"/>
                    </a:lnTo>
                    <a:lnTo>
                      <a:pt x="3524643" y="1117092"/>
                    </a:lnTo>
                    <a:lnTo>
                      <a:pt x="3525024" y="1174242"/>
                    </a:lnTo>
                    <a:lnTo>
                      <a:pt x="3544074" y="1174115"/>
                    </a:lnTo>
                    <a:close/>
                  </a:path>
                  <a:path w="7261859" h="2348865">
                    <a:moveTo>
                      <a:pt x="3544582" y="1250315"/>
                    </a:moveTo>
                    <a:lnTo>
                      <a:pt x="3544201" y="1193165"/>
                    </a:lnTo>
                    <a:lnTo>
                      <a:pt x="3525151" y="1193292"/>
                    </a:lnTo>
                    <a:lnTo>
                      <a:pt x="3525532" y="1250442"/>
                    </a:lnTo>
                    <a:lnTo>
                      <a:pt x="3544582" y="1250315"/>
                    </a:lnTo>
                    <a:close/>
                  </a:path>
                  <a:path w="7261859" h="2348865">
                    <a:moveTo>
                      <a:pt x="3545090" y="1326515"/>
                    </a:moveTo>
                    <a:lnTo>
                      <a:pt x="3544709" y="1269365"/>
                    </a:lnTo>
                    <a:lnTo>
                      <a:pt x="3525659" y="1269492"/>
                    </a:lnTo>
                    <a:lnTo>
                      <a:pt x="3526040" y="1326642"/>
                    </a:lnTo>
                    <a:lnTo>
                      <a:pt x="3545090" y="1326515"/>
                    </a:lnTo>
                    <a:close/>
                  </a:path>
                  <a:path w="7261859" h="2348865">
                    <a:moveTo>
                      <a:pt x="3545598" y="1402715"/>
                    </a:moveTo>
                    <a:lnTo>
                      <a:pt x="3545217" y="1345565"/>
                    </a:lnTo>
                    <a:lnTo>
                      <a:pt x="3526167" y="1345692"/>
                    </a:lnTo>
                    <a:lnTo>
                      <a:pt x="3526548" y="1402842"/>
                    </a:lnTo>
                    <a:lnTo>
                      <a:pt x="3545598" y="1402715"/>
                    </a:lnTo>
                    <a:close/>
                  </a:path>
                  <a:path w="7261859" h="2348865">
                    <a:moveTo>
                      <a:pt x="3546106" y="1478915"/>
                    </a:moveTo>
                    <a:lnTo>
                      <a:pt x="3545725" y="1421765"/>
                    </a:lnTo>
                    <a:lnTo>
                      <a:pt x="3526675" y="1421892"/>
                    </a:lnTo>
                    <a:lnTo>
                      <a:pt x="3527056" y="1479042"/>
                    </a:lnTo>
                    <a:lnTo>
                      <a:pt x="3546106" y="1478915"/>
                    </a:lnTo>
                    <a:close/>
                  </a:path>
                  <a:path w="7261859" h="2348865">
                    <a:moveTo>
                      <a:pt x="3546614" y="1555115"/>
                    </a:moveTo>
                    <a:lnTo>
                      <a:pt x="3546233" y="1497965"/>
                    </a:lnTo>
                    <a:lnTo>
                      <a:pt x="3527183" y="1498092"/>
                    </a:lnTo>
                    <a:lnTo>
                      <a:pt x="3527564" y="1555242"/>
                    </a:lnTo>
                    <a:lnTo>
                      <a:pt x="3546614" y="1555115"/>
                    </a:lnTo>
                    <a:close/>
                  </a:path>
                  <a:path w="7261859" h="2348865">
                    <a:moveTo>
                      <a:pt x="3546995" y="1631315"/>
                    </a:moveTo>
                    <a:lnTo>
                      <a:pt x="3546741" y="1574165"/>
                    </a:lnTo>
                    <a:lnTo>
                      <a:pt x="3527691" y="1574292"/>
                    </a:lnTo>
                    <a:lnTo>
                      <a:pt x="3527945" y="1631442"/>
                    </a:lnTo>
                    <a:lnTo>
                      <a:pt x="3546995" y="1631315"/>
                    </a:lnTo>
                    <a:close/>
                  </a:path>
                  <a:path w="7261859" h="2348865">
                    <a:moveTo>
                      <a:pt x="3547503" y="1707515"/>
                    </a:moveTo>
                    <a:lnTo>
                      <a:pt x="3547122" y="1650365"/>
                    </a:lnTo>
                    <a:lnTo>
                      <a:pt x="3528072" y="1650492"/>
                    </a:lnTo>
                    <a:lnTo>
                      <a:pt x="3528453" y="1707642"/>
                    </a:lnTo>
                    <a:lnTo>
                      <a:pt x="3547503" y="1707515"/>
                    </a:lnTo>
                    <a:close/>
                  </a:path>
                  <a:path w="7261859" h="2348865">
                    <a:moveTo>
                      <a:pt x="3548011" y="1783715"/>
                    </a:moveTo>
                    <a:lnTo>
                      <a:pt x="3547630" y="1726565"/>
                    </a:lnTo>
                    <a:lnTo>
                      <a:pt x="3528580" y="1726692"/>
                    </a:lnTo>
                    <a:lnTo>
                      <a:pt x="3528961" y="1783842"/>
                    </a:lnTo>
                    <a:lnTo>
                      <a:pt x="3548011" y="1783715"/>
                    </a:lnTo>
                    <a:close/>
                  </a:path>
                  <a:path w="7261859" h="2348865">
                    <a:moveTo>
                      <a:pt x="3548519" y="1859915"/>
                    </a:moveTo>
                    <a:lnTo>
                      <a:pt x="3548138" y="1802765"/>
                    </a:lnTo>
                    <a:lnTo>
                      <a:pt x="3529088" y="1802892"/>
                    </a:lnTo>
                    <a:lnTo>
                      <a:pt x="3529469" y="1860042"/>
                    </a:lnTo>
                    <a:lnTo>
                      <a:pt x="3548519" y="1859915"/>
                    </a:lnTo>
                    <a:close/>
                  </a:path>
                  <a:path w="7261859" h="2348865">
                    <a:moveTo>
                      <a:pt x="3567696" y="431038"/>
                    </a:moveTo>
                    <a:lnTo>
                      <a:pt x="3564610" y="416217"/>
                    </a:lnTo>
                    <a:lnTo>
                      <a:pt x="3556368" y="404164"/>
                    </a:lnTo>
                    <a:lnTo>
                      <a:pt x="3544201" y="396087"/>
                    </a:lnTo>
                    <a:lnTo>
                      <a:pt x="3529342" y="393192"/>
                    </a:lnTo>
                    <a:lnTo>
                      <a:pt x="3514509" y="396278"/>
                    </a:lnTo>
                    <a:lnTo>
                      <a:pt x="3502456" y="404520"/>
                    </a:lnTo>
                    <a:lnTo>
                      <a:pt x="3494379" y="416687"/>
                    </a:lnTo>
                    <a:lnTo>
                      <a:pt x="3491496" y="431546"/>
                    </a:lnTo>
                    <a:lnTo>
                      <a:pt x="3494570" y="446379"/>
                    </a:lnTo>
                    <a:lnTo>
                      <a:pt x="3502812" y="458431"/>
                    </a:lnTo>
                    <a:lnTo>
                      <a:pt x="3514979" y="466509"/>
                    </a:lnTo>
                    <a:lnTo>
                      <a:pt x="3520313" y="467537"/>
                    </a:lnTo>
                    <a:lnTo>
                      <a:pt x="3538804" y="467537"/>
                    </a:lnTo>
                    <a:lnTo>
                      <a:pt x="3539363" y="467537"/>
                    </a:lnTo>
                    <a:lnTo>
                      <a:pt x="3544671" y="466318"/>
                    </a:lnTo>
                    <a:lnTo>
                      <a:pt x="3556724" y="458076"/>
                    </a:lnTo>
                    <a:lnTo>
                      <a:pt x="3564801" y="445909"/>
                    </a:lnTo>
                    <a:lnTo>
                      <a:pt x="3567671" y="431165"/>
                    </a:lnTo>
                    <a:lnTo>
                      <a:pt x="3567696" y="431038"/>
                    </a:lnTo>
                    <a:close/>
                  </a:path>
                  <a:path w="7261859" h="2348865">
                    <a:moveTo>
                      <a:pt x="3577729" y="1944624"/>
                    </a:moveTo>
                    <a:lnTo>
                      <a:pt x="3575977" y="1936242"/>
                    </a:lnTo>
                    <a:lnTo>
                      <a:pt x="3574643" y="1929853"/>
                    </a:lnTo>
                    <a:lnTo>
                      <a:pt x="3566401" y="1917801"/>
                    </a:lnTo>
                    <a:lnTo>
                      <a:pt x="3554234" y="1909699"/>
                    </a:lnTo>
                    <a:lnTo>
                      <a:pt x="3548837" y="1908644"/>
                    </a:lnTo>
                    <a:lnTo>
                      <a:pt x="3548824" y="1906778"/>
                    </a:lnTo>
                    <a:lnTo>
                      <a:pt x="3548646" y="1878965"/>
                    </a:lnTo>
                    <a:lnTo>
                      <a:pt x="3529596" y="1879092"/>
                    </a:lnTo>
                    <a:lnTo>
                      <a:pt x="3529787" y="1908784"/>
                    </a:lnTo>
                    <a:lnTo>
                      <a:pt x="3524542" y="1909889"/>
                    </a:lnTo>
                    <a:lnTo>
                      <a:pt x="3512489" y="1918144"/>
                    </a:lnTo>
                    <a:lnTo>
                      <a:pt x="3504412" y="1930323"/>
                    </a:lnTo>
                    <a:lnTo>
                      <a:pt x="3501529" y="1945132"/>
                    </a:lnTo>
                    <a:lnTo>
                      <a:pt x="3504603" y="1959965"/>
                    </a:lnTo>
                    <a:lnTo>
                      <a:pt x="3512845" y="1972017"/>
                    </a:lnTo>
                    <a:lnTo>
                      <a:pt x="3525012" y="1980095"/>
                    </a:lnTo>
                    <a:lnTo>
                      <a:pt x="3539883" y="1982978"/>
                    </a:lnTo>
                    <a:lnTo>
                      <a:pt x="3554653" y="1979904"/>
                    </a:lnTo>
                    <a:lnTo>
                      <a:pt x="3566706" y="1971662"/>
                    </a:lnTo>
                    <a:lnTo>
                      <a:pt x="3574808" y="1959495"/>
                    </a:lnTo>
                    <a:lnTo>
                      <a:pt x="3577729" y="1944624"/>
                    </a:lnTo>
                    <a:close/>
                  </a:path>
                  <a:path w="7261859" h="2348865">
                    <a:moveTo>
                      <a:pt x="5382018" y="291719"/>
                    </a:moveTo>
                    <a:lnTo>
                      <a:pt x="5381891" y="272796"/>
                    </a:lnTo>
                    <a:lnTo>
                      <a:pt x="5372366" y="272796"/>
                    </a:lnTo>
                    <a:lnTo>
                      <a:pt x="5362841" y="272796"/>
                    </a:lnTo>
                    <a:lnTo>
                      <a:pt x="5362968" y="291846"/>
                    </a:lnTo>
                    <a:lnTo>
                      <a:pt x="5382018" y="291719"/>
                    </a:lnTo>
                    <a:close/>
                  </a:path>
                  <a:path w="7261859" h="2348865">
                    <a:moveTo>
                      <a:pt x="5382526" y="367919"/>
                    </a:moveTo>
                    <a:lnTo>
                      <a:pt x="5382145" y="310769"/>
                    </a:lnTo>
                    <a:lnTo>
                      <a:pt x="5363095" y="310896"/>
                    </a:lnTo>
                    <a:lnTo>
                      <a:pt x="5363476" y="368046"/>
                    </a:lnTo>
                    <a:lnTo>
                      <a:pt x="5382526" y="367919"/>
                    </a:lnTo>
                    <a:close/>
                  </a:path>
                  <a:path w="7261859" h="2348865">
                    <a:moveTo>
                      <a:pt x="5383034" y="444119"/>
                    </a:moveTo>
                    <a:lnTo>
                      <a:pt x="5382653" y="386969"/>
                    </a:lnTo>
                    <a:lnTo>
                      <a:pt x="5363603" y="387096"/>
                    </a:lnTo>
                    <a:lnTo>
                      <a:pt x="5363984" y="444246"/>
                    </a:lnTo>
                    <a:lnTo>
                      <a:pt x="5383034" y="444119"/>
                    </a:lnTo>
                    <a:close/>
                  </a:path>
                  <a:path w="7261859" h="2348865">
                    <a:moveTo>
                      <a:pt x="5383542" y="520319"/>
                    </a:moveTo>
                    <a:lnTo>
                      <a:pt x="5383161" y="463169"/>
                    </a:lnTo>
                    <a:lnTo>
                      <a:pt x="5364111" y="463296"/>
                    </a:lnTo>
                    <a:lnTo>
                      <a:pt x="5364492" y="520446"/>
                    </a:lnTo>
                    <a:lnTo>
                      <a:pt x="5383542" y="520319"/>
                    </a:lnTo>
                    <a:close/>
                  </a:path>
                  <a:path w="7261859" h="2348865">
                    <a:moveTo>
                      <a:pt x="5384050" y="596519"/>
                    </a:moveTo>
                    <a:lnTo>
                      <a:pt x="5383669" y="539369"/>
                    </a:lnTo>
                    <a:lnTo>
                      <a:pt x="5364619" y="539496"/>
                    </a:lnTo>
                    <a:lnTo>
                      <a:pt x="5365000" y="596646"/>
                    </a:lnTo>
                    <a:lnTo>
                      <a:pt x="5384050" y="596519"/>
                    </a:lnTo>
                    <a:close/>
                  </a:path>
                  <a:path w="7261859" h="2348865">
                    <a:moveTo>
                      <a:pt x="5384558" y="672719"/>
                    </a:moveTo>
                    <a:lnTo>
                      <a:pt x="5384177" y="615569"/>
                    </a:lnTo>
                    <a:lnTo>
                      <a:pt x="5365127" y="615696"/>
                    </a:lnTo>
                    <a:lnTo>
                      <a:pt x="5365508" y="672846"/>
                    </a:lnTo>
                    <a:lnTo>
                      <a:pt x="5384558" y="672719"/>
                    </a:lnTo>
                    <a:close/>
                  </a:path>
                  <a:path w="7261859" h="2348865">
                    <a:moveTo>
                      <a:pt x="5385066" y="748919"/>
                    </a:moveTo>
                    <a:lnTo>
                      <a:pt x="5384685" y="691769"/>
                    </a:lnTo>
                    <a:lnTo>
                      <a:pt x="5365635" y="691896"/>
                    </a:lnTo>
                    <a:lnTo>
                      <a:pt x="5366016" y="749046"/>
                    </a:lnTo>
                    <a:lnTo>
                      <a:pt x="5385066" y="748919"/>
                    </a:lnTo>
                    <a:close/>
                  </a:path>
                  <a:path w="7261859" h="2348865">
                    <a:moveTo>
                      <a:pt x="5385574" y="825119"/>
                    </a:moveTo>
                    <a:lnTo>
                      <a:pt x="5385193" y="767969"/>
                    </a:lnTo>
                    <a:lnTo>
                      <a:pt x="5366143" y="768096"/>
                    </a:lnTo>
                    <a:lnTo>
                      <a:pt x="5366524" y="825246"/>
                    </a:lnTo>
                    <a:lnTo>
                      <a:pt x="5385574" y="825119"/>
                    </a:lnTo>
                    <a:close/>
                  </a:path>
                  <a:path w="7261859" h="2348865">
                    <a:moveTo>
                      <a:pt x="5386082" y="901319"/>
                    </a:moveTo>
                    <a:lnTo>
                      <a:pt x="5385701" y="844169"/>
                    </a:lnTo>
                    <a:lnTo>
                      <a:pt x="5366651" y="844296"/>
                    </a:lnTo>
                    <a:lnTo>
                      <a:pt x="5367032" y="901446"/>
                    </a:lnTo>
                    <a:lnTo>
                      <a:pt x="5386082" y="901319"/>
                    </a:lnTo>
                    <a:close/>
                  </a:path>
                  <a:path w="7261859" h="2348865">
                    <a:moveTo>
                      <a:pt x="5386590" y="977519"/>
                    </a:moveTo>
                    <a:lnTo>
                      <a:pt x="5386209" y="920369"/>
                    </a:lnTo>
                    <a:lnTo>
                      <a:pt x="5367159" y="920496"/>
                    </a:lnTo>
                    <a:lnTo>
                      <a:pt x="5367540" y="977646"/>
                    </a:lnTo>
                    <a:lnTo>
                      <a:pt x="5386590" y="977519"/>
                    </a:lnTo>
                    <a:close/>
                  </a:path>
                  <a:path w="7261859" h="2348865">
                    <a:moveTo>
                      <a:pt x="5387098" y="1053719"/>
                    </a:moveTo>
                    <a:lnTo>
                      <a:pt x="5386717" y="996569"/>
                    </a:lnTo>
                    <a:lnTo>
                      <a:pt x="5367667" y="996696"/>
                    </a:lnTo>
                    <a:lnTo>
                      <a:pt x="5368048" y="1053846"/>
                    </a:lnTo>
                    <a:lnTo>
                      <a:pt x="5387098" y="1053719"/>
                    </a:lnTo>
                    <a:close/>
                  </a:path>
                  <a:path w="7261859" h="2348865">
                    <a:moveTo>
                      <a:pt x="5387606" y="1129919"/>
                    </a:moveTo>
                    <a:lnTo>
                      <a:pt x="5387225" y="1072769"/>
                    </a:lnTo>
                    <a:lnTo>
                      <a:pt x="5368175" y="1072896"/>
                    </a:lnTo>
                    <a:lnTo>
                      <a:pt x="5368556" y="1130046"/>
                    </a:lnTo>
                    <a:lnTo>
                      <a:pt x="5387606" y="1129919"/>
                    </a:lnTo>
                    <a:close/>
                  </a:path>
                  <a:path w="7261859" h="2348865">
                    <a:moveTo>
                      <a:pt x="5388114" y="1206119"/>
                    </a:moveTo>
                    <a:lnTo>
                      <a:pt x="5387733" y="1148969"/>
                    </a:lnTo>
                    <a:lnTo>
                      <a:pt x="5368683" y="1149096"/>
                    </a:lnTo>
                    <a:lnTo>
                      <a:pt x="5369064" y="1206246"/>
                    </a:lnTo>
                    <a:lnTo>
                      <a:pt x="5388114" y="1206119"/>
                    </a:lnTo>
                    <a:close/>
                  </a:path>
                  <a:path w="7261859" h="2348865">
                    <a:moveTo>
                      <a:pt x="5388622" y="1282319"/>
                    </a:moveTo>
                    <a:lnTo>
                      <a:pt x="5388241" y="1225169"/>
                    </a:lnTo>
                    <a:lnTo>
                      <a:pt x="5369191" y="1225296"/>
                    </a:lnTo>
                    <a:lnTo>
                      <a:pt x="5369572" y="1282446"/>
                    </a:lnTo>
                    <a:lnTo>
                      <a:pt x="5388622" y="1282319"/>
                    </a:lnTo>
                    <a:close/>
                  </a:path>
                  <a:path w="7261859" h="2348865">
                    <a:moveTo>
                      <a:pt x="5389003" y="1358519"/>
                    </a:moveTo>
                    <a:lnTo>
                      <a:pt x="5388749" y="1301369"/>
                    </a:lnTo>
                    <a:lnTo>
                      <a:pt x="5369699" y="1301496"/>
                    </a:lnTo>
                    <a:lnTo>
                      <a:pt x="5370080" y="1358646"/>
                    </a:lnTo>
                    <a:lnTo>
                      <a:pt x="5389003" y="1358519"/>
                    </a:lnTo>
                    <a:close/>
                  </a:path>
                  <a:path w="7261859" h="2348865">
                    <a:moveTo>
                      <a:pt x="5389511" y="1434719"/>
                    </a:moveTo>
                    <a:lnTo>
                      <a:pt x="5389130" y="1377569"/>
                    </a:lnTo>
                    <a:lnTo>
                      <a:pt x="5370080" y="1377696"/>
                    </a:lnTo>
                    <a:lnTo>
                      <a:pt x="5370461" y="1434846"/>
                    </a:lnTo>
                    <a:lnTo>
                      <a:pt x="5389511" y="1434719"/>
                    </a:lnTo>
                    <a:close/>
                  </a:path>
                  <a:path w="7261859" h="2348865">
                    <a:moveTo>
                      <a:pt x="5390019" y="1510919"/>
                    </a:moveTo>
                    <a:lnTo>
                      <a:pt x="5389638" y="1453769"/>
                    </a:lnTo>
                    <a:lnTo>
                      <a:pt x="5370588" y="1453896"/>
                    </a:lnTo>
                    <a:lnTo>
                      <a:pt x="5370969" y="1511046"/>
                    </a:lnTo>
                    <a:lnTo>
                      <a:pt x="5390019" y="1510919"/>
                    </a:lnTo>
                    <a:close/>
                  </a:path>
                  <a:path w="7261859" h="2348865">
                    <a:moveTo>
                      <a:pt x="5390527" y="1587119"/>
                    </a:moveTo>
                    <a:lnTo>
                      <a:pt x="5390146" y="1529969"/>
                    </a:lnTo>
                    <a:lnTo>
                      <a:pt x="5371096" y="1530096"/>
                    </a:lnTo>
                    <a:lnTo>
                      <a:pt x="5371477" y="1587246"/>
                    </a:lnTo>
                    <a:lnTo>
                      <a:pt x="5390527" y="1587119"/>
                    </a:lnTo>
                    <a:close/>
                  </a:path>
                  <a:path w="7261859" h="2348865">
                    <a:moveTo>
                      <a:pt x="5391035" y="1663319"/>
                    </a:moveTo>
                    <a:lnTo>
                      <a:pt x="5390654" y="1606169"/>
                    </a:lnTo>
                    <a:lnTo>
                      <a:pt x="5371604" y="1606296"/>
                    </a:lnTo>
                    <a:lnTo>
                      <a:pt x="5371985" y="1663446"/>
                    </a:lnTo>
                    <a:lnTo>
                      <a:pt x="5391035" y="1663319"/>
                    </a:lnTo>
                    <a:close/>
                  </a:path>
                  <a:path w="7261859" h="2348865">
                    <a:moveTo>
                      <a:pt x="5410212" y="234442"/>
                    </a:moveTo>
                    <a:lnTo>
                      <a:pt x="5407126" y="219621"/>
                    </a:lnTo>
                    <a:lnTo>
                      <a:pt x="5398884" y="207568"/>
                    </a:lnTo>
                    <a:lnTo>
                      <a:pt x="5386717" y="199491"/>
                    </a:lnTo>
                    <a:lnTo>
                      <a:pt x="5371858" y="196596"/>
                    </a:lnTo>
                    <a:lnTo>
                      <a:pt x="5357025" y="199682"/>
                    </a:lnTo>
                    <a:lnTo>
                      <a:pt x="5344973" y="207924"/>
                    </a:lnTo>
                    <a:lnTo>
                      <a:pt x="5336895" y="220091"/>
                    </a:lnTo>
                    <a:lnTo>
                      <a:pt x="5334012" y="234950"/>
                    </a:lnTo>
                    <a:lnTo>
                      <a:pt x="5337086" y="249783"/>
                    </a:lnTo>
                    <a:lnTo>
                      <a:pt x="5345328" y="261835"/>
                    </a:lnTo>
                    <a:lnTo>
                      <a:pt x="5357495" y="269913"/>
                    </a:lnTo>
                    <a:lnTo>
                      <a:pt x="5362829" y="270941"/>
                    </a:lnTo>
                    <a:lnTo>
                      <a:pt x="5381320" y="270941"/>
                    </a:lnTo>
                    <a:lnTo>
                      <a:pt x="5381879" y="270941"/>
                    </a:lnTo>
                    <a:lnTo>
                      <a:pt x="5387187" y="269722"/>
                    </a:lnTo>
                    <a:lnTo>
                      <a:pt x="5399240" y="261480"/>
                    </a:lnTo>
                    <a:lnTo>
                      <a:pt x="5407317" y="249313"/>
                    </a:lnTo>
                    <a:lnTo>
                      <a:pt x="5410187" y="234569"/>
                    </a:lnTo>
                    <a:lnTo>
                      <a:pt x="5410212" y="234442"/>
                    </a:lnTo>
                    <a:close/>
                  </a:path>
                  <a:path w="7261859" h="2348865">
                    <a:moveTo>
                      <a:pt x="5420245" y="1748028"/>
                    </a:moveTo>
                    <a:lnTo>
                      <a:pt x="5418493" y="1739646"/>
                    </a:lnTo>
                    <a:lnTo>
                      <a:pt x="5417159" y="1733257"/>
                    </a:lnTo>
                    <a:lnTo>
                      <a:pt x="5408917" y="1721205"/>
                    </a:lnTo>
                    <a:lnTo>
                      <a:pt x="5396750" y="1713103"/>
                    </a:lnTo>
                    <a:lnTo>
                      <a:pt x="5391353" y="1712048"/>
                    </a:lnTo>
                    <a:lnTo>
                      <a:pt x="5391340" y="1710182"/>
                    </a:lnTo>
                    <a:lnTo>
                      <a:pt x="5391162" y="1682369"/>
                    </a:lnTo>
                    <a:lnTo>
                      <a:pt x="5372112" y="1682496"/>
                    </a:lnTo>
                    <a:lnTo>
                      <a:pt x="5372303" y="1712188"/>
                    </a:lnTo>
                    <a:lnTo>
                      <a:pt x="5367058" y="1713293"/>
                    </a:lnTo>
                    <a:lnTo>
                      <a:pt x="5355006" y="1721561"/>
                    </a:lnTo>
                    <a:lnTo>
                      <a:pt x="5346928" y="1733727"/>
                    </a:lnTo>
                    <a:lnTo>
                      <a:pt x="5344045" y="1748536"/>
                    </a:lnTo>
                    <a:lnTo>
                      <a:pt x="5347119" y="1763369"/>
                    </a:lnTo>
                    <a:lnTo>
                      <a:pt x="5355361" y="1775421"/>
                    </a:lnTo>
                    <a:lnTo>
                      <a:pt x="5367528" y="1783499"/>
                    </a:lnTo>
                    <a:lnTo>
                      <a:pt x="5382399" y="1786382"/>
                    </a:lnTo>
                    <a:lnTo>
                      <a:pt x="5397170" y="1783308"/>
                    </a:lnTo>
                    <a:lnTo>
                      <a:pt x="5409222" y="1775066"/>
                    </a:lnTo>
                    <a:lnTo>
                      <a:pt x="5417324" y="1762899"/>
                    </a:lnTo>
                    <a:lnTo>
                      <a:pt x="5420245" y="1748028"/>
                    </a:lnTo>
                    <a:close/>
                  </a:path>
                  <a:path w="7261859" h="2348865">
                    <a:moveTo>
                      <a:pt x="7223011" y="95123"/>
                    </a:moveTo>
                    <a:lnTo>
                      <a:pt x="7222884" y="76200"/>
                    </a:lnTo>
                    <a:lnTo>
                      <a:pt x="7213359" y="76200"/>
                    </a:lnTo>
                    <a:lnTo>
                      <a:pt x="7203834" y="76200"/>
                    </a:lnTo>
                    <a:lnTo>
                      <a:pt x="7203961" y="95250"/>
                    </a:lnTo>
                    <a:lnTo>
                      <a:pt x="7223011" y="95123"/>
                    </a:lnTo>
                    <a:close/>
                  </a:path>
                  <a:path w="7261859" h="2348865">
                    <a:moveTo>
                      <a:pt x="7223519" y="171323"/>
                    </a:moveTo>
                    <a:lnTo>
                      <a:pt x="7223138" y="114173"/>
                    </a:lnTo>
                    <a:lnTo>
                      <a:pt x="7204088" y="114300"/>
                    </a:lnTo>
                    <a:lnTo>
                      <a:pt x="7204469" y="171450"/>
                    </a:lnTo>
                    <a:lnTo>
                      <a:pt x="7223519" y="171323"/>
                    </a:lnTo>
                    <a:close/>
                  </a:path>
                  <a:path w="7261859" h="2348865">
                    <a:moveTo>
                      <a:pt x="7224027" y="247523"/>
                    </a:moveTo>
                    <a:lnTo>
                      <a:pt x="7223646" y="190373"/>
                    </a:lnTo>
                    <a:lnTo>
                      <a:pt x="7204596" y="190500"/>
                    </a:lnTo>
                    <a:lnTo>
                      <a:pt x="7204977" y="247650"/>
                    </a:lnTo>
                    <a:lnTo>
                      <a:pt x="7224027" y="247523"/>
                    </a:lnTo>
                    <a:close/>
                  </a:path>
                  <a:path w="7261859" h="2348865">
                    <a:moveTo>
                      <a:pt x="7224535" y="323723"/>
                    </a:moveTo>
                    <a:lnTo>
                      <a:pt x="7224154" y="266573"/>
                    </a:lnTo>
                    <a:lnTo>
                      <a:pt x="7205104" y="266700"/>
                    </a:lnTo>
                    <a:lnTo>
                      <a:pt x="7205485" y="323850"/>
                    </a:lnTo>
                    <a:lnTo>
                      <a:pt x="7224535" y="323723"/>
                    </a:lnTo>
                    <a:close/>
                  </a:path>
                  <a:path w="7261859" h="2348865">
                    <a:moveTo>
                      <a:pt x="7225043" y="399923"/>
                    </a:moveTo>
                    <a:lnTo>
                      <a:pt x="7224662" y="342773"/>
                    </a:lnTo>
                    <a:lnTo>
                      <a:pt x="7205612" y="342900"/>
                    </a:lnTo>
                    <a:lnTo>
                      <a:pt x="7205993" y="400050"/>
                    </a:lnTo>
                    <a:lnTo>
                      <a:pt x="7225043" y="399923"/>
                    </a:lnTo>
                    <a:close/>
                  </a:path>
                  <a:path w="7261859" h="2348865">
                    <a:moveTo>
                      <a:pt x="7225551" y="476123"/>
                    </a:moveTo>
                    <a:lnTo>
                      <a:pt x="7225170" y="418973"/>
                    </a:lnTo>
                    <a:lnTo>
                      <a:pt x="7206120" y="419100"/>
                    </a:lnTo>
                    <a:lnTo>
                      <a:pt x="7206501" y="476250"/>
                    </a:lnTo>
                    <a:lnTo>
                      <a:pt x="7225551" y="476123"/>
                    </a:lnTo>
                    <a:close/>
                  </a:path>
                  <a:path w="7261859" h="2348865">
                    <a:moveTo>
                      <a:pt x="7226059" y="552323"/>
                    </a:moveTo>
                    <a:lnTo>
                      <a:pt x="7225678" y="495173"/>
                    </a:lnTo>
                    <a:lnTo>
                      <a:pt x="7206628" y="495300"/>
                    </a:lnTo>
                    <a:lnTo>
                      <a:pt x="7207009" y="552450"/>
                    </a:lnTo>
                    <a:lnTo>
                      <a:pt x="7226059" y="552323"/>
                    </a:lnTo>
                    <a:close/>
                  </a:path>
                  <a:path w="7261859" h="2348865">
                    <a:moveTo>
                      <a:pt x="7226567" y="628523"/>
                    </a:moveTo>
                    <a:lnTo>
                      <a:pt x="7226186" y="571373"/>
                    </a:lnTo>
                    <a:lnTo>
                      <a:pt x="7207136" y="571500"/>
                    </a:lnTo>
                    <a:lnTo>
                      <a:pt x="7207517" y="628650"/>
                    </a:lnTo>
                    <a:lnTo>
                      <a:pt x="7226567" y="628523"/>
                    </a:lnTo>
                    <a:close/>
                  </a:path>
                  <a:path w="7261859" h="2348865">
                    <a:moveTo>
                      <a:pt x="7227075" y="704723"/>
                    </a:moveTo>
                    <a:lnTo>
                      <a:pt x="7226694" y="647573"/>
                    </a:lnTo>
                    <a:lnTo>
                      <a:pt x="7207644" y="647700"/>
                    </a:lnTo>
                    <a:lnTo>
                      <a:pt x="7208025" y="704850"/>
                    </a:lnTo>
                    <a:lnTo>
                      <a:pt x="7227075" y="704723"/>
                    </a:lnTo>
                    <a:close/>
                  </a:path>
                  <a:path w="7261859" h="2348865">
                    <a:moveTo>
                      <a:pt x="7227583" y="780923"/>
                    </a:moveTo>
                    <a:lnTo>
                      <a:pt x="7227202" y="723773"/>
                    </a:lnTo>
                    <a:lnTo>
                      <a:pt x="7208152" y="723900"/>
                    </a:lnTo>
                    <a:lnTo>
                      <a:pt x="7208533" y="781050"/>
                    </a:lnTo>
                    <a:lnTo>
                      <a:pt x="7227583" y="780923"/>
                    </a:lnTo>
                    <a:close/>
                  </a:path>
                  <a:path w="7261859" h="2348865">
                    <a:moveTo>
                      <a:pt x="7228091" y="857123"/>
                    </a:moveTo>
                    <a:lnTo>
                      <a:pt x="7227710" y="799973"/>
                    </a:lnTo>
                    <a:lnTo>
                      <a:pt x="7208660" y="800100"/>
                    </a:lnTo>
                    <a:lnTo>
                      <a:pt x="7209041" y="857250"/>
                    </a:lnTo>
                    <a:lnTo>
                      <a:pt x="7228091" y="857123"/>
                    </a:lnTo>
                    <a:close/>
                  </a:path>
                  <a:path w="7261859" h="2348865">
                    <a:moveTo>
                      <a:pt x="7228599" y="933323"/>
                    </a:moveTo>
                    <a:lnTo>
                      <a:pt x="7228218" y="876173"/>
                    </a:lnTo>
                    <a:lnTo>
                      <a:pt x="7209168" y="876300"/>
                    </a:lnTo>
                    <a:lnTo>
                      <a:pt x="7209549" y="933450"/>
                    </a:lnTo>
                    <a:lnTo>
                      <a:pt x="7228599" y="933323"/>
                    </a:lnTo>
                    <a:close/>
                  </a:path>
                  <a:path w="7261859" h="2348865">
                    <a:moveTo>
                      <a:pt x="7229107" y="1009523"/>
                    </a:moveTo>
                    <a:lnTo>
                      <a:pt x="7228726" y="952373"/>
                    </a:lnTo>
                    <a:lnTo>
                      <a:pt x="7209676" y="952500"/>
                    </a:lnTo>
                    <a:lnTo>
                      <a:pt x="7210057" y="1009650"/>
                    </a:lnTo>
                    <a:lnTo>
                      <a:pt x="7229107" y="1009523"/>
                    </a:lnTo>
                    <a:close/>
                  </a:path>
                  <a:path w="7261859" h="2348865">
                    <a:moveTo>
                      <a:pt x="7229615" y="1085723"/>
                    </a:moveTo>
                    <a:lnTo>
                      <a:pt x="7229234" y="1028573"/>
                    </a:lnTo>
                    <a:lnTo>
                      <a:pt x="7210184" y="1028700"/>
                    </a:lnTo>
                    <a:lnTo>
                      <a:pt x="7210565" y="1085850"/>
                    </a:lnTo>
                    <a:lnTo>
                      <a:pt x="7229615" y="1085723"/>
                    </a:lnTo>
                    <a:close/>
                  </a:path>
                  <a:path w="7261859" h="2348865">
                    <a:moveTo>
                      <a:pt x="7230123" y="1161923"/>
                    </a:moveTo>
                    <a:lnTo>
                      <a:pt x="7229742" y="1104773"/>
                    </a:lnTo>
                    <a:lnTo>
                      <a:pt x="7210692" y="1104900"/>
                    </a:lnTo>
                    <a:lnTo>
                      <a:pt x="7211073" y="1162050"/>
                    </a:lnTo>
                    <a:lnTo>
                      <a:pt x="7230123" y="1161923"/>
                    </a:lnTo>
                    <a:close/>
                  </a:path>
                  <a:path w="7261859" h="2348865">
                    <a:moveTo>
                      <a:pt x="7230504" y="1238123"/>
                    </a:moveTo>
                    <a:lnTo>
                      <a:pt x="7230250" y="1180973"/>
                    </a:lnTo>
                    <a:lnTo>
                      <a:pt x="7211200" y="1181100"/>
                    </a:lnTo>
                    <a:lnTo>
                      <a:pt x="7211454" y="1238250"/>
                    </a:lnTo>
                    <a:lnTo>
                      <a:pt x="7230504" y="1238123"/>
                    </a:lnTo>
                    <a:close/>
                  </a:path>
                  <a:path w="7261859" h="2348865">
                    <a:moveTo>
                      <a:pt x="7231012" y="1314323"/>
                    </a:moveTo>
                    <a:lnTo>
                      <a:pt x="7230631" y="1257173"/>
                    </a:lnTo>
                    <a:lnTo>
                      <a:pt x="7211581" y="1257300"/>
                    </a:lnTo>
                    <a:lnTo>
                      <a:pt x="7211962" y="1314450"/>
                    </a:lnTo>
                    <a:lnTo>
                      <a:pt x="7231012" y="1314323"/>
                    </a:lnTo>
                    <a:close/>
                  </a:path>
                  <a:path w="7261859" h="2348865">
                    <a:moveTo>
                      <a:pt x="7231520" y="1390523"/>
                    </a:moveTo>
                    <a:lnTo>
                      <a:pt x="7231139" y="1333373"/>
                    </a:lnTo>
                    <a:lnTo>
                      <a:pt x="7212089" y="1333500"/>
                    </a:lnTo>
                    <a:lnTo>
                      <a:pt x="7212470" y="1390650"/>
                    </a:lnTo>
                    <a:lnTo>
                      <a:pt x="7231520" y="1390523"/>
                    </a:lnTo>
                    <a:close/>
                  </a:path>
                  <a:path w="7261859" h="2348865">
                    <a:moveTo>
                      <a:pt x="7232028" y="1466723"/>
                    </a:moveTo>
                    <a:lnTo>
                      <a:pt x="7231647" y="1409573"/>
                    </a:lnTo>
                    <a:lnTo>
                      <a:pt x="7212597" y="1409700"/>
                    </a:lnTo>
                    <a:lnTo>
                      <a:pt x="7212978" y="1466850"/>
                    </a:lnTo>
                    <a:lnTo>
                      <a:pt x="7232028" y="1466723"/>
                    </a:lnTo>
                    <a:close/>
                  </a:path>
                  <a:path w="7261859" h="2348865">
                    <a:moveTo>
                      <a:pt x="7251205" y="37846"/>
                    </a:moveTo>
                    <a:lnTo>
                      <a:pt x="7248118" y="23025"/>
                    </a:lnTo>
                    <a:lnTo>
                      <a:pt x="7239876" y="10972"/>
                    </a:lnTo>
                    <a:lnTo>
                      <a:pt x="7227710" y="2895"/>
                    </a:lnTo>
                    <a:lnTo>
                      <a:pt x="7212851" y="0"/>
                    </a:lnTo>
                    <a:lnTo>
                      <a:pt x="7198017" y="3086"/>
                    </a:lnTo>
                    <a:lnTo>
                      <a:pt x="7185965" y="11328"/>
                    </a:lnTo>
                    <a:lnTo>
                      <a:pt x="7177887" y="23495"/>
                    </a:lnTo>
                    <a:lnTo>
                      <a:pt x="7175005" y="38354"/>
                    </a:lnTo>
                    <a:lnTo>
                      <a:pt x="7178078" y="53187"/>
                    </a:lnTo>
                    <a:lnTo>
                      <a:pt x="7186320" y="65239"/>
                    </a:lnTo>
                    <a:lnTo>
                      <a:pt x="7198487" y="73317"/>
                    </a:lnTo>
                    <a:lnTo>
                      <a:pt x="7203821" y="74345"/>
                    </a:lnTo>
                    <a:lnTo>
                      <a:pt x="7222312" y="74345"/>
                    </a:lnTo>
                    <a:lnTo>
                      <a:pt x="7222871" y="74345"/>
                    </a:lnTo>
                    <a:lnTo>
                      <a:pt x="7228179" y="73126"/>
                    </a:lnTo>
                    <a:lnTo>
                      <a:pt x="7240232" y="64884"/>
                    </a:lnTo>
                    <a:lnTo>
                      <a:pt x="7248309" y="52717"/>
                    </a:lnTo>
                    <a:lnTo>
                      <a:pt x="7251179" y="37973"/>
                    </a:lnTo>
                    <a:lnTo>
                      <a:pt x="7251205" y="37846"/>
                    </a:lnTo>
                    <a:close/>
                  </a:path>
                  <a:path w="7261859" h="2348865">
                    <a:moveTo>
                      <a:pt x="7261238" y="1551432"/>
                    </a:moveTo>
                    <a:lnTo>
                      <a:pt x="7259485" y="1543050"/>
                    </a:lnTo>
                    <a:lnTo>
                      <a:pt x="7258151" y="1536661"/>
                    </a:lnTo>
                    <a:lnTo>
                      <a:pt x="7249909" y="1524609"/>
                    </a:lnTo>
                    <a:lnTo>
                      <a:pt x="7237743" y="1516507"/>
                    </a:lnTo>
                    <a:lnTo>
                      <a:pt x="7232345" y="1515452"/>
                    </a:lnTo>
                    <a:lnTo>
                      <a:pt x="7232332" y="1513586"/>
                    </a:lnTo>
                    <a:lnTo>
                      <a:pt x="7232155" y="1485773"/>
                    </a:lnTo>
                    <a:lnTo>
                      <a:pt x="7213105" y="1485900"/>
                    </a:lnTo>
                    <a:lnTo>
                      <a:pt x="7213295" y="1515592"/>
                    </a:lnTo>
                    <a:lnTo>
                      <a:pt x="7208050" y="1516697"/>
                    </a:lnTo>
                    <a:lnTo>
                      <a:pt x="7195998" y="1524952"/>
                    </a:lnTo>
                    <a:lnTo>
                      <a:pt x="7187920" y="1537131"/>
                    </a:lnTo>
                    <a:lnTo>
                      <a:pt x="7185038" y="1551940"/>
                    </a:lnTo>
                    <a:lnTo>
                      <a:pt x="7188111" y="1566773"/>
                    </a:lnTo>
                    <a:lnTo>
                      <a:pt x="7196353" y="1578825"/>
                    </a:lnTo>
                    <a:lnTo>
                      <a:pt x="7208520" y="1586903"/>
                    </a:lnTo>
                    <a:lnTo>
                      <a:pt x="7223392" y="1589786"/>
                    </a:lnTo>
                    <a:lnTo>
                      <a:pt x="7238162" y="1586712"/>
                    </a:lnTo>
                    <a:lnTo>
                      <a:pt x="7250214" y="1578470"/>
                    </a:lnTo>
                    <a:lnTo>
                      <a:pt x="7258317" y="1566303"/>
                    </a:lnTo>
                    <a:lnTo>
                      <a:pt x="7261238" y="1551432"/>
                    </a:lnTo>
                    <a:close/>
                  </a:path>
                </a:pathLst>
              </a:custGeom>
              <a:solidFill>
                <a:srgbClr val="404040"/>
              </a:solidFill>
            </p:spPr>
            <p:txBody>
              <a:bodyPr wrap="square" lIns="0" tIns="0" rIns="0" bIns="0" rtlCol="0"/>
              <a:lstStyle/>
              <a:p>
                <a:endParaRPr sz="1350"/>
              </a:p>
            </p:txBody>
          </p:sp>
          <p:sp>
            <p:nvSpPr>
              <p:cNvPr id="96" name="object 32">
                <a:extLst>
                  <a:ext uri="{FF2B5EF4-FFF2-40B4-BE49-F238E27FC236}">
                    <a16:creationId xmlns:a16="http://schemas.microsoft.com/office/drawing/2014/main" id="{78D46E57-54B5-4215-85C1-85D03DB224BB}"/>
                  </a:ext>
                </a:extLst>
              </p:cNvPr>
              <p:cNvSpPr/>
              <p:nvPr/>
            </p:nvSpPr>
            <p:spPr>
              <a:xfrm>
                <a:off x="42417" y="5190490"/>
                <a:ext cx="213868" cy="213868"/>
              </a:xfrm>
              <a:prstGeom prst="rect">
                <a:avLst/>
              </a:prstGeom>
              <a:blipFill>
                <a:blip r:embed="rId4" cstate="print"/>
                <a:stretch>
                  <a:fillRect/>
                </a:stretch>
              </a:blipFill>
            </p:spPr>
            <p:txBody>
              <a:bodyPr wrap="square" lIns="0" tIns="0" rIns="0" bIns="0" rtlCol="0"/>
              <a:lstStyle/>
              <a:p>
                <a:endParaRPr sz="1350"/>
              </a:p>
            </p:txBody>
          </p:sp>
        </p:grpSp>
        <p:sp>
          <p:nvSpPr>
            <p:cNvPr id="86" name="object 33">
              <a:extLst>
                <a:ext uri="{FF2B5EF4-FFF2-40B4-BE49-F238E27FC236}">
                  <a16:creationId xmlns:a16="http://schemas.microsoft.com/office/drawing/2014/main" id="{9C4CFDDE-6494-41B9-8233-C3950DEC60B7}"/>
                </a:ext>
              </a:extLst>
            </p:cNvPr>
            <p:cNvSpPr txBox="1"/>
            <p:nvPr/>
          </p:nvSpPr>
          <p:spPr>
            <a:xfrm>
              <a:off x="1896236" y="3337940"/>
              <a:ext cx="1232535" cy="443071"/>
            </a:xfrm>
            <a:prstGeom prst="rect">
              <a:avLst/>
            </a:prstGeom>
          </p:spPr>
          <p:txBody>
            <a:bodyPr vert="horz" wrap="square" lIns="0" tIns="9049" rIns="0" bIns="0" rtlCol="0">
              <a:spAutoFit/>
            </a:bodyPr>
            <a:lstStyle/>
            <a:p>
              <a:pPr marL="9525">
                <a:spcBef>
                  <a:spcPts val="71"/>
                </a:spcBef>
              </a:pPr>
              <a:r>
                <a:rPr sz="2100" spc="-4" dirty="0">
                  <a:solidFill>
                    <a:srgbClr val="4FC1CF"/>
                  </a:solidFill>
                  <a:latin typeface="Arial"/>
                  <a:cs typeface="Arial"/>
                </a:rPr>
                <a:t>6</a:t>
              </a:r>
              <a:r>
                <a:rPr sz="2100" dirty="0">
                  <a:solidFill>
                    <a:srgbClr val="4FC1CF"/>
                  </a:solidFill>
                  <a:latin typeface="Arial"/>
                  <a:cs typeface="Arial"/>
                </a:rPr>
                <a:t>9</a:t>
              </a:r>
              <a:r>
                <a:rPr sz="2100" spc="-4" dirty="0">
                  <a:solidFill>
                    <a:srgbClr val="4FC1CF"/>
                  </a:solidFill>
                  <a:latin typeface="Arial"/>
                  <a:cs typeface="Arial"/>
                </a:rPr>
                <a:t>,3</a:t>
              </a:r>
              <a:r>
                <a:rPr sz="2100" spc="4" dirty="0">
                  <a:solidFill>
                    <a:srgbClr val="4FC1CF"/>
                  </a:solidFill>
                  <a:latin typeface="Arial"/>
                  <a:cs typeface="Arial"/>
                </a:rPr>
                <a:t>5</a:t>
              </a:r>
              <a:r>
                <a:rPr sz="2100" spc="-4" dirty="0">
                  <a:solidFill>
                    <a:srgbClr val="4FC1CF"/>
                  </a:solidFill>
                  <a:latin typeface="Arial"/>
                  <a:cs typeface="Arial"/>
                </a:rPr>
                <a:t>%</a:t>
              </a:r>
              <a:endParaRPr sz="2100">
                <a:latin typeface="Arial"/>
                <a:cs typeface="Arial"/>
              </a:endParaRPr>
            </a:p>
          </p:txBody>
        </p:sp>
        <p:sp>
          <p:nvSpPr>
            <p:cNvPr id="87" name="object 34">
              <a:extLst>
                <a:ext uri="{FF2B5EF4-FFF2-40B4-BE49-F238E27FC236}">
                  <a16:creationId xmlns:a16="http://schemas.microsoft.com/office/drawing/2014/main" id="{09A2770F-4271-4720-9BD1-0B57BE09247A}"/>
                </a:ext>
              </a:extLst>
            </p:cNvPr>
            <p:cNvSpPr txBox="1"/>
            <p:nvPr/>
          </p:nvSpPr>
          <p:spPr>
            <a:xfrm>
              <a:off x="1862073" y="2101088"/>
              <a:ext cx="1308735" cy="659796"/>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Pemilihan</a:t>
              </a:r>
              <a:r>
                <a:rPr sz="1050" b="1" spc="-90" dirty="0">
                  <a:solidFill>
                    <a:srgbClr val="404040"/>
                  </a:solidFill>
                  <a:latin typeface="Arial"/>
                  <a:cs typeface="Arial"/>
                </a:rPr>
                <a:t> </a:t>
              </a:r>
              <a:r>
                <a:rPr sz="1050" b="1" spc="-4" dirty="0">
                  <a:solidFill>
                    <a:srgbClr val="404040"/>
                  </a:solidFill>
                  <a:latin typeface="Arial"/>
                  <a:cs typeface="Arial"/>
                </a:rPr>
                <a:t>2015</a:t>
              </a:r>
              <a:endParaRPr sz="1050">
                <a:latin typeface="Arial"/>
                <a:cs typeface="Arial"/>
              </a:endParaRPr>
            </a:p>
          </p:txBody>
        </p:sp>
        <p:sp>
          <p:nvSpPr>
            <p:cNvPr id="88" name="object 35">
              <a:extLst>
                <a:ext uri="{FF2B5EF4-FFF2-40B4-BE49-F238E27FC236}">
                  <a16:creationId xmlns:a16="http://schemas.microsoft.com/office/drawing/2014/main" id="{C7F342A6-3DB3-4739-B90A-8C7CAFCB5C52}"/>
                </a:ext>
              </a:extLst>
            </p:cNvPr>
            <p:cNvSpPr txBox="1"/>
            <p:nvPr/>
          </p:nvSpPr>
          <p:spPr>
            <a:xfrm>
              <a:off x="3606800" y="3071317"/>
              <a:ext cx="1231900" cy="443071"/>
            </a:xfrm>
            <a:prstGeom prst="rect">
              <a:avLst/>
            </a:prstGeom>
          </p:spPr>
          <p:txBody>
            <a:bodyPr vert="horz" wrap="square" lIns="0" tIns="9049" rIns="0" bIns="0" rtlCol="0">
              <a:spAutoFit/>
            </a:bodyPr>
            <a:lstStyle/>
            <a:p>
              <a:pPr marL="9525">
                <a:spcBef>
                  <a:spcPts val="71"/>
                </a:spcBef>
              </a:pPr>
              <a:r>
                <a:rPr sz="2100" spc="-4" dirty="0">
                  <a:solidFill>
                    <a:srgbClr val="EBC148"/>
                  </a:solidFill>
                  <a:latin typeface="Arial"/>
                  <a:cs typeface="Arial"/>
                </a:rPr>
                <a:t>74</a:t>
              </a:r>
              <a:r>
                <a:rPr sz="2100" dirty="0">
                  <a:solidFill>
                    <a:srgbClr val="EBC148"/>
                  </a:solidFill>
                  <a:latin typeface="Arial"/>
                  <a:cs typeface="Arial"/>
                </a:rPr>
                <a:t>,</a:t>
              </a:r>
              <a:r>
                <a:rPr sz="2100" spc="-4" dirty="0">
                  <a:solidFill>
                    <a:srgbClr val="EBC148"/>
                  </a:solidFill>
                  <a:latin typeface="Arial"/>
                  <a:cs typeface="Arial"/>
                </a:rPr>
                <a:t>89%</a:t>
              </a:r>
              <a:endParaRPr sz="2100">
                <a:latin typeface="Arial"/>
                <a:cs typeface="Arial"/>
              </a:endParaRPr>
            </a:p>
          </p:txBody>
        </p:sp>
        <p:sp>
          <p:nvSpPr>
            <p:cNvPr id="89" name="object 36">
              <a:extLst>
                <a:ext uri="{FF2B5EF4-FFF2-40B4-BE49-F238E27FC236}">
                  <a16:creationId xmlns:a16="http://schemas.microsoft.com/office/drawing/2014/main" id="{073BFF49-85A6-44E5-AFDA-E76F1967BA7A}"/>
                </a:ext>
              </a:extLst>
            </p:cNvPr>
            <p:cNvSpPr txBox="1"/>
            <p:nvPr/>
          </p:nvSpPr>
          <p:spPr>
            <a:xfrm>
              <a:off x="3570222" y="1915160"/>
              <a:ext cx="1308735" cy="659796"/>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Pemilihan</a:t>
              </a:r>
              <a:r>
                <a:rPr sz="1050" b="1" spc="-90" dirty="0">
                  <a:solidFill>
                    <a:srgbClr val="404040"/>
                  </a:solidFill>
                  <a:latin typeface="Arial"/>
                  <a:cs typeface="Arial"/>
                </a:rPr>
                <a:t> </a:t>
              </a:r>
              <a:r>
                <a:rPr sz="1050" b="1" spc="-4" dirty="0">
                  <a:solidFill>
                    <a:srgbClr val="404040"/>
                  </a:solidFill>
                  <a:latin typeface="Arial"/>
                  <a:cs typeface="Arial"/>
                </a:rPr>
                <a:t>2017</a:t>
              </a:r>
              <a:endParaRPr sz="1050">
                <a:latin typeface="Arial"/>
                <a:cs typeface="Arial"/>
              </a:endParaRPr>
            </a:p>
          </p:txBody>
        </p:sp>
        <p:sp>
          <p:nvSpPr>
            <p:cNvPr id="90" name="object 37">
              <a:extLst>
                <a:ext uri="{FF2B5EF4-FFF2-40B4-BE49-F238E27FC236}">
                  <a16:creationId xmlns:a16="http://schemas.microsoft.com/office/drawing/2014/main" id="{1712F1E3-FDE5-4425-BA33-EA0E22587DE2}"/>
                </a:ext>
              </a:extLst>
            </p:cNvPr>
            <p:cNvSpPr txBox="1"/>
            <p:nvPr/>
          </p:nvSpPr>
          <p:spPr>
            <a:xfrm>
              <a:off x="5508497" y="2729612"/>
              <a:ext cx="1232535" cy="443071"/>
            </a:xfrm>
            <a:prstGeom prst="rect">
              <a:avLst/>
            </a:prstGeom>
          </p:spPr>
          <p:txBody>
            <a:bodyPr vert="horz" wrap="square" lIns="0" tIns="9049" rIns="0" bIns="0" rtlCol="0">
              <a:spAutoFit/>
            </a:bodyPr>
            <a:lstStyle/>
            <a:p>
              <a:pPr marL="9525">
                <a:spcBef>
                  <a:spcPts val="71"/>
                </a:spcBef>
              </a:pPr>
              <a:r>
                <a:rPr sz="2100" spc="-4" dirty="0">
                  <a:solidFill>
                    <a:srgbClr val="F16021"/>
                  </a:solidFill>
                  <a:latin typeface="Arial"/>
                  <a:cs typeface="Arial"/>
                </a:rPr>
                <a:t>7</a:t>
              </a:r>
              <a:r>
                <a:rPr sz="2100" spc="4" dirty="0">
                  <a:solidFill>
                    <a:srgbClr val="F16021"/>
                  </a:solidFill>
                  <a:latin typeface="Arial"/>
                  <a:cs typeface="Arial"/>
                </a:rPr>
                <a:t>4</a:t>
              </a:r>
              <a:r>
                <a:rPr sz="2100" spc="-4" dirty="0">
                  <a:solidFill>
                    <a:srgbClr val="F16021"/>
                  </a:solidFill>
                  <a:latin typeface="Arial"/>
                  <a:cs typeface="Arial"/>
                </a:rPr>
                <a:t>,</a:t>
              </a:r>
              <a:r>
                <a:rPr sz="2100" dirty="0">
                  <a:solidFill>
                    <a:srgbClr val="F16021"/>
                  </a:solidFill>
                  <a:latin typeface="Arial"/>
                  <a:cs typeface="Arial"/>
                </a:rPr>
                <a:t>9</a:t>
              </a:r>
              <a:r>
                <a:rPr sz="2100" spc="-4" dirty="0">
                  <a:solidFill>
                    <a:srgbClr val="F16021"/>
                  </a:solidFill>
                  <a:latin typeface="Arial"/>
                  <a:cs typeface="Arial"/>
                </a:rPr>
                <a:t>2%</a:t>
              </a:r>
              <a:endParaRPr sz="2100">
                <a:latin typeface="Arial"/>
                <a:cs typeface="Arial"/>
              </a:endParaRPr>
            </a:p>
          </p:txBody>
        </p:sp>
        <p:sp>
          <p:nvSpPr>
            <p:cNvPr id="91" name="object 38">
              <a:extLst>
                <a:ext uri="{FF2B5EF4-FFF2-40B4-BE49-F238E27FC236}">
                  <a16:creationId xmlns:a16="http://schemas.microsoft.com/office/drawing/2014/main" id="{E7D31BB7-5460-4569-AF65-01CC3A3B37C5}"/>
                </a:ext>
              </a:extLst>
            </p:cNvPr>
            <p:cNvSpPr txBox="1"/>
            <p:nvPr/>
          </p:nvSpPr>
          <p:spPr>
            <a:xfrm>
              <a:off x="5424042" y="1693545"/>
              <a:ext cx="1308735" cy="659796"/>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Pemilihan</a:t>
              </a:r>
              <a:r>
                <a:rPr sz="1050" b="1" spc="-90" dirty="0">
                  <a:solidFill>
                    <a:srgbClr val="404040"/>
                  </a:solidFill>
                  <a:latin typeface="Arial"/>
                  <a:cs typeface="Arial"/>
                </a:rPr>
                <a:t> </a:t>
              </a:r>
              <a:r>
                <a:rPr sz="1050" b="1" spc="-4" dirty="0">
                  <a:solidFill>
                    <a:srgbClr val="404040"/>
                  </a:solidFill>
                  <a:latin typeface="Arial"/>
                  <a:cs typeface="Arial"/>
                </a:rPr>
                <a:t>2018</a:t>
              </a:r>
              <a:endParaRPr sz="1050">
                <a:latin typeface="Arial"/>
                <a:cs typeface="Arial"/>
              </a:endParaRPr>
            </a:p>
          </p:txBody>
        </p:sp>
        <p:sp>
          <p:nvSpPr>
            <p:cNvPr id="92" name="object 39">
              <a:extLst>
                <a:ext uri="{FF2B5EF4-FFF2-40B4-BE49-F238E27FC236}">
                  <a16:creationId xmlns:a16="http://schemas.microsoft.com/office/drawing/2014/main" id="{8598AAB3-F2D0-4826-8359-9F0F2D2B6F79}"/>
                </a:ext>
              </a:extLst>
            </p:cNvPr>
            <p:cNvSpPr txBox="1"/>
            <p:nvPr/>
          </p:nvSpPr>
          <p:spPr>
            <a:xfrm>
              <a:off x="7146163" y="2254377"/>
              <a:ext cx="1504949" cy="1305485"/>
            </a:xfrm>
            <a:prstGeom prst="rect">
              <a:avLst/>
            </a:prstGeom>
          </p:spPr>
          <p:txBody>
            <a:bodyPr vert="horz" wrap="square" lIns="0" tIns="9525" rIns="0" bIns="0" rtlCol="0">
              <a:spAutoFit/>
            </a:bodyPr>
            <a:lstStyle/>
            <a:p>
              <a:pPr marL="138589" marR="3810" indent="-129540">
                <a:spcBef>
                  <a:spcPts val="75"/>
                </a:spcBef>
                <a:buFont typeface="Wingdings"/>
                <a:buChar char=""/>
                <a:tabLst>
                  <a:tab pos="139065" algn="l"/>
                </a:tabLst>
              </a:pPr>
              <a:r>
                <a:rPr sz="900" spc="-4" dirty="0">
                  <a:solidFill>
                    <a:srgbClr val="404040"/>
                  </a:solidFill>
                  <a:latin typeface="Arial"/>
                  <a:cs typeface="Arial"/>
                </a:rPr>
                <a:t>Pemilu Presiden  dan Wakil</a:t>
              </a:r>
              <a:r>
                <a:rPr sz="900" spc="-64" dirty="0">
                  <a:solidFill>
                    <a:srgbClr val="404040"/>
                  </a:solidFill>
                  <a:latin typeface="Arial"/>
                  <a:cs typeface="Arial"/>
                </a:rPr>
                <a:t> </a:t>
              </a:r>
              <a:r>
                <a:rPr sz="900" spc="-4" dirty="0">
                  <a:solidFill>
                    <a:srgbClr val="404040"/>
                  </a:solidFill>
                  <a:latin typeface="Arial"/>
                  <a:cs typeface="Arial"/>
                </a:rPr>
                <a:t>Presiden  </a:t>
              </a:r>
              <a:r>
                <a:rPr sz="900" dirty="0">
                  <a:solidFill>
                    <a:srgbClr val="404040"/>
                  </a:solidFill>
                  <a:latin typeface="Arial"/>
                  <a:cs typeface="Arial"/>
                </a:rPr>
                <a:t>(81,97%)</a:t>
              </a:r>
              <a:endParaRPr sz="900">
                <a:latin typeface="Arial"/>
                <a:cs typeface="Arial"/>
              </a:endParaRPr>
            </a:p>
            <a:p>
              <a:pPr marL="138589" marR="184309" indent="-129540">
                <a:buFont typeface="Wingdings"/>
                <a:buChar char=""/>
                <a:tabLst>
                  <a:tab pos="139065" algn="l"/>
                </a:tabLst>
              </a:pPr>
              <a:r>
                <a:rPr sz="900" spc="-4" dirty="0">
                  <a:solidFill>
                    <a:srgbClr val="404040"/>
                  </a:solidFill>
                  <a:latin typeface="Arial"/>
                  <a:cs typeface="Arial"/>
                </a:rPr>
                <a:t>Pemilu</a:t>
              </a:r>
              <a:r>
                <a:rPr sz="900" spc="-101" dirty="0">
                  <a:solidFill>
                    <a:srgbClr val="404040"/>
                  </a:solidFill>
                  <a:latin typeface="Arial"/>
                  <a:cs typeface="Arial"/>
                </a:rPr>
                <a:t> </a:t>
              </a:r>
              <a:r>
                <a:rPr sz="900" spc="-4" dirty="0">
                  <a:solidFill>
                    <a:srgbClr val="404040"/>
                  </a:solidFill>
                  <a:latin typeface="Arial"/>
                  <a:cs typeface="Arial"/>
                </a:rPr>
                <a:t>Anggota  DPR</a:t>
              </a:r>
              <a:r>
                <a:rPr sz="900" spc="-15" dirty="0">
                  <a:solidFill>
                    <a:srgbClr val="404040"/>
                  </a:solidFill>
                  <a:latin typeface="Arial"/>
                  <a:cs typeface="Arial"/>
                </a:rPr>
                <a:t> </a:t>
              </a:r>
              <a:r>
                <a:rPr sz="900" spc="-4" dirty="0">
                  <a:solidFill>
                    <a:srgbClr val="404040"/>
                  </a:solidFill>
                  <a:latin typeface="Arial"/>
                  <a:cs typeface="Arial"/>
                </a:rPr>
                <a:t>(81,69%)</a:t>
              </a:r>
              <a:endParaRPr sz="900">
                <a:latin typeface="Arial"/>
                <a:cs typeface="Arial"/>
              </a:endParaRPr>
            </a:p>
            <a:p>
              <a:pPr marL="138589" indent="-129540">
                <a:buFont typeface="Wingdings"/>
                <a:buChar char=""/>
                <a:tabLst>
                  <a:tab pos="139065" algn="l"/>
                </a:tabLst>
              </a:pPr>
              <a:r>
                <a:rPr sz="900" spc="-4" dirty="0">
                  <a:solidFill>
                    <a:srgbClr val="404040"/>
                  </a:solidFill>
                  <a:latin typeface="Arial"/>
                  <a:cs typeface="Arial"/>
                </a:rPr>
                <a:t>Pemilu</a:t>
              </a:r>
              <a:r>
                <a:rPr sz="900" spc="-75" dirty="0">
                  <a:solidFill>
                    <a:srgbClr val="404040"/>
                  </a:solidFill>
                  <a:latin typeface="Arial"/>
                  <a:cs typeface="Arial"/>
                </a:rPr>
                <a:t> </a:t>
              </a:r>
              <a:r>
                <a:rPr sz="900" spc="-4" dirty="0">
                  <a:solidFill>
                    <a:srgbClr val="404040"/>
                  </a:solidFill>
                  <a:latin typeface="Arial"/>
                  <a:cs typeface="Arial"/>
                </a:rPr>
                <a:t>Anggota</a:t>
              </a:r>
              <a:endParaRPr sz="900">
                <a:latin typeface="Arial"/>
                <a:cs typeface="Arial"/>
              </a:endParaRPr>
            </a:p>
            <a:p>
              <a:pPr marL="138589"/>
              <a:r>
                <a:rPr sz="900" spc="-4" dirty="0">
                  <a:solidFill>
                    <a:srgbClr val="404040"/>
                  </a:solidFill>
                  <a:latin typeface="Arial"/>
                  <a:cs typeface="Arial"/>
                </a:rPr>
                <a:t>DPD</a:t>
              </a:r>
              <a:r>
                <a:rPr sz="900" spc="-8" dirty="0">
                  <a:solidFill>
                    <a:srgbClr val="404040"/>
                  </a:solidFill>
                  <a:latin typeface="Arial"/>
                  <a:cs typeface="Arial"/>
                </a:rPr>
                <a:t> </a:t>
              </a:r>
              <a:r>
                <a:rPr sz="900" spc="-4" dirty="0">
                  <a:solidFill>
                    <a:srgbClr val="404040"/>
                  </a:solidFill>
                  <a:latin typeface="Arial"/>
                  <a:cs typeface="Arial"/>
                </a:rPr>
                <a:t>(82,52%)</a:t>
              </a:r>
              <a:endParaRPr sz="900">
                <a:latin typeface="Arial"/>
                <a:cs typeface="Arial"/>
              </a:endParaRPr>
            </a:p>
          </p:txBody>
        </p:sp>
        <p:sp>
          <p:nvSpPr>
            <p:cNvPr id="93" name="object 41">
              <a:extLst>
                <a:ext uri="{FF2B5EF4-FFF2-40B4-BE49-F238E27FC236}">
                  <a16:creationId xmlns:a16="http://schemas.microsoft.com/office/drawing/2014/main" id="{108D6FB6-9FC7-43F8-A75F-E23409420DAE}"/>
                </a:ext>
              </a:extLst>
            </p:cNvPr>
            <p:cNvSpPr txBox="1"/>
            <p:nvPr/>
          </p:nvSpPr>
          <p:spPr>
            <a:xfrm>
              <a:off x="9228581" y="2851785"/>
              <a:ext cx="1403349" cy="505908"/>
            </a:xfrm>
            <a:prstGeom prst="rect">
              <a:avLst/>
            </a:prstGeom>
          </p:spPr>
          <p:txBody>
            <a:bodyPr vert="horz" wrap="square" lIns="0" tIns="10001" rIns="0" bIns="0" rtlCol="0">
              <a:spAutoFit/>
            </a:bodyPr>
            <a:lstStyle/>
            <a:p>
              <a:pPr marL="9525">
                <a:spcBef>
                  <a:spcPts val="79"/>
                </a:spcBef>
              </a:pPr>
              <a:r>
                <a:rPr sz="2400" b="1" spc="-4" dirty="0">
                  <a:solidFill>
                    <a:srgbClr val="2C2E45"/>
                  </a:solidFill>
                  <a:latin typeface="Arial"/>
                  <a:cs typeface="Arial"/>
                </a:rPr>
                <a:t>7</a:t>
              </a:r>
              <a:r>
                <a:rPr lang="en-US" sz="2400" b="1" spc="-4" dirty="0">
                  <a:solidFill>
                    <a:srgbClr val="2C2E45"/>
                  </a:solidFill>
                  <a:latin typeface="Arial"/>
                  <a:cs typeface="Arial"/>
                </a:rPr>
                <a:t>6</a:t>
              </a:r>
              <a:r>
                <a:rPr sz="2400" b="1" spc="-4" dirty="0">
                  <a:solidFill>
                    <a:srgbClr val="2C2E45"/>
                  </a:solidFill>
                  <a:latin typeface="Arial"/>
                  <a:cs typeface="Arial"/>
                </a:rPr>
                <a:t>,</a:t>
              </a:r>
              <a:r>
                <a:rPr lang="en-US" sz="2400" b="1" spc="-4" dirty="0">
                  <a:solidFill>
                    <a:srgbClr val="2C2E45"/>
                  </a:solidFill>
                  <a:latin typeface="Arial"/>
                  <a:cs typeface="Arial"/>
                </a:rPr>
                <a:t>13</a:t>
              </a:r>
              <a:r>
                <a:rPr sz="2400" b="1" spc="-4" dirty="0">
                  <a:solidFill>
                    <a:srgbClr val="2C2E45"/>
                  </a:solidFill>
                  <a:latin typeface="Arial"/>
                  <a:cs typeface="Arial"/>
                </a:rPr>
                <a:t>%</a:t>
              </a:r>
              <a:endParaRPr sz="2400" dirty="0">
                <a:latin typeface="Arial"/>
                <a:cs typeface="Arial"/>
              </a:endParaRPr>
            </a:p>
          </p:txBody>
        </p:sp>
        <p:sp>
          <p:nvSpPr>
            <p:cNvPr id="94" name="object 43">
              <a:extLst>
                <a:ext uri="{FF2B5EF4-FFF2-40B4-BE49-F238E27FC236}">
                  <a16:creationId xmlns:a16="http://schemas.microsoft.com/office/drawing/2014/main" id="{A9F83044-ED90-46F3-AE85-E66CC62DF1B2}"/>
                </a:ext>
              </a:extLst>
            </p:cNvPr>
            <p:cNvSpPr/>
            <p:nvPr/>
          </p:nvSpPr>
          <p:spPr>
            <a:xfrm>
              <a:off x="9305543" y="1888235"/>
              <a:ext cx="1033272" cy="1034796"/>
            </a:xfrm>
            <a:prstGeom prst="rect">
              <a:avLst/>
            </a:prstGeom>
            <a:blipFill>
              <a:blip r:embed="rId5" cstate="print"/>
              <a:stretch>
                <a:fillRect/>
              </a:stretch>
            </a:blipFill>
          </p:spPr>
          <p:txBody>
            <a:bodyPr wrap="square" lIns="0" tIns="0" rIns="0" bIns="0" rtlCol="0"/>
            <a:lstStyle/>
            <a:p>
              <a:endParaRPr sz="1350"/>
            </a:p>
          </p:txBody>
        </p:sp>
      </p:grpSp>
    </p:spTree>
    <p:extLst>
      <p:ext uri="{BB962C8B-B14F-4D97-AF65-F5344CB8AC3E}">
        <p14:creationId xmlns:p14="http://schemas.microsoft.com/office/powerpoint/2010/main" val="1646352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0D867869-605F-4CE7-BCD5-29B6B54A9144}"/>
              </a:ext>
            </a:extLst>
          </p:cNvPr>
          <p:cNvSpPr/>
          <p:nvPr/>
        </p:nvSpPr>
        <p:spPr>
          <a:xfrm>
            <a:off x="-412217" y="1272132"/>
            <a:ext cx="6161609" cy="480121"/>
          </a:xfrm>
          <a:prstGeom prst="rect">
            <a:avLst/>
          </a:prstGeom>
        </p:spPr>
        <p:txBody>
          <a:bodyPr wrap="square" lIns="91432" tIns="45715" rIns="91432" bIns="45715">
            <a:spAutoFit/>
          </a:bodyPr>
          <a:lstStyle/>
          <a:p>
            <a:pPr algn="ctr">
              <a:lnSpc>
                <a:spcPct val="90000"/>
              </a:lnSpc>
              <a:defRPr/>
            </a:pPr>
            <a:r>
              <a:rPr lang="it-IT" altLang="id-ID" sz="2800" b="1" u="sng" dirty="0">
                <a:solidFill>
                  <a:srgbClr val="002060"/>
                </a:solidFill>
                <a:effectLst>
                  <a:outerShdw blurRad="38100" dist="38100" dir="2700000" algn="tl">
                    <a:srgbClr val="000000">
                      <a:alpha val="43137"/>
                    </a:srgbClr>
                  </a:outerShdw>
                </a:effectLst>
                <a:latin typeface="Bookman Old Style" panose="02050604050505020204" pitchFamily="18" charset="0"/>
                <a:ea typeface="Cambria" panose="02040503050406030204" pitchFamily="18" charset="0"/>
              </a:rPr>
              <a:t>TANTANGAN DEMOKRASI</a:t>
            </a:r>
          </a:p>
        </p:txBody>
      </p:sp>
      <p:grpSp>
        <p:nvGrpSpPr>
          <p:cNvPr id="80" name="Group 79">
            <a:extLst>
              <a:ext uri="{FF2B5EF4-FFF2-40B4-BE49-F238E27FC236}">
                <a16:creationId xmlns:a16="http://schemas.microsoft.com/office/drawing/2014/main" id="{9E23C8F5-A747-4D14-AD58-2246CFF42CB4}"/>
              </a:ext>
            </a:extLst>
          </p:cNvPr>
          <p:cNvGrpSpPr>
            <a:grpSpLocks/>
          </p:cNvGrpSpPr>
          <p:nvPr/>
        </p:nvGrpSpPr>
        <p:grpSpPr bwMode="auto">
          <a:xfrm>
            <a:off x="522290" y="1803401"/>
            <a:ext cx="1538287" cy="1584325"/>
            <a:chOff x="696885" y="2169886"/>
            <a:chExt cx="2049536" cy="2111828"/>
          </a:xfrm>
        </p:grpSpPr>
        <p:grpSp>
          <p:nvGrpSpPr>
            <p:cNvPr id="81" name="Group 57">
              <a:extLst>
                <a:ext uri="{FF2B5EF4-FFF2-40B4-BE49-F238E27FC236}">
                  <a16:creationId xmlns:a16="http://schemas.microsoft.com/office/drawing/2014/main" id="{30FE7A3E-B28F-49B2-B99A-5B181A0B6D83}"/>
                </a:ext>
              </a:extLst>
            </p:cNvPr>
            <p:cNvGrpSpPr>
              <a:grpSpLocks/>
            </p:cNvGrpSpPr>
            <p:nvPr/>
          </p:nvGrpSpPr>
          <p:grpSpPr bwMode="auto">
            <a:xfrm>
              <a:off x="696885" y="2169886"/>
              <a:ext cx="2049536" cy="2111828"/>
              <a:chOff x="3952875" y="1214438"/>
              <a:chExt cx="4283075" cy="4413251"/>
            </a:xfrm>
          </p:grpSpPr>
          <p:sp>
            <p:nvSpPr>
              <p:cNvPr id="83" name="Oval 5">
                <a:extLst>
                  <a:ext uri="{FF2B5EF4-FFF2-40B4-BE49-F238E27FC236}">
                    <a16:creationId xmlns:a16="http://schemas.microsoft.com/office/drawing/2014/main" id="{0424E94F-BA06-4B05-9A7A-C8415392BA11}"/>
                  </a:ext>
                </a:extLst>
              </p:cNvPr>
              <p:cNvSpPr>
                <a:spLocks noChangeArrowheads="1"/>
              </p:cNvSpPr>
              <p:nvPr/>
            </p:nvSpPr>
            <p:spPr bwMode="auto">
              <a:xfrm>
                <a:off x="3952875" y="1347101"/>
                <a:ext cx="4283075" cy="4280588"/>
              </a:xfrm>
              <a:prstGeom prst="ellipse">
                <a:avLst/>
              </a:prstGeom>
              <a:gradFill flip="none" rotWithShape="1">
                <a:gsLst>
                  <a:gs pos="0">
                    <a:schemeClr val="tx1">
                      <a:lumMod val="10000"/>
                      <a:lumOff val="90000"/>
                    </a:schemeClr>
                  </a:gs>
                  <a:gs pos="100000">
                    <a:schemeClr val="tx2">
                      <a:lumMod val="25000"/>
                      <a:lumOff val="75000"/>
                      <a:tint val="23500"/>
                      <a:satMod val="160000"/>
                    </a:schemeClr>
                  </a:gs>
                </a:gsLst>
                <a:lin ang="10800000" scaled="1"/>
                <a:tileRect/>
              </a:gradFill>
              <a:ln>
                <a:noFill/>
              </a:ln>
            </p:spPr>
            <p:txBody>
              <a:bodyPr lIns="68580" tIns="34290" rIns="68580" bIns="34290"/>
              <a:lstStyle/>
              <a:p>
                <a:pPr>
                  <a:defRPr/>
                </a:pPr>
                <a:endParaRPr lang="en-US" sz="1350"/>
              </a:p>
            </p:txBody>
          </p:sp>
          <p:sp>
            <p:nvSpPr>
              <p:cNvPr id="84" name="Freeform 6">
                <a:extLst>
                  <a:ext uri="{FF2B5EF4-FFF2-40B4-BE49-F238E27FC236}">
                    <a16:creationId xmlns:a16="http://schemas.microsoft.com/office/drawing/2014/main" id="{8EC9BDA1-DF04-417E-91C1-20690337B95E}"/>
                  </a:ext>
                </a:extLst>
              </p:cNvPr>
              <p:cNvSpPr>
                <a:spLocks/>
              </p:cNvSpPr>
              <p:nvPr/>
            </p:nvSpPr>
            <p:spPr bwMode="auto">
              <a:xfrm>
                <a:off x="5194922" y="4592919"/>
                <a:ext cx="2727203" cy="1030350"/>
              </a:xfrm>
              <a:custGeom>
                <a:avLst/>
                <a:gdLst>
                  <a:gd name="T0" fmla="*/ 239 w 725"/>
                  <a:gd name="T1" fmla="*/ 274 h 274"/>
                  <a:gd name="T2" fmla="*/ 725 w 725"/>
                  <a:gd name="T3" fmla="*/ 0 h 274"/>
                  <a:gd name="T4" fmla="*/ 240 w 725"/>
                  <a:gd name="T5" fmla="*/ 140 h 274"/>
                  <a:gd name="T6" fmla="*/ 0 w 725"/>
                  <a:gd name="T7" fmla="*/ 221 h 274"/>
                  <a:gd name="T8" fmla="*/ 239 w 725"/>
                  <a:gd name="T9" fmla="*/ 274 h 274"/>
                </a:gdLst>
                <a:ahLst/>
                <a:cxnLst>
                  <a:cxn ang="0">
                    <a:pos x="T0" y="T1"/>
                  </a:cxn>
                  <a:cxn ang="0">
                    <a:pos x="T2" y="T3"/>
                  </a:cxn>
                  <a:cxn ang="0">
                    <a:pos x="T4" y="T5"/>
                  </a:cxn>
                  <a:cxn ang="0">
                    <a:pos x="T6" y="T7"/>
                  </a:cxn>
                  <a:cxn ang="0">
                    <a:pos x="T8" y="T9"/>
                  </a:cxn>
                </a:cxnLst>
                <a:rect l="0" t="0" r="r" b="b"/>
                <a:pathLst>
                  <a:path w="725" h="274">
                    <a:moveTo>
                      <a:pt x="239" y="274"/>
                    </a:moveTo>
                    <a:cubicBezTo>
                      <a:pt x="445" y="274"/>
                      <a:pt x="625" y="164"/>
                      <a:pt x="725" y="0"/>
                    </a:cubicBezTo>
                    <a:cubicBezTo>
                      <a:pt x="716" y="7"/>
                      <a:pt x="560" y="163"/>
                      <a:pt x="240" y="140"/>
                    </a:cubicBezTo>
                    <a:cubicBezTo>
                      <a:pt x="77" y="128"/>
                      <a:pt x="19" y="174"/>
                      <a:pt x="0" y="221"/>
                    </a:cubicBezTo>
                    <a:cubicBezTo>
                      <a:pt x="73" y="255"/>
                      <a:pt x="154" y="274"/>
                      <a:pt x="239" y="274"/>
                    </a:cubicBezTo>
                    <a:close/>
                  </a:path>
                </a:pathLst>
              </a:custGeom>
              <a:solidFill>
                <a:srgbClr val="009999"/>
              </a:solidFill>
              <a:ln>
                <a:noFill/>
              </a:ln>
            </p:spPr>
            <p:txBody>
              <a:bodyPr lIns="68580" tIns="34290" rIns="68580" bIns="34290"/>
              <a:lstStyle/>
              <a:p>
                <a:pPr>
                  <a:defRPr/>
                </a:pPr>
                <a:endParaRPr lang="en-US" sz="1350"/>
              </a:p>
            </p:txBody>
          </p:sp>
          <p:sp>
            <p:nvSpPr>
              <p:cNvPr id="85" name="Freeform 7">
                <a:extLst>
                  <a:ext uri="{FF2B5EF4-FFF2-40B4-BE49-F238E27FC236}">
                    <a16:creationId xmlns:a16="http://schemas.microsoft.com/office/drawing/2014/main" id="{3069A251-46E3-429B-9C21-70B9F7F7E1BA}"/>
                  </a:ext>
                </a:extLst>
              </p:cNvPr>
              <p:cNvSpPr>
                <a:spLocks/>
              </p:cNvSpPr>
              <p:nvPr/>
            </p:nvSpPr>
            <p:spPr bwMode="auto">
              <a:xfrm>
                <a:off x="3974974" y="3796942"/>
                <a:ext cx="3969249" cy="1746729"/>
              </a:xfrm>
              <a:custGeom>
                <a:avLst/>
                <a:gdLst>
                  <a:gd name="T0" fmla="*/ 1056 w 1056"/>
                  <a:gd name="T1" fmla="*/ 204 h 464"/>
                  <a:gd name="T2" fmla="*/ 585 w 1056"/>
                  <a:gd name="T3" fmla="*/ 352 h 464"/>
                  <a:gd name="T4" fmla="*/ 101 w 1056"/>
                  <a:gd name="T5" fmla="*/ 159 h 464"/>
                  <a:gd name="T6" fmla="*/ 0 w 1056"/>
                  <a:gd name="T7" fmla="*/ 0 h 464"/>
                  <a:gd name="T8" fmla="*/ 403 w 1056"/>
                  <a:gd name="T9" fmla="*/ 464 h 464"/>
                  <a:gd name="T10" fmla="*/ 585 w 1056"/>
                  <a:gd name="T11" fmla="*/ 355 h 464"/>
                  <a:gd name="T12" fmla="*/ 621 w 1056"/>
                  <a:gd name="T13" fmla="*/ 356 h 464"/>
                  <a:gd name="T14" fmla="*/ 1050 w 1056"/>
                  <a:gd name="T15" fmla="*/ 213 h 464"/>
                  <a:gd name="T16" fmla="*/ 1056 w 1056"/>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464">
                    <a:moveTo>
                      <a:pt x="1056" y="204"/>
                    </a:moveTo>
                    <a:cubicBezTo>
                      <a:pt x="939" y="309"/>
                      <a:pt x="781" y="359"/>
                      <a:pt x="585" y="352"/>
                    </a:cubicBezTo>
                    <a:cubicBezTo>
                      <a:pt x="325" y="343"/>
                      <a:pt x="178" y="242"/>
                      <a:pt x="101" y="159"/>
                    </a:cubicBezTo>
                    <a:cubicBezTo>
                      <a:pt x="44" y="98"/>
                      <a:pt x="14" y="35"/>
                      <a:pt x="0" y="0"/>
                    </a:cubicBezTo>
                    <a:cubicBezTo>
                      <a:pt x="33" y="222"/>
                      <a:pt x="193" y="402"/>
                      <a:pt x="403" y="464"/>
                    </a:cubicBezTo>
                    <a:cubicBezTo>
                      <a:pt x="458" y="418"/>
                      <a:pt x="517" y="353"/>
                      <a:pt x="585" y="355"/>
                    </a:cubicBezTo>
                    <a:cubicBezTo>
                      <a:pt x="597" y="356"/>
                      <a:pt x="609" y="356"/>
                      <a:pt x="621" y="356"/>
                    </a:cubicBezTo>
                    <a:cubicBezTo>
                      <a:pt x="797" y="356"/>
                      <a:pt x="941" y="308"/>
                      <a:pt x="1050" y="213"/>
                    </a:cubicBezTo>
                    <a:cubicBezTo>
                      <a:pt x="1052" y="210"/>
                      <a:pt x="1054" y="207"/>
                      <a:pt x="1056" y="204"/>
                    </a:cubicBezTo>
                    <a:close/>
                  </a:path>
                </a:pathLst>
              </a:custGeom>
              <a:solidFill>
                <a:schemeClr val="tx2">
                  <a:lumMod val="10000"/>
                  <a:lumOff val="90000"/>
                </a:schemeClr>
              </a:solidFill>
              <a:ln>
                <a:noFill/>
              </a:ln>
            </p:spPr>
            <p:txBody>
              <a:bodyPr lIns="68580" tIns="34290" rIns="68580" bIns="34290"/>
              <a:lstStyle/>
              <a:p>
                <a:pPr>
                  <a:defRPr/>
                </a:pPr>
                <a:endParaRPr lang="en-US" sz="1350"/>
              </a:p>
            </p:txBody>
          </p:sp>
          <p:sp>
            <p:nvSpPr>
              <p:cNvPr id="87" name="Freeform 9">
                <a:extLst>
                  <a:ext uri="{FF2B5EF4-FFF2-40B4-BE49-F238E27FC236}">
                    <a16:creationId xmlns:a16="http://schemas.microsoft.com/office/drawing/2014/main" id="{0CBA36C7-A01D-431F-9CA8-BB5DDD4EAB95}"/>
                  </a:ext>
                </a:extLst>
              </p:cNvPr>
              <p:cNvSpPr>
                <a:spLocks/>
              </p:cNvSpPr>
              <p:nvPr/>
            </p:nvSpPr>
            <p:spPr bwMode="auto">
              <a:xfrm>
                <a:off x="3992655" y="1214438"/>
                <a:ext cx="1900643" cy="4249635"/>
              </a:xfrm>
              <a:custGeom>
                <a:avLst/>
                <a:gdLst>
                  <a:gd name="T0" fmla="*/ 358 w 506"/>
                  <a:gd name="T1" fmla="*/ 75 h 1130"/>
                  <a:gd name="T2" fmla="*/ 358 w 506"/>
                  <a:gd name="T3" fmla="*/ 75 h 1130"/>
                  <a:gd name="T4" fmla="*/ 339 w 506"/>
                  <a:gd name="T5" fmla="*/ 52 h 1130"/>
                  <a:gd name="T6" fmla="*/ 358 w 506"/>
                  <a:gd name="T7" fmla="*/ 22 h 1130"/>
                  <a:gd name="T8" fmla="*/ 455 w 506"/>
                  <a:gd name="T9" fmla="*/ 45 h 1130"/>
                  <a:gd name="T10" fmla="*/ 471 w 506"/>
                  <a:gd name="T11" fmla="*/ 43 h 1130"/>
                  <a:gd name="T12" fmla="*/ 371 w 506"/>
                  <a:gd name="T13" fmla="*/ 5 h 1130"/>
                  <a:gd name="T14" fmla="*/ 312 w 506"/>
                  <a:gd name="T15" fmla="*/ 34 h 1130"/>
                  <a:gd name="T16" fmla="*/ 267 w 506"/>
                  <a:gd name="T17" fmla="*/ 52 h 1130"/>
                  <a:gd name="T18" fmla="*/ 266 w 506"/>
                  <a:gd name="T19" fmla="*/ 53 h 1130"/>
                  <a:gd name="T20" fmla="*/ 253 w 506"/>
                  <a:gd name="T21" fmla="*/ 52 h 1130"/>
                  <a:gd name="T22" fmla="*/ 0 w 506"/>
                  <a:gd name="T23" fmla="*/ 305 h 1130"/>
                  <a:gd name="T24" fmla="*/ 72 w 506"/>
                  <a:gd name="T25" fmla="*/ 481 h 1130"/>
                  <a:gd name="T26" fmla="*/ 72 w 506"/>
                  <a:gd name="T27" fmla="*/ 481 h 1130"/>
                  <a:gd name="T28" fmla="*/ 106 w 506"/>
                  <a:gd name="T29" fmla="*/ 561 h 1130"/>
                  <a:gd name="T30" fmla="*/ 106 w 506"/>
                  <a:gd name="T31" fmla="*/ 561 h 1130"/>
                  <a:gd name="T32" fmla="*/ 250 w 506"/>
                  <a:gd name="T33" fmla="*/ 1082 h 1130"/>
                  <a:gd name="T34" fmla="*/ 244 w 506"/>
                  <a:gd name="T35" fmla="*/ 1078 h 1130"/>
                  <a:gd name="T36" fmla="*/ 141 w 506"/>
                  <a:gd name="T37" fmla="*/ 601 h 1130"/>
                  <a:gd name="T38" fmla="*/ 205 w 506"/>
                  <a:gd name="T39" fmla="*/ 553 h 1130"/>
                  <a:gd name="T40" fmla="*/ 208 w 506"/>
                  <a:gd name="T41" fmla="*/ 554 h 1130"/>
                  <a:gd name="T42" fmla="*/ 212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9" y="52"/>
                    </a:cubicBezTo>
                    <a:cubicBezTo>
                      <a:pt x="337" y="41"/>
                      <a:pt x="347" y="26"/>
                      <a:pt x="358" y="22"/>
                    </a:cubicBezTo>
                    <a:cubicBezTo>
                      <a:pt x="418" y="1"/>
                      <a:pt x="455" y="45"/>
                      <a:pt x="455" y="45"/>
                    </a:cubicBezTo>
                    <a:cubicBezTo>
                      <a:pt x="471" y="43"/>
                      <a:pt x="471" y="43"/>
                      <a:pt x="471" y="43"/>
                    </a:cubicBezTo>
                    <a:cubicBezTo>
                      <a:pt x="439" y="6"/>
                      <a:pt x="402" y="0"/>
                      <a:pt x="371" y="5"/>
                    </a:cubicBezTo>
                    <a:cubicBezTo>
                      <a:pt x="349" y="8"/>
                      <a:pt x="329" y="19"/>
                      <a:pt x="312" y="34"/>
                    </a:cubicBezTo>
                    <a:cubicBezTo>
                      <a:pt x="286" y="56"/>
                      <a:pt x="267" y="52"/>
                      <a:pt x="267" y="52"/>
                    </a:cubicBezTo>
                    <a:cubicBezTo>
                      <a:pt x="266" y="53"/>
                      <a:pt x="266" y="53"/>
                      <a:pt x="266" y="53"/>
                    </a:cubicBezTo>
                    <a:cubicBezTo>
                      <a:pt x="262" y="52"/>
                      <a:pt x="258" y="52"/>
                      <a:pt x="253" y="52"/>
                    </a:cubicBezTo>
                    <a:cubicBezTo>
                      <a:pt x="114" y="52"/>
                      <a:pt x="0" y="165"/>
                      <a:pt x="0" y="305"/>
                    </a:cubicBezTo>
                    <a:cubicBezTo>
                      <a:pt x="0" y="374"/>
                      <a:pt x="28" y="436"/>
                      <a:pt x="72" y="481"/>
                    </a:cubicBezTo>
                    <a:cubicBezTo>
                      <a:pt x="72" y="481"/>
                      <a:pt x="72" y="481"/>
                      <a:pt x="72" y="481"/>
                    </a:cubicBezTo>
                    <a:cubicBezTo>
                      <a:pt x="111" y="521"/>
                      <a:pt x="106" y="561"/>
                      <a:pt x="106" y="561"/>
                    </a:cubicBezTo>
                    <a:cubicBezTo>
                      <a:pt x="106" y="561"/>
                      <a:pt x="106" y="561"/>
                      <a:pt x="106" y="561"/>
                    </a:cubicBezTo>
                    <a:cubicBezTo>
                      <a:pt x="76" y="769"/>
                      <a:pt x="52" y="1130"/>
                      <a:pt x="250" y="1082"/>
                    </a:cubicBezTo>
                    <a:cubicBezTo>
                      <a:pt x="244" y="1078"/>
                      <a:pt x="244" y="1078"/>
                      <a:pt x="244" y="1078"/>
                    </a:cubicBezTo>
                    <a:cubicBezTo>
                      <a:pt x="244" y="1078"/>
                      <a:pt x="66" y="1108"/>
                      <a:pt x="141" y="601"/>
                    </a:cubicBezTo>
                    <a:cubicBezTo>
                      <a:pt x="144" y="586"/>
                      <a:pt x="156" y="546"/>
                      <a:pt x="205" y="553"/>
                    </a:cubicBezTo>
                    <a:cubicBezTo>
                      <a:pt x="206" y="554"/>
                      <a:pt x="207" y="554"/>
                      <a:pt x="208" y="554"/>
                    </a:cubicBezTo>
                    <a:cubicBezTo>
                      <a:pt x="209" y="554"/>
                      <a:pt x="210" y="554"/>
                      <a:pt x="212" y="555"/>
                    </a:cubicBezTo>
                    <a:cubicBezTo>
                      <a:pt x="216" y="556"/>
                      <a:pt x="219" y="556"/>
                      <a:pt x="222" y="556"/>
                    </a:cubicBezTo>
                    <a:cubicBezTo>
                      <a:pt x="233" y="557"/>
                      <a:pt x="243" y="558"/>
                      <a:pt x="253" y="558"/>
                    </a:cubicBezTo>
                    <a:cubicBezTo>
                      <a:pt x="393" y="558"/>
                      <a:pt x="506" y="445"/>
                      <a:pt x="506" y="305"/>
                    </a:cubicBezTo>
                    <a:cubicBezTo>
                      <a:pt x="506" y="203"/>
                      <a:pt x="446" y="115"/>
                      <a:pt x="358" y="75"/>
                    </a:cubicBezTo>
                    <a:close/>
                  </a:path>
                </a:pathLst>
              </a:custGeom>
              <a:solidFill>
                <a:srgbClr val="009999"/>
              </a:solidFill>
              <a:ln>
                <a:noFill/>
              </a:ln>
            </p:spPr>
            <p:txBody>
              <a:bodyPr lIns="68580" tIns="34290" rIns="68580" bIns="34290"/>
              <a:lstStyle/>
              <a:p>
                <a:pPr>
                  <a:defRPr/>
                </a:pPr>
                <a:endParaRPr lang="en-US" sz="1350"/>
              </a:p>
            </p:txBody>
          </p:sp>
        </p:grpSp>
        <p:sp>
          <p:nvSpPr>
            <p:cNvPr id="82" name="Inhaltsplatzhalter 4">
              <a:extLst>
                <a:ext uri="{FF2B5EF4-FFF2-40B4-BE49-F238E27FC236}">
                  <a16:creationId xmlns:a16="http://schemas.microsoft.com/office/drawing/2014/main" id="{2E4D6A7C-A26C-4E96-B899-7E4BCC319C8A}"/>
                </a:ext>
              </a:extLst>
            </p:cNvPr>
            <p:cNvSpPr txBox="1">
              <a:spLocks/>
            </p:cNvSpPr>
            <p:nvPr/>
          </p:nvSpPr>
          <p:spPr>
            <a:xfrm>
              <a:off x="857633" y="2480948"/>
              <a:ext cx="649337" cy="429560"/>
            </a:xfrm>
            <a:prstGeom prst="rect">
              <a:avLst/>
            </a:prstGeom>
          </p:spPr>
          <p:txBody>
            <a:bodyPr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defRPr/>
              </a:pPr>
              <a:r>
                <a:rPr lang="en-US" sz="2100" b="1" dirty="0">
                  <a:latin typeface="+mj-lt"/>
                </a:rPr>
                <a:t>1</a:t>
              </a:r>
              <a:endParaRPr lang="en-US" sz="1500" dirty="0">
                <a:latin typeface="+mn-lt"/>
              </a:endParaRPr>
            </a:p>
          </p:txBody>
        </p:sp>
      </p:grpSp>
      <p:grpSp>
        <p:nvGrpSpPr>
          <p:cNvPr id="96" name="Group 95">
            <a:extLst>
              <a:ext uri="{FF2B5EF4-FFF2-40B4-BE49-F238E27FC236}">
                <a16:creationId xmlns:a16="http://schemas.microsoft.com/office/drawing/2014/main" id="{F4550EBF-3C21-4B5A-BB89-C2D0FADD775B}"/>
              </a:ext>
            </a:extLst>
          </p:cNvPr>
          <p:cNvGrpSpPr>
            <a:grpSpLocks/>
          </p:cNvGrpSpPr>
          <p:nvPr/>
        </p:nvGrpSpPr>
        <p:grpSpPr bwMode="auto">
          <a:xfrm>
            <a:off x="2654300" y="5019676"/>
            <a:ext cx="1536700" cy="1584325"/>
            <a:chOff x="3748568" y="3736675"/>
            <a:chExt cx="2049536" cy="2111828"/>
          </a:xfrm>
        </p:grpSpPr>
        <p:grpSp>
          <p:nvGrpSpPr>
            <p:cNvPr id="97" name="Group 68">
              <a:extLst>
                <a:ext uri="{FF2B5EF4-FFF2-40B4-BE49-F238E27FC236}">
                  <a16:creationId xmlns:a16="http://schemas.microsoft.com/office/drawing/2014/main" id="{AD1EA090-51D1-42F3-B962-B9CD348F395C}"/>
                </a:ext>
              </a:extLst>
            </p:cNvPr>
            <p:cNvGrpSpPr>
              <a:grpSpLocks/>
            </p:cNvGrpSpPr>
            <p:nvPr/>
          </p:nvGrpSpPr>
          <p:grpSpPr bwMode="auto">
            <a:xfrm>
              <a:off x="3748568" y="3736675"/>
              <a:ext cx="2049536" cy="2111828"/>
              <a:chOff x="3952875" y="1214438"/>
              <a:chExt cx="4283075" cy="4413251"/>
            </a:xfrm>
          </p:grpSpPr>
          <p:sp>
            <p:nvSpPr>
              <p:cNvPr id="99" name="Oval 5">
                <a:extLst>
                  <a:ext uri="{FF2B5EF4-FFF2-40B4-BE49-F238E27FC236}">
                    <a16:creationId xmlns:a16="http://schemas.microsoft.com/office/drawing/2014/main" id="{E7A46249-2302-47AD-8E7D-15492576E6E3}"/>
                  </a:ext>
                </a:extLst>
              </p:cNvPr>
              <p:cNvSpPr>
                <a:spLocks noChangeArrowheads="1"/>
              </p:cNvSpPr>
              <p:nvPr/>
            </p:nvSpPr>
            <p:spPr bwMode="auto">
              <a:xfrm>
                <a:off x="3952875" y="1347101"/>
                <a:ext cx="4283075" cy="4280588"/>
              </a:xfrm>
              <a:prstGeom prst="ellipse">
                <a:avLst/>
              </a:prstGeom>
              <a:gradFill flip="none" rotWithShape="1">
                <a:gsLst>
                  <a:gs pos="0">
                    <a:schemeClr val="tx1">
                      <a:lumMod val="10000"/>
                      <a:lumOff val="90000"/>
                    </a:schemeClr>
                  </a:gs>
                  <a:gs pos="100000">
                    <a:schemeClr val="tx2">
                      <a:lumMod val="25000"/>
                      <a:lumOff val="75000"/>
                      <a:tint val="23500"/>
                      <a:satMod val="160000"/>
                    </a:schemeClr>
                  </a:gs>
                </a:gsLst>
                <a:lin ang="10800000" scaled="1"/>
                <a:tileRect/>
              </a:gradFill>
              <a:ln>
                <a:noFill/>
              </a:ln>
            </p:spPr>
            <p:txBody>
              <a:bodyPr lIns="68580" tIns="34290" rIns="68580" bIns="34290"/>
              <a:lstStyle/>
              <a:p>
                <a:pPr>
                  <a:defRPr/>
                </a:pPr>
                <a:endParaRPr lang="en-US" sz="1350"/>
              </a:p>
            </p:txBody>
          </p:sp>
          <p:sp>
            <p:nvSpPr>
              <p:cNvPr id="100" name="Freeform 6">
                <a:extLst>
                  <a:ext uri="{FF2B5EF4-FFF2-40B4-BE49-F238E27FC236}">
                    <a16:creationId xmlns:a16="http://schemas.microsoft.com/office/drawing/2014/main" id="{110DBCB6-0C77-43C4-90B8-37A0D942D9EF}"/>
                  </a:ext>
                </a:extLst>
              </p:cNvPr>
              <p:cNvSpPr>
                <a:spLocks/>
              </p:cNvSpPr>
              <p:nvPr/>
            </p:nvSpPr>
            <p:spPr bwMode="auto">
              <a:xfrm>
                <a:off x="5196204" y="4592919"/>
                <a:ext cx="2725593" cy="1030347"/>
              </a:xfrm>
              <a:custGeom>
                <a:avLst/>
                <a:gdLst>
                  <a:gd name="T0" fmla="*/ 239 w 725"/>
                  <a:gd name="T1" fmla="*/ 274 h 274"/>
                  <a:gd name="T2" fmla="*/ 725 w 725"/>
                  <a:gd name="T3" fmla="*/ 0 h 274"/>
                  <a:gd name="T4" fmla="*/ 240 w 725"/>
                  <a:gd name="T5" fmla="*/ 140 h 274"/>
                  <a:gd name="T6" fmla="*/ 0 w 725"/>
                  <a:gd name="T7" fmla="*/ 221 h 274"/>
                  <a:gd name="T8" fmla="*/ 239 w 725"/>
                  <a:gd name="T9" fmla="*/ 274 h 274"/>
                </a:gdLst>
                <a:ahLst/>
                <a:cxnLst>
                  <a:cxn ang="0">
                    <a:pos x="T0" y="T1"/>
                  </a:cxn>
                  <a:cxn ang="0">
                    <a:pos x="T2" y="T3"/>
                  </a:cxn>
                  <a:cxn ang="0">
                    <a:pos x="T4" y="T5"/>
                  </a:cxn>
                  <a:cxn ang="0">
                    <a:pos x="T6" y="T7"/>
                  </a:cxn>
                  <a:cxn ang="0">
                    <a:pos x="T8" y="T9"/>
                  </a:cxn>
                </a:cxnLst>
                <a:rect l="0" t="0" r="r" b="b"/>
                <a:pathLst>
                  <a:path w="725" h="274">
                    <a:moveTo>
                      <a:pt x="239" y="274"/>
                    </a:moveTo>
                    <a:cubicBezTo>
                      <a:pt x="445" y="274"/>
                      <a:pt x="625" y="164"/>
                      <a:pt x="725" y="0"/>
                    </a:cubicBezTo>
                    <a:cubicBezTo>
                      <a:pt x="716" y="7"/>
                      <a:pt x="560" y="163"/>
                      <a:pt x="240" y="140"/>
                    </a:cubicBezTo>
                    <a:cubicBezTo>
                      <a:pt x="77" y="128"/>
                      <a:pt x="19" y="174"/>
                      <a:pt x="0" y="221"/>
                    </a:cubicBezTo>
                    <a:cubicBezTo>
                      <a:pt x="73" y="255"/>
                      <a:pt x="154" y="274"/>
                      <a:pt x="239" y="274"/>
                    </a:cubicBezTo>
                    <a:close/>
                  </a:path>
                </a:pathLst>
              </a:custGeom>
              <a:solidFill>
                <a:srgbClr val="92D050"/>
              </a:solidFill>
              <a:ln>
                <a:noFill/>
              </a:ln>
            </p:spPr>
            <p:txBody>
              <a:bodyPr lIns="68580" tIns="34290" rIns="68580" bIns="34290"/>
              <a:lstStyle/>
              <a:p>
                <a:pPr>
                  <a:defRPr/>
                </a:pPr>
                <a:endParaRPr lang="en-US" sz="1350"/>
              </a:p>
            </p:txBody>
          </p:sp>
          <p:sp>
            <p:nvSpPr>
              <p:cNvPr id="101" name="Freeform 7">
                <a:extLst>
                  <a:ext uri="{FF2B5EF4-FFF2-40B4-BE49-F238E27FC236}">
                    <a16:creationId xmlns:a16="http://schemas.microsoft.com/office/drawing/2014/main" id="{51611501-3DBC-41B6-A3F8-F5FA6D5D3B23}"/>
                  </a:ext>
                </a:extLst>
              </p:cNvPr>
              <p:cNvSpPr>
                <a:spLocks/>
              </p:cNvSpPr>
              <p:nvPr/>
            </p:nvSpPr>
            <p:spPr bwMode="auto">
              <a:xfrm>
                <a:off x="3974997" y="3796942"/>
                <a:ext cx="3968925" cy="1746726"/>
              </a:xfrm>
              <a:custGeom>
                <a:avLst/>
                <a:gdLst>
                  <a:gd name="T0" fmla="*/ 1056 w 1056"/>
                  <a:gd name="T1" fmla="*/ 204 h 464"/>
                  <a:gd name="T2" fmla="*/ 585 w 1056"/>
                  <a:gd name="T3" fmla="*/ 352 h 464"/>
                  <a:gd name="T4" fmla="*/ 101 w 1056"/>
                  <a:gd name="T5" fmla="*/ 159 h 464"/>
                  <a:gd name="T6" fmla="*/ 0 w 1056"/>
                  <a:gd name="T7" fmla="*/ 0 h 464"/>
                  <a:gd name="T8" fmla="*/ 403 w 1056"/>
                  <a:gd name="T9" fmla="*/ 464 h 464"/>
                  <a:gd name="T10" fmla="*/ 585 w 1056"/>
                  <a:gd name="T11" fmla="*/ 355 h 464"/>
                  <a:gd name="T12" fmla="*/ 621 w 1056"/>
                  <a:gd name="T13" fmla="*/ 356 h 464"/>
                  <a:gd name="T14" fmla="*/ 1050 w 1056"/>
                  <a:gd name="T15" fmla="*/ 213 h 464"/>
                  <a:gd name="T16" fmla="*/ 1056 w 1056"/>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464">
                    <a:moveTo>
                      <a:pt x="1056" y="204"/>
                    </a:moveTo>
                    <a:cubicBezTo>
                      <a:pt x="939" y="309"/>
                      <a:pt x="781" y="359"/>
                      <a:pt x="585" y="352"/>
                    </a:cubicBezTo>
                    <a:cubicBezTo>
                      <a:pt x="325" y="343"/>
                      <a:pt x="178" y="242"/>
                      <a:pt x="101" y="159"/>
                    </a:cubicBezTo>
                    <a:cubicBezTo>
                      <a:pt x="44" y="98"/>
                      <a:pt x="14" y="35"/>
                      <a:pt x="0" y="0"/>
                    </a:cubicBezTo>
                    <a:cubicBezTo>
                      <a:pt x="33" y="222"/>
                      <a:pt x="193" y="402"/>
                      <a:pt x="403" y="464"/>
                    </a:cubicBezTo>
                    <a:cubicBezTo>
                      <a:pt x="458" y="418"/>
                      <a:pt x="517" y="353"/>
                      <a:pt x="585" y="355"/>
                    </a:cubicBezTo>
                    <a:cubicBezTo>
                      <a:pt x="597" y="356"/>
                      <a:pt x="609" y="356"/>
                      <a:pt x="621" y="356"/>
                    </a:cubicBezTo>
                    <a:cubicBezTo>
                      <a:pt x="797" y="356"/>
                      <a:pt x="941" y="308"/>
                      <a:pt x="1050" y="213"/>
                    </a:cubicBezTo>
                    <a:cubicBezTo>
                      <a:pt x="1052" y="210"/>
                      <a:pt x="1054" y="207"/>
                      <a:pt x="1056" y="204"/>
                    </a:cubicBezTo>
                    <a:close/>
                  </a:path>
                </a:pathLst>
              </a:custGeom>
              <a:solidFill>
                <a:schemeClr val="tx2">
                  <a:lumMod val="10000"/>
                  <a:lumOff val="90000"/>
                </a:schemeClr>
              </a:solidFill>
              <a:ln>
                <a:noFill/>
              </a:ln>
            </p:spPr>
            <p:txBody>
              <a:bodyPr lIns="68580" tIns="34290" rIns="68580" bIns="34290"/>
              <a:lstStyle/>
              <a:p>
                <a:pPr>
                  <a:defRPr/>
                </a:pPr>
                <a:endParaRPr lang="en-US" sz="1350"/>
              </a:p>
            </p:txBody>
          </p:sp>
          <p:sp>
            <p:nvSpPr>
              <p:cNvPr id="102" name="Freeform 9">
                <a:extLst>
                  <a:ext uri="{FF2B5EF4-FFF2-40B4-BE49-F238E27FC236}">
                    <a16:creationId xmlns:a16="http://schemas.microsoft.com/office/drawing/2014/main" id="{19B9562B-FC03-49C3-882F-7E59B731B6CB}"/>
                  </a:ext>
                </a:extLst>
              </p:cNvPr>
              <p:cNvSpPr>
                <a:spLocks/>
              </p:cNvSpPr>
              <p:nvPr/>
            </p:nvSpPr>
            <p:spPr bwMode="auto">
              <a:xfrm>
                <a:off x="3992696" y="1214438"/>
                <a:ext cx="1898182" cy="4249632"/>
              </a:xfrm>
              <a:custGeom>
                <a:avLst/>
                <a:gdLst>
                  <a:gd name="T0" fmla="*/ 358 w 506"/>
                  <a:gd name="T1" fmla="*/ 75 h 1130"/>
                  <a:gd name="T2" fmla="*/ 358 w 506"/>
                  <a:gd name="T3" fmla="*/ 75 h 1130"/>
                  <a:gd name="T4" fmla="*/ 339 w 506"/>
                  <a:gd name="T5" fmla="*/ 52 h 1130"/>
                  <a:gd name="T6" fmla="*/ 358 w 506"/>
                  <a:gd name="T7" fmla="*/ 22 h 1130"/>
                  <a:gd name="T8" fmla="*/ 455 w 506"/>
                  <a:gd name="T9" fmla="*/ 45 h 1130"/>
                  <a:gd name="T10" fmla="*/ 471 w 506"/>
                  <a:gd name="T11" fmla="*/ 43 h 1130"/>
                  <a:gd name="T12" fmla="*/ 371 w 506"/>
                  <a:gd name="T13" fmla="*/ 5 h 1130"/>
                  <a:gd name="T14" fmla="*/ 312 w 506"/>
                  <a:gd name="T15" fmla="*/ 34 h 1130"/>
                  <a:gd name="T16" fmla="*/ 267 w 506"/>
                  <a:gd name="T17" fmla="*/ 52 h 1130"/>
                  <a:gd name="T18" fmla="*/ 266 w 506"/>
                  <a:gd name="T19" fmla="*/ 53 h 1130"/>
                  <a:gd name="T20" fmla="*/ 253 w 506"/>
                  <a:gd name="T21" fmla="*/ 52 h 1130"/>
                  <a:gd name="T22" fmla="*/ 0 w 506"/>
                  <a:gd name="T23" fmla="*/ 305 h 1130"/>
                  <a:gd name="T24" fmla="*/ 72 w 506"/>
                  <a:gd name="T25" fmla="*/ 481 h 1130"/>
                  <a:gd name="T26" fmla="*/ 72 w 506"/>
                  <a:gd name="T27" fmla="*/ 481 h 1130"/>
                  <a:gd name="T28" fmla="*/ 106 w 506"/>
                  <a:gd name="T29" fmla="*/ 561 h 1130"/>
                  <a:gd name="T30" fmla="*/ 106 w 506"/>
                  <a:gd name="T31" fmla="*/ 561 h 1130"/>
                  <a:gd name="T32" fmla="*/ 250 w 506"/>
                  <a:gd name="T33" fmla="*/ 1082 h 1130"/>
                  <a:gd name="T34" fmla="*/ 244 w 506"/>
                  <a:gd name="T35" fmla="*/ 1078 h 1130"/>
                  <a:gd name="T36" fmla="*/ 141 w 506"/>
                  <a:gd name="T37" fmla="*/ 601 h 1130"/>
                  <a:gd name="T38" fmla="*/ 205 w 506"/>
                  <a:gd name="T39" fmla="*/ 553 h 1130"/>
                  <a:gd name="T40" fmla="*/ 208 w 506"/>
                  <a:gd name="T41" fmla="*/ 554 h 1130"/>
                  <a:gd name="T42" fmla="*/ 212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9" y="52"/>
                    </a:cubicBezTo>
                    <a:cubicBezTo>
                      <a:pt x="337" y="41"/>
                      <a:pt x="347" y="26"/>
                      <a:pt x="358" y="22"/>
                    </a:cubicBezTo>
                    <a:cubicBezTo>
                      <a:pt x="418" y="1"/>
                      <a:pt x="455" y="45"/>
                      <a:pt x="455" y="45"/>
                    </a:cubicBezTo>
                    <a:cubicBezTo>
                      <a:pt x="471" y="43"/>
                      <a:pt x="471" y="43"/>
                      <a:pt x="471" y="43"/>
                    </a:cubicBezTo>
                    <a:cubicBezTo>
                      <a:pt x="439" y="6"/>
                      <a:pt x="402" y="0"/>
                      <a:pt x="371" y="5"/>
                    </a:cubicBezTo>
                    <a:cubicBezTo>
                      <a:pt x="349" y="8"/>
                      <a:pt x="329" y="19"/>
                      <a:pt x="312" y="34"/>
                    </a:cubicBezTo>
                    <a:cubicBezTo>
                      <a:pt x="286" y="56"/>
                      <a:pt x="267" y="52"/>
                      <a:pt x="267" y="52"/>
                    </a:cubicBezTo>
                    <a:cubicBezTo>
                      <a:pt x="266" y="53"/>
                      <a:pt x="266" y="53"/>
                      <a:pt x="266" y="53"/>
                    </a:cubicBezTo>
                    <a:cubicBezTo>
                      <a:pt x="262" y="52"/>
                      <a:pt x="258" y="52"/>
                      <a:pt x="253" y="52"/>
                    </a:cubicBezTo>
                    <a:cubicBezTo>
                      <a:pt x="114" y="52"/>
                      <a:pt x="0" y="165"/>
                      <a:pt x="0" y="305"/>
                    </a:cubicBezTo>
                    <a:cubicBezTo>
                      <a:pt x="0" y="374"/>
                      <a:pt x="28" y="436"/>
                      <a:pt x="72" y="481"/>
                    </a:cubicBezTo>
                    <a:cubicBezTo>
                      <a:pt x="72" y="481"/>
                      <a:pt x="72" y="481"/>
                      <a:pt x="72" y="481"/>
                    </a:cubicBezTo>
                    <a:cubicBezTo>
                      <a:pt x="111" y="521"/>
                      <a:pt x="106" y="561"/>
                      <a:pt x="106" y="561"/>
                    </a:cubicBezTo>
                    <a:cubicBezTo>
                      <a:pt x="106" y="561"/>
                      <a:pt x="106" y="561"/>
                      <a:pt x="106" y="561"/>
                    </a:cubicBezTo>
                    <a:cubicBezTo>
                      <a:pt x="76" y="769"/>
                      <a:pt x="52" y="1130"/>
                      <a:pt x="250" y="1082"/>
                    </a:cubicBezTo>
                    <a:cubicBezTo>
                      <a:pt x="244" y="1078"/>
                      <a:pt x="244" y="1078"/>
                      <a:pt x="244" y="1078"/>
                    </a:cubicBezTo>
                    <a:cubicBezTo>
                      <a:pt x="244" y="1078"/>
                      <a:pt x="66" y="1108"/>
                      <a:pt x="141" y="601"/>
                    </a:cubicBezTo>
                    <a:cubicBezTo>
                      <a:pt x="144" y="586"/>
                      <a:pt x="156" y="546"/>
                      <a:pt x="205" y="553"/>
                    </a:cubicBezTo>
                    <a:cubicBezTo>
                      <a:pt x="206" y="554"/>
                      <a:pt x="207" y="554"/>
                      <a:pt x="208" y="554"/>
                    </a:cubicBezTo>
                    <a:cubicBezTo>
                      <a:pt x="209" y="554"/>
                      <a:pt x="210" y="554"/>
                      <a:pt x="212" y="555"/>
                    </a:cubicBezTo>
                    <a:cubicBezTo>
                      <a:pt x="216" y="556"/>
                      <a:pt x="219" y="556"/>
                      <a:pt x="222" y="556"/>
                    </a:cubicBezTo>
                    <a:cubicBezTo>
                      <a:pt x="233" y="557"/>
                      <a:pt x="243" y="558"/>
                      <a:pt x="253" y="558"/>
                    </a:cubicBezTo>
                    <a:cubicBezTo>
                      <a:pt x="393" y="558"/>
                      <a:pt x="506" y="445"/>
                      <a:pt x="506" y="305"/>
                    </a:cubicBezTo>
                    <a:cubicBezTo>
                      <a:pt x="506" y="203"/>
                      <a:pt x="446" y="115"/>
                      <a:pt x="358" y="75"/>
                    </a:cubicBezTo>
                    <a:close/>
                  </a:path>
                </a:pathLst>
              </a:custGeom>
              <a:solidFill>
                <a:srgbClr val="92D050"/>
              </a:solidFill>
              <a:ln>
                <a:noFill/>
              </a:ln>
            </p:spPr>
            <p:txBody>
              <a:bodyPr lIns="68580" tIns="34290" rIns="68580" bIns="34290"/>
              <a:lstStyle/>
              <a:p>
                <a:pPr>
                  <a:defRPr/>
                </a:pPr>
                <a:endParaRPr lang="en-US" sz="1350"/>
              </a:p>
            </p:txBody>
          </p:sp>
        </p:grpSp>
        <p:sp>
          <p:nvSpPr>
            <p:cNvPr id="98" name="Inhaltsplatzhalter 4">
              <a:extLst>
                <a:ext uri="{FF2B5EF4-FFF2-40B4-BE49-F238E27FC236}">
                  <a16:creationId xmlns:a16="http://schemas.microsoft.com/office/drawing/2014/main" id="{8D2E5874-A0B2-4CB4-ACB4-175DC773DA66}"/>
                </a:ext>
              </a:extLst>
            </p:cNvPr>
            <p:cNvSpPr txBox="1">
              <a:spLocks/>
            </p:cNvSpPr>
            <p:nvPr/>
          </p:nvSpPr>
          <p:spPr>
            <a:xfrm>
              <a:off x="3909482" y="4047735"/>
              <a:ext cx="647891" cy="429561"/>
            </a:xfrm>
            <a:prstGeom prst="rect">
              <a:avLst/>
            </a:prstGeom>
          </p:spPr>
          <p:txBody>
            <a:bodyPr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defRPr/>
              </a:pPr>
              <a:r>
                <a:rPr lang="en-US" sz="2100" b="1" dirty="0">
                  <a:latin typeface="+mj-lt"/>
                </a:rPr>
                <a:t>2</a:t>
              </a:r>
              <a:endParaRPr lang="en-US" sz="1500" dirty="0">
                <a:latin typeface="+mn-lt"/>
              </a:endParaRPr>
            </a:p>
          </p:txBody>
        </p:sp>
      </p:grpSp>
      <p:grpSp>
        <p:nvGrpSpPr>
          <p:cNvPr id="103" name="Group 102">
            <a:extLst>
              <a:ext uri="{FF2B5EF4-FFF2-40B4-BE49-F238E27FC236}">
                <a16:creationId xmlns:a16="http://schemas.microsoft.com/office/drawing/2014/main" id="{169664EC-B3F0-460E-8272-E77ADF40E0FF}"/>
              </a:ext>
            </a:extLst>
          </p:cNvPr>
          <p:cNvGrpSpPr>
            <a:grpSpLocks/>
          </p:cNvGrpSpPr>
          <p:nvPr/>
        </p:nvGrpSpPr>
        <p:grpSpPr bwMode="auto">
          <a:xfrm>
            <a:off x="4980781" y="1801814"/>
            <a:ext cx="1536700" cy="1584325"/>
            <a:chOff x="6571752" y="2169886"/>
            <a:chExt cx="2049536" cy="2111828"/>
          </a:xfrm>
        </p:grpSpPr>
        <p:grpSp>
          <p:nvGrpSpPr>
            <p:cNvPr id="104" name="Group 76">
              <a:extLst>
                <a:ext uri="{FF2B5EF4-FFF2-40B4-BE49-F238E27FC236}">
                  <a16:creationId xmlns:a16="http://schemas.microsoft.com/office/drawing/2014/main" id="{272974D1-3382-4C79-A2C5-2CE84BACEEFA}"/>
                </a:ext>
              </a:extLst>
            </p:cNvPr>
            <p:cNvGrpSpPr>
              <a:grpSpLocks/>
            </p:cNvGrpSpPr>
            <p:nvPr/>
          </p:nvGrpSpPr>
          <p:grpSpPr bwMode="auto">
            <a:xfrm>
              <a:off x="6571752" y="2169886"/>
              <a:ext cx="2049536" cy="2111828"/>
              <a:chOff x="3952875" y="1214438"/>
              <a:chExt cx="4283075" cy="4413251"/>
            </a:xfrm>
          </p:grpSpPr>
          <p:sp>
            <p:nvSpPr>
              <p:cNvPr id="106" name="Oval 5">
                <a:extLst>
                  <a:ext uri="{FF2B5EF4-FFF2-40B4-BE49-F238E27FC236}">
                    <a16:creationId xmlns:a16="http://schemas.microsoft.com/office/drawing/2014/main" id="{C7AD51A1-C51A-456F-B5D5-CE75634ECA7F}"/>
                  </a:ext>
                </a:extLst>
              </p:cNvPr>
              <p:cNvSpPr>
                <a:spLocks noChangeArrowheads="1"/>
              </p:cNvSpPr>
              <p:nvPr/>
            </p:nvSpPr>
            <p:spPr bwMode="auto">
              <a:xfrm>
                <a:off x="3952875" y="1347101"/>
                <a:ext cx="4283075" cy="4280588"/>
              </a:xfrm>
              <a:prstGeom prst="ellipse">
                <a:avLst/>
              </a:prstGeom>
              <a:gradFill flip="none" rotWithShape="1">
                <a:gsLst>
                  <a:gs pos="0">
                    <a:schemeClr val="tx1">
                      <a:lumMod val="10000"/>
                      <a:lumOff val="90000"/>
                    </a:schemeClr>
                  </a:gs>
                  <a:gs pos="100000">
                    <a:schemeClr val="tx2">
                      <a:lumMod val="25000"/>
                      <a:lumOff val="75000"/>
                      <a:tint val="23500"/>
                      <a:satMod val="160000"/>
                    </a:schemeClr>
                  </a:gs>
                </a:gsLst>
                <a:lin ang="10800000" scaled="1"/>
                <a:tileRect/>
              </a:gradFill>
              <a:ln>
                <a:noFill/>
              </a:ln>
            </p:spPr>
            <p:txBody>
              <a:bodyPr lIns="68580" tIns="34290" rIns="68580" bIns="34290"/>
              <a:lstStyle/>
              <a:p>
                <a:pPr>
                  <a:defRPr/>
                </a:pPr>
                <a:endParaRPr lang="en-US" sz="1350"/>
              </a:p>
            </p:txBody>
          </p:sp>
          <p:sp>
            <p:nvSpPr>
              <p:cNvPr id="107" name="Freeform 6">
                <a:extLst>
                  <a:ext uri="{FF2B5EF4-FFF2-40B4-BE49-F238E27FC236}">
                    <a16:creationId xmlns:a16="http://schemas.microsoft.com/office/drawing/2014/main" id="{C9E712D5-809F-4FD8-A6C7-0FA939976741}"/>
                  </a:ext>
                </a:extLst>
              </p:cNvPr>
              <p:cNvSpPr>
                <a:spLocks/>
              </p:cNvSpPr>
              <p:nvPr/>
            </p:nvSpPr>
            <p:spPr bwMode="auto">
              <a:xfrm>
                <a:off x="5196204" y="4592919"/>
                <a:ext cx="2725593" cy="1030350"/>
              </a:xfrm>
              <a:custGeom>
                <a:avLst/>
                <a:gdLst>
                  <a:gd name="T0" fmla="*/ 239 w 725"/>
                  <a:gd name="T1" fmla="*/ 274 h 274"/>
                  <a:gd name="T2" fmla="*/ 725 w 725"/>
                  <a:gd name="T3" fmla="*/ 0 h 274"/>
                  <a:gd name="T4" fmla="*/ 240 w 725"/>
                  <a:gd name="T5" fmla="*/ 140 h 274"/>
                  <a:gd name="T6" fmla="*/ 0 w 725"/>
                  <a:gd name="T7" fmla="*/ 221 h 274"/>
                  <a:gd name="T8" fmla="*/ 239 w 725"/>
                  <a:gd name="T9" fmla="*/ 274 h 274"/>
                </a:gdLst>
                <a:ahLst/>
                <a:cxnLst>
                  <a:cxn ang="0">
                    <a:pos x="T0" y="T1"/>
                  </a:cxn>
                  <a:cxn ang="0">
                    <a:pos x="T2" y="T3"/>
                  </a:cxn>
                  <a:cxn ang="0">
                    <a:pos x="T4" y="T5"/>
                  </a:cxn>
                  <a:cxn ang="0">
                    <a:pos x="T6" y="T7"/>
                  </a:cxn>
                  <a:cxn ang="0">
                    <a:pos x="T8" y="T9"/>
                  </a:cxn>
                </a:cxnLst>
                <a:rect l="0" t="0" r="r" b="b"/>
                <a:pathLst>
                  <a:path w="725" h="274">
                    <a:moveTo>
                      <a:pt x="239" y="274"/>
                    </a:moveTo>
                    <a:cubicBezTo>
                      <a:pt x="445" y="274"/>
                      <a:pt x="625" y="164"/>
                      <a:pt x="725" y="0"/>
                    </a:cubicBezTo>
                    <a:cubicBezTo>
                      <a:pt x="716" y="7"/>
                      <a:pt x="560" y="163"/>
                      <a:pt x="240" y="140"/>
                    </a:cubicBezTo>
                    <a:cubicBezTo>
                      <a:pt x="77" y="128"/>
                      <a:pt x="19" y="174"/>
                      <a:pt x="0" y="221"/>
                    </a:cubicBezTo>
                    <a:cubicBezTo>
                      <a:pt x="73" y="255"/>
                      <a:pt x="154" y="274"/>
                      <a:pt x="239" y="274"/>
                    </a:cubicBezTo>
                    <a:close/>
                  </a:path>
                </a:pathLst>
              </a:custGeom>
              <a:solidFill>
                <a:srgbClr val="FFC000"/>
              </a:solidFill>
              <a:ln>
                <a:noFill/>
              </a:ln>
            </p:spPr>
            <p:txBody>
              <a:bodyPr lIns="68580" tIns="34290" rIns="68580" bIns="34290"/>
              <a:lstStyle/>
              <a:p>
                <a:pPr>
                  <a:defRPr/>
                </a:pPr>
                <a:endParaRPr lang="en-US" sz="1350"/>
              </a:p>
            </p:txBody>
          </p:sp>
          <p:sp>
            <p:nvSpPr>
              <p:cNvPr id="108" name="Freeform 7">
                <a:extLst>
                  <a:ext uri="{FF2B5EF4-FFF2-40B4-BE49-F238E27FC236}">
                    <a16:creationId xmlns:a16="http://schemas.microsoft.com/office/drawing/2014/main" id="{84A22076-567A-41F2-A757-7B568CC5EBB4}"/>
                  </a:ext>
                </a:extLst>
              </p:cNvPr>
              <p:cNvSpPr>
                <a:spLocks/>
              </p:cNvSpPr>
              <p:nvPr/>
            </p:nvSpPr>
            <p:spPr bwMode="auto">
              <a:xfrm>
                <a:off x="3974997" y="3796942"/>
                <a:ext cx="3968925" cy="1746729"/>
              </a:xfrm>
              <a:custGeom>
                <a:avLst/>
                <a:gdLst>
                  <a:gd name="T0" fmla="*/ 1056 w 1056"/>
                  <a:gd name="T1" fmla="*/ 204 h 464"/>
                  <a:gd name="T2" fmla="*/ 585 w 1056"/>
                  <a:gd name="T3" fmla="*/ 352 h 464"/>
                  <a:gd name="T4" fmla="*/ 101 w 1056"/>
                  <a:gd name="T5" fmla="*/ 159 h 464"/>
                  <a:gd name="T6" fmla="*/ 0 w 1056"/>
                  <a:gd name="T7" fmla="*/ 0 h 464"/>
                  <a:gd name="T8" fmla="*/ 403 w 1056"/>
                  <a:gd name="T9" fmla="*/ 464 h 464"/>
                  <a:gd name="T10" fmla="*/ 585 w 1056"/>
                  <a:gd name="T11" fmla="*/ 355 h 464"/>
                  <a:gd name="T12" fmla="*/ 621 w 1056"/>
                  <a:gd name="T13" fmla="*/ 356 h 464"/>
                  <a:gd name="T14" fmla="*/ 1050 w 1056"/>
                  <a:gd name="T15" fmla="*/ 213 h 464"/>
                  <a:gd name="T16" fmla="*/ 1056 w 1056"/>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464">
                    <a:moveTo>
                      <a:pt x="1056" y="204"/>
                    </a:moveTo>
                    <a:cubicBezTo>
                      <a:pt x="939" y="309"/>
                      <a:pt x="781" y="359"/>
                      <a:pt x="585" y="352"/>
                    </a:cubicBezTo>
                    <a:cubicBezTo>
                      <a:pt x="325" y="343"/>
                      <a:pt x="178" y="242"/>
                      <a:pt x="101" y="159"/>
                    </a:cubicBezTo>
                    <a:cubicBezTo>
                      <a:pt x="44" y="98"/>
                      <a:pt x="14" y="35"/>
                      <a:pt x="0" y="0"/>
                    </a:cubicBezTo>
                    <a:cubicBezTo>
                      <a:pt x="33" y="222"/>
                      <a:pt x="193" y="402"/>
                      <a:pt x="403" y="464"/>
                    </a:cubicBezTo>
                    <a:cubicBezTo>
                      <a:pt x="458" y="418"/>
                      <a:pt x="517" y="353"/>
                      <a:pt x="585" y="355"/>
                    </a:cubicBezTo>
                    <a:cubicBezTo>
                      <a:pt x="597" y="356"/>
                      <a:pt x="609" y="356"/>
                      <a:pt x="621" y="356"/>
                    </a:cubicBezTo>
                    <a:cubicBezTo>
                      <a:pt x="797" y="356"/>
                      <a:pt x="941" y="308"/>
                      <a:pt x="1050" y="213"/>
                    </a:cubicBezTo>
                    <a:cubicBezTo>
                      <a:pt x="1052" y="210"/>
                      <a:pt x="1054" y="207"/>
                      <a:pt x="1056" y="204"/>
                    </a:cubicBezTo>
                    <a:close/>
                  </a:path>
                </a:pathLst>
              </a:custGeom>
              <a:solidFill>
                <a:schemeClr val="tx2">
                  <a:lumMod val="10000"/>
                  <a:lumOff val="90000"/>
                </a:schemeClr>
              </a:solidFill>
              <a:ln>
                <a:noFill/>
              </a:ln>
            </p:spPr>
            <p:txBody>
              <a:bodyPr lIns="68580" tIns="34290" rIns="68580" bIns="34290"/>
              <a:lstStyle/>
              <a:p>
                <a:pPr>
                  <a:defRPr/>
                </a:pPr>
                <a:endParaRPr lang="en-US" sz="1350"/>
              </a:p>
            </p:txBody>
          </p:sp>
          <p:sp>
            <p:nvSpPr>
              <p:cNvPr id="109" name="Freeform 9">
                <a:extLst>
                  <a:ext uri="{FF2B5EF4-FFF2-40B4-BE49-F238E27FC236}">
                    <a16:creationId xmlns:a16="http://schemas.microsoft.com/office/drawing/2014/main" id="{FBA08B19-CF59-4CC2-BD37-24AC50991019}"/>
                  </a:ext>
                </a:extLst>
              </p:cNvPr>
              <p:cNvSpPr>
                <a:spLocks/>
              </p:cNvSpPr>
              <p:nvPr/>
            </p:nvSpPr>
            <p:spPr bwMode="auto">
              <a:xfrm>
                <a:off x="3992696" y="1214438"/>
                <a:ext cx="1898182" cy="4249635"/>
              </a:xfrm>
              <a:custGeom>
                <a:avLst/>
                <a:gdLst>
                  <a:gd name="T0" fmla="*/ 358 w 506"/>
                  <a:gd name="T1" fmla="*/ 75 h 1130"/>
                  <a:gd name="T2" fmla="*/ 358 w 506"/>
                  <a:gd name="T3" fmla="*/ 75 h 1130"/>
                  <a:gd name="T4" fmla="*/ 339 w 506"/>
                  <a:gd name="T5" fmla="*/ 52 h 1130"/>
                  <a:gd name="T6" fmla="*/ 358 w 506"/>
                  <a:gd name="T7" fmla="*/ 22 h 1130"/>
                  <a:gd name="T8" fmla="*/ 455 w 506"/>
                  <a:gd name="T9" fmla="*/ 45 h 1130"/>
                  <a:gd name="T10" fmla="*/ 471 w 506"/>
                  <a:gd name="T11" fmla="*/ 43 h 1130"/>
                  <a:gd name="T12" fmla="*/ 371 w 506"/>
                  <a:gd name="T13" fmla="*/ 5 h 1130"/>
                  <a:gd name="T14" fmla="*/ 312 w 506"/>
                  <a:gd name="T15" fmla="*/ 34 h 1130"/>
                  <a:gd name="T16" fmla="*/ 267 w 506"/>
                  <a:gd name="T17" fmla="*/ 52 h 1130"/>
                  <a:gd name="T18" fmla="*/ 266 w 506"/>
                  <a:gd name="T19" fmla="*/ 53 h 1130"/>
                  <a:gd name="T20" fmla="*/ 253 w 506"/>
                  <a:gd name="T21" fmla="*/ 52 h 1130"/>
                  <a:gd name="T22" fmla="*/ 0 w 506"/>
                  <a:gd name="T23" fmla="*/ 305 h 1130"/>
                  <a:gd name="T24" fmla="*/ 72 w 506"/>
                  <a:gd name="T25" fmla="*/ 481 h 1130"/>
                  <a:gd name="T26" fmla="*/ 72 w 506"/>
                  <a:gd name="T27" fmla="*/ 481 h 1130"/>
                  <a:gd name="T28" fmla="*/ 106 w 506"/>
                  <a:gd name="T29" fmla="*/ 561 h 1130"/>
                  <a:gd name="T30" fmla="*/ 106 w 506"/>
                  <a:gd name="T31" fmla="*/ 561 h 1130"/>
                  <a:gd name="T32" fmla="*/ 250 w 506"/>
                  <a:gd name="T33" fmla="*/ 1082 h 1130"/>
                  <a:gd name="T34" fmla="*/ 244 w 506"/>
                  <a:gd name="T35" fmla="*/ 1078 h 1130"/>
                  <a:gd name="T36" fmla="*/ 141 w 506"/>
                  <a:gd name="T37" fmla="*/ 601 h 1130"/>
                  <a:gd name="T38" fmla="*/ 205 w 506"/>
                  <a:gd name="T39" fmla="*/ 553 h 1130"/>
                  <a:gd name="T40" fmla="*/ 208 w 506"/>
                  <a:gd name="T41" fmla="*/ 554 h 1130"/>
                  <a:gd name="T42" fmla="*/ 212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9" y="52"/>
                    </a:cubicBezTo>
                    <a:cubicBezTo>
                      <a:pt x="337" y="41"/>
                      <a:pt x="347" y="26"/>
                      <a:pt x="358" y="22"/>
                    </a:cubicBezTo>
                    <a:cubicBezTo>
                      <a:pt x="418" y="1"/>
                      <a:pt x="455" y="45"/>
                      <a:pt x="455" y="45"/>
                    </a:cubicBezTo>
                    <a:cubicBezTo>
                      <a:pt x="471" y="43"/>
                      <a:pt x="471" y="43"/>
                      <a:pt x="471" y="43"/>
                    </a:cubicBezTo>
                    <a:cubicBezTo>
                      <a:pt x="439" y="6"/>
                      <a:pt x="402" y="0"/>
                      <a:pt x="371" y="5"/>
                    </a:cubicBezTo>
                    <a:cubicBezTo>
                      <a:pt x="349" y="8"/>
                      <a:pt x="329" y="19"/>
                      <a:pt x="312" y="34"/>
                    </a:cubicBezTo>
                    <a:cubicBezTo>
                      <a:pt x="286" y="56"/>
                      <a:pt x="267" y="52"/>
                      <a:pt x="267" y="52"/>
                    </a:cubicBezTo>
                    <a:cubicBezTo>
                      <a:pt x="266" y="53"/>
                      <a:pt x="266" y="53"/>
                      <a:pt x="266" y="53"/>
                    </a:cubicBezTo>
                    <a:cubicBezTo>
                      <a:pt x="262" y="52"/>
                      <a:pt x="258" y="52"/>
                      <a:pt x="253" y="52"/>
                    </a:cubicBezTo>
                    <a:cubicBezTo>
                      <a:pt x="114" y="52"/>
                      <a:pt x="0" y="165"/>
                      <a:pt x="0" y="305"/>
                    </a:cubicBezTo>
                    <a:cubicBezTo>
                      <a:pt x="0" y="374"/>
                      <a:pt x="28" y="436"/>
                      <a:pt x="72" y="481"/>
                    </a:cubicBezTo>
                    <a:cubicBezTo>
                      <a:pt x="72" y="481"/>
                      <a:pt x="72" y="481"/>
                      <a:pt x="72" y="481"/>
                    </a:cubicBezTo>
                    <a:cubicBezTo>
                      <a:pt x="111" y="521"/>
                      <a:pt x="106" y="561"/>
                      <a:pt x="106" y="561"/>
                    </a:cubicBezTo>
                    <a:cubicBezTo>
                      <a:pt x="106" y="561"/>
                      <a:pt x="106" y="561"/>
                      <a:pt x="106" y="561"/>
                    </a:cubicBezTo>
                    <a:cubicBezTo>
                      <a:pt x="76" y="769"/>
                      <a:pt x="52" y="1130"/>
                      <a:pt x="250" y="1082"/>
                    </a:cubicBezTo>
                    <a:cubicBezTo>
                      <a:pt x="244" y="1078"/>
                      <a:pt x="244" y="1078"/>
                      <a:pt x="244" y="1078"/>
                    </a:cubicBezTo>
                    <a:cubicBezTo>
                      <a:pt x="244" y="1078"/>
                      <a:pt x="66" y="1108"/>
                      <a:pt x="141" y="601"/>
                    </a:cubicBezTo>
                    <a:cubicBezTo>
                      <a:pt x="144" y="586"/>
                      <a:pt x="156" y="546"/>
                      <a:pt x="205" y="553"/>
                    </a:cubicBezTo>
                    <a:cubicBezTo>
                      <a:pt x="206" y="554"/>
                      <a:pt x="207" y="554"/>
                      <a:pt x="208" y="554"/>
                    </a:cubicBezTo>
                    <a:cubicBezTo>
                      <a:pt x="209" y="554"/>
                      <a:pt x="210" y="554"/>
                      <a:pt x="212" y="555"/>
                    </a:cubicBezTo>
                    <a:cubicBezTo>
                      <a:pt x="216" y="556"/>
                      <a:pt x="219" y="556"/>
                      <a:pt x="222" y="556"/>
                    </a:cubicBezTo>
                    <a:cubicBezTo>
                      <a:pt x="233" y="557"/>
                      <a:pt x="243" y="558"/>
                      <a:pt x="253" y="558"/>
                    </a:cubicBezTo>
                    <a:cubicBezTo>
                      <a:pt x="393" y="558"/>
                      <a:pt x="506" y="445"/>
                      <a:pt x="506" y="305"/>
                    </a:cubicBezTo>
                    <a:cubicBezTo>
                      <a:pt x="506" y="203"/>
                      <a:pt x="446" y="115"/>
                      <a:pt x="358" y="75"/>
                    </a:cubicBezTo>
                    <a:close/>
                  </a:path>
                </a:pathLst>
              </a:custGeom>
              <a:solidFill>
                <a:srgbClr val="FFC000"/>
              </a:solidFill>
              <a:ln>
                <a:noFill/>
              </a:ln>
            </p:spPr>
            <p:txBody>
              <a:bodyPr lIns="68580" tIns="34290" rIns="68580" bIns="34290"/>
              <a:lstStyle/>
              <a:p>
                <a:pPr>
                  <a:defRPr/>
                </a:pPr>
                <a:endParaRPr lang="en-US" sz="1350"/>
              </a:p>
            </p:txBody>
          </p:sp>
        </p:grpSp>
        <p:sp>
          <p:nvSpPr>
            <p:cNvPr id="105" name="Inhaltsplatzhalter 4">
              <a:extLst>
                <a:ext uri="{FF2B5EF4-FFF2-40B4-BE49-F238E27FC236}">
                  <a16:creationId xmlns:a16="http://schemas.microsoft.com/office/drawing/2014/main" id="{4C0F0D25-F556-459E-AEC8-2204B6C0E8A5}"/>
                </a:ext>
              </a:extLst>
            </p:cNvPr>
            <p:cNvSpPr txBox="1">
              <a:spLocks/>
            </p:cNvSpPr>
            <p:nvPr/>
          </p:nvSpPr>
          <p:spPr>
            <a:xfrm>
              <a:off x="6715728" y="2480948"/>
              <a:ext cx="647891" cy="429560"/>
            </a:xfrm>
            <a:prstGeom prst="rect">
              <a:avLst/>
            </a:prstGeom>
          </p:spPr>
          <p:txBody>
            <a:bodyPr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defRPr/>
              </a:pPr>
              <a:r>
                <a:rPr lang="en-US" sz="2100" b="1" dirty="0">
                  <a:latin typeface="+mj-lt"/>
                </a:rPr>
                <a:t>3</a:t>
              </a:r>
              <a:endParaRPr lang="en-US" sz="1500" dirty="0">
                <a:latin typeface="+mn-lt"/>
              </a:endParaRPr>
            </a:p>
          </p:txBody>
        </p:sp>
      </p:grpSp>
      <p:grpSp>
        <p:nvGrpSpPr>
          <p:cNvPr id="110" name="Group 109">
            <a:extLst>
              <a:ext uri="{FF2B5EF4-FFF2-40B4-BE49-F238E27FC236}">
                <a16:creationId xmlns:a16="http://schemas.microsoft.com/office/drawing/2014/main" id="{29F49A4B-37C1-4447-8FBB-59D3BE571AE9}"/>
              </a:ext>
            </a:extLst>
          </p:cNvPr>
          <p:cNvGrpSpPr>
            <a:grpSpLocks/>
          </p:cNvGrpSpPr>
          <p:nvPr/>
        </p:nvGrpSpPr>
        <p:grpSpPr bwMode="auto">
          <a:xfrm>
            <a:off x="7083425" y="5095876"/>
            <a:ext cx="1538288" cy="1584325"/>
            <a:chOff x="9445580" y="3736675"/>
            <a:chExt cx="2049536" cy="2111828"/>
          </a:xfrm>
        </p:grpSpPr>
        <p:grpSp>
          <p:nvGrpSpPr>
            <p:cNvPr id="112" name="Group 83">
              <a:extLst>
                <a:ext uri="{FF2B5EF4-FFF2-40B4-BE49-F238E27FC236}">
                  <a16:creationId xmlns:a16="http://schemas.microsoft.com/office/drawing/2014/main" id="{6F4319A9-E178-4CAC-ABB8-AFD95668803A}"/>
                </a:ext>
              </a:extLst>
            </p:cNvPr>
            <p:cNvGrpSpPr>
              <a:grpSpLocks/>
            </p:cNvGrpSpPr>
            <p:nvPr/>
          </p:nvGrpSpPr>
          <p:grpSpPr bwMode="auto">
            <a:xfrm>
              <a:off x="9445580" y="3736675"/>
              <a:ext cx="2049536" cy="2111828"/>
              <a:chOff x="3952875" y="1214438"/>
              <a:chExt cx="4283075" cy="4413251"/>
            </a:xfrm>
          </p:grpSpPr>
          <p:sp>
            <p:nvSpPr>
              <p:cNvPr id="115" name="Oval 5">
                <a:extLst>
                  <a:ext uri="{FF2B5EF4-FFF2-40B4-BE49-F238E27FC236}">
                    <a16:creationId xmlns:a16="http://schemas.microsoft.com/office/drawing/2014/main" id="{8715641A-DA2D-4883-8D24-C121C68283C2}"/>
                  </a:ext>
                </a:extLst>
              </p:cNvPr>
              <p:cNvSpPr>
                <a:spLocks noChangeArrowheads="1"/>
              </p:cNvSpPr>
              <p:nvPr/>
            </p:nvSpPr>
            <p:spPr bwMode="auto">
              <a:xfrm>
                <a:off x="3952875" y="1347101"/>
                <a:ext cx="4283075" cy="4280588"/>
              </a:xfrm>
              <a:prstGeom prst="ellipse">
                <a:avLst/>
              </a:prstGeom>
              <a:gradFill flip="none" rotWithShape="1">
                <a:gsLst>
                  <a:gs pos="0">
                    <a:schemeClr val="tx1">
                      <a:lumMod val="10000"/>
                      <a:lumOff val="90000"/>
                    </a:schemeClr>
                  </a:gs>
                  <a:gs pos="100000">
                    <a:schemeClr val="tx2">
                      <a:lumMod val="25000"/>
                      <a:lumOff val="75000"/>
                      <a:tint val="23500"/>
                      <a:satMod val="160000"/>
                    </a:schemeClr>
                  </a:gs>
                </a:gsLst>
                <a:lin ang="10800000" scaled="1"/>
                <a:tileRect/>
              </a:gradFill>
              <a:ln>
                <a:noFill/>
              </a:ln>
            </p:spPr>
            <p:txBody>
              <a:bodyPr lIns="68580" tIns="34290" rIns="68580" bIns="34290"/>
              <a:lstStyle/>
              <a:p>
                <a:pPr>
                  <a:defRPr/>
                </a:pPr>
                <a:endParaRPr lang="en-US" sz="1350"/>
              </a:p>
            </p:txBody>
          </p:sp>
          <p:sp>
            <p:nvSpPr>
              <p:cNvPr id="117" name="Freeform 6">
                <a:extLst>
                  <a:ext uri="{FF2B5EF4-FFF2-40B4-BE49-F238E27FC236}">
                    <a16:creationId xmlns:a16="http://schemas.microsoft.com/office/drawing/2014/main" id="{2FA3C2B7-E2C9-42D1-8C43-B15288E4BFC2}"/>
                  </a:ext>
                </a:extLst>
              </p:cNvPr>
              <p:cNvSpPr>
                <a:spLocks/>
              </p:cNvSpPr>
              <p:nvPr/>
            </p:nvSpPr>
            <p:spPr bwMode="auto">
              <a:xfrm>
                <a:off x="5194924" y="4592919"/>
                <a:ext cx="2727198" cy="1030347"/>
              </a:xfrm>
              <a:custGeom>
                <a:avLst/>
                <a:gdLst>
                  <a:gd name="T0" fmla="*/ 239 w 725"/>
                  <a:gd name="T1" fmla="*/ 274 h 274"/>
                  <a:gd name="T2" fmla="*/ 725 w 725"/>
                  <a:gd name="T3" fmla="*/ 0 h 274"/>
                  <a:gd name="T4" fmla="*/ 240 w 725"/>
                  <a:gd name="T5" fmla="*/ 140 h 274"/>
                  <a:gd name="T6" fmla="*/ 0 w 725"/>
                  <a:gd name="T7" fmla="*/ 221 h 274"/>
                  <a:gd name="T8" fmla="*/ 239 w 725"/>
                  <a:gd name="T9" fmla="*/ 274 h 274"/>
                </a:gdLst>
                <a:ahLst/>
                <a:cxnLst>
                  <a:cxn ang="0">
                    <a:pos x="T0" y="T1"/>
                  </a:cxn>
                  <a:cxn ang="0">
                    <a:pos x="T2" y="T3"/>
                  </a:cxn>
                  <a:cxn ang="0">
                    <a:pos x="T4" y="T5"/>
                  </a:cxn>
                  <a:cxn ang="0">
                    <a:pos x="T6" y="T7"/>
                  </a:cxn>
                  <a:cxn ang="0">
                    <a:pos x="T8" y="T9"/>
                  </a:cxn>
                </a:cxnLst>
                <a:rect l="0" t="0" r="r" b="b"/>
                <a:pathLst>
                  <a:path w="725" h="274">
                    <a:moveTo>
                      <a:pt x="239" y="274"/>
                    </a:moveTo>
                    <a:cubicBezTo>
                      <a:pt x="445" y="274"/>
                      <a:pt x="625" y="164"/>
                      <a:pt x="725" y="0"/>
                    </a:cubicBezTo>
                    <a:cubicBezTo>
                      <a:pt x="716" y="7"/>
                      <a:pt x="560" y="163"/>
                      <a:pt x="240" y="140"/>
                    </a:cubicBezTo>
                    <a:cubicBezTo>
                      <a:pt x="77" y="128"/>
                      <a:pt x="19" y="174"/>
                      <a:pt x="0" y="221"/>
                    </a:cubicBezTo>
                    <a:cubicBezTo>
                      <a:pt x="73" y="255"/>
                      <a:pt x="154" y="274"/>
                      <a:pt x="239" y="274"/>
                    </a:cubicBezTo>
                    <a:close/>
                  </a:path>
                </a:pathLst>
              </a:custGeom>
              <a:solidFill>
                <a:srgbClr val="FF5050"/>
              </a:solidFill>
              <a:ln>
                <a:noFill/>
              </a:ln>
            </p:spPr>
            <p:txBody>
              <a:bodyPr lIns="68580" tIns="34290" rIns="68580" bIns="34290"/>
              <a:lstStyle/>
              <a:p>
                <a:pPr>
                  <a:defRPr/>
                </a:pPr>
                <a:endParaRPr lang="en-US" sz="1350"/>
              </a:p>
            </p:txBody>
          </p:sp>
          <p:sp>
            <p:nvSpPr>
              <p:cNvPr id="119" name="Freeform 7">
                <a:extLst>
                  <a:ext uri="{FF2B5EF4-FFF2-40B4-BE49-F238E27FC236}">
                    <a16:creationId xmlns:a16="http://schemas.microsoft.com/office/drawing/2014/main" id="{5D5095E2-8E29-449E-9D13-32FB3405AA69}"/>
                  </a:ext>
                </a:extLst>
              </p:cNvPr>
              <p:cNvSpPr>
                <a:spLocks/>
              </p:cNvSpPr>
              <p:nvPr/>
            </p:nvSpPr>
            <p:spPr bwMode="auto">
              <a:xfrm>
                <a:off x="3974977" y="3796942"/>
                <a:ext cx="3969247" cy="1746726"/>
              </a:xfrm>
              <a:custGeom>
                <a:avLst/>
                <a:gdLst>
                  <a:gd name="T0" fmla="*/ 1056 w 1056"/>
                  <a:gd name="T1" fmla="*/ 204 h 464"/>
                  <a:gd name="T2" fmla="*/ 585 w 1056"/>
                  <a:gd name="T3" fmla="*/ 352 h 464"/>
                  <a:gd name="T4" fmla="*/ 101 w 1056"/>
                  <a:gd name="T5" fmla="*/ 159 h 464"/>
                  <a:gd name="T6" fmla="*/ 0 w 1056"/>
                  <a:gd name="T7" fmla="*/ 0 h 464"/>
                  <a:gd name="T8" fmla="*/ 403 w 1056"/>
                  <a:gd name="T9" fmla="*/ 464 h 464"/>
                  <a:gd name="T10" fmla="*/ 585 w 1056"/>
                  <a:gd name="T11" fmla="*/ 355 h 464"/>
                  <a:gd name="T12" fmla="*/ 621 w 1056"/>
                  <a:gd name="T13" fmla="*/ 356 h 464"/>
                  <a:gd name="T14" fmla="*/ 1050 w 1056"/>
                  <a:gd name="T15" fmla="*/ 213 h 464"/>
                  <a:gd name="T16" fmla="*/ 1056 w 1056"/>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464">
                    <a:moveTo>
                      <a:pt x="1056" y="204"/>
                    </a:moveTo>
                    <a:cubicBezTo>
                      <a:pt x="939" y="309"/>
                      <a:pt x="781" y="359"/>
                      <a:pt x="585" y="352"/>
                    </a:cubicBezTo>
                    <a:cubicBezTo>
                      <a:pt x="325" y="343"/>
                      <a:pt x="178" y="242"/>
                      <a:pt x="101" y="159"/>
                    </a:cubicBezTo>
                    <a:cubicBezTo>
                      <a:pt x="44" y="98"/>
                      <a:pt x="14" y="35"/>
                      <a:pt x="0" y="0"/>
                    </a:cubicBezTo>
                    <a:cubicBezTo>
                      <a:pt x="33" y="222"/>
                      <a:pt x="193" y="402"/>
                      <a:pt x="403" y="464"/>
                    </a:cubicBezTo>
                    <a:cubicBezTo>
                      <a:pt x="458" y="418"/>
                      <a:pt x="517" y="353"/>
                      <a:pt x="585" y="355"/>
                    </a:cubicBezTo>
                    <a:cubicBezTo>
                      <a:pt x="597" y="356"/>
                      <a:pt x="609" y="356"/>
                      <a:pt x="621" y="356"/>
                    </a:cubicBezTo>
                    <a:cubicBezTo>
                      <a:pt x="797" y="356"/>
                      <a:pt x="941" y="308"/>
                      <a:pt x="1050" y="213"/>
                    </a:cubicBezTo>
                    <a:cubicBezTo>
                      <a:pt x="1052" y="210"/>
                      <a:pt x="1054" y="207"/>
                      <a:pt x="1056" y="204"/>
                    </a:cubicBezTo>
                    <a:close/>
                  </a:path>
                </a:pathLst>
              </a:custGeom>
              <a:solidFill>
                <a:schemeClr val="tx2">
                  <a:lumMod val="10000"/>
                  <a:lumOff val="90000"/>
                </a:schemeClr>
              </a:solidFill>
              <a:ln>
                <a:noFill/>
              </a:ln>
            </p:spPr>
            <p:txBody>
              <a:bodyPr lIns="68580" tIns="34290" rIns="68580" bIns="34290"/>
              <a:lstStyle/>
              <a:p>
                <a:pPr>
                  <a:defRPr/>
                </a:pPr>
                <a:endParaRPr lang="en-US" sz="1350"/>
              </a:p>
            </p:txBody>
          </p:sp>
          <p:sp>
            <p:nvSpPr>
              <p:cNvPr id="121" name="Freeform 9">
                <a:extLst>
                  <a:ext uri="{FF2B5EF4-FFF2-40B4-BE49-F238E27FC236}">
                    <a16:creationId xmlns:a16="http://schemas.microsoft.com/office/drawing/2014/main" id="{56C73CFD-E684-4476-B1C6-CF4EBE4899EF}"/>
                  </a:ext>
                </a:extLst>
              </p:cNvPr>
              <p:cNvSpPr>
                <a:spLocks/>
              </p:cNvSpPr>
              <p:nvPr/>
            </p:nvSpPr>
            <p:spPr bwMode="auto">
              <a:xfrm>
                <a:off x="3992657" y="1214438"/>
                <a:ext cx="1900642" cy="4249632"/>
              </a:xfrm>
              <a:custGeom>
                <a:avLst/>
                <a:gdLst>
                  <a:gd name="T0" fmla="*/ 358 w 506"/>
                  <a:gd name="T1" fmla="*/ 75 h 1130"/>
                  <a:gd name="T2" fmla="*/ 358 w 506"/>
                  <a:gd name="T3" fmla="*/ 75 h 1130"/>
                  <a:gd name="T4" fmla="*/ 339 w 506"/>
                  <a:gd name="T5" fmla="*/ 52 h 1130"/>
                  <a:gd name="T6" fmla="*/ 358 w 506"/>
                  <a:gd name="T7" fmla="*/ 22 h 1130"/>
                  <a:gd name="T8" fmla="*/ 455 w 506"/>
                  <a:gd name="T9" fmla="*/ 45 h 1130"/>
                  <a:gd name="T10" fmla="*/ 471 w 506"/>
                  <a:gd name="T11" fmla="*/ 43 h 1130"/>
                  <a:gd name="T12" fmla="*/ 371 w 506"/>
                  <a:gd name="T13" fmla="*/ 5 h 1130"/>
                  <a:gd name="T14" fmla="*/ 312 w 506"/>
                  <a:gd name="T15" fmla="*/ 34 h 1130"/>
                  <a:gd name="T16" fmla="*/ 267 w 506"/>
                  <a:gd name="T17" fmla="*/ 52 h 1130"/>
                  <a:gd name="T18" fmla="*/ 266 w 506"/>
                  <a:gd name="T19" fmla="*/ 53 h 1130"/>
                  <a:gd name="T20" fmla="*/ 253 w 506"/>
                  <a:gd name="T21" fmla="*/ 52 h 1130"/>
                  <a:gd name="T22" fmla="*/ 0 w 506"/>
                  <a:gd name="T23" fmla="*/ 305 h 1130"/>
                  <a:gd name="T24" fmla="*/ 72 w 506"/>
                  <a:gd name="T25" fmla="*/ 481 h 1130"/>
                  <a:gd name="T26" fmla="*/ 72 w 506"/>
                  <a:gd name="T27" fmla="*/ 481 h 1130"/>
                  <a:gd name="T28" fmla="*/ 106 w 506"/>
                  <a:gd name="T29" fmla="*/ 561 h 1130"/>
                  <a:gd name="T30" fmla="*/ 106 w 506"/>
                  <a:gd name="T31" fmla="*/ 561 h 1130"/>
                  <a:gd name="T32" fmla="*/ 250 w 506"/>
                  <a:gd name="T33" fmla="*/ 1082 h 1130"/>
                  <a:gd name="T34" fmla="*/ 244 w 506"/>
                  <a:gd name="T35" fmla="*/ 1078 h 1130"/>
                  <a:gd name="T36" fmla="*/ 141 w 506"/>
                  <a:gd name="T37" fmla="*/ 601 h 1130"/>
                  <a:gd name="T38" fmla="*/ 205 w 506"/>
                  <a:gd name="T39" fmla="*/ 553 h 1130"/>
                  <a:gd name="T40" fmla="*/ 208 w 506"/>
                  <a:gd name="T41" fmla="*/ 554 h 1130"/>
                  <a:gd name="T42" fmla="*/ 212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9" y="52"/>
                    </a:cubicBezTo>
                    <a:cubicBezTo>
                      <a:pt x="337" y="41"/>
                      <a:pt x="347" y="26"/>
                      <a:pt x="358" y="22"/>
                    </a:cubicBezTo>
                    <a:cubicBezTo>
                      <a:pt x="418" y="1"/>
                      <a:pt x="455" y="45"/>
                      <a:pt x="455" y="45"/>
                    </a:cubicBezTo>
                    <a:cubicBezTo>
                      <a:pt x="471" y="43"/>
                      <a:pt x="471" y="43"/>
                      <a:pt x="471" y="43"/>
                    </a:cubicBezTo>
                    <a:cubicBezTo>
                      <a:pt x="439" y="6"/>
                      <a:pt x="402" y="0"/>
                      <a:pt x="371" y="5"/>
                    </a:cubicBezTo>
                    <a:cubicBezTo>
                      <a:pt x="349" y="8"/>
                      <a:pt x="329" y="19"/>
                      <a:pt x="312" y="34"/>
                    </a:cubicBezTo>
                    <a:cubicBezTo>
                      <a:pt x="286" y="56"/>
                      <a:pt x="267" y="52"/>
                      <a:pt x="267" y="52"/>
                    </a:cubicBezTo>
                    <a:cubicBezTo>
                      <a:pt x="266" y="53"/>
                      <a:pt x="266" y="53"/>
                      <a:pt x="266" y="53"/>
                    </a:cubicBezTo>
                    <a:cubicBezTo>
                      <a:pt x="262" y="52"/>
                      <a:pt x="258" y="52"/>
                      <a:pt x="253" y="52"/>
                    </a:cubicBezTo>
                    <a:cubicBezTo>
                      <a:pt x="114" y="52"/>
                      <a:pt x="0" y="165"/>
                      <a:pt x="0" y="305"/>
                    </a:cubicBezTo>
                    <a:cubicBezTo>
                      <a:pt x="0" y="374"/>
                      <a:pt x="28" y="436"/>
                      <a:pt x="72" y="481"/>
                    </a:cubicBezTo>
                    <a:cubicBezTo>
                      <a:pt x="72" y="481"/>
                      <a:pt x="72" y="481"/>
                      <a:pt x="72" y="481"/>
                    </a:cubicBezTo>
                    <a:cubicBezTo>
                      <a:pt x="111" y="521"/>
                      <a:pt x="106" y="561"/>
                      <a:pt x="106" y="561"/>
                    </a:cubicBezTo>
                    <a:cubicBezTo>
                      <a:pt x="106" y="561"/>
                      <a:pt x="106" y="561"/>
                      <a:pt x="106" y="561"/>
                    </a:cubicBezTo>
                    <a:cubicBezTo>
                      <a:pt x="76" y="769"/>
                      <a:pt x="52" y="1130"/>
                      <a:pt x="250" y="1082"/>
                    </a:cubicBezTo>
                    <a:cubicBezTo>
                      <a:pt x="244" y="1078"/>
                      <a:pt x="244" y="1078"/>
                      <a:pt x="244" y="1078"/>
                    </a:cubicBezTo>
                    <a:cubicBezTo>
                      <a:pt x="244" y="1078"/>
                      <a:pt x="66" y="1108"/>
                      <a:pt x="141" y="601"/>
                    </a:cubicBezTo>
                    <a:cubicBezTo>
                      <a:pt x="144" y="586"/>
                      <a:pt x="156" y="546"/>
                      <a:pt x="205" y="553"/>
                    </a:cubicBezTo>
                    <a:cubicBezTo>
                      <a:pt x="206" y="554"/>
                      <a:pt x="207" y="554"/>
                      <a:pt x="208" y="554"/>
                    </a:cubicBezTo>
                    <a:cubicBezTo>
                      <a:pt x="209" y="554"/>
                      <a:pt x="210" y="554"/>
                      <a:pt x="212" y="555"/>
                    </a:cubicBezTo>
                    <a:cubicBezTo>
                      <a:pt x="216" y="556"/>
                      <a:pt x="219" y="556"/>
                      <a:pt x="222" y="556"/>
                    </a:cubicBezTo>
                    <a:cubicBezTo>
                      <a:pt x="233" y="557"/>
                      <a:pt x="243" y="558"/>
                      <a:pt x="253" y="558"/>
                    </a:cubicBezTo>
                    <a:cubicBezTo>
                      <a:pt x="393" y="558"/>
                      <a:pt x="506" y="445"/>
                      <a:pt x="506" y="305"/>
                    </a:cubicBezTo>
                    <a:cubicBezTo>
                      <a:pt x="506" y="203"/>
                      <a:pt x="446" y="115"/>
                      <a:pt x="358" y="75"/>
                    </a:cubicBezTo>
                    <a:close/>
                  </a:path>
                </a:pathLst>
              </a:custGeom>
              <a:solidFill>
                <a:srgbClr val="FF5050"/>
              </a:solidFill>
              <a:ln>
                <a:noFill/>
              </a:ln>
            </p:spPr>
            <p:txBody>
              <a:bodyPr lIns="68580" tIns="34290" rIns="68580" bIns="34290"/>
              <a:lstStyle/>
              <a:p>
                <a:pPr>
                  <a:defRPr/>
                </a:pPr>
                <a:endParaRPr lang="en-US" sz="1350"/>
              </a:p>
            </p:txBody>
          </p:sp>
        </p:grpSp>
        <p:sp>
          <p:nvSpPr>
            <p:cNvPr id="113" name="Inhaltsplatzhalter 4">
              <a:extLst>
                <a:ext uri="{FF2B5EF4-FFF2-40B4-BE49-F238E27FC236}">
                  <a16:creationId xmlns:a16="http://schemas.microsoft.com/office/drawing/2014/main" id="{6BFB5170-0D10-45AF-B00D-EB786783DD8F}"/>
                </a:ext>
              </a:extLst>
            </p:cNvPr>
            <p:cNvSpPr txBox="1">
              <a:spLocks/>
            </p:cNvSpPr>
            <p:nvPr/>
          </p:nvSpPr>
          <p:spPr>
            <a:xfrm>
              <a:off x="9602098" y="4047735"/>
              <a:ext cx="647222" cy="429561"/>
            </a:xfrm>
            <a:prstGeom prst="rect">
              <a:avLst/>
            </a:prstGeom>
          </p:spPr>
          <p:txBody>
            <a:bodyPr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defRPr/>
              </a:pPr>
              <a:r>
                <a:rPr lang="en-US" sz="2100" b="1" dirty="0">
                  <a:latin typeface="+mj-lt"/>
                </a:rPr>
                <a:t>4</a:t>
              </a:r>
              <a:endParaRPr lang="en-US" sz="1500" dirty="0">
                <a:latin typeface="+mn-lt"/>
              </a:endParaRPr>
            </a:p>
          </p:txBody>
        </p:sp>
      </p:grpSp>
      <p:sp>
        <p:nvSpPr>
          <p:cNvPr id="123" name="Rectangle 89">
            <a:extLst>
              <a:ext uri="{FF2B5EF4-FFF2-40B4-BE49-F238E27FC236}">
                <a16:creationId xmlns:a16="http://schemas.microsoft.com/office/drawing/2014/main" id="{905BD1E8-E968-49D7-9749-C038AB547667}"/>
              </a:ext>
            </a:extLst>
          </p:cNvPr>
          <p:cNvSpPr>
            <a:spLocks noChangeArrowheads="1"/>
          </p:cNvSpPr>
          <p:nvPr/>
        </p:nvSpPr>
        <p:spPr bwMode="auto">
          <a:xfrm>
            <a:off x="298176" y="3623734"/>
            <a:ext cx="1801559" cy="2827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D" sz="1100" dirty="0">
                <a:latin typeface="Bookman Old Style" panose="02050604050505020204" pitchFamily="18" charset="0"/>
              </a:rPr>
              <a:t>R</a:t>
            </a:r>
            <a:r>
              <a:rPr lang="id-ID" sz="1100" dirty="0" err="1">
                <a:latin typeface="Bookman Old Style" panose="02050604050505020204" pitchFamily="18" charset="0"/>
              </a:rPr>
              <a:t>adikalisme</a:t>
            </a:r>
            <a:r>
              <a:rPr lang="id-ID" sz="1100" dirty="0">
                <a:latin typeface="Bookman Old Style" panose="02050604050505020204" pitchFamily="18" charset="0"/>
              </a:rPr>
              <a:t> dalam bentuk ujaran kebencian bercampur dengan propaganda politik dan kampanye hitam </a:t>
            </a:r>
            <a:r>
              <a:rPr lang="en-ID" sz="1100" dirty="0" err="1">
                <a:latin typeface="Bookman Old Style" panose="02050604050505020204" pitchFamily="18" charset="0"/>
              </a:rPr>
              <a:t>seringkali</a:t>
            </a:r>
            <a:r>
              <a:rPr lang="id-ID" sz="1100" dirty="0">
                <a:latin typeface="Bookman Old Style" panose="02050604050505020204" pitchFamily="18" charset="0"/>
              </a:rPr>
              <a:t> digunakan sebagai alat meraih kekuasaan. Tentunya hal itu mengancam kedamaian dan pluralisme kehidupan masyarakat Indonesia</a:t>
            </a:r>
            <a:r>
              <a:rPr lang="en-ID" sz="1100" dirty="0">
                <a:latin typeface="Bookman Old Style" panose="02050604050505020204" pitchFamily="18" charset="0"/>
              </a:rPr>
              <a:t> dan </a:t>
            </a:r>
            <a:r>
              <a:rPr lang="en-ID" sz="1100" dirty="0" err="1">
                <a:latin typeface="Bookman Old Style" panose="02050604050505020204" pitchFamily="18" charset="0"/>
              </a:rPr>
              <a:t>menjadi</a:t>
            </a:r>
            <a:r>
              <a:rPr lang="en-ID" sz="1100" dirty="0">
                <a:latin typeface="Bookman Old Style" panose="02050604050505020204" pitchFamily="18" charset="0"/>
              </a:rPr>
              <a:t> </a:t>
            </a:r>
            <a:r>
              <a:rPr lang="en-ID" sz="1100" dirty="0" err="1">
                <a:latin typeface="Bookman Old Style" panose="02050604050505020204" pitchFamily="18" charset="0"/>
              </a:rPr>
              <a:t>potensi</a:t>
            </a:r>
            <a:r>
              <a:rPr lang="en-ID" sz="1100" dirty="0">
                <a:latin typeface="Bookman Old Style" panose="02050604050505020204" pitchFamily="18" charset="0"/>
              </a:rPr>
              <a:t> </a:t>
            </a:r>
            <a:r>
              <a:rPr lang="en-ID" sz="1100" dirty="0" err="1">
                <a:latin typeface="Bookman Old Style" panose="02050604050505020204" pitchFamily="18" charset="0"/>
              </a:rPr>
              <a:t>terjadinya</a:t>
            </a:r>
            <a:r>
              <a:rPr lang="en-ID" sz="1100" dirty="0">
                <a:latin typeface="Bookman Old Style" panose="02050604050505020204" pitchFamily="18" charset="0"/>
              </a:rPr>
              <a:t> </a:t>
            </a:r>
            <a:r>
              <a:rPr lang="en-ID" sz="1100" dirty="0" err="1">
                <a:latin typeface="Bookman Old Style" panose="02050604050505020204" pitchFamily="18" charset="0"/>
              </a:rPr>
              <a:t>disintegrasi</a:t>
            </a:r>
            <a:r>
              <a:rPr lang="en-ID" sz="1100" dirty="0">
                <a:latin typeface="Bookman Old Style" panose="02050604050505020204" pitchFamily="18" charset="0"/>
              </a:rPr>
              <a:t> </a:t>
            </a:r>
            <a:r>
              <a:rPr lang="en-ID" sz="1100" dirty="0" err="1">
                <a:latin typeface="Bookman Old Style" panose="02050604050505020204" pitchFamily="18" charset="0"/>
              </a:rPr>
              <a:t>bangsa</a:t>
            </a:r>
            <a:endParaRPr lang="en-US" altLang="en-US" sz="400" b="1" noProof="1">
              <a:latin typeface="Bookman Old Style" panose="02050604050505020204" pitchFamily="18" charset="0"/>
              <a:ea typeface="Cambria" panose="02040503050406030204" pitchFamily="18" charset="0"/>
              <a:cs typeface="Arial" panose="020B0604020202020204" pitchFamily="34" charset="0"/>
            </a:endParaRPr>
          </a:p>
        </p:txBody>
      </p:sp>
      <p:sp>
        <p:nvSpPr>
          <p:cNvPr id="124" name="Rectangle 90">
            <a:extLst>
              <a:ext uri="{FF2B5EF4-FFF2-40B4-BE49-F238E27FC236}">
                <a16:creationId xmlns:a16="http://schemas.microsoft.com/office/drawing/2014/main" id="{D766F1A7-CCA4-42A1-B07C-4C21833F68BD}"/>
              </a:ext>
            </a:extLst>
          </p:cNvPr>
          <p:cNvSpPr>
            <a:spLocks noChangeArrowheads="1"/>
          </p:cNvSpPr>
          <p:nvPr/>
        </p:nvSpPr>
        <p:spPr bwMode="auto">
          <a:xfrm>
            <a:off x="4655186" y="3578859"/>
            <a:ext cx="2009774"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id-ID" sz="1000" dirty="0">
                <a:latin typeface="Bookman Old Style" panose="02050604050505020204" pitchFamily="18" charset="0"/>
              </a:rPr>
              <a:t>Para </a:t>
            </a:r>
            <a:r>
              <a:rPr lang="en-ID" sz="1000" dirty="0" err="1">
                <a:latin typeface="Bookman Old Style" panose="02050604050505020204" pitchFamily="18" charset="0"/>
              </a:rPr>
              <a:t>kontestan</a:t>
            </a:r>
            <a:r>
              <a:rPr lang="en-ID" sz="1000" dirty="0">
                <a:latin typeface="Bookman Old Style" panose="02050604050505020204" pitchFamily="18" charset="0"/>
              </a:rPr>
              <a:t> </a:t>
            </a:r>
            <a:r>
              <a:rPr lang="id-ID" sz="1000" dirty="0">
                <a:latin typeface="Bookman Old Style" panose="02050604050505020204" pitchFamily="18" charset="0"/>
              </a:rPr>
              <a:t>melakukan berbagai upaya agar </a:t>
            </a:r>
            <a:r>
              <a:rPr lang="en-ID" sz="1000" dirty="0" err="1">
                <a:latin typeface="Bookman Old Style" panose="02050604050505020204" pitchFamily="18" charset="0"/>
              </a:rPr>
              <a:t>mereka</a:t>
            </a:r>
            <a:r>
              <a:rPr lang="en-ID" sz="1000" dirty="0">
                <a:latin typeface="Bookman Old Style" panose="02050604050505020204" pitchFamily="18" charset="0"/>
              </a:rPr>
              <a:t> </a:t>
            </a:r>
            <a:r>
              <a:rPr lang="en-ID" sz="1000" dirty="0" err="1">
                <a:latin typeface="Bookman Old Style" panose="02050604050505020204" pitchFamily="18" charset="0"/>
              </a:rPr>
              <a:t>terpilih</a:t>
            </a:r>
            <a:r>
              <a:rPr lang="en-ID" sz="1000" dirty="0">
                <a:latin typeface="Bookman Old Style" panose="02050604050505020204" pitchFamily="18" charset="0"/>
              </a:rPr>
              <a:t>.</a:t>
            </a:r>
            <a:r>
              <a:rPr lang="id-ID" sz="1000" dirty="0">
                <a:latin typeface="Bookman Old Style" panose="02050604050505020204" pitchFamily="18" charset="0"/>
              </a:rPr>
              <a:t> </a:t>
            </a:r>
            <a:r>
              <a:rPr lang="en-US" sz="1000" dirty="0">
                <a:latin typeface="Bookman Old Style" panose="02050604050505020204" pitchFamily="18" charset="0"/>
              </a:rPr>
              <a:t>S</a:t>
            </a:r>
            <a:r>
              <a:rPr lang="id-ID" sz="1000" dirty="0" err="1">
                <a:latin typeface="Bookman Old Style" panose="02050604050505020204" pitchFamily="18" charset="0"/>
              </a:rPr>
              <a:t>eringkali</a:t>
            </a:r>
            <a:r>
              <a:rPr lang="id-ID" sz="1000" dirty="0">
                <a:latin typeface="Bookman Old Style" panose="02050604050505020204" pitchFamily="18" charset="0"/>
              </a:rPr>
              <a:t> cara-cara yang digunakan tidak terkontrol dengan baik, bahkan melanggar hukum.</a:t>
            </a:r>
            <a:r>
              <a:rPr lang="en-ID" sz="1000" dirty="0">
                <a:latin typeface="Bookman Old Style" panose="02050604050505020204" pitchFamily="18" charset="0"/>
              </a:rPr>
              <a:t> </a:t>
            </a:r>
            <a:r>
              <a:rPr lang="en-ID" sz="1000" dirty="0" err="1">
                <a:latin typeface="Bookman Old Style" panose="02050604050505020204" pitchFamily="18" charset="0"/>
              </a:rPr>
              <a:t>Pok</a:t>
            </a:r>
            <a:r>
              <a:rPr lang="en-ID" sz="1000" dirty="0">
                <a:latin typeface="Bookman Old Style" panose="02050604050505020204" pitchFamily="18" charset="0"/>
              </a:rPr>
              <a:t> </a:t>
            </a:r>
            <a:r>
              <a:rPr lang="en-ID" sz="1000" dirty="0" err="1">
                <a:latin typeface="Bookman Old Style" panose="02050604050505020204" pitchFamily="18" charset="0"/>
              </a:rPr>
              <a:t>tertentu</a:t>
            </a:r>
            <a:r>
              <a:rPr lang="en-ID" sz="1000" dirty="0">
                <a:latin typeface="Bookman Old Style" panose="02050604050505020204" pitchFamily="18" charset="0"/>
              </a:rPr>
              <a:t> </a:t>
            </a:r>
            <a:r>
              <a:rPr lang="en-ID" sz="1000" dirty="0" err="1">
                <a:latin typeface="Bookman Old Style" panose="02050604050505020204" pitchFamily="18" charset="0"/>
              </a:rPr>
              <a:t>menjadikan</a:t>
            </a:r>
            <a:r>
              <a:rPr lang="en-ID" sz="1000" dirty="0">
                <a:latin typeface="Bookman Old Style" panose="02050604050505020204" pitchFamily="18" charset="0"/>
              </a:rPr>
              <a:t> </a:t>
            </a:r>
            <a:r>
              <a:rPr lang="en-ID" sz="1000" dirty="0" err="1">
                <a:latin typeface="Bookman Old Style" panose="02050604050505020204" pitchFamily="18" charset="0"/>
              </a:rPr>
              <a:t>lahan</a:t>
            </a:r>
            <a:r>
              <a:rPr lang="en-ID" sz="1000" dirty="0">
                <a:latin typeface="Bookman Old Style" panose="02050604050505020204" pitchFamily="18" charset="0"/>
              </a:rPr>
              <a:t> </a:t>
            </a:r>
            <a:r>
              <a:rPr lang="en-ID" sz="1000" dirty="0" err="1">
                <a:latin typeface="Bookman Old Style" panose="02050604050505020204" pitchFamily="18" charset="0"/>
              </a:rPr>
              <a:t>untuk</a:t>
            </a:r>
            <a:r>
              <a:rPr lang="en-ID" sz="1000" dirty="0">
                <a:latin typeface="Bookman Old Style" panose="02050604050505020204" pitchFamily="18" charset="0"/>
              </a:rPr>
              <a:t> </a:t>
            </a:r>
            <a:r>
              <a:rPr lang="en-ID" sz="1000" dirty="0" err="1">
                <a:latin typeface="Bookman Old Style" panose="02050604050505020204" pitchFamily="18" charset="0"/>
              </a:rPr>
              <a:t>meraup</a:t>
            </a:r>
            <a:r>
              <a:rPr lang="en-ID" sz="1000" dirty="0">
                <a:latin typeface="Bookman Old Style" panose="02050604050505020204" pitchFamily="18" charset="0"/>
              </a:rPr>
              <a:t> </a:t>
            </a:r>
            <a:r>
              <a:rPr lang="en-ID" sz="1000" dirty="0" err="1">
                <a:latin typeface="Bookman Old Style" panose="02050604050505020204" pitchFamily="18" charset="0"/>
              </a:rPr>
              <a:t>keuntungan</a:t>
            </a:r>
            <a:r>
              <a:rPr lang="en-ID" sz="1000" dirty="0">
                <a:latin typeface="Bookman Old Style" panose="02050604050505020204" pitchFamily="18" charset="0"/>
              </a:rPr>
              <a:t> </a:t>
            </a:r>
            <a:r>
              <a:rPr lang="en-ID" sz="1000" dirty="0" err="1">
                <a:latin typeface="Bookman Old Style" panose="02050604050505020204" pitchFamily="18" charset="0"/>
              </a:rPr>
              <a:t>dengan</a:t>
            </a:r>
            <a:r>
              <a:rPr lang="en-ID" sz="1000" dirty="0">
                <a:latin typeface="Bookman Old Style" panose="02050604050505020204" pitchFamily="18" charset="0"/>
              </a:rPr>
              <a:t> </a:t>
            </a:r>
            <a:r>
              <a:rPr lang="en-ID" sz="1000" dirty="0" err="1">
                <a:latin typeface="Bookman Old Style" panose="02050604050505020204" pitchFamily="18" charset="0"/>
              </a:rPr>
              <a:t>cara</a:t>
            </a:r>
            <a:r>
              <a:rPr lang="en-ID" sz="1000" dirty="0">
                <a:latin typeface="Bookman Old Style" panose="02050604050505020204" pitchFamily="18" charset="0"/>
              </a:rPr>
              <a:t> salah </a:t>
            </a:r>
            <a:r>
              <a:rPr lang="en-ID" sz="1000" dirty="0" err="1">
                <a:latin typeface="Bookman Old Style" panose="02050604050505020204" pitchFamily="18" charset="0"/>
              </a:rPr>
              <a:t>seperti</a:t>
            </a:r>
            <a:r>
              <a:rPr lang="en-ID" sz="1000" dirty="0">
                <a:latin typeface="Bookman Old Style" panose="02050604050505020204" pitchFamily="18" charset="0"/>
              </a:rPr>
              <a:t> “</a:t>
            </a:r>
            <a:r>
              <a:rPr lang="en-ID" sz="1000" i="1" dirty="0" err="1">
                <a:latin typeface="Bookman Old Style" panose="02050604050505020204" pitchFamily="18" charset="0"/>
              </a:rPr>
              <a:t>saracen</a:t>
            </a:r>
            <a:r>
              <a:rPr lang="en-ID" sz="1000" i="1" dirty="0">
                <a:latin typeface="Bookman Old Style" panose="02050604050505020204" pitchFamily="18" charset="0"/>
              </a:rPr>
              <a:t>”</a:t>
            </a:r>
            <a:r>
              <a:rPr lang="en-ID" sz="1000" dirty="0">
                <a:latin typeface="Bookman Old Style" panose="02050604050505020204" pitchFamily="18" charset="0"/>
              </a:rPr>
              <a:t>, </a:t>
            </a:r>
            <a:r>
              <a:rPr lang="en-ID" sz="1000" dirty="0" err="1">
                <a:latin typeface="Bookman Old Style" panose="02050604050505020204" pitchFamily="18" charset="0"/>
              </a:rPr>
              <a:t>mengambil</a:t>
            </a:r>
            <a:r>
              <a:rPr lang="en-ID" sz="1000" dirty="0">
                <a:latin typeface="Bookman Old Style" panose="02050604050505020204" pitchFamily="18" charset="0"/>
              </a:rPr>
              <a:t> </a:t>
            </a:r>
            <a:r>
              <a:rPr lang="en-ID" sz="1000" dirty="0" err="1">
                <a:latin typeface="Bookman Old Style" panose="02050604050505020204" pitchFamily="18" charset="0"/>
              </a:rPr>
              <a:t>keuntungan</a:t>
            </a:r>
            <a:r>
              <a:rPr lang="en-ID" sz="1000" dirty="0">
                <a:latin typeface="Bookman Old Style" panose="02050604050505020204" pitchFamily="18" charset="0"/>
              </a:rPr>
              <a:t> </a:t>
            </a:r>
            <a:r>
              <a:rPr lang="en-ID" sz="1000" dirty="0" err="1">
                <a:latin typeface="Bookman Old Style" panose="02050604050505020204" pitchFamily="18" charset="0"/>
              </a:rPr>
              <a:t>dari</a:t>
            </a:r>
            <a:r>
              <a:rPr lang="en-ID" sz="1000" dirty="0">
                <a:latin typeface="Bookman Old Style" panose="02050604050505020204" pitchFamily="18" charset="0"/>
              </a:rPr>
              <a:t> </a:t>
            </a:r>
            <a:r>
              <a:rPr lang="en-ID" sz="1000" dirty="0" err="1">
                <a:latin typeface="Bookman Old Style" panose="02050604050505020204" pitchFamily="18" charset="0"/>
              </a:rPr>
              <a:t>kontestasi</a:t>
            </a:r>
            <a:r>
              <a:rPr lang="en-ID" sz="1000" dirty="0">
                <a:latin typeface="Bookman Old Style" panose="02050604050505020204" pitchFamily="18" charset="0"/>
              </a:rPr>
              <a:t> </a:t>
            </a:r>
            <a:r>
              <a:rPr lang="en-ID" sz="1000" dirty="0" err="1">
                <a:latin typeface="Bookman Old Style" panose="02050604050505020204" pitchFamily="18" charset="0"/>
              </a:rPr>
              <a:t>dgn</a:t>
            </a:r>
            <a:r>
              <a:rPr lang="en-ID" sz="1000" dirty="0">
                <a:latin typeface="Bookman Old Style" panose="02050604050505020204" pitchFamily="18" charset="0"/>
              </a:rPr>
              <a:t> </a:t>
            </a:r>
            <a:r>
              <a:rPr lang="en-ID" sz="1000" dirty="0" err="1">
                <a:latin typeface="Bookman Old Style" panose="02050604050505020204" pitchFamily="18" charset="0"/>
              </a:rPr>
              <a:t>menyebarkan</a:t>
            </a:r>
            <a:r>
              <a:rPr lang="en-ID" sz="1000" dirty="0">
                <a:latin typeface="Bookman Old Style" panose="02050604050505020204" pitchFamily="18" charset="0"/>
              </a:rPr>
              <a:t> </a:t>
            </a:r>
            <a:r>
              <a:rPr lang="en-ID" sz="1000" dirty="0" err="1">
                <a:latin typeface="Bookman Old Style" panose="02050604050505020204" pitchFamily="18" charset="0"/>
              </a:rPr>
              <a:t>informasi</a:t>
            </a:r>
            <a:r>
              <a:rPr lang="en-ID" sz="1000" dirty="0">
                <a:latin typeface="Bookman Old Style" panose="02050604050505020204" pitchFamily="18" charset="0"/>
              </a:rPr>
              <a:t> </a:t>
            </a:r>
            <a:r>
              <a:rPr lang="en-ID" sz="1000" dirty="0" err="1">
                <a:latin typeface="Bookman Old Style" panose="02050604050505020204" pitchFamily="18" charset="0"/>
              </a:rPr>
              <a:t>palsu</a:t>
            </a:r>
            <a:r>
              <a:rPr lang="en-ID" sz="1000" dirty="0">
                <a:latin typeface="Bookman Old Style" panose="02050604050505020204" pitchFamily="18" charset="0"/>
              </a:rPr>
              <a:t> </a:t>
            </a:r>
            <a:r>
              <a:rPr lang="en-ID" sz="1000" dirty="0" err="1">
                <a:latin typeface="Bookman Old Style" panose="02050604050505020204" pitchFamily="18" charset="0"/>
              </a:rPr>
              <a:t>guna</a:t>
            </a:r>
            <a:r>
              <a:rPr lang="en-ID" sz="1000" dirty="0">
                <a:latin typeface="Bookman Old Style" panose="02050604050505020204" pitchFamily="18" charset="0"/>
              </a:rPr>
              <a:t> </a:t>
            </a:r>
            <a:r>
              <a:rPr lang="en-ID" sz="1000" dirty="0" err="1">
                <a:latin typeface="Bookman Old Style" panose="02050604050505020204" pitchFamily="18" charset="0"/>
              </a:rPr>
              <a:t>menjatuhkan</a:t>
            </a:r>
            <a:r>
              <a:rPr lang="en-ID" sz="1000" dirty="0">
                <a:latin typeface="Bookman Old Style" panose="02050604050505020204" pitchFamily="18" charset="0"/>
              </a:rPr>
              <a:t> </a:t>
            </a:r>
            <a:r>
              <a:rPr lang="en-ID" sz="1000" dirty="0" err="1">
                <a:latin typeface="Bookman Old Style" panose="02050604050505020204" pitchFamily="18" charset="0"/>
              </a:rPr>
              <a:t>pihak</a:t>
            </a:r>
            <a:r>
              <a:rPr lang="en-ID" sz="1000" dirty="0">
                <a:latin typeface="Bookman Old Style" panose="02050604050505020204" pitchFamily="18" charset="0"/>
              </a:rPr>
              <a:t> lain &amp; </a:t>
            </a:r>
            <a:r>
              <a:rPr lang="en-ID" sz="1000" dirty="0" err="1">
                <a:latin typeface="Bookman Old Style" panose="02050604050505020204" pitchFamily="18" charset="0"/>
              </a:rPr>
              <a:t>meningkatkan</a:t>
            </a:r>
            <a:r>
              <a:rPr lang="en-ID" sz="1000" dirty="0">
                <a:latin typeface="Bookman Old Style" panose="02050604050505020204" pitchFamily="18" charset="0"/>
              </a:rPr>
              <a:t> </a:t>
            </a:r>
            <a:r>
              <a:rPr lang="en-ID" sz="1000" dirty="0" err="1">
                <a:latin typeface="Bookman Old Style" panose="02050604050505020204" pitchFamily="18" charset="0"/>
              </a:rPr>
              <a:t>popularitas</a:t>
            </a:r>
            <a:r>
              <a:rPr lang="en-ID" sz="1000" dirty="0">
                <a:latin typeface="Bookman Old Style" panose="02050604050505020204" pitchFamily="18" charset="0"/>
              </a:rPr>
              <a:t> </a:t>
            </a:r>
            <a:r>
              <a:rPr lang="en-ID" sz="1000" dirty="0" err="1">
                <a:latin typeface="Bookman Old Style" panose="02050604050505020204" pitchFamily="18" charset="0"/>
              </a:rPr>
              <a:t>pihak</a:t>
            </a:r>
            <a:r>
              <a:rPr lang="en-ID" sz="1000" dirty="0">
                <a:latin typeface="Bookman Old Style" panose="02050604050505020204" pitchFamily="18" charset="0"/>
              </a:rPr>
              <a:t> </a:t>
            </a:r>
            <a:r>
              <a:rPr lang="en-ID" sz="1000" dirty="0" err="1">
                <a:latin typeface="Bookman Old Style" panose="02050604050505020204" pitchFamily="18" charset="0"/>
              </a:rPr>
              <a:t>pengguna</a:t>
            </a:r>
            <a:r>
              <a:rPr lang="en-ID" sz="1000" dirty="0">
                <a:latin typeface="Bookman Old Style" panose="02050604050505020204" pitchFamily="18" charset="0"/>
              </a:rPr>
              <a:t> </a:t>
            </a:r>
            <a:r>
              <a:rPr lang="en-ID" sz="1000" dirty="0" err="1">
                <a:latin typeface="Bookman Old Style" panose="02050604050505020204" pitchFamily="18" charset="0"/>
              </a:rPr>
              <a:t>jasa</a:t>
            </a:r>
            <a:r>
              <a:rPr lang="en-ID" sz="1000" dirty="0">
                <a:latin typeface="Bookman Old Style" panose="02050604050505020204" pitchFamily="18" charset="0"/>
              </a:rPr>
              <a:t> </a:t>
            </a:r>
            <a:r>
              <a:rPr lang="en-ID" sz="1000" dirty="0" err="1">
                <a:latin typeface="Bookman Old Style" panose="02050604050505020204" pitchFamily="18" charset="0"/>
              </a:rPr>
              <a:t>melalui</a:t>
            </a:r>
            <a:r>
              <a:rPr lang="en-ID" sz="1000" dirty="0">
                <a:latin typeface="Bookman Old Style" panose="02050604050505020204" pitchFamily="18" charset="0"/>
              </a:rPr>
              <a:t> media </a:t>
            </a:r>
            <a:r>
              <a:rPr lang="en-ID" sz="1000" dirty="0" err="1">
                <a:latin typeface="Bookman Old Style" panose="02050604050505020204" pitchFamily="18" charset="0"/>
              </a:rPr>
              <a:t>sosial</a:t>
            </a:r>
            <a:r>
              <a:rPr lang="en-ID" sz="1000" dirty="0">
                <a:latin typeface="Bookman Old Style" panose="02050604050505020204" pitchFamily="18" charset="0"/>
              </a:rPr>
              <a:t> yang </a:t>
            </a:r>
            <a:r>
              <a:rPr lang="en-ID" sz="1000" dirty="0" err="1">
                <a:latin typeface="Bookman Old Style" panose="02050604050505020204" pitchFamily="18" charset="0"/>
              </a:rPr>
              <a:t>memiliki</a:t>
            </a:r>
            <a:r>
              <a:rPr lang="en-ID" sz="1000" dirty="0">
                <a:latin typeface="Bookman Old Style" panose="02050604050505020204" pitchFamily="18" charset="0"/>
              </a:rPr>
              <a:t> </a:t>
            </a:r>
            <a:r>
              <a:rPr lang="en-ID" sz="1000" dirty="0" err="1">
                <a:latin typeface="Bookman Old Style" panose="02050604050505020204" pitchFamily="18" charset="0"/>
              </a:rPr>
              <a:t>komoditas</a:t>
            </a:r>
            <a:r>
              <a:rPr lang="en-ID" sz="1000" dirty="0">
                <a:latin typeface="Bookman Old Style" panose="02050604050505020204" pitchFamily="18" charset="0"/>
              </a:rPr>
              <a:t> </a:t>
            </a:r>
            <a:r>
              <a:rPr lang="en-ID" sz="1000" dirty="0" err="1">
                <a:latin typeface="Bookman Old Style" panose="02050604050505020204" pitchFamily="18" charset="0"/>
              </a:rPr>
              <a:t>pemilih</a:t>
            </a:r>
            <a:r>
              <a:rPr lang="en-ID" sz="1000" dirty="0">
                <a:latin typeface="Bookman Old Style" panose="02050604050505020204" pitchFamily="18" charset="0"/>
              </a:rPr>
              <a:t> </a:t>
            </a:r>
            <a:r>
              <a:rPr lang="en-ID" sz="1000" dirty="0" err="1">
                <a:latin typeface="Bookman Old Style" panose="02050604050505020204" pitchFamily="18" charset="0"/>
              </a:rPr>
              <a:t>besar</a:t>
            </a:r>
            <a:r>
              <a:rPr lang="en-ID" sz="1000" dirty="0">
                <a:latin typeface="Bookman Old Style" panose="02050604050505020204" pitchFamily="18" charset="0"/>
              </a:rPr>
              <a:t>.</a:t>
            </a:r>
            <a:endParaRPr lang="en-US" altLang="en-US" sz="200" b="1" noProof="1">
              <a:latin typeface="Bookman Old Style" panose="02050604050505020204" pitchFamily="18" charset="0"/>
              <a:ea typeface="Cambria" panose="02040503050406030204" pitchFamily="18" charset="0"/>
              <a:cs typeface="Arial" panose="020B0604020202020204" pitchFamily="34" charset="0"/>
            </a:endParaRPr>
          </a:p>
        </p:txBody>
      </p:sp>
      <p:sp>
        <p:nvSpPr>
          <p:cNvPr id="125" name="Rectangle 91">
            <a:extLst>
              <a:ext uri="{FF2B5EF4-FFF2-40B4-BE49-F238E27FC236}">
                <a16:creationId xmlns:a16="http://schemas.microsoft.com/office/drawing/2014/main" id="{AC6E7E00-E4A8-4E08-8373-167414BE84CB}"/>
              </a:ext>
            </a:extLst>
          </p:cNvPr>
          <p:cNvSpPr>
            <a:spLocks noChangeArrowheads="1"/>
          </p:cNvSpPr>
          <p:nvPr/>
        </p:nvSpPr>
        <p:spPr bwMode="auto">
          <a:xfrm>
            <a:off x="6798734" y="2173743"/>
            <a:ext cx="204709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1200" dirty="0">
                <a:latin typeface="Bookman Old Style" panose="02050604050505020204" pitchFamily="18" charset="0"/>
              </a:rPr>
              <a:t>E</a:t>
            </a:r>
            <a:r>
              <a:rPr lang="id-ID" sz="1200" dirty="0" err="1">
                <a:latin typeface="Bookman Old Style" panose="02050604050505020204" pitchFamily="18" charset="0"/>
              </a:rPr>
              <a:t>konomi</a:t>
            </a:r>
            <a:r>
              <a:rPr lang="id-ID" sz="1200" dirty="0">
                <a:latin typeface="Bookman Old Style" panose="02050604050505020204" pitchFamily="18" charset="0"/>
              </a:rPr>
              <a:t> politik media </a:t>
            </a:r>
            <a:r>
              <a:rPr lang="en-US" sz="1200" dirty="0" err="1">
                <a:latin typeface="Bookman Old Style" panose="02050604050505020204" pitchFamily="18" charset="0"/>
              </a:rPr>
              <a:t>melalui</a:t>
            </a:r>
            <a:r>
              <a:rPr lang="id-ID" sz="1200" dirty="0">
                <a:latin typeface="Bookman Old Style" panose="02050604050505020204" pitchFamily="18" charset="0"/>
              </a:rPr>
              <a:t> pemberitaan mengenai </a:t>
            </a:r>
            <a:r>
              <a:rPr lang="en-US" sz="1200" dirty="0" err="1">
                <a:latin typeface="Bookman Old Style" panose="02050604050505020204" pitchFamily="18" charset="0"/>
              </a:rPr>
              <a:t>politik</a:t>
            </a:r>
            <a:r>
              <a:rPr lang="id-ID" sz="1200" dirty="0">
                <a:latin typeface="Bookman Old Style" panose="02050604050505020204" pitchFamily="18" charset="0"/>
              </a:rPr>
              <a:t> sebagai komoditas atau </a:t>
            </a:r>
            <a:r>
              <a:rPr lang="id-ID" sz="1200" dirty="0" err="1">
                <a:latin typeface="Bookman Old Style" panose="02050604050505020204" pitchFamily="18" charset="0"/>
              </a:rPr>
              <a:t>komodifikasi</a:t>
            </a:r>
            <a:r>
              <a:rPr lang="id-ID" sz="1200" dirty="0">
                <a:latin typeface="Bookman Old Style" panose="02050604050505020204" pitchFamily="18" charset="0"/>
              </a:rPr>
              <a:t>. Selama menguntungkan dan iklan masuk, sejumlah media </a:t>
            </a:r>
            <a:r>
              <a:rPr lang="en-US" sz="1200" dirty="0" err="1">
                <a:latin typeface="Bookman Old Style" panose="02050604050505020204" pitchFamily="18" charset="0"/>
              </a:rPr>
              <a:t>akan</a:t>
            </a:r>
            <a:r>
              <a:rPr lang="en-US" sz="1200" dirty="0">
                <a:latin typeface="Bookman Old Style" panose="02050604050505020204" pitchFamily="18" charset="0"/>
              </a:rPr>
              <a:t> </a:t>
            </a:r>
            <a:r>
              <a:rPr lang="id-ID" sz="1200" dirty="0">
                <a:latin typeface="Bookman Old Style" panose="02050604050505020204" pitchFamily="18" charset="0"/>
              </a:rPr>
              <a:t>terus memberitakan sedikit yang mewartakan perihal kapasitas, kapabilitas, dan karakter para calon kepala daerah. </a:t>
            </a:r>
            <a:endParaRPr lang="en-US" altLang="en-US" sz="500" b="1" noProof="1">
              <a:latin typeface="Bookman Old Style" panose="02050604050505020204" pitchFamily="18" charset="0"/>
              <a:ea typeface="Cambria" panose="02040503050406030204" pitchFamily="18" charset="0"/>
              <a:cs typeface="Arial" panose="020B0604020202020204" pitchFamily="34" charset="0"/>
            </a:endParaRPr>
          </a:p>
        </p:txBody>
      </p:sp>
      <p:sp>
        <p:nvSpPr>
          <p:cNvPr id="126" name="Freeform 92">
            <a:extLst>
              <a:ext uri="{FF2B5EF4-FFF2-40B4-BE49-F238E27FC236}">
                <a16:creationId xmlns:a16="http://schemas.microsoft.com/office/drawing/2014/main" id="{1CC33DCB-A100-4F47-8C99-CC8F7D48C185}"/>
              </a:ext>
            </a:extLst>
          </p:cNvPr>
          <p:cNvSpPr>
            <a:spLocks/>
          </p:cNvSpPr>
          <p:nvPr/>
        </p:nvSpPr>
        <p:spPr bwMode="auto">
          <a:xfrm flipV="1">
            <a:off x="380240" y="3152055"/>
            <a:ext cx="565150" cy="295275"/>
          </a:xfrm>
          <a:custGeom>
            <a:avLst/>
            <a:gdLst>
              <a:gd name="T0" fmla="*/ 686 w 686"/>
              <a:gd name="T1" fmla="*/ 196 h 348"/>
              <a:gd name="T2" fmla="*/ 344 w 686"/>
              <a:gd name="T3" fmla="*/ 0 h 348"/>
              <a:gd name="T4" fmla="*/ 344 w 686"/>
              <a:gd name="T5" fmla="*/ 0 h 348"/>
              <a:gd name="T6" fmla="*/ 342 w 686"/>
              <a:gd name="T7" fmla="*/ 0 h 348"/>
              <a:gd name="T8" fmla="*/ 0 w 686"/>
              <a:gd name="T9" fmla="*/ 196 h 348"/>
              <a:gd name="T10" fmla="*/ 0 w 686"/>
              <a:gd name="T11" fmla="*/ 348 h 348"/>
              <a:gd name="T12" fmla="*/ 344 w 686"/>
              <a:gd name="T13" fmla="*/ 151 h 348"/>
              <a:gd name="T14" fmla="*/ 686 w 686"/>
              <a:gd name="T15" fmla="*/ 348 h 348"/>
              <a:gd name="T16" fmla="*/ 686 w 686"/>
              <a:gd name="T17" fmla="*/ 19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6" h="348">
                <a:moveTo>
                  <a:pt x="686" y="196"/>
                </a:moveTo>
                <a:lnTo>
                  <a:pt x="344" y="0"/>
                </a:lnTo>
                <a:lnTo>
                  <a:pt x="344" y="0"/>
                </a:lnTo>
                <a:lnTo>
                  <a:pt x="342" y="0"/>
                </a:lnTo>
                <a:lnTo>
                  <a:pt x="0" y="196"/>
                </a:lnTo>
                <a:lnTo>
                  <a:pt x="0" y="348"/>
                </a:lnTo>
                <a:lnTo>
                  <a:pt x="344" y="151"/>
                </a:lnTo>
                <a:lnTo>
                  <a:pt x="686" y="348"/>
                </a:lnTo>
                <a:lnTo>
                  <a:pt x="686" y="196"/>
                </a:lnTo>
                <a:close/>
              </a:path>
            </a:pathLst>
          </a:custGeom>
          <a:solidFill>
            <a:srgbClr val="009999"/>
          </a:solidFill>
          <a:ln>
            <a:noFill/>
          </a:ln>
        </p:spPr>
        <p:txBody>
          <a:bodyPr lIns="68580" tIns="34290" rIns="68580" bIns="34290"/>
          <a:lstStyle/>
          <a:p>
            <a:pPr>
              <a:defRPr/>
            </a:pPr>
            <a:endParaRPr lang="en-US" sz="1350"/>
          </a:p>
        </p:txBody>
      </p:sp>
      <p:sp>
        <p:nvSpPr>
          <p:cNvPr id="131" name="Freeform 93">
            <a:extLst>
              <a:ext uri="{FF2B5EF4-FFF2-40B4-BE49-F238E27FC236}">
                <a16:creationId xmlns:a16="http://schemas.microsoft.com/office/drawing/2014/main" id="{C9F72AC7-10C2-463D-8E0B-D2C725D15C0A}"/>
              </a:ext>
            </a:extLst>
          </p:cNvPr>
          <p:cNvSpPr>
            <a:spLocks/>
          </p:cNvSpPr>
          <p:nvPr/>
        </p:nvSpPr>
        <p:spPr bwMode="auto">
          <a:xfrm flipV="1">
            <a:off x="4846638" y="3108326"/>
            <a:ext cx="565150" cy="295275"/>
          </a:xfrm>
          <a:custGeom>
            <a:avLst/>
            <a:gdLst>
              <a:gd name="T0" fmla="*/ 686 w 686"/>
              <a:gd name="T1" fmla="*/ 196 h 348"/>
              <a:gd name="T2" fmla="*/ 344 w 686"/>
              <a:gd name="T3" fmla="*/ 0 h 348"/>
              <a:gd name="T4" fmla="*/ 344 w 686"/>
              <a:gd name="T5" fmla="*/ 0 h 348"/>
              <a:gd name="T6" fmla="*/ 342 w 686"/>
              <a:gd name="T7" fmla="*/ 0 h 348"/>
              <a:gd name="T8" fmla="*/ 0 w 686"/>
              <a:gd name="T9" fmla="*/ 196 h 348"/>
              <a:gd name="T10" fmla="*/ 0 w 686"/>
              <a:gd name="T11" fmla="*/ 348 h 348"/>
              <a:gd name="T12" fmla="*/ 344 w 686"/>
              <a:gd name="T13" fmla="*/ 151 h 348"/>
              <a:gd name="T14" fmla="*/ 686 w 686"/>
              <a:gd name="T15" fmla="*/ 348 h 348"/>
              <a:gd name="T16" fmla="*/ 686 w 686"/>
              <a:gd name="T17" fmla="*/ 19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6" h="348">
                <a:moveTo>
                  <a:pt x="686" y="196"/>
                </a:moveTo>
                <a:lnTo>
                  <a:pt x="344" y="0"/>
                </a:lnTo>
                <a:lnTo>
                  <a:pt x="344" y="0"/>
                </a:lnTo>
                <a:lnTo>
                  <a:pt x="342" y="0"/>
                </a:lnTo>
                <a:lnTo>
                  <a:pt x="0" y="196"/>
                </a:lnTo>
                <a:lnTo>
                  <a:pt x="0" y="348"/>
                </a:lnTo>
                <a:lnTo>
                  <a:pt x="344" y="151"/>
                </a:lnTo>
                <a:lnTo>
                  <a:pt x="686" y="348"/>
                </a:lnTo>
                <a:lnTo>
                  <a:pt x="686" y="196"/>
                </a:lnTo>
                <a:close/>
              </a:path>
            </a:pathLst>
          </a:custGeom>
          <a:solidFill>
            <a:srgbClr val="FFC000"/>
          </a:solidFill>
          <a:ln>
            <a:noFill/>
          </a:ln>
        </p:spPr>
        <p:txBody>
          <a:bodyPr lIns="68580" tIns="34290" rIns="68580" bIns="34290"/>
          <a:lstStyle/>
          <a:p>
            <a:pPr>
              <a:defRPr/>
            </a:pPr>
            <a:endParaRPr lang="en-US" sz="1350"/>
          </a:p>
        </p:txBody>
      </p:sp>
      <p:sp>
        <p:nvSpPr>
          <p:cNvPr id="132" name="Freeform 94">
            <a:extLst>
              <a:ext uri="{FF2B5EF4-FFF2-40B4-BE49-F238E27FC236}">
                <a16:creationId xmlns:a16="http://schemas.microsoft.com/office/drawing/2014/main" id="{E63AC1B2-0623-4532-A67C-456A6CF23226}"/>
              </a:ext>
            </a:extLst>
          </p:cNvPr>
          <p:cNvSpPr>
            <a:spLocks/>
          </p:cNvSpPr>
          <p:nvPr/>
        </p:nvSpPr>
        <p:spPr bwMode="auto">
          <a:xfrm>
            <a:off x="8071450" y="5089526"/>
            <a:ext cx="565150" cy="295275"/>
          </a:xfrm>
          <a:custGeom>
            <a:avLst/>
            <a:gdLst>
              <a:gd name="T0" fmla="*/ 686 w 686"/>
              <a:gd name="T1" fmla="*/ 196 h 348"/>
              <a:gd name="T2" fmla="*/ 344 w 686"/>
              <a:gd name="T3" fmla="*/ 0 h 348"/>
              <a:gd name="T4" fmla="*/ 344 w 686"/>
              <a:gd name="T5" fmla="*/ 0 h 348"/>
              <a:gd name="T6" fmla="*/ 342 w 686"/>
              <a:gd name="T7" fmla="*/ 0 h 348"/>
              <a:gd name="T8" fmla="*/ 0 w 686"/>
              <a:gd name="T9" fmla="*/ 196 h 348"/>
              <a:gd name="T10" fmla="*/ 0 w 686"/>
              <a:gd name="T11" fmla="*/ 348 h 348"/>
              <a:gd name="T12" fmla="*/ 344 w 686"/>
              <a:gd name="T13" fmla="*/ 151 h 348"/>
              <a:gd name="T14" fmla="*/ 686 w 686"/>
              <a:gd name="T15" fmla="*/ 348 h 348"/>
              <a:gd name="T16" fmla="*/ 686 w 686"/>
              <a:gd name="T17" fmla="*/ 19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6" h="348">
                <a:moveTo>
                  <a:pt x="686" y="196"/>
                </a:moveTo>
                <a:lnTo>
                  <a:pt x="344" y="0"/>
                </a:lnTo>
                <a:lnTo>
                  <a:pt x="344" y="0"/>
                </a:lnTo>
                <a:lnTo>
                  <a:pt x="342" y="0"/>
                </a:lnTo>
                <a:lnTo>
                  <a:pt x="0" y="196"/>
                </a:lnTo>
                <a:lnTo>
                  <a:pt x="0" y="348"/>
                </a:lnTo>
                <a:lnTo>
                  <a:pt x="344" y="151"/>
                </a:lnTo>
                <a:lnTo>
                  <a:pt x="686" y="348"/>
                </a:lnTo>
                <a:lnTo>
                  <a:pt x="686" y="196"/>
                </a:lnTo>
                <a:close/>
              </a:path>
            </a:pathLst>
          </a:custGeom>
          <a:solidFill>
            <a:srgbClr val="FF5050"/>
          </a:solidFill>
          <a:ln>
            <a:noFill/>
          </a:ln>
        </p:spPr>
        <p:txBody>
          <a:bodyPr lIns="68580" tIns="34290" rIns="68580" bIns="34290"/>
          <a:lstStyle/>
          <a:p>
            <a:pPr>
              <a:defRPr/>
            </a:pPr>
            <a:endParaRPr lang="en-US" sz="1350"/>
          </a:p>
        </p:txBody>
      </p:sp>
      <p:sp>
        <p:nvSpPr>
          <p:cNvPr id="133" name="Round Diagonal Corner Rectangle 3">
            <a:extLst>
              <a:ext uri="{FF2B5EF4-FFF2-40B4-BE49-F238E27FC236}">
                <a16:creationId xmlns:a16="http://schemas.microsoft.com/office/drawing/2014/main" id="{FD4F2D5E-7DAE-4BE4-BD25-236CB85E15AF}"/>
              </a:ext>
            </a:extLst>
          </p:cNvPr>
          <p:cNvSpPr/>
          <p:nvPr/>
        </p:nvSpPr>
        <p:spPr>
          <a:xfrm>
            <a:off x="6858000" y="1968499"/>
            <a:ext cx="1905000" cy="3029624"/>
          </a:xfrm>
          <a:prstGeom prst="round2DiagRect">
            <a:avLst/>
          </a:prstGeom>
          <a:noFill/>
          <a:ln w="381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4" name="Round Diagonal Corner Rectangle 95">
            <a:extLst>
              <a:ext uri="{FF2B5EF4-FFF2-40B4-BE49-F238E27FC236}">
                <a16:creationId xmlns:a16="http://schemas.microsoft.com/office/drawing/2014/main" id="{3AC0BEB3-A580-4FB8-B4F4-6AF12A0FE4E0}"/>
              </a:ext>
            </a:extLst>
          </p:cNvPr>
          <p:cNvSpPr/>
          <p:nvPr/>
        </p:nvSpPr>
        <p:spPr>
          <a:xfrm>
            <a:off x="4718050" y="3475038"/>
            <a:ext cx="1905000" cy="2966144"/>
          </a:xfrm>
          <a:prstGeom prst="round2Diag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5" name="Freeform 96">
            <a:extLst>
              <a:ext uri="{FF2B5EF4-FFF2-40B4-BE49-F238E27FC236}">
                <a16:creationId xmlns:a16="http://schemas.microsoft.com/office/drawing/2014/main" id="{60BC5F99-340C-4B8C-A997-0C66D70C9B75}"/>
              </a:ext>
            </a:extLst>
          </p:cNvPr>
          <p:cNvSpPr>
            <a:spLocks/>
          </p:cNvSpPr>
          <p:nvPr/>
        </p:nvSpPr>
        <p:spPr bwMode="auto">
          <a:xfrm>
            <a:off x="4005262" y="5027612"/>
            <a:ext cx="566738" cy="295275"/>
          </a:xfrm>
          <a:custGeom>
            <a:avLst/>
            <a:gdLst>
              <a:gd name="T0" fmla="*/ 686 w 686"/>
              <a:gd name="T1" fmla="*/ 196 h 348"/>
              <a:gd name="T2" fmla="*/ 344 w 686"/>
              <a:gd name="T3" fmla="*/ 0 h 348"/>
              <a:gd name="T4" fmla="*/ 344 w 686"/>
              <a:gd name="T5" fmla="*/ 0 h 348"/>
              <a:gd name="T6" fmla="*/ 342 w 686"/>
              <a:gd name="T7" fmla="*/ 0 h 348"/>
              <a:gd name="T8" fmla="*/ 0 w 686"/>
              <a:gd name="T9" fmla="*/ 196 h 348"/>
              <a:gd name="T10" fmla="*/ 0 w 686"/>
              <a:gd name="T11" fmla="*/ 348 h 348"/>
              <a:gd name="T12" fmla="*/ 344 w 686"/>
              <a:gd name="T13" fmla="*/ 151 h 348"/>
              <a:gd name="T14" fmla="*/ 686 w 686"/>
              <a:gd name="T15" fmla="*/ 348 h 348"/>
              <a:gd name="T16" fmla="*/ 686 w 686"/>
              <a:gd name="T17" fmla="*/ 19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6" h="348">
                <a:moveTo>
                  <a:pt x="686" y="196"/>
                </a:moveTo>
                <a:lnTo>
                  <a:pt x="344" y="0"/>
                </a:lnTo>
                <a:lnTo>
                  <a:pt x="344" y="0"/>
                </a:lnTo>
                <a:lnTo>
                  <a:pt x="342" y="0"/>
                </a:lnTo>
                <a:lnTo>
                  <a:pt x="0" y="196"/>
                </a:lnTo>
                <a:lnTo>
                  <a:pt x="0" y="348"/>
                </a:lnTo>
                <a:lnTo>
                  <a:pt x="344" y="151"/>
                </a:lnTo>
                <a:lnTo>
                  <a:pt x="686" y="348"/>
                </a:lnTo>
                <a:lnTo>
                  <a:pt x="686" y="196"/>
                </a:lnTo>
                <a:close/>
              </a:path>
            </a:pathLst>
          </a:custGeom>
          <a:solidFill>
            <a:srgbClr val="92D050"/>
          </a:solidFill>
          <a:ln>
            <a:noFill/>
          </a:ln>
        </p:spPr>
        <p:txBody>
          <a:bodyPr lIns="68580" tIns="34290" rIns="68580" bIns="34290"/>
          <a:lstStyle/>
          <a:p>
            <a:pPr>
              <a:defRPr/>
            </a:pPr>
            <a:endParaRPr lang="en-US" sz="1350"/>
          </a:p>
        </p:txBody>
      </p:sp>
      <p:sp>
        <p:nvSpPr>
          <p:cNvPr id="136" name="Round Diagonal Corner Rectangle 98">
            <a:extLst>
              <a:ext uri="{FF2B5EF4-FFF2-40B4-BE49-F238E27FC236}">
                <a16:creationId xmlns:a16="http://schemas.microsoft.com/office/drawing/2014/main" id="{F8C8E14E-5962-4A2D-8AA6-0C9189FD5552}"/>
              </a:ext>
            </a:extLst>
          </p:cNvPr>
          <p:cNvSpPr/>
          <p:nvPr/>
        </p:nvSpPr>
        <p:spPr>
          <a:xfrm>
            <a:off x="228600" y="3494088"/>
            <a:ext cx="1905000" cy="2947095"/>
          </a:xfrm>
          <a:prstGeom prst="round2DiagRect">
            <a:avLst/>
          </a:prstGeom>
          <a:noFill/>
          <a:ln w="3810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37" name="Group 136">
            <a:extLst>
              <a:ext uri="{FF2B5EF4-FFF2-40B4-BE49-F238E27FC236}">
                <a16:creationId xmlns:a16="http://schemas.microsoft.com/office/drawing/2014/main" id="{BC836B26-98DC-481A-9B3C-ED5911B9CD91}"/>
              </a:ext>
            </a:extLst>
          </p:cNvPr>
          <p:cNvGrpSpPr/>
          <p:nvPr/>
        </p:nvGrpSpPr>
        <p:grpSpPr>
          <a:xfrm>
            <a:off x="2535239" y="1957290"/>
            <a:ext cx="2036763" cy="3046511"/>
            <a:chOff x="2667000" y="1906489"/>
            <a:chExt cx="2036763" cy="3046511"/>
          </a:xfrm>
        </p:grpSpPr>
        <p:sp>
          <p:nvSpPr>
            <p:cNvPr id="138" name="Round Diagonal Corner Rectangle 97">
              <a:extLst>
                <a:ext uri="{FF2B5EF4-FFF2-40B4-BE49-F238E27FC236}">
                  <a16:creationId xmlns:a16="http://schemas.microsoft.com/office/drawing/2014/main" id="{3A16C310-7530-4BD9-86E9-5F758C91FDFA}"/>
                </a:ext>
              </a:extLst>
            </p:cNvPr>
            <p:cNvSpPr/>
            <p:nvPr/>
          </p:nvSpPr>
          <p:spPr>
            <a:xfrm>
              <a:off x="2668587" y="1906489"/>
              <a:ext cx="2035175" cy="3016209"/>
            </a:xfrm>
            <a:prstGeom prst="round2Diag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9" name="Rectangle 1">
              <a:extLst>
                <a:ext uri="{FF2B5EF4-FFF2-40B4-BE49-F238E27FC236}">
                  <a16:creationId xmlns:a16="http://schemas.microsoft.com/office/drawing/2014/main" id="{4D52DF34-7F94-491E-8E92-8581FDF89BF2}"/>
                </a:ext>
              </a:extLst>
            </p:cNvPr>
            <p:cNvSpPr>
              <a:spLocks noChangeArrowheads="1"/>
            </p:cNvSpPr>
            <p:nvPr/>
          </p:nvSpPr>
          <p:spPr bwMode="auto">
            <a:xfrm>
              <a:off x="2667000" y="1936790"/>
              <a:ext cx="2036763"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1000" dirty="0">
                  <a:latin typeface="Bookman Old Style" panose="02050604050505020204" pitchFamily="18" charset="0"/>
                </a:rPr>
                <a:t>P</a:t>
              </a:r>
              <a:r>
                <a:rPr lang="id-ID" sz="1000" dirty="0" err="1">
                  <a:latin typeface="Bookman Old Style" panose="02050604050505020204" pitchFamily="18" charset="0"/>
                </a:rPr>
                <a:t>olitisasi</a:t>
              </a:r>
              <a:r>
                <a:rPr lang="id-ID" sz="1000" dirty="0">
                  <a:latin typeface="Bookman Old Style" panose="02050604050505020204" pitchFamily="18" charset="0"/>
                </a:rPr>
                <a:t> identitas bersama atau perasaan “kekitaan” menjadi basis utama perekat kolektivitas kelompok. Identitas dipolitisasi </a:t>
              </a:r>
              <a:r>
                <a:rPr lang="en-US" sz="1000" dirty="0" err="1">
                  <a:latin typeface="Bookman Old Style" panose="02050604050505020204" pitchFamily="18" charset="0"/>
                </a:rPr>
                <a:t>dgn</a:t>
              </a:r>
              <a:r>
                <a:rPr lang="id-ID" sz="1000" dirty="0">
                  <a:latin typeface="Bookman Old Style" panose="02050604050505020204" pitchFamily="18" charset="0"/>
                </a:rPr>
                <a:t> interpretasi secara </a:t>
              </a:r>
              <a:r>
                <a:rPr lang="id-ID" sz="1000" dirty="0" err="1">
                  <a:latin typeface="Bookman Old Style" panose="02050604050505020204" pitchFamily="18" charset="0"/>
                </a:rPr>
                <a:t>ekstrim</a:t>
              </a:r>
              <a:r>
                <a:rPr lang="id-ID" sz="1000" dirty="0">
                  <a:latin typeface="Bookman Old Style" panose="02050604050505020204" pitchFamily="18" charset="0"/>
                </a:rPr>
                <a:t> bertujuan untuk mendapat dukungan dari orang-orang yang merasa “sama”, baik secara ras, </a:t>
              </a:r>
              <a:r>
                <a:rPr lang="id-ID" sz="1000" dirty="0" err="1">
                  <a:latin typeface="Bookman Old Style" panose="02050604050505020204" pitchFamily="18" charset="0"/>
                </a:rPr>
                <a:t>etnisitas</a:t>
              </a:r>
              <a:r>
                <a:rPr lang="id-ID" sz="1000" dirty="0">
                  <a:latin typeface="Bookman Old Style" panose="02050604050505020204" pitchFamily="18" charset="0"/>
                </a:rPr>
                <a:t>, agama, maupun elemen perekat lainnya.</a:t>
              </a:r>
              <a:r>
                <a:rPr lang="en-US" sz="1000" dirty="0">
                  <a:latin typeface="Bookman Old Style" panose="02050604050505020204" pitchFamily="18" charset="0"/>
                </a:rPr>
                <a:t>F</a:t>
              </a:r>
              <a:r>
                <a:rPr lang="id-ID" sz="1000" dirty="0" err="1">
                  <a:latin typeface="Bookman Old Style" panose="02050604050505020204" pitchFamily="18" charset="0"/>
                </a:rPr>
                <a:t>okus</a:t>
              </a:r>
              <a:r>
                <a:rPr lang="id-ID" sz="1000" dirty="0">
                  <a:latin typeface="Bookman Old Style" panose="02050604050505020204" pitchFamily="18" charset="0"/>
                </a:rPr>
                <a:t> utama menyangkut perbedaan</a:t>
              </a:r>
              <a:r>
                <a:rPr lang="en-US" sz="1000" dirty="0">
                  <a:latin typeface="Bookman Old Style" panose="02050604050505020204" pitchFamily="18" charset="0"/>
                </a:rPr>
                <a:t> </a:t>
              </a:r>
              <a:r>
                <a:rPr lang="id-ID" sz="1000" dirty="0">
                  <a:latin typeface="Bookman Old Style" panose="02050604050505020204" pitchFamily="18" charset="0"/>
                </a:rPr>
                <a:t>didasarkan atas asumsi-asumsi fisik tubuh, politik </a:t>
              </a:r>
              <a:r>
                <a:rPr lang="id-ID" sz="1000" dirty="0" err="1">
                  <a:latin typeface="Bookman Old Style" panose="02050604050505020204" pitchFamily="18" charset="0"/>
                </a:rPr>
                <a:t>etnisitas</a:t>
              </a:r>
              <a:r>
                <a:rPr lang="id-ID" sz="1000" dirty="0">
                  <a:latin typeface="Bookman Old Style" panose="02050604050505020204" pitchFamily="18" charset="0"/>
                </a:rPr>
                <a:t> atau primordialisme, dan pertentangan agama, kepercayaan, atau bahasa</a:t>
              </a:r>
              <a:endParaRPr lang="en-US" altLang="en-US" sz="200" b="1" noProof="1">
                <a:latin typeface="Bookman Old Style" panose="02050604050505020204" pitchFamily="18" charset="0"/>
                <a:ea typeface="Cambria" panose="02040503050406030204" pitchFamily="18" charset="0"/>
                <a:cs typeface="Arial" panose="020B0604020202020204" pitchFamily="34" charset="0"/>
              </a:endParaRPr>
            </a:p>
          </p:txBody>
        </p:sp>
      </p:grpSp>
    </p:spTree>
    <p:extLst>
      <p:ext uri="{BB962C8B-B14F-4D97-AF65-F5344CB8AC3E}">
        <p14:creationId xmlns:p14="http://schemas.microsoft.com/office/powerpoint/2010/main" val="13273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ppt_x"/>
                                          </p:val>
                                        </p:tav>
                                        <p:tav tm="100000">
                                          <p:val>
                                            <p:strVal val="#ppt_x"/>
                                          </p:val>
                                        </p:tav>
                                      </p:tavLst>
                                    </p:anim>
                                    <p:anim calcmode="lin" valueType="num">
                                      <p:cBhvr additive="base">
                                        <p:cTn id="8" dur="500" fill="hold"/>
                                        <p:tgtEl>
                                          <p:spTgt spid="8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20000" decel="80000" fill="hold" nodeType="afterEffect">
                                  <p:stCondLst>
                                    <p:cond delay="0"/>
                                  </p:stCondLst>
                                  <p:childTnLst>
                                    <p:set>
                                      <p:cBhvr>
                                        <p:cTn id="11" dur="1" fill="hold">
                                          <p:stCondLst>
                                            <p:cond delay="0"/>
                                          </p:stCondLst>
                                        </p:cTn>
                                        <p:tgtEl>
                                          <p:spTgt spid="96"/>
                                        </p:tgtEl>
                                        <p:attrNameLst>
                                          <p:attrName>style.visibility</p:attrName>
                                        </p:attrNameLst>
                                      </p:cBhvr>
                                      <p:to>
                                        <p:strVal val="visible"/>
                                      </p:to>
                                    </p:set>
                                    <p:anim calcmode="lin" valueType="num">
                                      <p:cBhvr additive="base">
                                        <p:cTn id="12" dur="500" fill="hold"/>
                                        <p:tgtEl>
                                          <p:spTgt spid="96"/>
                                        </p:tgtEl>
                                        <p:attrNameLst>
                                          <p:attrName>ppt_x</p:attrName>
                                        </p:attrNameLst>
                                      </p:cBhvr>
                                      <p:tavLst>
                                        <p:tav tm="0">
                                          <p:val>
                                            <p:strVal val="#ppt_x"/>
                                          </p:val>
                                        </p:tav>
                                        <p:tav tm="100000">
                                          <p:val>
                                            <p:strVal val="#ppt_x"/>
                                          </p:val>
                                        </p:tav>
                                      </p:tavLst>
                                    </p:anim>
                                    <p:anim calcmode="lin" valueType="num">
                                      <p:cBhvr additive="base">
                                        <p:cTn id="13" dur="500" fill="hold"/>
                                        <p:tgtEl>
                                          <p:spTgt spid="9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20000" decel="80000" fill="hold" nodeType="afterEffect">
                                  <p:stCondLst>
                                    <p:cond delay="0"/>
                                  </p:stCondLst>
                                  <p:childTnLst>
                                    <p:set>
                                      <p:cBhvr>
                                        <p:cTn id="16" dur="1" fill="hold">
                                          <p:stCondLst>
                                            <p:cond delay="0"/>
                                          </p:stCondLst>
                                        </p:cTn>
                                        <p:tgtEl>
                                          <p:spTgt spid="103"/>
                                        </p:tgtEl>
                                        <p:attrNameLst>
                                          <p:attrName>style.visibility</p:attrName>
                                        </p:attrNameLst>
                                      </p:cBhvr>
                                      <p:to>
                                        <p:strVal val="visible"/>
                                      </p:to>
                                    </p:set>
                                    <p:anim calcmode="lin" valueType="num">
                                      <p:cBhvr additive="base">
                                        <p:cTn id="17" dur="500" fill="hold"/>
                                        <p:tgtEl>
                                          <p:spTgt spid="103"/>
                                        </p:tgtEl>
                                        <p:attrNameLst>
                                          <p:attrName>ppt_x</p:attrName>
                                        </p:attrNameLst>
                                      </p:cBhvr>
                                      <p:tavLst>
                                        <p:tav tm="0">
                                          <p:val>
                                            <p:strVal val="#ppt_x"/>
                                          </p:val>
                                        </p:tav>
                                        <p:tav tm="100000">
                                          <p:val>
                                            <p:strVal val="#ppt_x"/>
                                          </p:val>
                                        </p:tav>
                                      </p:tavLst>
                                    </p:anim>
                                    <p:anim calcmode="lin" valueType="num">
                                      <p:cBhvr additive="base">
                                        <p:cTn id="18" dur="500" fill="hold"/>
                                        <p:tgtEl>
                                          <p:spTgt spid="10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20000" decel="80000" fill="hold" nodeType="afterEffect">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cBhvr additive="base">
                                        <p:cTn id="22" dur="500" fill="hold"/>
                                        <p:tgtEl>
                                          <p:spTgt spid="110"/>
                                        </p:tgtEl>
                                        <p:attrNameLst>
                                          <p:attrName>ppt_x</p:attrName>
                                        </p:attrNameLst>
                                      </p:cBhvr>
                                      <p:tavLst>
                                        <p:tav tm="0">
                                          <p:val>
                                            <p:strVal val="#ppt_x"/>
                                          </p:val>
                                        </p:tav>
                                        <p:tav tm="100000">
                                          <p:val>
                                            <p:strVal val="#ppt_x"/>
                                          </p:val>
                                        </p:tav>
                                      </p:tavLst>
                                    </p:anim>
                                    <p:anim calcmode="lin" valueType="num">
                                      <p:cBhvr additive="base">
                                        <p:cTn id="23"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12">
            <a:extLst>
              <a:ext uri="{FF2B5EF4-FFF2-40B4-BE49-F238E27FC236}">
                <a16:creationId xmlns:a16="http://schemas.microsoft.com/office/drawing/2014/main" id="{69B00C36-FA1B-4026-8DF4-371C3ECD2D81}"/>
              </a:ext>
            </a:extLst>
          </p:cNvPr>
          <p:cNvSpPr/>
          <p:nvPr/>
        </p:nvSpPr>
        <p:spPr>
          <a:xfrm rot="5400000">
            <a:off x="20373" y="2956346"/>
            <a:ext cx="2166255" cy="1444991"/>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2">
            <a:extLst>
              <a:ext uri="{FF2B5EF4-FFF2-40B4-BE49-F238E27FC236}">
                <a16:creationId xmlns:a16="http://schemas.microsoft.com/office/drawing/2014/main" id="{7B13E5D4-0470-4C36-BEA5-079891939095}"/>
              </a:ext>
            </a:extLst>
          </p:cNvPr>
          <p:cNvSpPr/>
          <p:nvPr/>
        </p:nvSpPr>
        <p:spPr>
          <a:xfrm>
            <a:off x="343994" y="2827080"/>
            <a:ext cx="1519013" cy="5891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1"/>
                </a:solidFill>
              </a:rPr>
              <a:t>1</a:t>
            </a:r>
          </a:p>
        </p:txBody>
      </p:sp>
      <p:sp>
        <p:nvSpPr>
          <p:cNvPr id="4" name="Pentagon 16">
            <a:extLst>
              <a:ext uri="{FF2B5EF4-FFF2-40B4-BE49-F238E27FC236}">
                <a16:creationId xmlns:a16="http://schemas.microsoft.com/office/drawing/2014/main" id="{432AC248-FB32-4B56-87BA-E4348D2FEB28}"/>
              </a:ext>
            </a:extLst>
          </p:cNvPr>
          <p:cNvSpPr/>
          <p:nvPr/>
        </p:nvSpPr>
        <p:spPr>
          <a:xfrm rot="5400000">
            <a:off x="1748295" y="2956346"/>
            <a:ext cx="2166255" cy="144499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31EE703D-A140-4668-B39D-B7D63BCD5CF4}"/>
              </a:ext>
            </a:extLst>
          </p:cNvPr>
          <p:cNvSpPr/>
          <p:nvPr/>
        </p:nvSpPr>
        <p:spPr>
          <a:xfrm>
            <a:off x="2071916" y="2827080"/>
            <a:ext cx="1519013" cy="5891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2"/>
                </a:solidFill>
              </a:rPr>
              <a:t>2</a:t>
            </a:r>
          </a:p>
        </p:txBody>
      </p:sp>
      <p:sp>
        <p:nvSpPr>
          <p:cNvPr id="6" name="Pentagon 19">
            <a:extLst>
              <a:ext uri="{FF2B5EF4-FFF2-40B4-BE49-F238E27FC236}">
                <a16:creationId xmlns:a16="http://schemas.microsoft.com/office/drawing/2014/main" id="{BB3A76A1-D364-48A0-8833-E59BEED40522}"/>
              </a:ext>
            </a:extLst>
          </p:cNvPr>
          <p:cNvSpPr/>
          <p:nvPr/>
        </p:nvSpPr>
        <p:spPr>
          <a:xfrm rot="5400000">
            <a:off x="3476217" y="2956346"/>
            <a:ext cx="2166255" cy="144499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E9C15769-AC85-4283-A126-19061FDF96F2}"/>
              </a:ext>
            </a:extLst>
          </p:cNvPr>
          <p:cNvSpPr/>
          <p:nvPr/>
        </p:nvSpPr>
        <p:spPr>
          <a:xfrm>
            <a:off x="3799838" y="2827080"/>
            <a:ext cx="1519013" cy="5891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3"/>
                </a:solidFill>
              </a:rPr>
              <a:t>3</a:t>
            </a:r>
          </a:p>
        </p:txBody>
      </p:sp>
      <p:sp>
        <p:nvSpPr>
          <p:cNvPr id="8" name="Pentagon 22">
            <a:extLst>
              <a:ext uri="{FF2B5EF4-FFF2-40B4-BE49-F238E27FC236}">
                <a16:creationId xmlns:a16="http://schemas.microsoft.com/office/drawing/2014/main" id="{875C7818-CB48-47C1-B7DA-509C784AF6B0}"/>
              </a:ext>
            </a:extLst>
          </p:cNvPr>
          <p:cNvSpPr/>
          <p:nvPr/>
        </p:nvSpPr>
        <p:spPr>
          <a:xfrm rot="5400000">
            <a:off x="5204139" y="2956346"/>
            <a:ext cx="2166255" cy="1444991"/>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D4602829-1C34-4E90-A61F-B4F6E6A1A252}"/>
              </a:ext>
            </a:extLst>
          </p:cNvPr>
          <p:cNvSpPr/>
          <p:nvPr/>
        </p:nvSpPr>
        <p:spPr>
          <a:xfrm>
            <a:off x="5527760" y="2827080"/>
            <a:ext cx="1519013" cy="5891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4"/>
                </a:solidFill>
              </a:rPr>
              <a:t>4</a:t>
            </a:r>
          </a:p>
        </p:txBody>
      </p:sp>
      <p:sp>
        <p:nvSpPr>
          <p:cNvPr id="10" name="Pentagon 25">
            <a:extLst>
              <a:ext uri="{FF2B5EF4-FFF2-40B4-BE49-F238E27FC236}">
                <a16:creationId xmlns:a16="http://schemas.microsoft.com/office/drawing/2014/main" id="{F5734710-455B-4F98-B5ED-1D7D4A472492}"/>
              </a:ext>
            </a:extLst>
          </p:cNvPr>
          <p:cNvSpPr/>
          <p:nvPr/>
        </p:nvSpPr>
        <p:spPr>
          <a:xfrm rot="5400000">
            <a:off x="6932062" y="2956346"/>
            <a:ext cx="2166255" cy="1444991"/>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EE70C513-C856-4AA3-9760-F96528042006}"/>
              </a:ext>
            </a:extLst>
          </p:cNvPr>
          <p:cNvSpPr/>
          <p:nvPr/>
        </p:nvSpPr>
        <p:spPr>
          <a:xfrm>
            <a:off x="7255683" y="2827080"/>
            <a:ext cx="1519013" cy="5891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6"/>
                </a:solidFill>
              </a:rPr>
              <a:t>5</a:t>
            </a:r>
          </a:p>
        </p:txBody>
      </p:sp>
      <p:grpSp>
        <p:nvGrpSpPr>
          <p:cNvPr id="12" name="Group 11">
            <a:extLst>
              <a:ext uri="{FF2B5EF4-FFF2-40B4-BE49-F238E27FC236}">
                <a16:creationId xmlns:a16="http://schemas.microsoft.com/office/drawing/2014/main" id="{A9643381-40A2-4590-A682-EA4ABA1E3B6F}"/>
              </a:ext>
            </a:extLst>
          </p:cNvPr>
          <p:cNvGrpSpPr/>
          <p:nvPr/>
        </p:nvGrpSpPr>
        <p:grpSpPr>
          <a:xfrm>
            <a:off x="4321171" y="3714470"/>
            <a:ext cx="476340" cy="397214"/>
            <a:chOff x="10987088" y="1993900"/>
            <a:chExt cx="477837" cy="398463"/>
          </a:xfrm>
          <a:solidFill>
            <a:schemeClr val="bg1"/>
          </a:solidFill>
        </p:grpSpPr>
        <p:sp>
          <p:nvSpPr>
            <p:cNvPr id="13" name="Freeform 107">
              <a:extLst>
                <a:ext uri="{FF2B5EF4-FFF2-40B4-BE49-F238E27FC236}">
                  <a16:creationId xmlns:a16="http://schemas.microsoft.com/office/drawing/2014/main" id="{4B6EFBB7-FAAA-4135-A87A-98588E7194B8}"/>
                </a:ext>
              </a:extLst>
            </p:cNvPr>
            <p:cNvSpPr>
              <a:spLocks/>
            </p:cNvSpPr>
            <p:nvPr/>
          </p:nvSpPr>
          <p:spPr bwMode="auto">
            <a:xfrm>
              <a:off x="10987088" y="1993900"/>
              <a:ext cx="396875" cy="398463"/>
            </a:xfrm>
            <a:custGeom>
              <a:avLst/>
              <a:gdLst>
                <a:gd name="T0" fmla="*/ 0 w 2745"/>
                <a:gd name="T1" fmla="*/ 0 h 2770"/>
                <a:gd name="T2" fmla="*/ 371 w 2745"/>
                <a:gd name="T3" fmla="*/ 0 h 2770"/>
                <a:gd name="T4" fmla="*/ 371 w 2745"/>
                <a:gd name="T5" fmla="*/ 2398 h 2770"/>
                <a:gd name="T6" fmla="*/ 2745 w 2745"/>
                <a:gd name="T7" fmla="*/ 2398 h 2770"/>
                <a:gd name="T8" fmla="*/ 2745 w 2745"/>
                <a:gd name="T9" fmla="*/ 2770 h 2770"/>
                <a:gd name="T10" fmla="*/ 0 w 2745"/>
                <a:gd name="T11" fmla="*/ 2770 h 2770"/>
                <a:gd name="T12" fmla="*/ 0 w 2745"/>
                <a:gd name="T13" fmla="*/ 0 h 2770"/>
              </a:gdLst>
              <a:ahLst/>
              <a:cxnLst>
                <a:cxn ang="0">
                  <a:pos x="T0" y="T1"/>
                </a:cxn>
                <a:cxn ang="0">
                  <a:pos x="T2" y="T3"/>
                </a:cxn>
                <a:cxn ang="0">
                  <a:pos x="T4" y="T5"/>
                </a:cxn>
                <a:cxn ang="0">
                  <a:pos x="T6" y="T7"/>
                </a:cxn>
                <a:cxn ang="0">
                  <a:pos x="T8" y="T9"/>
                </a:cxn>
                <a:cxn ang="0">
                  <a:pos x="T10" y="T11"/>
                </a:cxn>
                <a:cxn ang="0">
                  <a:pos x="T12" y="T13"/>
                </a:cxn>
              </a:cxnLst>
              <a:rect l="0" t="0" r="r" b="b"/>
              <a:pathLst>
                <a:path w="2745" h="2770">
                  <a:moveTo>
                    <a:pt x="0" y="0"/>
                  </a:moveTo>
                  <a:lnTo>
                    <a:pt x="371" y="0"/>
                  </a:lnTo>
                  <a:lnTo>
                    <a:pt x="371" y="2398"/>
                  </a:lnTo>
                  <a:lnTo>
                    <a:pt x="2745" y="2398"/>
                  </a:lnTo>
                  <a:lnTo>
                    <a:pt x="2745" y="2770"/>
                  </a:lnTo>
                  <a:lnTo>
                    <a:pt x="0" y="2770"/>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4" name="Freeform 108">
              <a:extLst>
                <a:ext uri="{FF2B5EF4-FFF2-40B4-BE49-F238E27FC236}">
                  <a16:creationId xmlns:a16="http://schemas.microsoft.com/office/drawing/2014/main" id="{EFE93C40-A89D-42BF-9243-4447B32D0298}"/>
                </a:ext>
              </a:extLst>
            </p:cNvPr>
            <p:cNvSpPr>
              <a:spLocks/>
            </p:cNvSpPr>
            <p:nvPr/>
          </p:nvSpPr>
          <p:spPr bwMode="auto">
            <a:xfrm>
              <a:off x="11066463" y="2047875"/>
              <a:ext cx="398462" cy="249238"/>
            </a:xfrm>
            <a:custGeom>
              <a:avLst/>
              <a:gdLst>
                <a:gd name="T0" fmla="*/ 2761 w 2761"/>
                <a:gd name="T1" fmla="*/ 0 h 1725"/>
                <a:gd name="T2" fmla="*/ 2559 w 2761"/>
                <a:gd name="T3" fmla="*/ 1146 h 1725"/>
                <a:gd name="T4" fmla="*/ 2274 w 2761"/>
                <a:gd name="T5" fmla="*/ 861 h 1725"/>
                <a:gd name="T6" fmla="*/ 1411 w 2761"/>
                <a:gd name="T7" fmla="*/ 1725 h 1725"/>
                <a:gd name="T8" fmla="*/ 864 w 2761"/>
                <a:gd name="T9" fmla="*/ 1177 h 1725"/>
                <a:gd name="T10" fmla="*/ 349 w 2761"/>
                <a:gd name="T11" fmla="*/ 1693 h 1725"/>
                <a:gd name="T12" fmla="*/ 0 w 2761"/>
                <a:gd name="T13" fmla="*/ 1341 h 1725"/>
                <a:gd name="T14" fmla="*/ 864 w 2761"/>
                <a:gd name="T15" fmla="*/ 476 h 1725"/>
                <a:gd name="T16" fmla="*/ 1411 w 2761"/>
                <a:gd name="T17" fmla="*/ 1025 h 1725"/>
                <a:gd name="T18" fmla="*/ 1924 w 2761"/>
                <a:gd name="T19" fmla="*/ 509 h 1725"/>
                <a:gd name="T20" fmla="*/ 1618 w 2761"/>
                <a:gd name="T21" fmla="*/ 202 h 1725"/>
                <a:gd name="T22" fmla="*/ 2761 w 2761"/>
                <a:gd name="T23"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1" h="1725">
                  <a:moveTo>
                    <a:pt x="2761" y="0"/>
                  </a:moveTo>
                  <a:lnTo>
                    <a:pt x="2559" y="1146"/>
                  </a:lnTo>
                  <a:lnTo>
                    <a:pt x="2274" y="861"/>
                  </a:lnTo>
                  <a:lnTo>
                    <a:pt x="1411" y="1725"/>
                  </a:lnTo>
                  <a:lnTo>
                    <a:pt x="864" y="1177"/>
                  </a:lnTo>
                  <a:lnTo>
                    <a:pt x="349" y="1693"/>
                  </a:lnTo>
                  <a:lnTo>
                    <a:pt x="0" y="1341"/>
                  </a:lnTo>
                  <a:lnTo>
                    <a:pt x="864" y="476"/>
                  </a:lnTo>
                  <a:lnTo>
                    <a:pt x="1411" y="1025"/>
                  </a:lnTo>
                  <a:lnTo>
                    <a:pt x="1924" y="509"/>
                  </a:lnTo>
                  <a:lnTo>
                    <a:pt x="1618" y="202"/>
                  </a:lnTo>
                  <a:lnTo>
                    <a:pt x="276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grpSp>
      <p:grpSp>
        <p:nvGrpSpPr>
          <p:cNvPr id="15" name="Group 14">
            <a:extLst>
              <a:ext uri="{FF2B5EF4-FFF2-40B4-BE49-F238E27FC236}">
                <a16:creationId xmlns:a16="http://schemas.microsoft.com/office/drawing/2014/main" id="{AB1F6BF3-D977-4269-A508-DB9E8FA29162}"/>
              </a:ext>
            </a:extLst>
          </p:cNvPr>
          <p:cNvGrpSpPr/>
          <p:nvPr/>
        </p:nvGrpSpPr>
        <p:grpSpPr>
          <a:xfrm>
            <a:off x="2600370" y="3709722"/>
            <a:ext cx="462098" cy="406710"/>
            <a:chOff x="10059988" y="2759075"/>
            <a:chExt cx="463550" cy="407988"/>
          </a:xfrm>
          <a:solidFill>
            <a:schemeClr val="bg1"/>
          </a:solidFill>
        </p:grpSpPr>
        <p:sp>
          <p:nvSpPr>
            <p:cNvPr id="16" name="Freeform 182">
              <a:extLst>
                <a:ext uri="{FF2B5EF4-FFF2-40B4-BE49-F238E27FC236}">
                  <a16:creationId xmlns:a16="http://schemas.microsoft.com/office/drawing/2014/main" id="{977D63E8-36DE-46E0-AF3D-B7DDF7C39C0E}"/>
                </a:ext>
              </a:extLst>
            </p:cNvPr>
            <p:cNvSpPr>
              <a:spLocks/>
            </p:cNvSpPr>
            <p:nvPr/>
          </p:nvSpPr>
          <p:spPr bwMode="auto">
            <a:xfrm>
              <a:off x="10059988" y="2759075"/>
              <a:ext cx="463550" cy="168275"/>
            </a:xfrm>
            <a:custGeom>
              <a:avLst/>
              <a:gdLst>
                <a:gd name="T0" fmla="*/ 1606 w 3212"/>
                <a:gd name="T1" fmla="*/ 0 h 1164"/>
                <a:gd name="T2" fmla="*/ 1815 w 3212"/>
                <a:gd name="T3" fmla="*/ 5 h 1164"/>
                <a:gd name="T4" fmla="*/ 2016 w 3212"/>
                <a:gd name="T5" fmla="*/ 19 h 1164"/>
                <a:gd name="T6" fmla="*/ 2208 w 3212"/>
                <a:gd name="T7" fmla="*/ 43 h 1164"/>
                <a:gd name="T8" fmla="*/ 2388 w 3212"/>
                <a:gd name="T9" fmla="*/ 74 h 1164"/>
                <a:gd name="T10" fmla="*/ 2554 w 3212"/>
                <a:gd name="T11" fmla="*/ 112 h 1164"/>
                <a:gd name="T12" fmla="*/ 2706 w 3212"/>
                <a:gd name="T13" fmla="*/ 158 h 1164"/>
                <a:gd name="T14" fmla="*/ 2841 w 3212"/>
                <a:gd name="T15" fmla="*/ 210 h 1164"/>
                <a:gd name="T16" fmla="*/ 2958 w 3212"/>
                <a:gd name="T17" fmla="*/ 268 h 1164"/>
                <a:gd name="T18" fmla="*/ 3055 w 3212"/>
                <a:gd name="T19" fmla="*/ 331 h 1164"/>
                <a:gd name="T20" fmla="*/ 3130 w 3212"/>
                <a:gd name="T21" fmla="*/ 398 h 1164"/>
                <a:gd name="T22" fmla="*/ 3182 w 3212"/>
                <a:gd name="T23" fmla="*/ 469 h 1164"/>
                <a:gd name="T24" fmla="*/ 3209 w 3212"/>
                <a:gd name="T25" fmla="*/ 544 h 1164"/>
                <a:gd name="T26" fmla="*/ 3209 w 3212"/>
                <a:gd name="T27" fmla="*/ 620 h 1164"/>
                <a:gd name="T28" fmla="*/ 3182 w 3212"/>
                <a:gd name="T29" fmla="*/ 695 h 1164"/>
                <a:gd name="T30" fmla="*/ 3130 w 3212"/>
                <a:gd name="T31" fmla="*/ 766 h 1164"/>
                <a:gd name="T32" fmla="*/ 3055 w 3212"/>
                <a:gd name="T33" fmla="*/ 833 h 1164"/>
                <a:gd name="T34" fmla="*/ 2958 w 3212"/>
                <a:gd name="T35" fmla="*/ 896 h 1164"/>
                <a:gd name="T36" fmla="*/ 2841 w 3212"/>
                <a:gd name="T37" fmla="*/ 954 h 1164"/>
                <a:gd name="T38" fmla="*/ 2706 w 3212"/>
                <a:gd name="T39" fmla="*/ 1006 h 1164"/>
                <a:gd name="T40" fmla="*/ 2554 w 3212"/>
                <a:gd name="T41" fmla="*/ 1052 h 1164"/>
                <a:gd name="T42" fmla="*/ 2388 w 3212"/>
                <a:gd name="T43" fmla="*/ 1090 h 1164"/>
                <a:gd name="T44" fmla="*/ 2208 w 3212"/>
                <a:gd name="T45" fmla="*/ 1122 h 1164"/>
                <a:gd name="T46" fmla="*/ 2016 w 3212"/>
                <a:gd name="T47" fmla="*/ 1145 h 1164"/>
                <a:gd name="T48" fmla="*/ 1815 w 3212"/>
                <a:gd name="T49" fmla="*/ 1159 h 1164"/>
                <a:gd name="T50" fmla="*/ 1606 w 3212"/>
                <a:gd name="T51" fmla="*/ 1164 h 1164"/>
                <a:gd name="T52" fmla="*/ 1397 w 3212"/>
                <a:gd name="T53" fmla="*/ 1159 h 1164"/>
                <a:gd name="T54" fmla="*/ 1195 w 3212"/>
                <a:gd name="T55" fmla="*/ 1145 h 1164"/>
                <a:gd name="T56" fmla="*/ 1004 w 3212"/>
                <a:gd name="T57" fmla="*/ 1122 h 1164"/>
                <a:gd name="T58" fmla="*/ 824 w 3212"/>
                <a:gd name="T59" fmla="*/ 1090 h 1164"/>
                <a:gd name="T60" fmla="*/ 658 w 3212"/>
                <a:gd name="T61" fmla="*/ 1052 h 1164"/>
                <a:gd name="T62" fmla="*/ 506 w 3212"/>
                <a:gd name="T63" fmla="*/ 1006 h 1164"/>
                <a:gd name="T64" fmla="*/ 371 w 3212"/>
                <a:gd name="T65" fmla="*/ 954 h 1164"/>
                <a:gd name="T66" fmla="*/ 254 w 3212"/>
                <a:gd name="T67" fmla="*/ 896 h 1164"/>
                <a:gd name="T68" fmla="*/ 157 w 3212"/>
                <a:gd name="T69" fmla="*/ 833 h 1164"/>
                <a:gd name="T70" fmla="*/ 82 w 3212"/>
                <a:gd name="T71" fmla="*/ 766 h 1164"/>
                <a:gd name="T72" fmla="*/ 30 w 3212"/>
                <a:gd name="T73" fmla="*/ 695 h 1164"/>
                <a:gd name="T74" fmla="*/ 3 w 3212"/>
                <a:gd name="T75" fmla="*/ 620 h 1164"/>
                <a:gd name="T76" fmla="*/ 3 w 3212"/>
                <a:gd name="T77" fmla="*/ 544 h 1164"/>
                <a:gd name="T78" fmla="*/ 30 w 3212"/>
                <a:gd name="T79" fmla="*/ 469 h 1164"/>
                <a:gd name="T80" fmla="*/ 82 w 3212"/>
                <a:gd name="T81" fmla="*/ 398 h 1164"/>
                <a:gd name="T82" fmla="*/ 157 w 3212"/>
                <a:gd name="T83" fmla="*/ 331 h 1164"/>
                <a:gd name="T84" fmla="*/ 254 w 3212"/>
                <a:gd name="T85" fmla="*/ 268 h 1164"/>
                <a:gd name="T86" fmla="*/ 371 w 3212"/>
                <a:gd name="T87" fmla="*/ 210 h 1164"/>
                <a:gd name="T88" fmla="*/ 506 w 3212"/>
                <a:gd name="T89" fmla="*/ 158 h 1164"/>
                <a:gd name="T90" fmla="*/ 658 w 3212"/>
                <a:gd name="T91" fmla="*/ 112 h 1164"/>
                <a:gd name="T92" fmla="*/ 824 w 3212"/>
                <a:gd name="T93" fmla="*/ 74 h 1164"/>
                <a:gd name="T94" fmla="*/ 1004 w 3212"/>
                <a:gd name="T95" fmla="*/ 43 h 1164"/>
                <a:gd name="T96" fmla="*/ 1195 w 3212"/>
                <a:gd name="T97" fmla="*/ 19 h 1164"/>
                <a:gd name="T98" fmla="*/ 1397 w 3212"/>
                <a:gd name="T99" fmla="*/ 5 h 1164"/>
                <a:gd name="T100" fmla="*/ 1606 w 3212"/>
                <a:gd name="T101" fmla="*/ 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12" h="1164">
                  <a:moveTo>
                    <a:pt x="1606" y="0"/>
                  </a:moveTo>
                  <a:lnTo>
                    <a:pt x="1606" y="0"/>
                  </a:lnTo>
                  <a:lnTo>
                    <a:pt x="1712" y="2"/>
                  </a:lnTo>
                  <a:lnTo>
                    <a:pt x="1815" y="5"/>
                  </a:lnTo>
                  <a:lnTo>
                    <a:pt x="1917" y="11"/>
                  </a:lnTo>
                  <a:lnTo>
                    <a:pt x="2016" y="19"/>
                  </a:lnTo>
                  <a:lnTo>
                    <a:pt x="2114" y="30"/>
                  </a:lnTo>
                  <a:lnTo>
                    <a:pt x="2208" y="43"/>
                  </a:lnTo>
                  <a:lnTo>
                    <a:pt x="2299" y="57"/>
                  </a:lnTo>
                  <a:lnTo>
                    <a:pt x="2388" y="74"/>
                  </a:lnTo>
                  <a:lnTo>
                    <a:pt x="2472" y="92"/>
                  </a:lnTo>
                  <a:lnTo>
                    <a:pt x="2554" y="112"/>
                  </a:lnTo>
                  <a:lnTo>
                    <a:pt x="2632" y="135"/>
                  </a:lnTo>
                  <a:lnTo>
                    <a:pt x="2706" y="158"/>
                  </a:lnTo>
                  <a:lnTo>
                    <a:pt x="2775" y="183"/>
                  </a:lnTo>
                  <a:lnTo>
                    <a:pt x="2841" y="210"/>
                  </a:lnTo>
                  <a:lnTo>
                    <a:pt x="2902" y="238"/>
                  </a:lnTo>
                  <a:lnTo>
                    <a:pt x="2958" y="268"/>
                  </a:lnTo>
                  <a:lnTo>
                    <a:pt x="3009" y="299"/>
                  </a:lnTo>
                  <a:lnTo>
                    <a:pt x="3055" y="331"/>
                  </a:lnTo>
                  <a:lnTo>
                    <a:pt x="3096" y="364"/>
                  </a:lnTo>
                  <a:lnTo>
                    <a:pt x="3130" y="398"/>
                  </a:lnTo>
                  <a:lnTo>
                    <a:pt x="3159" y="433"/>
                  </a:lnTo>
                  <a:lnTo>
                    <a:pt x="3182" y="469"/>
                  </a:lnTo>
                  <a:lnTo>
                    <a:pt x="3199" y="506"/>
                  </a:lnTo>
                  <a:lnTo>
                    <a:pt x="3209" y="544"/>
                  </a:lnTo>
                  <a:lnTo>
                    <a:pt x="3212" y="582"/>
                  </a:lnTo>
                  <a:lnTo>
                    <a:pt x="3209" y="620"/>
                  </a:lnTo>
                  <a:lnTo>
                    <a:pt x="3199" y="658"/>
                  </a:lnTo>
                  <a:lnTo>
                    <a:pt x="3182" y="695"/>
                  </a:lnTo>
                  <a:lnTo>
                    <a:pt x="3159" y="731"/>
                  </a:lnTo>
                  <a:lnTo>
                    <a:pt x="3130" y="766"/>
                  </a:lnTo>
                  <a:lnTo>
                    <a:pt x="3096" y="800"/>
                  </a:lnTo>
                  <a:lnTo>
                    <a:pt x="3055" y="833"/>
                  </a:lnTo>
                  <a:lnTo>
                    <a:pt x="3009" y="865"/>
                  </a:lnTo>
                  <a:lnTo>
                    <a:pt x="2958" y="896"/>
                  </a:lnTo>
                  <a:lnTo>
                    <a:pt x="2902" y="926"/>
                  </a:lnTo>
                  <a:lnTo>
                    <a:pt x="2841" y="954"/>
                  </a:lnTo>
                  <a:lnTo>
                    <a:pt x="2775" y="981"/>
                  </a:lnTo>
                  <a:lnTo>
                    <a:pt x="2706" y="1006"/>
                  </a:lnTo>
                  <a:lnTo>
                    <a:pt x="2632" y="1030"/>
                  </a:lnTo>
                  <a:lnTo>
                    <a:pt x="2554" y="1052"/>
                  </a:lnTo>
                  <a:lnTo>
                    <a:pt x="2472" y="1072"/>
                  </a:lnTo>
                  <a:lnTo>
                    <a:pt x="2388" y="1090"/>
                  </a:lnTo>
                  <a:lnTo>
                    <a:pt x="2299" y="1107"/>
                  </a:lnTo>
                  <a:lnTo>
                    <a:pt x="2208" y="1122"/>
                  </a:lnTo>
                  <a:lnTo>
                    <a:pt x="2114" y="1134"/>
                  </a:lnTo>
                  <a:lnTo>
                    <a:pt x="2016" y="1145"/>
                  </a:lnTo>
                  <a:lnTo>
                    <a:pt x="1917" y="1153"/>
                  </a:lnTo>
                  <a:lnTo>
                    <a:pt x="1815" y="1159"/>
                  </a:lnTo>
                  <a:lnTo>
                    <a:pt x="1712" y="1163"/>
                  </a:lnTo>
                  <a:lnTo>
                    <a:pt x="1606" y="1164"/>
                  </a:lnTo>
                  <a:lnTo>
                    <a:pt x="1500" y="1163"/>
                  </a:lnTo>
                  <a:lnTo>
                    <a:pt x="1397" y="1159"/>
                  </a:lnTo>
                  <a:lnTo>
                    <a:pt x="1295" y="1153"/>
                  </a:lnTo>
                  <a:lnTo>
                    <a:pt x="1195" y="1145"/>
                  </a:lnTo>
                  <a:lnTo>
                    <a:pt x="1098" y="1134"/>
                  </a:lnTo>
                  <a:lnTo>
                    <a:pt x="1004" y="1122"/>
                  </a:lnTo>
                  <a:lnTo>
                    <a:pt x="912" y="1107"/>
                  </a:lnTo>
                  <a:lnTo>
                    <a:pt x="824" y="1090"/>
                  </a:lnTo>
                  <a:lnTo>
                    <a:pt x="739" y="1072"/>
                  </a:lnTo>
                  <a:lnTo>
                    <a:pt x="658" y="1052"/>
                  </a:lnTo>
                  <a:lnTo>
                    <a:pt x="580" y="1030"/>
                  </a:lnTo>
                  <a:lnTo>
                    <a:pt x="506" y="1006"/>
                  </a:lnTo>
                  <a:lnTo>
                    <a:pt x="436" y="981"/>
                  </a:lnTo>
                  <a:lnTo>
                    <a:pt x="371" y="954"/>
                  </a:lnTo>
                  <a:lnTo>
                    <a:pt x="310" y="926"/>
                  </a:lnTo>
                  <a:lnTo>
                    <a:pt x="254" y="896"/>
                  </a:lnTo>
                  <a:lnTo>
                    <a:pt x="203" y="865"/>
                  </a:lnTo>
                  <a:lnTo>
                    <a:pt x="157" y="833"/>
                  </a:lnTo>
                  <a:lnTo>
                    <a:pt x="116" y="800"/>
                  </a:lnTo>
                  <a:lnTo>
                    <a:pt x="82" y="766"/>
                  </a:lnTo>
                  <a:lnTo>
                    <a:pt x="53" y="731"/>
                  </a:lnTo>
                  <a:lnTo>
                    <a:pt x="30" y="695"/>
                  </a:lnTo>
                  <a:lnTo>
                    <a:pt x="13" y="658"/>
                  </a:lnTo>
                  <a:lnTo>
                    <a:pt x="3" y="620"/>
                  </a:lnTo>
                  <a:lnTo>
                    <a:pt x="0" y="582"/>
                  </a:lnTo>
                  <a:lnTo>
                    <a:pt x="3" y="544"/>
                  </a:lnTo>
                  <a:lnTo>
                    <a:pt x="13" y="506"/>
                  </a:lnTo>
                  <a:lnTo>
                    <a:pt x="30" y="469"/>
                  </a:lnTo>
                  <a:lnTo>
                    <a:pt x="53" y="433"/>
                  </a:lnTo>
                  <a:lnTo>
                    <a:pt x="82" y="398"/>
                  </a:lnTo>
                  <a:lnTo>
                    <a:pt x="116" y="364"/>
                  </a:lnTo>
                  <a:lnTo>
                    <a:pt x="157" y="331"/>
                  </a:lnTo>
                  <a:lnTo>
                    <a:pt x="203" y="299"/>
                  </a:lnTo>
                  <a:lnTo>
                    <a:pt x="254" y="268"/>
                  </a:lnTo>
                  <a:lnTo>
                    <a:pt x="310" y="238"/>
                  </a:lnTo>
                  <a:lnTo>
                    <a:pt x="371" y="210"/>
                  </a:lnTo>
                  <a:lnTo>
                    <a:pt x="436" y="183"/>
                  </a:lnTo>
                  <a:lnTo>
                    <a:pt x="506" y="158"/>
                  </a:lnTo>
                  <a:lnTo>
                    <a:pt x="580" y="135"/>
                  </a:lnTo>
                  <a:lnTo>
                    <a:pt x="658" y="112"/>
                  </a:lnTo>
                  <a:lnTo>
                    <a:pt x="739" y="92"/>
                  </a:lnTo>
                  <a:lnTo>
                    <a:pt x="824" y="74"/>
                  </a:lnTo>
                  <a:lnTo>
                    <a:pt x="912" y="57"/>
                  </a:lnTo>
                  <a:lnTo>
                    <a:pt x="1004" y="43"/>
                  </a:lnTo>
                  <a:lnTo>
                    <a:pt x="1098" y="30"/>
                  </a:lnTo>
                  <a:lnTo>
                    <a:pt x="1195" y="19"/>
                  </a:lnTo>
                  <a:lnTo>
                    <a:pt x="1295" y="11"/>
                  </a:lnTo>
                  <a:lnTo>
                    <a:pt x="1397" y="5"/>
                  </a:lnTo>
                  <a:lnTo>
                    <a:pt x="1500" y="2"/>
                  </a:lnTo>
                  <a:lnTo>
                    <a:pt x="160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 name="Freeform 183">
              <a:extLst>
                <a:ext uri="{FF2B5EF4-FFF2-40B4-BE49-F238E27FC236}">
                  <a16:creationId xmlns:a16="http://schemas.microsoft.com/office/drawing/2014/main" id="{8E67E74C-64D9-4821-8DAC-2E6525C12949}"/>
                </a:ext>
              </a:extLst>
            </p:cNvPr>
            <p:cNvSpPr>
              <a:spLocks/>
            </p:cNvSpPr>
            <p:nvPr/>
          </p:nvSpPr>
          <p:spPr bwMode="auto">
            <a:xfrm>
              <a:off x="10059988" y="2917825"/>
              <a:ext cx="463550" cy="93663"/>
            </a:xfrm>
            <a:custGeom>
              <a:avLst/>
              <a:gdLst>
                <a:gd name="T0" fmla="*/ 87 w 3212"/>
                <a:gd name="T1" fmla="*/ 40 h 648"/>
                <a:gd name="T2" fmla="*/ 256 w 3212"/>
                <a:gd name="T3" fmla="*/ 114 h 648"/>
                <a:gd name="T4" fmla="*/ 442 w 3212"/>
                <a:gd name="T5" fmla="*/ 179 h 648"/>
                <a:gd name="T6" fmla="*/ 647 w 3212"/>
                <a:gd name="T7" fmla="*/ 233 h 648"/>
                <a:gd name="T8" fmla="*/ 869 w 3212"/>
                <a:gd name="T9" fmla="*/ 277 h 648"/>
                <a:gd name="T10" fmla="*/ 1103 w 3212"/>
                <a:gd name="T11" fmla="*/ 310 h 648"/>
                <a:gd name="T12" fmla="*/ 1349 w 3212"/>
                <a:gd name="T13" fmla="*/ 330 h 648"/>
                <a:gd name="T14" fmla="*/ 1606 w 3212"/>
                <a:gd name="T15" fmla="*/ 338 h 648"/>
                <a:gd name="T16" fmla="*/ 1862 w 3212"/>
                <a:gd name="T17" fmla="*/ 330 h 648"/>
                <a:gd name="T18" fmla="*/ 2109 w 3212"/>
                <a:gd name="T19" fmla="*/ 310 h 648"/>
                <a:gd name="T20" fmla="*/ 2343 w 3212"/>
                <a:gd name="T21" fmla="*/ 277 h 648"/>
                <a:gd name="T22" fmla="*/ 2564 w 3212"/>
                <a:gd name="T23" fmla="*/ 233 h 648"/>
                <a:gd name="T24" fmla="*/ 2769 w 3212"/>
                <a:gd name="T25" fmla="*/ 179 h 648"/>
                <a:gd name="T26" fmla="*/ 2957 w 3212"/>
                <a:gd name="T27" fmla="*/ 114 h 648"/>
                <a:gd name="T28" fmla="*/ 3125 w 3212"/>
                <a:gd name="T29" fmla="*/ 40 h 648"/>
                <a:gd name="T30" fmla="*/ 3209 w 3212"/>
                <a:gd name="T31" fmla="*/ 33 h 648"/>
                <a:gd name="T32" fmla="*/ 3209 w 3212"/>
                <a:gd name="T33" fmla="*/ 104 h 648"/>
                <a:gd name="T34" fmla="*/ 3182 w 3212"/>
                <a:gd name="T35" fmla="*/ 179 h 648"/>
                <a:gd name="T36" fmla="*/ 3130 w 3212"/>
                <a:gd name="T37" fmla="*/ 250 h 648"/>
                <a:gd name="T38" fmla="*/ 3055 w 3212"/>
                <a:gd name="T39" fmla="*/ 317 h 648"/>
                <a:gd name="T40" fmla="*/ 2958 w 3212"/>
                <a:gd name="T41" fmla="*/ 381 h 648"/>
                <a:gd name="T42" fmla="*/ 2841 w 3212"/>
                <a:gd name="T43" fmla="*/ 439 h 648"/>
                <a:gd name="T44" fmla="*/ 2706 w 3212"/>
                <a:gd name="T45" fmla="*/ 491 h 648"/>
                <a:gd name="T46" fmla="*/ 2554 w 3212"/>
                <a:gd name="T47" fmla="*/ 536 h 648"/>
                <a:gd name="T48" fmla="*/ 2388 w 3212"/>
                <a:gd name="T49" fmla="*/ 575 h 648"/>
                <a:gd name="T50" fmla="*/ 2208 w 3212"/>
                <a:gd name="T51" fmla="*/ 606 h 648"/>
                <a:gd name="T52" fmla="*/ 2016 w 3212"/>
                <a:gd name="T53" fmla="*/ 629 h 648"/>
                <a:gd name="T54" fmla="*/ 1815 w 3212"/>
                <a:gd name="T55" fmla="*/ 644 h 648"/>
                <a:gd name="T56" fmla="*/ 1606 w 3212"/>
                <a:gd name="T57" fmla="*/ 648 h 648"/>
                <a:gd name="T58" fmla="*/ 1397 w 3212"/>
                <a:gd name="T59" fmla="*/ 644 h 648"/>
                <a:gd name="T60" fmla="*/ 1195 w 3212"/>
                <a:gd name="T61" fmla="*/ 629 h 648"/>
                <a:gd name="T62" fmla="*/ 1004 w 3212"/>
                <a:gd name="T63" fmla="*/ 606 h 648"/>
                <a:gd name="T64" fmla="*/ 824 w 3212"/>
                <a:gd name="T65" fmla="*/ 575 h 648"/>
                <a:gd name="T66" fmla="*/ 658 w 3212"/>
                <a:gd name="T67" fmla="*/ 536 h 648"/>
                <a:gd name="T68" fmla="*/ 506 w 3212"/>
                <a:gd name="T69" fmla="*/ 491 h 648"/>
                <a:gd name="T70" fmla="*/ 371 w 3212"/>
                <a:gd name="T71" fmla="*/ 439 h 648"/>
                <a:gd name="T72" fmla="*/ 254 w 3212"/>
                <a:gd name="T73" fmla="*/ 381 h 648"/>
                <a:gd name="T74" fmla="*/ 157 w 3212"/>
                <a:gd name="T75" fmla="*/ 317 h 648"/>
                <a:gd name="T76" fmla="*/ 82 w 3212"/>
                <a:gd name="T77" fmla="*/ 250 h 648"/>
                <a:gd name="T78" fmla="*/ 30 w 3212"/>
                <a:gd name="T79" fmla="*/ 179 h 648"/>
                <a:gd name="T80" fmla="*/ 3 w 3212"/>
                <a:gd name="T81" fmla="*/ 104 h 648"/>
                <a:gd name="T82" fmla="*/ 3 w 3212"/>
                <a:gd name="T83" fmla="*/ 33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8">
                  <a:moveTo>
                    <a:pt x="11" y="0"/>
                  </a:moveTo>
                  <a:lnTo>
                    <a:pt x="87" y="40"/>
                  </a:lnTo>
                  <a:lnTo>
                    <a:pt x="169" y="78"/>
                  </a:lnTo>
                  <a:lnTo>
                    <a:pt x="256" y="114"/>
                  </a:lnTo>
                  <a:lnTo>
                    <a:pt x="346" y="147"/>
                  </a:lnTo>
                  <a:lnTo>
                    <a:pt x="442" y="179"/>
                  </a:lnTo>
                  <a:lnTo>
                    <a:pt x="543" y="207"/>
                  </a:lnTo>
                  <a:lnTo>
                    <a:pt x="647" y="233"/>
                  </a:lnTo>
                  <a:lnTo>
                    <a:pt x="756" y="257"/>
                  </a:lnTo>
                  <a:lnTo>
                    <a:pt x="869" y="277"/>
                  </a:lnTo>
                  <a:lnTo>
                    <a:pt x="985" y="295"/>
                  </a:lnTo>
                  <a:lnTo>
                    <a:pt x="1103" y="310"/>
                  </a:lnTo>
                  <a:lnTo>
                    <a:pt x="1225" y="322"/>
                  </a:lnTo>
                  <a:lnTo>
                    <a:pt x="1349" y="330"/>
                  </a:lnTo>
                  <a:lnTo>
                    <a:pt x="1477" y="336"/>
                  </a:lnTo>
                  <a:lnTo>
                    <a:pt x="1606" y="338"/>
                  </a:lnTo>
                  <a:lnTo>
                    <a:pt x="1735" y="336"/>
                  </a:lnTo>
                  <a:lnTo>
                    <a:pt x="1862" y="330"/>
                  </a:lnTo>
                  <a:lnTo>
                    <a:pt x="1987" y="322"/>
                  </a:lnTo>
                  <a:lnTo>
                    <a:pt x="2109" y="310"/>
                  </a:lnTo>
                  <a:lnTo>
                    <a:pt x="2228" y="295"/>
                  </a:lnTo>
                  <a:lnTo>
                    <a:pt x="2343" y="277"/>
                  </a:lnTo>
                  <a:lnTo>
                    <a:pt x="2455" y="257"/>
                  </a:lnTo>
                  <a:lnTo>
                    <a:pt x="2564" y="233"/>
                  </a:lnTo>
                  <a:lnTo>
                    <a:pt x="2669" y="207"/>
                  </a:lnTo>
                  <a:lnTo>
                    <a:pt x="2769" y="179"/>
                  </a:lnTo>
                  <a:lnTo>
                    <a:pt x="2865" y="147"/>
                  </a:lnTo>
                  <a:lnTo>
                    <a:pt x="2957" y="114"/>
                  </a:lnTo>
                  <a:lnTo>
                    <a:pt x="3044" y="78"/>
                  </a:lnTo>
                  <a:lnTo>
                    <a:pt x="3125" y="40"/>
                  </a:lnTo>
                  <a:lnTo>
                    <a:pt x="3202" y="0"/>
                  </a:lnTo>
                  <a:lnTo>
                    <a:pt x="3209" y="33"/>
                  </a:lnTo>
                  <a:lnTo>
                    <a:pt x="3212" y="66"/>
                  </a:lnTo>
                  <a:lnTo>
                    <a:pt x="3209" y="104"/>
                  </a:lnTo>
                  <a:lnTo>
                    <a:pt x="3199" y="142"/>
                  </a:lnTo>
                  <a:lnTo>
                    <a:pt x="3182" y="179"/>
                  </a:lnTo>
                  <a:lnTo>
                    <a:pt x="3159" y="215"/>
                  </a:lnTo>
                  <a:lnTo>
                    <a:pt x="3130" y="250"/>
                  </a:lnTo>
                  <a:lnTo>
                    <a:pt x="3096" y="284"/>
                  </a:lnTo>
                  <a:lnTo>
                    <a:pt x="3055" y="317"/>
                  </a:lnTo>
                  <a:lnTo>
                    <a:pt x="3009" y="350"/>
                  </a:lnTo>
                  <a:lnTo>
                    <a:pt x="2958" y="381"/>
                  </a:lnTo>
                  <a:lnTo>
                    <a:pt x="2902" y="410"/>
                  </a:lnTo>
                  <a:lnTo>
                    <a:pt x="2841" y="439"/>
                  </a:lnTo>
                  <a:lnTo>
                    <a:pt x="2775" y="465"/>
                  </a:lnTo>
                  <a:lnTo>
                    <a:pt x="2706" y="491"/>
                  </a:lnTo>
                  <a:lnTo>
                    <a:pt x="2632" y="514"/>
                  </a:lnTo>
                  <a:lnTo>
                    <a:pt x="2554" y="536"/>
                  </a:lnTo>
                  <a:lnTo>
                    <a:pt x="2472" y="557"/>
                  </a:lnTo>
                  <a:lnTo>
                    <a:pt x="2388" y="575"/>
                  </a:lnTo>
                  <a:lnTo>
                    <a:pt x="2299" y="592"/>
                  </a:lnTo>
                  <a:lnTo>
                    <a:pt x="2208" y="606"/>
                  </a:lnTo>
                  <a:lnTo>
                    <a:pt x="2114" y="619"/>
                  </a:lnTo>
                  <a:lnTo>
                    <a:pt x="2016" y="629"/>
                  </a:lnTo>
                  <a:lnTo>
                    <a:pt x="1917" y="638"/>
                  </a:lnTo>
                  <a:lnTo>
                    <a:pt x="1815" y="644"/>
                  </a:lnTo>
                  <a:lnTo>
                    <a:pt x="1712" y="647"/>
                  </a:lnTo>
                  <a:lnTo>
                    <a:pt x="1606" y="648"/>
                  </a:lnTo>
                  <a:lnTo>
                    <a:pt x="1500" y="647"/>
                  </a:lnTo>
                  <a:lnTo>
                    <a:pt x="1397" y="644"/>
                  </a:lnTo>
                  <a:lnTo>
                    <a:pt x="1295" y="638"/>
                  </a:lnTo>
                  <a:lnTo>
                    <a:pt x="1195" y="629"/>
                  </a:lnTo>
                  <a:lnTo>
                    <a:pt x="1098" y="619"/>
                  </a:lnTo>
                  <a:lnTo>
                    <a:pt x="1004" y="606"/>
                  </a:lnTo>
                  <a:lnTo>
                    <a:pt x="912" y="592"/>
                  </a:lnTo>
                  <a:lnTo>
                    <a:pt x="824" y="575"/>
                  </a:lnTo>
                  <a:lnTo>
                    <a:pt x="739" y="557"/>
                  </a:lnTo>
                  <a:lnTo>
                    <a:pt x="658" y="536"/>
                  </a:lnTo>
                  <a:lnTo>
                    <a:pt x="580" y="514"/>
                  </a:lnTo>
                  <a:lnTo>
                    <a:pt x="506" y="491"/>
                  </a:lnTo>
                  <a:lnTo>
                    <a:pt x="436" y="465"/>
                  </a:lnTo>
                  <a:lnTo>
                    <a:pt x="371" y="439"/>
                  </a:lnTo>
                  <a:lnTo>
                    <a:pt x="310" y="410"/>
                  </a:lnTo>
                  <a:lnTo>
                    <a:pt x="254" y="381"/>
                  </a:lnTo>
                  <a:lnTo>
                    <a:pt x="203" y="350"/>
                  </a:lnTo>
                  <a:lnTo>
                    <a:pt x="157" y="317"/>
                  </a:lnTo>
                  <a:lnTo>
                    <a:pt x="116" y="284"/>
                  </a:lnTo>
                  <a:lnTo>
                    <a:pt x="82" y="250"/>
                  </a:lnTo>
                  <a:lnTo>
                    <a:pt x="53" y="215"/>
                  </a:lnTo>
                  <a:lnTo>
                    <a:pt x="30" y="179"/>
                  </a:lnTo>
                  <a:lnTo>
                    <a:pt x="13" y="142"/>
                  </a:lnTo>
                  <a:lnTo>
                    <a:pt x="3" y="104"/>
                  </a:lnTo>
                  <a:lnTo>
                    <a:pt x="0" y="66"/>
                  </a:lnTo>
                  <a:lnTo>
                    <a:pt x="3" y="33"/>
                  </a:lnTo>
                  <a:lnTo>
                    <a:pt x="1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 name="Freeform 184">
              <a:extLst>
                <a:ext uri="{FF2B5EF4-FFF2-40B4-BE49-F238E27FC236}">
                  <a16:creationId xmlns:a16="http://schemas.microsoft.com/office/drawing/2014/main" id="{EFAC48F3-EF07-4D48-ABEF-61F2AEE08576}"/>
                </a:ext>
              </a:extLst>
            </p:cNvPr>
            <p:cNvSpPr>
              <a:spLocks/>
            </p:cNvSpPr>
            <p:nvPr/>
          </p:nvSpPr>
          <p:spPr bwMode="auto">
            <a:xfrm>
              <a:off x="10059988" y="2995613"/>
              <a:ext cx="463550" cy="93663"/>
            </a:xfrm>
            <a:custGeom>
              <a:avLst/>
              <a:gdLst>
                <a:gd name="T0" fmla="*/ 87 w 3212"/>
                <a:gd name="T1" fmla="*/ 40 h 647"/>
                <a:gd name="T2" fmla="*/ 256 w 3212"/>
                <a:gd name="T3" fmla="*/ 114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4 h 647"/>
                <a:gd name="T28" fmla="*/ 3125 w 3212"/>
                <a:gd name="T29" fmla="*/ 40 h 647"/>
                <a:gd name="T30" fmla="*/ 3209 w 3212"/>
                <a:gd name="T31" fmla="*/ 33 h 647"/>
                <a:gd name="T32" fmla="*/ 3209 w 3212"/>
                <a:gd name="T33" fmla="*/ 104 h 647"/>
                <a:gd name="T34" fmla="*/ 3182 w 3212"/>
                <a:gd name="T35" fmla="*/ 178 h 647"/>
                <a:gd name="T36" fmla="*/ 3130 w 3212"/>
                <a:gd name="T37" fmla="*/ 250 h 647"/>
                <a:gd name="T38" fmla="*/ 3055 w 3212"/>
                <a:gd name="T39" fmla="*/ 317 h 647"/>
                <a:gd name="T40" fmla="*/ 2958 w 3212"/>
                <a:gd name="T41" fmla="*/ 380 h 647"/>
                <a:gd name="T42" fmla="*/ 2841 w 3212"/>
                <a:gd name="T43" fmla="*/ 438 h 647"/>
                <a:gd name="T44" fmla="*/ 2706 w 3212"/>
                <a:gd name="T45" fmla="*/ 490 h 647"/>
                <a:gd name="T46" fmla="*/ 2554 w 3212"/>
                <a:gd name="T47" fmla="*/ 535 h 647"/>
                <a:gd name="T48" fmla="*/ 2388 w 3212"/>
                <a:gd name="T49" fmla="*/ 574 h 647"/>
                <a:gd name="T50" fmla="*/ 2208 w 3212"/>
                <a:gd name="T51" fmla="*/ 605 h 647"/>
                <a:gd name="T52" fmla="*/ 2016 w 3212"/>
                <a:gd name="T53" fmla="*/ 628 h 647"/>
                <a:gd name="T54" fmla="*/ 1815 w 3212"/>
                <a:gd name="T55" fmla="*/ 643 h 647"/>
                <a:gd name="T56" fmla="*/ 1606 w 3212"/>
                <a:gd name="T57" fmla="*/ 647 h 647"/>
                <a:gd name="T58" fmla="*/ 1397 w 3212"/>
                <a:gd name="T59" fmla="*/ 643 h 647"/>
                <a:gd name="T60" fmla="*/ 1195 w 3212"/>
                <a:gd name="T61" fmla="*/ 628 h 647"/>
                <a:gd name="T62" fmla="*/ 1004 w 3212"/>
                <a:gd name="T63" fmla="*/ 605 h 647"/>
                <a:gd name="T64" fmla="*/ 824 w 3212"/>
                <a:gd name="T65" fmla="*/ 574 h 647"/>
                <a:gd name="T66" fmla="*/ 658 w 3212"/>
                <a:gd name="T67" fmla="*/ 535 h 647"/>
                <a:gd name="T68" fmla="*/ 506 w 3212"/>
                <a:gd name="T69" fmla="*/ 490 h 647"/>
                <a:gd name="T70" fmla="*/ 371 w 3212"/>
                <a:gd name="T71" fmla="*/ 438 h 647"/>
                <a:gd name="T72" fmla="*/ 254 w 3212"/>
                <a:gd name="T73" fmla="*/ 380 h 647"/>
                <a:gd name="T74" fmla="*/ 157 w 3212"/>
                <a:gd name="T75" fmla="*/ 317 h 647"/>
                <a:gd name="T76" fmla="*/ 82 w 3212"/>
                <a:gd name="T77" fmla="*/ 250 h 647"/>
                <a:gd name="T78" fmla="*/ 30 w 3212"/>
                <a:gd name="T79" fmla="*/ 178 h 647"/>
                <a:gd name="T80" fmla="*/ 3 w 3212"/>
                <a:gd name="T81" fmla="*/ 104 h 647"/>
                <a:gd name="T82" fmla="*/ 3 w 3212"/>
                <a:gd name="T83" fmla="*/ 3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4"/>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4"/>
                  </a:lnTo>
                  <a:lnTo>
                    <a:pt x="3044" y="78"/>
                  </a:lnTo>
                  <a:lnTo>
                    <a:pt x="3125" y="40"/>
                  </a:lnTo>
                  <a:lnTo>
                    <a:pt x="3202" y="0"/>
                  </a:lnTo>
                  <a:lnTo>
                    <a:pt x="3209" y="33"/>
                  </a:lnTo>
                  <a:lnTo>
                    <a:pt x="3212" y="66"/>
                  </a:lnTo>
                  <a:lnTo>
                    <a:pt x="3209" y="104"/>
                  </a:lnTo>
                  <a:lnTo>
                    <a:pt x="3199" y="142"/>
                  </a:lnTo>
                  <a:lnTo>
                    <a:pt x="3182" y="178"/>
                  </a:lnTo>
                  <a:lnTo>
                    <a:pt x="3159" y="215"/>
                  </a:lnTo>
                  <a:lnTo>
                    <a:pt x="3130" y="250"/>
                  </a:lnTo>
                  <a:lnTo>
                    <a:pt x="3096" y="284"/>
                  </a:lnTo>
                  <a:lnTo>
                    <a:pt x="3055" y="317"/>
                  </a:lnTo>
                  <a:lnTo>
                    <a:pt x="3009" y="349"/>
                  </a:lnTo>
                  <a:lnTo>
                    <a:pt x="2958" y="380"/>
                  </a:lnTo>
                  <a:lnTo>
                    <a:pt x="2902" y="409"/>
                  </a:lnTo>
                  <a:lnTo>
                    <a:pt x="2841" y="438"/>
                  </a:lnTo>
                  <a:lnTo>
                    <a:pt x="2775" y="464"/>
                  </a:lnTo>
                  <a:lnTo>
                    <a:pt x="2706" y="490"/>
                  </a:lnTo>
                  <a:lnTo>
                    <a:pt x="2632" y="513"/>
                  </a:lnTo>
                  <a:lnTo>
                    <a:pt x="2554" y="535"/>
                  </a:lnTo>
                  <a:lnTo>
                    <a:pt x="2472" y="556"/>
                  </a:lnTo>
                  <a:lnTo>
                    <a:pt x="2388" y="574"/>
                  </a:lnTo>
                  <a:lnTo>
                    <a:pt x="2299" y="591"/>
                  </a:lnTo>
                  <a:lnTo>
                    <a:pt x="2208" y="605"/>
                  </a:lnTo>
                  <a:lnTo>
                    <a:pt x="2114" y="618"/>
                  </a:lnTo>
                  <a:lnTo>
                    <a:pt x="2016" y="628"/>
                  </a:lnTo>
                  <a:lnTo>
                    <a:pt x="1917" y="637"/>
                  </a:lnTo>
                  <a:lnTo>
                    <a:pt x="1815" y="643"/>
                  </a:lnTo>
                  <a:lnTo>
                    <a:pt x="1712" y="646"/>
                  </a:lnTo>
                  <a:lnTo>
                    <a:pt x="1606" y="647"/>
                  </a:lnTo>
                  <a:lnTo>
                    <a:pt x="1500" y="646"/>
                  </a:lnTo>
                  <a:lnTo>
                    <a:pt x="1397" y="643"/>
                  </a:lnTo>
                  <a:lnTo>
                    <a:pt x="1295" y="637"/>
                  </a:lnTo>
                  <a:lnTo>
                    <a:pt x="1195" y="628"/>
                  </a:lnTo>
                  <a:lnTo>
                    <a:pt x="1098" y="618"/>
                  </a:lnTo>
                  <a:lnTo>
                    <a:pt x="1004" y="605"/>
                  </a:lnTo>
                  <a:lnTo>
                    <a:pt x="912" y="591"/>
                  </a:lnTo>
                  <a:lnTo>
                    <a:pt x="824" y="574"/>
                  </a:lnTo>
                  <a:lnTo>
                    <a:pt x="739" y="556"/>
                  </a:lnTo>
                  <a:lnTo>
                    <a:pt x="658" y="535"/>
                  </a:lnTo>
                  <a:lnTo>
                    <a:pt x="580" y="513"/>
                  </a:lnTo>
                  <a:lnTo>
                    <a:pt x="506" y="490"/>
                  </a:lnTo>
                  <a:lnTo>
                    <a:pt x="436" y="464"/>
                  </a:lnTo>
                  <a:lnTo>
                    <a:pt x="371" y="438"/>
                  </a:lnTo>
                  <a:lnTo>
                    <a:pt x="310" y="409"/>
                  </a:lnTo>
                  <a:lnTo>
                    <a:pt x="254" y="380"/>
                  </a:lnTo>
                  <a:lnTo>
                    <a:pt x="203" y="349"/>
                  </a:lnTo>
                  <a:lnTo>
                    <a:pt x="157" y="317"/>
                  </a:lnTo>
                  <a:lnTo>
                    <a:pt x="116" y="284"/>
                  </a:lnTo>
                  <a:lnTo>
                    <a:pt x="82" y="250"/>
                  </a:lnTo>
                  <a:lnTo>
                    <a:pt x="53" y="215"/>
                  </a:lnTo>
                  <a:lnTo>
                    <a:pt x="30" y="178"/>
                  </a:lnTo>
                  <a:lnTo>
                    <a:pt x="13" y="142"/>
                  </a:lnTo>
                  <a:lnTo>
                    <a:pt x="3" y="104"/>
                  </a:lnTo>
                  <a:lnTo>
                    <a:pt x="0" y="66"/>
                  </a:lnTo>
                  <a:lnTo>
                    <a:pt x="3" y="33"/>
                  </a:lnTo>
                  <a:lnTo>
                    <a:pt x="1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 name="Freeform 185">
              <a:extLst>
                <a:ext uri="{FF2B5EF4-FFF2-40B4-BE49-F238E27FC236}">
                  <a16:creationId xmlns:a16="http://schemas.microsoft.com/office/drawing/2014/main" id="{FFB7711F-A998-43C0-B8EE-7E9D2F480276}"/>
                </a:ext>
              </a:extLst>
            </p:cNvPr>
            <p:cNvSpPr>
              <a:spLocks/>
            </p:cNvSpPr>
            <p:nvPr/>
          </p:nvSpPr>
          <p:spPr bwMode="auto">
            <a:xfrm>
              <a:off x="10059988" y="3074988"/>
              <a:ext cx="463550" cy="92075"/>
            </a:xfrm>
            <a:custGeom>
              <a:avLst/>
              <a:gdLst>
                <a:gd name="T0" fmla="*/ 87 w 3212"/>
                <a:gd name="T1" fmla="*/ 40 h 647"/>
                <a:gd name="T2" fmla="*/ 256 w 3212"/>
                <a:gd name="T3" fmla="*/ 113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3 h 647"/>
                <a:gd name="T28" fmla="*/ 3125 w 3212"/>
                <a:gd name="T29" fmla="*/ 40 h 647"/>
                <a:gd name="T30" fmla="*/ 3209 w 3212"/>
                <a:gd name="T31" fmla="*/ 32 h 647"/>
                <a:gd name="T32" fmla="*/ 3209 w 3212"/>
                <a:gd name="T33" fmla="*/ 103 h 647"/>
                <a:gd name="T34" fmla="*/ 3182 w 3212"/>
                <a:gd name="T35" fmla="*/ 178 h 647"/>
                <a:gd name="T36" fmla="*/ 3130 w 3212"/>
                <a:gd name="T37" fmla="*/ 249 h 647"/>
                <a:gd name="T38" fmla="*/ 3055 w 3212"/>
                <a:gd name="T39" fmla="*/ 316 h 647"/>
                <a:gd name="T40" fmla="*/ 2958 w 3212"/>
                <a:gd name="T41" fmla="*/ 379 h 647"/>
                <a:gd name="T42" fmla="*/ 2841 w 3212"/>
                <a:gd name="T43" fmla="*/ 437 h 647"/>
                <a:gd name="T44" fmla="*/ 2706 w 3212"/>
                <a:gd name="T45" fmla="*/ 489 h 647"/>
                <a:gd name="T46" fmla="*/ 2554 w 3212"/>
                <a:gd name="T47" fmla="*/ 535 h 647"/>
                <a:gd name="T48" fmla="*/ 2388 w 3212"/>
                <a:gd name="T49" fmla="*/ 574 h 647"/>
                <a:gd name="T50" fmla="*/ 2208 w 3212"/>
                <a:gd name="T51" fmla="*/ 605 h 647"/>
                <a:gd name="T52" fmla="*/ 2016 w 3212"/>
                <a:gd name="T53" fmla="*/ 628 h 647"/>
                <a:gd name="T54" fmla="*/ 1815 w 3212"/>
                <a:gd name="T55" fmla="*/ 642 h 647"/>
                <a:gd name="T56" fmla="*/ 1606 w 3212"/>
                <a:gd name="T57" fmla="*/ 647 h 647"/>
                <a:gd name="T58" fmla="*/ 1397 w 3212"/>
                <a:gd name="T59" fmla="*/ 642 h 647"/>
                <a:gd name="T60" fmla="*/ 1195 w 3212"/>
                <a:gd name="T61" fmla="*/ 628 h 647"/>
                <a:gd name="T62" fmla="*/ 1004 w 3212"/>
                <a:gd name="T63" fmla="*/ 605 h 647"/>
                <a:gd name="T64" fmla="*/ 824 w 3212"/>
                <a:gd name="T65" fmla="*/ 574 h 647"/>
                <a:gd name="T66" fmla="*/ 658 w 3212"/>
                <a:gd name="T67" fmla="*/ 535 h 647"/>
                <a:gd name="T68" fmla="*/ 506 w 3212"/>
                <a:gd name="T69" fmla="*/ 489 h 647"/>
                <a:gd name="T70" fmla="*/ 371 w 3212"/>
                <a:gd name="T71" fmla="*/ 437 h 647"/>
                <a:gd name="T72" fmla="*/ 254 w 3212"/>
                <a:gd name="T73" fmla="*/ 379 h 647"/>
                <a:gd name="T74" fmla="*/ 157 w 3212"/>
                <a:gd name="T75" fmla="*/ 316 h 647"/>
                <a:gd name="T76" fmla="*/ 82 w 3212"/>
                <a:gd name="T77" fmla="*/ 249 h 647"/>
                <a:gd name="T78" fmla="*/ 30 w 3212"/>
                <a:gd name="T79" fmla="*/ 178 h 647"/>
                <a:gd name="T80" fmla="*/ 3 w 3212"/>
                <a:gd name="T81" fmla="*/ 103 h 647"/>
                <a:gd name="T82" fmla="*/ 3 w 3212"/>
                <a:gd name="T83" fmla="*/ 3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3"/>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3"/>
                  </a:lnTo>
                  <a:lnTo>
                    <a:pt x="3044" y="78"/>
                  </a:lnTo>
                  <a:lnTo>
                    <a:pt x="3125" y="40"/>
                  </a:lnTo>
                  <a:lnTo>
                    <a:pt x="3202" y="0"/>
                  </a:lnTo>
                  <a:lnTo>
                    <a:pt x="3209" y="32"/>
                  </a:lnTo>
                  <a:lnTo>
                    <a:pt x="3212" y="65"/>
                  </a:lnTo>
                  <a:lnTo>
                    <a:pt x="3209" y="103"/>
                  </a:lnTo>
                  <a:lnTo>
                    <a:pt x="3199" y="141"/>
                  </a:lnTo>
                  <a:lnTo>
                    <a:pt x="3182" y="178"/>
                  </a:lnTo>
                  <a:lnTo>
                    <a:pt x="3159" y="214"/>
                  </a:lnTo>
                  <a:lnTo>
                    <a:pt x="3130" y="249"/>
                  </a:lnTo>
                  <a:lnTo>
                    <a:pt x="3096" y="283"/>
                  </a:lnTo>
                  <a:lnTo>
                    <a:pt x="3055" y="316"/>
                  </a:lnTo>
                  <a:lnTo>
                    <a:pt x="3009" y="348"/>
                  </a:lnTo>
                  <a:lnTo>
                    <a:pt x="2958" y="379"/>
                  </a:lnTo>
                  <a:lnTo>
                    <a:pt x="2902" y="409"/>
                  </a:lnTo>
                  <a:lnTo>
                    <a:pt x="2841" y="437"/>
                  </a:lnTo>
                  <a:lnTo>
                    <a:pt x="2775" y="464"/>
                  </a:lnTo>
                  <a:lnTo>
                    <a:pt x="2706" y="489"/>
                  </a:lnTo>
                  <a:lnTo>
                    <a:pt x="2632" y="513"/>
                  </a:lnTo>
                  <a:lnTo>
                    <a:pt x="2554" y="535"/>
                  </a:lnTo>
                  <a:lnTo>
                    <a:pt x="2472" y="555"/>
                  </a:lnTo>
                  <a:lnTo>
                    <a:pt x="2388" y="574"/>
                  </a:lnTo>
                  <a:lnTo>
                    <a:pt x="2299" y="590"/>
                  </a:lnTo>
                  <a:lnTo>
                    <a:pt x="2208" y="605"/>
                  </a:lnTo>
                  <a:lnTo>
                    <a:pt x="2114" y="618"/>
                  </a:lnTo>
                  <a:lnTo>
                    <a:pt x="2016" y="628"/>
                  </a:lnTo>
                  <a:lnTo>
                    <a:pt x="1917" y="636"/>
                  </a:lnTo>
                  <a:lnTo>
                    <a:pt x="1815" y="642"/>
                  </a:lnTo>
                  <a:lnTo>
                    <a:pt x="1712" y="646"/>
                  </a:lnTo>
                  <a:lnTo>
                    <a:pt x="1606" y="647"/>
                  </a:lnTo>
                  <a:lnTo>
                    <a:pt x="1500" y="646"/>
                  </a:lnTo>
                  <a:lnTo>
                    <a:pt x="1397" y="642"/>
                  </a:lnTo>
                  <a:lnTo>
                    <a:pt x="1295" y="636"/>
                  </a:lnTo>
                  <a:lnTo>
                    <a:pt x="1195" y="628"/>
                  </a:lnTo>
                  <a:lnTo>
                    <a:pt x="1098" y="618"/>
                  </a:lnTo>
                  <a:lnTo>
                    <a:pt x="1004" y="605"/>
                  </a:lnTo>
                  <a:lnTo>
                    <a:pt x="912" y="590"/>
                  </a:lnTo>
                  <a:lnTo>
                    <a:pt x="824" y="574"/>
                  </a:lnTo>
                  <a:lnTo>
                    <a:pt x="739" y="555"/>
                  </a:lnTo>
                  <a:lnTo>
                    <a:pt x="658" y="535"/>
                  </a:lnTo>
                  <a:lnTo>
                    <a:pt x="580" y="513"/>
                  </a:lnTo>
                  <a:lnTo>
                    <a:pt x="506" y="489"/>
                  </a:lnTo>
                  <a:lnTo>
                    <a:pt x="436" y="464"/>
                  </a:lnTo>
                  <a:lnTo>
                    <a:pt x="371" y="437"/>
                  </a:lnTo>
                  <a:lnTo>
                    <a:pt x="310" y="409"/>
                  </a:lnTo>
                  <a:lnTo>
                    <a:pt x="254" y="379"/>
                  </a:lnTo>
                  <a:lnTo>
                    <a:pt x="203" y="348"/>
                  </a:lnTo>
                  <a:lnTo>
                    <a:pt x="157" y="316"/>
                  </a:lnTo>
                  <a:lnTo>
                    <a:pt x="116" y="283"/>
                  </a:lnTo>
                  <a:lnTo>
                    <a:pt x="82" y="249"/>
                  </a:lnTo>
                  <a:lnTo>
                    <a:pt x="53" y="214"/>
                  </a:lnTo>
                  <a:lnTo>
                    <a:pt x="30" y="178"/>
                  </a:lnTo>
                  <a:lnTo>
                    <a:pt x="13" y="141"/>
                  </a:lnTo>
                  <a:lnTo>
                    <a:pt x="3" y="103"/>
                  </a:lnTo>
                  <a:lnTo>
                    <a:pt x="0" y="65"/>
                  </a:lnTo>
                  <a:lnTo>
                    <a:pt x="3" y="32"/>
                  </a:lnTo>
                  <a:lnTo>
                    <a:pt x="1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grpSp>
      <p:grpSp>
        <p:nvGrpSpPr>
          <p:cNvPr id="20" name="Group 19">
            <a:extLst>
              <a:ext uri="{FF2B5EF4-FFF2-40B4-BE49-F238E27FC236}">
                <a16:creationId xmlns:a16="http://schemas.microsoft.com/office/drawing/2014/main" id="{9F764272-2A82-46D1-97A2-B43744A08445}"/>
              </a:ext>
            </a:extLst>
          </p:cNvPr>
          <p:cNvGrpSpPr/>
          <p:nvPr/>
        </p:nvGrpSpPr>
        <p:grpSpPr>
          <a:xfrm>
            <a:off x="6065710" y="3693902"/>
            <a:ext cx="443106" cy="438359"/>
            <a:chOff x="2587625" y="4291013"/>
            <a:chExt cx="444500" cy="439738"/>
          </a:xfrm>
          <a:solidFill>
            <a:schemeClr val="bg1"/>
          </a:solidFill>
        </p:grpSpPr>
        <p:sp>
          <p:nvSpPr>
            <p:cNvPr id="21" name="Freeform 290">
              <a:extLst>
                <a:ext uri="{FF2B5EF4-FFF2-40B4-BE49-F238E27FC236}">
                  <a16:creationId xmlns:a16="http://schemas.microsoft.com/office/drawing/2014/main" id="{E54F962A-B02B-425B-8E6F-96CA30695350}"/>
                </a:ext>
              </a:extLst>
            </p:cNvPr>
            <p:cNvSpPr>
              <a:spLocks noEditPoints="1"/>
            </p:cNvSpPr>
            <p:nvPr/>
          </p:nvSpPr>
          <p:spPr bwMode="auto">
            <a:xfrm>
              <a:off x="2790825" y="4491038"/>
              <a:ext cx="241300" cy="239713"/>
            </a:xfrm>
            <a:custGeom>
              <a:avLst/>
              <a:gdLst>
                <a:gd name="T0" fmla="*/ 582 w 1676"/>
                <a:gd name="T1" fmla="*/ 282 h 1813"/>
                <a:gd name="T2" fmla="*/ 453 w 1676"/>
                <a:gd name="T3" fmla="*/ 343 h 1813"/>
                <a:gd name="T4" fmla="*/ 344 w 1676"/>
                <a:gd name="T5" fmla="*/ 449 h 1813"/>
                <a:gd name="T6" fmla="*/ 274 w 1676"/>
                <a:gd name="T7" fmla="*/ 582 h 1813"/>
                <a:gd name="T8" fmla="*/ 246 w 1676"/>
                <a:gd name="T9" fmla="*/ 729 h 1813"/>
                <a:gd name="T10" fmla="*/ 260 w 1676"/>
                <a:gd name="T11" fmla="*/ 878 h 1813"/>
                <a:gd name="T12" fmla="*/ 316 w 1676"/>
                <a:gd name="T13" fmla="*/ 1018 h 1813"/>
                <a:gd name="T14" fmla="*/ 414 w 1676"/>
                <a:gd name="T15" fmla="*/ 1136 h 1813"/>
                <a:gd name="T16" fmla="*/ 538 w 1676"/>
                <a:gd name="T17" fmla="*/ 1212 h 1813"/>
                <a:gd name="T18" fmla="*/ 673 w 1676"/>
                <a:gd name="T19" fmla="*/ 1242 h 1813"/>
                <a:gd name="T20" fmla="*/ 811 w 1676"/>
                <a:gd name="T21" fmla="*/ 1227 h 1813"/>
                <a:gd name="T22" fmla="*/ 941 w 1676"/>
                <a:gd name="T23" fmla="*/ 1166 h 1813"/>
                <a:gd name="T24" fmla="*/ 1049 w 1676"/>
                <a:gd name="T25" fmla="*/ 1061 h 1813"/>
                <a:gd name="T26" fmla="*/ 1119 w 1676"/>
                <a:gd name="T27" fmla="*/ 927 h 1813"/>
                <a:gd name="T28" fmla="*/ 1147 w 1676"/>
                <a:gd name="T29" fmla="*/ 779 h 1813"/>
                <a:gd name="T30" fmla="*/ 1133 w 1676"/>
                <a:gd name="T31" fmla="*/ 630 h 1813"/>
                <a:gd name="T32" fmla="*/ 1077 w 1676"/>
                <a:gd name="T33" fmla="*/ 491 h 1813"/>
                <a:gd name="T34" fmla="*/ 980 w 1676"/>
                <a:gd name="T35" fmla="*/ 374 h 1813"/>
                <a:gd name="T36" fmla="*/ 855 w 1676"/>
                <a:gd name="T37" fmla="*/ 298 h 1813"/>
                <a:gd name="T38" fmla="*/ 720 w 1676"/>
                <a:gd name="T39" fmla="*/ 267 h 1813"/>
                <a:gd name="T40" fmla="*/ 781 w 1676"/>
                <a:gd name="T41" fmla="*/ 5 h 1813"/>
                <a:gd name="T42" fmla="*/ 946 w 1676"/>
                <a:gd name="T43" fmla="*/ 49 h 1813"/>
                <a:gd name="T44" fmla="*/ 1099 w 1676"/>
                <a:gd name="T45" fmla="*/ 137 h 1813"/>
                <a:gd name="T46" fmla="*/ 1230 w 1676"/>
                <a:gd name="T47" fmla="*/ 267 h 1813"/>
                <a:gd name="T48" fmla="*/ 1324 w 1676"/>
                <a:gd name="T49" fmla="*/ 424 h 1813"/>
                <a:gd name="T50" fmla="*/ 1378 w 1676"/>
                <a:gd name="T51" fmla="*/ 596 h 1813"/>
                <a:gd name="T52" fmla="*/ 1393 w 1676"/>
                <a:gd name="T53" fmla="*/ 775 h 1813"/>
                <a:gd name="T54" fmla="*/ 1368 w 1676"/>
                <a:gd name="T55" fmla="*/ 953 h 1813"/>
                <a:gd name="T56" fmla="*/ 1603 w 1676"/>
                <a:gd name="T57" fmla="*/ 1363 h 1813"/>
                <a:gd name="T58" fmla="*/ 1656 w 1676"/>
                <a:gd name="T59" fmla="*/ 1449 h 1813"/>
                <a:gd name="T60" fmla="*/ 1676 w 1676"/>
                <a:gd name="T61" fmla="*/ 1550 h 1813"/>
                <a:gd name="T62" fmla="*/ 1656 w 1676"/>
                <a:gd name="T63" fmla="*/ 1651 h 1813"/>
                <a:gd name="T64" fmla="*/ 1603 w 1676"/>
                <a:gd name="T65" fmla="*/ 1737 h 1813"/>
                <a:gd name="T66" fmla="*/ 1515 w 1676"/>
                <a:gd name="T67" fmla="*/ 1798 h 1813"/>
                <a:gd name="T68" fmla="*/ 1414 w 1676"/>
                <a:gd name="T69" fmla="*/ 1813 h 1813"/>
                <a:gd name="T70" fmla="*/ 1316 w 1676"/>
                <a:gd name="T71" fmla="*/ 1783 h 1813"/>
                <a:gd name="T72" fmla="*/ 986 w 1676"/>
                <a:gd name="T73" fmla="*/ 1441 h 1813"/>
                <a:gd name="T74" fmla="*/ 826 w 1676"/>
                <a:gd name="T75" fmla="*/ 1496 h 1813"/>
                <a:gd name="T76" fmla="*/ 660 w 1676"/>
                <a:gd name="T77" fmla="*/ 1508 h 1813"/>
                <a:gd name="T78" fmla="*/ 496 w 1676"/>
                <a:gd name="T79" fmla="*/ 1477 h 1813"/>
                <a:gd name="T80" fmla="*/ 341 w 1676"/>
                <a:gd name="T81" fmla="*/ 1404 h 1813"/>
                <a:gd name="T82" fmla="*/ 204 w 1676"/>
                <a:gd name="T83" fmla="*/ 1289 h 1813"/>
                <a:gd name="T84" fmla="*/ 95 w 1676"/>
                <a:gd name="T85" fmla="*/ 1137 h 1813"/>
                <a:gd name="T86" fmla="*/ 27 w 1676"/>
                <a:gd name="T87" fmla="*/ 966 h 1813"/>
                <a:gd name="T88" fmla="*/ 0 w 1676"/>
                <a:gd name="T89" fmla="*/ 785 h 1813"/>
                <a:gd name="T90" fmla="*/ 13 w 1676"/>
                <a:gd name="T91" fmla="*/ 602 h 1813"/>
                <a:gd name="T92" fmla="*/ 67 w 1676"/>
                <a:gd name="T93" fmla="*/ 427 h 1813"/>
                <a:gd name="T94" fmla="*/ 162 w 1676"/>
                <a:gd name="T95" fmla="*/ 268 h 1813"/>
                <a:gd name="T96" fmla="*/ 294 w 1676"/>
                <a:gd name="T97" fmla="*/ 137 h 1813"/>
                <a:gd name="T98" fmla="*/ 447 w 1676"/>
                <a:gd name="T99" fmla="*/ 49 h 1813"/>
                <a:gd name="T100" fmla="*/ 612 w 1676"/>
                <a:gd name="T101" fmla="*/ 5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6" h="1813">
                  <a:moveTo>
                    <a:pt x="673" y="267"/>
                  </a:moveTo>
                  <a:lnTo>
                    <a:pt x="627" y="272"/>
                  </a:lnTo>
                  <a:lnTo>
                    <a:pt x="582" y="282"/>
                  </a:lnTo>
                  <a:lnTo>
                    <a:pt x="538" y="298"/>
                  </a:lnTo>
                  <a:lnTo>
                    <a:pt x="495" y="317"/>
                  </a:lnTo>
                  <a:lnTo>
                    <a:pt x="453" y="343"/>
                  </a:lnTo>
                  <a:lnTo>
                    <a:pt x="414" y="374"/>
                  </a:lnTo>
                  <a:lnTo>
                    <a:pt x="377" y="409"/>
                  </a:lnTo>
                  <a:lnTo>
                    <a:pt x="344" y="449"/>
                  </a:lnTo>
                  <a:lnTo>
                    <a:pt x="316" y="491"/>
                  </a:lnTo>
                  <a:lnTo>
                    <a:pt x="293" y="536"/>
                  </a:lnTo>
                  <a:lnTo>
                    <a:pt x="274" y="582"/>
                  </a:lnTo>
                  <a:lnTo>
                    <a:pt x="260" y="630"/>
                  </a:lnTo>
                  <a:lnTo>
                    <a:pt x="251" y="679"/>
                  </a:lnTo>
                  <a:lnTo>
                    <a:pt x="246" y="729"/>
                  </a:lnTo>
                  <a:lnTo>
                    <a:pt x="246" y="779"/>
                  </a:lnTo>
                  <a:lnTo>
                    <a:pt x="251" y="829"/>
                  </a:lnTo>
                  <a:lnTo>
                    <a:pt x="260" y="878"/>
                  </a:lnTo>
                  <a:lnTo>
                    <a:pt x="274" y="927"/>
                  </a:lnTo>
                  <a:lnTo>
                    <a:pt x="293" y="974"/>
                  </a:lnTo>
                  <a:lnTo>
                    <a:pt x="316" y="1018"/>
                  </a:lnTo>
                  <a:lnTo>
                    <a:pt x="344" y="1061"/>
                  </a:lnTo>
                  <a:lnTo>
                    <a:pt x="377" y="1100"/>
                  </a:lnTo>
                  <a:lnTo>
                    <a:pt x="414" y="1136"/>
                  </a:lnTo>
                  <a:lnTo>
                    <a:pt x="453" y="1166"/>
                  </a:lnTo>
                  <a:lnTo>
                    <a:pt x="495" y="1191"/>
                  </a:lnTo>
                  <a:lnTo>
                    <a:pt x="538" y="1212"/>
                  </a:lnTo>
                  <a:lnTo>
                    <a:pt x="582" y="1227"/>
                  </a:lnTo>
                  <a:lnTo>
                    <a:pt x="627" y="1237"/>
                  </a:lnTo>
                  <a:lnTo>
                    <a:pt x="673" y="1242"/>
                  </a:lnTo>
                  <a:lnTo>
                    <a:pt x="720" y="1242"/>
                  </a:lnTo>
                  <a:lnTo>
                    <a:pt x="766" y="1237"/>
                  </a:lnTo>
                  <a:lnTo>
                    <a:pt x="811" y="1227"/>
                  </a:lnTo>
                  <a:lnTo>
                    <a:pt x="855" y="1212"/>
                  </a:lnTo>
                  <a:lnTo>
                    <a:pt x="898" y="1191"/>
                  </a:lnTo>
                  <a:lnTo>
                    <a:pt x="941" y="1166"/>
                  </a:lnTo>
                  <a:lnTo>
                    <a:pt x="980" y="1136"/>
                  </a:lnTo>
                  <a:lnTo>
                    <a:pt x="1016" y="1100"/>
                  </a:lnTo>
                  <a:lnTo>
                    <a:pt x="1049" y="1061"/>
                  </a:lnTo>
                  <a:lnTo>
                    <a:pt x="1077" y="1018"/>
                  </a:lnTo>
                  <a:lnTo>
                    <a:pt x="1100" y="974"/>
                  </a:lnTo>
                  <a:lnTo>
                    <a:pt x="1119" y="927"/>
                  </a:lnTo>
                  <a:lnTo>
                    <a:pt x="1133" y="878"/>
                  </a:lnTo>
                  <a:lnTo>
                    <a:pt x="1142" y="829"/>
                  </a:lnTo>
                  <a:lnTo>
                    <a:pt x="1147" y="779"/>
                  </a:lnTo>
                  <a:lnTo>
                    <a:pt x="1147" y="729"/>
                  </a:lnTo>
                  <a:lnTo>
                    <a:pt x="1142" y="679"/>
                  </a:lnTo>
                  <a:lnTo>
                    <a:pt x="1133" y="630"/>
                  </a:lnTo>
                  <a:lnTo>
                    <a:pt x="1119" y="582"/>
                  </a:lnTo>
                  <a:lnTo>
                    <a:pt x="1100" y="536"/>
                  </a:lnTo>
                  <a:lnTo>
                    <a:pt x="1077" y="491"/>
                  </a:lnTo>
                  <a:lnTo>
                    <a:pt x="1049" y="449"/>
                  </a:lnTo>
                  <a:lnTo>
                    <a:pt x="1016" y="409"/>
                  </a:lnTo>
                  <a:lnTo>
                    <a:pt x="980" y="374"/>
                  </a:lnTo>
                  <a:lnTo>
                    <a:pt x="941" y="343"/>
                  </a:lnTo>
                  <a:lnTo>
                    <a:pt x="898" y="317"/>
                  </a:lnTo>
                  <a:lnTo>
                    <a:pt x="855" y="298"/>
                  </a:lnTo>
                  <a:lnTo>
                    <a:pt x="811" y="282"/>
                  </a:lnTo>
                  <a:lnTo>
                    <a:pt x="766" y="272"/>
                  </a:lnTo>
                  <a:lnTo>
                    <a:pt x="720" y="267"/>
                  </a:lnTo>
                  <a:lnTo>
                    <a:pt x="673" y="267"/>
                  </a:lnTo>
                  <a:close/>
                  <a:moveTo>
                    <a:pt x="725" y="0"/>
                  </a:moveTo>
                  <a:lnTo>
                    <a:pt x="781" y="5"/>
                  </a:lnTo>
                  <a:lnTo>
                    <a:pt x="837" y="15"/>
                  </a:lnTo>
                  <a:lnTo>
                    <a:pt x="892" y="29"/>
                  </a:lnTo>
                  <a:lnTo>
                    <a:pt x="946" y="49"/>
                  </a:lnTo>
                  <a:lnTo>
                    <a:pt x="999" y="74"/>
                  </a:lnTo>
                  <a:lnTo>
                    <a:pt x="1050" y="103"/>
                  </a:lnTo>
                  <a:lnTo>
                    <a:pt x="1099" y="137"/>
                  </a:lnTo>
                  <a:lnTo>
                    <a:pt x="1145" y="176"/>
                  </a:lnTo>
                  <a:lnTo>
                    <a:pt x="1190" y="219"/>
                  </a:lnTo>
                  <a:lnTo>
                    <a:pt x="1230" y="267"/>
                  </a:lnTo>
                  <a:lnTo>
                    <a:pt x="1266" y="317"/>
                  </a:lnTo>
                  <a:lnTo>
                    <a:pt x="1297" y="369"/>
                  </a:lnTo>
                  <a:lnTo>
                    <a:pt x="1324" y="424"/>
                  </a:lnTo>
                  <a:lnTo>
                    <a:pt x="1346" y="479"/>
                  </a:lnTo>
                  <a:lnTo>
                    <a:pt x="1364" y="537"/>
                  </a:lnTo>
                  <a:lnTo>
                    <a:pt x="1378" y="596"/>
                  </a:lnTo>
                  <a:lnTo>
                    <a:pt x="1387" y="655"/>
                  </a:lnTo>
                  <a:lnTo>
                    <a:pt x="1392" y="715"/>
                  </a:lnTo>
                  <a:lnTo>
                    <a:pt x="1393" y="775"/>
                  </a:lnTo>
                  <a:lnTo>
                    <a:pt x="1389" y="835"/>
                  </a:lnTo>
                  <a:lnTo>
                    <a:pt x="1381" y="895"/>
                  </a:lnTo>
                  <a:lnTo>
                    <a:pt x="1368" y="953"/>
                  </a:lnTo>
                  <a:lnTo>
                    <a:pt x="1351" y="1011"/>
                  </a:lnTo>
                  <a:lnTo>
                    <a:pt x="1330" y="1067"/>
                  </a:lnTo>
                  <a:lnTo>
                    <a:pt x="1603" y="1363"/>
                  </a:lnTo>
                  <a:lnTo>
                    <a:pt x="1625" y="1389"/>
                  </a:lnTo>
                  <a:lnTo>
                    <a:pt x="1642" y="1419"/>
                  </a:lnTo>
                  <a:lnTo>
                    <a:pt x="1656" y="1449"/>
                  </a:lnTo>
                  <a:lnTo>
                    <a:pt x="1668" y="1482"/>
                  </a:lnTo>
                  <a:lnTo>
                    <a:pt x="1674" y="1515"/>
                  </a:lnTo>
                  <a:lnTo>
                    <a:pt x="1676" y="1550"/>
                  </a:lnTo>
                  <a:lnTo>
                    <a:pt x="1674" y="1585"/>
                  </a:lnTo>
                  <a:lnTo>
                    <a:pt x="1668" y="1619"/>
                  </a:lnTo>
                  <a:lnTo>
                    <a:pt x="1656" y="1651"/>
                  </a:lnTo>
                  <a:lnTo>
                    <a:pt x="1642" y="1682"/>
                  </a:lnTo>
                  <a:lnTo>
                    <a:pt x="1625" y="1711"/>
                  </a:lnTo>
                  <a:lnTo>
                    <a:pt x="1603" y="1737"/>
                  </a:lnTo>
                  <a:lnTo>
                    <a:pt x="1576" y="1762"/>
                  </a:lnTo>
                  <a:lnTo>
                    <a:pt x="1547" y="1783"/>
                  </a:lnTo>
                  <a:lnTo>
                    <a:pt x="1515" y="1798"/>
                  </a:lnTo>
                  <a:lnTo>
                    <a:pt x="1482" y="1809"/>
                  </a:lnTo>
                  <a:lnTo>
                    <a:pt x="1449" y="1813"/>
                  </a:lnTo>
                  <a:lnTo>
                    <a:pt x="1414" y="1813"/>
                  </a:lnTo>
                  <a:lnTo>
                    <a:pt x="1380" y="1809"/>
                  </a:lnTo>
                  <a:lnTo>
                    <a:pt x="1347" y="1798"/>
                  </a:lnTo>
                  <a:lnTo>
                    <a:pt x="1316" y="1783"/>
                  </a:lnTo>
                  <a:lnTo>
                    <a:pt x="1286" y="1762"/>
                  </a:lnTo>
                  <a:lnTo>
                    <a:pt x="1259" y="1737"/>
                  </a:lnTo>
                  <a:lnTo>
                    <a:pt x="986" y="1441"/>
                  </a:lnTo>
                  <a:lnTo>
                    <a:pt x="934" y="1464"/>
                  </a:lnTo>
                  <a:lnTo>
                    <a:pt x="880" y="1483"/>
                  </a:lnTo>
                  <a:lnTo>
                    <a:pt x="826" y="1496"/>
                  </a:lnTo>
                  <a:lnTo>
                    <a:pt x="771" y="1504"/>
                  </a:lnTo>
                  <a:lnTo>
                    <a:pt x="716" y="1509"/>
                  </a:lnTo>
                  <a:lnTo>
                    <a:pt x="660" y="1508"/>
                  </a:lnTo>
                  <a:lnTo>
                    <a:pt x="605" y="1503"/>
                  </a:lnTo>
                  <a:lnTo>
                    <a:pt x="550" y="1493"/>
                  </a:lnTo>
                  <a:lnTo>
                    <a:pt x="496" y="1477"/>
                  </a:lnTo>
                  <a:lnTo>
                    <a:pt x="443" y="1458"/>
                  </a:lnTo>
                  <a:lnTo>
                    <a:pt x="391" y="1434"/>
                  </a:lnTo>
                  <a:lnTo>
                    <a:pt x="341" y="1404"/>
                  </a:lnTo>
                  <a:lnTo>
                    <a:pt x="293" y="1371"/>
                  </a:lnTo>
                  <a:lnTo>
                    <a:pt x="247" y="1332"/>
                  </a:lnTo>
                  <a:lnTo>
                    <a:pt x="204" y="1289"/>
                  </a:lnTo>
                  <a:lnTo>
                    <a:pt x="162" y="1240"/>
                  </a:lnTo>
                  <a:lnTo>
                    <a:pt x="126" y="1190"/>
                  </a:lnTo>
                  <a:lnTo>
                    <a:pt x="95" y="1137"/>
                  </a:lnTo>
                  <a:lnTo>
                    <a:pt x="68" y="1082"/>
                  </a:lnTo>
                  <a:lnTo>
                    <a:pt x="45" y="1024"/>
                  </a:lnTo>
                  <a:lnTo>
                    <a:pt x="27" y="966"/>
                  </a:lnTo>
                  <a:lnTo>
                    <a:pt x="13" y="906"/>
                  </a:lnTo>
                  <a:lnTo>
                    <a:pt x="4" y="846"/>
                  </a:lnTo>
                  <a:lnTo>
                    <a:pt x="0" y="785"/>
                  </a:lnTo>
                  <a:lnTo>
                    <a:pt x="0" y="724"/>
                  </a:lnTo>
                  <a:lnTo>
                    <a:pt x="4" y="663"/>
                  </a:lnTo>
                  <a:lnTo>
                    <a:pt x="13" y="602"/>
                  </a:lnTo>
                  <a:lnTo>
                    <a:pt x="27" y="543"/>
                  </a:lnTo>
                  <a:lnTo>
                    <a:pt x="45" y="485"/>
                  </a:lnTo>
                  <a:lnTo>
                    <a:pt x="67" y="427"/>
                  </a:lnTo>
                  <a:lnTo>
                    <a:pt x="94" y="373"/>
                  </a:lnTo>
                  <a:lnTo>
                    <a:pt x="126" y="319"/>
                  </a:lnTo>
                  <a:lnTo>
                    <a:pt x="162" y="268"/>
                  </a:lnTo>
                  <a:lnTo>
                    <a:pt x="203" y="220"/>
                  </a:lnTo>
                  <a:lnTo>
                    <a:pt x="247" y="176"/>
                  </a:lnTo>
                  <a:lnTo>
                    <a:pt x="294" y="137"/>
                  </a:lnTo>
                  <a:lnTo>
                    <a:pt x="343" y="103"/>
                  </a:lnTo>
                  <a:lnTo>
                    <a:pt x="394" y="74"/>
                  </a:lnTo>
                  <a:lnTo>
                    <a:pt x="447" y="49"/>
                  </a:lnTo>
                  <a:lnTo>
                    <a:pt x="501" y="29"/>
                  </a:lnTo>
                  <a:lnTo>
                    <a:pt x="556" y="15"/>
                  </a:lnTo>
                  <a:lnTo>
                    <a:pt x="612" y="5"/>
                  </a:lnTo>
                  <a:lnTo>
                    <a:pt x="668" y="0"/>
                  </a:lnTo>
                  <a:lnTo>
                    <a:pt x="72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2" name="Freeform 291">
              <a:extLst>
                <a:ext uri="{FF2B5EF4-FFF2-40B4-BE49-F238E27FC236}">
                  <a16:creationId xmlns:a16="http://schemas.microsoft.com/office/drawing/2014/main" id="{EC20F8C2-3DCA-4C33-B46B-B5AC3A92B30D}"/>
                </a:ext>
              </a:extLst>
            </p:cNvPr>
            <p:cNvSpPr>
              <a:spLocks/>
            </p:cNvSpPr>
            <p:nvPr/>
          </p:nvSpPr>
          <p:spPr bwMode="auto">
            <a:xfrm>
              <a:off x="2811463" y="4335463"/>
              <a:ext cx="217488" cy="274638"/>
            </a:xfrm>
            <a:custGeom>
              <a:avLst/>
              <a:gdLst>
                <a:gd name="T0" fmla="*/ 459 w 1508"/>
                <a:gd name="T1" fmla="*/ 30 h 2083"/>
                <a:gd name="T2" fmla="*/ 619 w 1508"/>
                <a:gd name="T3" fmla="*/ 254 h 2083"/>
                <a:gd name="T4" fmla="*/ 841 w 1508"/>
                <a:gd name="T5" fmla="*/ 542 h 2083"/>
                <a:gd name="T6" fmla="*/ 960 w 1508"/>
                <a:gd name="T7" fmla="*/ 441 h 2083"/>
                <a:gd name="T8" fmla="*/ 1249 w 1508"/>
                <a:gd name="T9" fmla="*/ 400 h 2083"/>
                <a:gd name="T10" fmla="*/ 1340 w 1508"/>
                <a:gd name="T11" fmla="*/ 564 h 2083"/>
                <a:gd name="T12" fmla="*/ 1411 w 1508"/>
                <a:gd name="T13" fmla="*/ 741 h 2083"/>
                <a:gd name="T14" fmla="*/ 1464 w 1508"/>
                <a:gd name="T15" fmla="*/ 927 h 2083"/>
                <a:gd name="T16" fmla="*/ 1497 w 1508"/>
                <a:gd name="T17" fmla="*/ 1121 h 2083"/>
                <a:gd name="T18" fmla="*/ 1508 w 1508"/>
                <a:gd name="T19" fmla="*/ 1322 h 2083"/>
                <a:gd name="T20" fmla="*/ 1497 w 1508"/>
                <a:gd name="T21" fmla="*/ 1526 h 2083"/>
                <a:gd name="T22" fmla="*/ 1463 w 1508"/>
                <a:gd name="T23" fmla="*/ 1720 h 2083"/>
                <a:gd name="T24" fmla="*/ 1409 w 1508"/>
                <a:gd name="T25" fmla="*/ 1907 h 2083"/>
                <a:gd name="T26" fmla="*/ 1337 w 1508"/>
                <a:gd name="T27" fmla="*/ 2083 h 2083"/>
                <a:gd name="T28" fmla="*/ 1349 w 1508"/>
                <a:gd name="T29" fmla="*/ 1945 h 2083"/>
                <a:gd name="T30" fmla="*/ 1341 w 1508"/>
                <a:gd name="T31" fmla="*/ 1808 h 2083"/>
                <a:gd name="T32" fmla="*/ 1313 w 1508"/>
                <a:gd name="T33" fmla="*/ 1675 h 2083"/>
                <a:gd name="T34" fmla="*/ 1266 w 1508"/>
                <a:gd name="T35" fmla="*/ 1547 h 2083"/>
                <a:gd name="T36" fmla="*/ 1201 w 1508"/>
                <a:gd name="T37" fmla="*/ 1429 h 2083"/>
                <a:gd name="T38" fmla="*/ 1117 w 1508"/>
                <a:gd name="T39" fmla="*/ 1321 h 2083"/>
                <a:gd name="T40" fmla="*/ 1021 w 1508"/>
                <a:gd name="T41" fmla="*/ 1233 h 2083"/>
                <a:gd name="T42" fmla="*/ 915 w 1508"/>
                <a:gd name="T43" fmla="*/ 1162 h 2083"/>
                <a:gd name="T44" fmla="*/ 801 w 1508"/>
                <a:gd name="T45" fmla="*/ 1111 h 2083"/>
                <a:gd name="T46" fmla="*/ 680 w 1508"/>
                <a:gd name="T47" fmla="*/ 1080 h 2083"/>
                <a:gd name="T48" fmla="*/ 554 w 1508"/>
                <a:gd name="T49" fmla="*/ 1069 h 2083"/>
                <a:gd name="T50" fmla="*/ 416 w 1508"/>
                <a:gd name="T51" fmla="*/ 1082 h 2083"/>
                <a:gd name="T52" fmla="*/ 283 w 1508"/>
                <a:gd name="T53" fmla="*/ 1120 h 2083"/>
                <a:gd name="T54" fmla="*/ 160 w 1508"/>
                <a:gd name="T55" fmla="*/ 1182 h 2083"/>
                <a:gd name="T56" fmla="*/ 591 w 1508"/>
                <a:gd name="T57" fmla="*/ 812 h 2083"/>
                <a:gd name="T58" fmla="*/ 751 w 1508"/>
                <a:gd name="T59" fmla="*/ 755 h 2083"/>
                <a:gd name="T60" fmla="*/ 500 w 1508"/>
                <a:gd name="T61" fmla="*/ 407 h 2083"/>
                <a:gd name="T62" fmla="*/ 338 w 1508"/>
                <a:gd name="T63" fmla="*/ 367 h 2083"/>
                <a:gd name="T64" fmla="*/ 175 w 1508"/>
                <a:gd name="T65" fmla="*/ 519 h 2083"/>
                <a:gd name="T66" fmla="*/ 0 w 1508"/>
                <a:gd name="T67" fmla="*/ 375 h 2083"/>
                <a:gd name="T68" fmla="*/ 166 w 1508"/>
                <a:gd name="T69" fmla="*/ 151 h 2083"/>
                <a:gd name="T70" fmla="*/ 287 w 1508"/>
                <a:gd name="T71" fmla="*/ 289 h 2083"/>
                <a:gd name="T72" fmla="*/ 445 w 1508"/>
                <a:gd name="T73" fmla="*/ 351 h 2083"/>
                <a:gd name="T74" fmla="*/ 453 w 1508"/>
                <a:gd name="T75" fmla="*/ 220 h 2083"/>
                <a:gd name="T76" fmla="*/ 316 w 1508"/>
                <a:gd name="T77"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8" h="2083">
                  <a:moveTo>
                    <a:pt x="316" y="0"/>
                  </a:moveTo>
                  <a:lnTo>
                    <a:pt x="459" y="30"/>
                  </a:lnTo>
                  <a:lnTo>
                    <a:pt x="582" y="149"/>
                  </a:lnTo>
                  <a:lnTo>
                    <a:pt x="619" y="254"/>
                  </a:lnTo>
                  <a:lnTo>
                    <a:pt x="647" y="352"/>
                  </a:lnTo>
                  <a:lnTo>
                    <a:pt x="841" y="542"/>
                  </a:lnTo>
                  <a:lnTo>
                    <a:pt x="891" y="559"/>
                  </a:lnTo>
                  <a:lnTo>
                    <a:pt x="960" y="441"/>
                  </a:lnTo>
                  <a:lnTo>
                    <a:pt x="1204" y="417"/>
                  </a:lnTo>
                  <a:lnTo>
                    <a:pt x="1249" y="400"/>
                  </a:lnTo>
                  <a:lnTo>
                    <a:pt x="1297" y="481"/>
                  </a:lnTo>
                  <a:lnTo>
                    <a:pt x="1340" y="564"/>
                  </a:lnTo>
                  <a:lnTo>
                    <a:pt x="1378" y="651"/>
                  </a:lnTo>
                  <a:lnTo>
                    <a:pt x="1411" y="741"/>
                  </a:lnTo>
                  <a:lnTo>
                    <a:pt x="1440" y="832"/>
                  </a:lnTo>
                  <a:lnTo>
                    <a:pt x="1464" y="927"/>
                  </a:lnTo>
                  <a:lnTo>
                    <a:pt x="1483" y="1022"/>
                  </a:lnTo>
                  <a:lnTo>
                    <a:pt x="1497" y="1121"/>
                  </a:lnTo>
                  <a:lnTo>
                    <a:pt x="1505" y="1221"/>
                  </a:lnTo>
                  <a:lnTo>
                    <a:pt x="1508" y="1322"/>
                  </a:lnTo>
                  <a:lnTo>
                    <a:pt x="1505" y="1425"/>
                  </a:lnTo>
                  <a:lnTo>
                    <a:pt x="1497" y="1526"/>
                  </a:lnTo>
                  <a:lnTo>
                    <a:pt x="1483" y="1623"/>
                  </a:lnTo>
                  <a:lnTo>
                    <a:pt x="1463" y="1720"/>
                  </a:lnTo>
                  <a:lnTo>
                    <a:pt x="1439" y="1815"/>
                  </a:lnTo>
                  <a:lnTo>
                    <a:pt x="1409" y="1907"/>
                  </a:lnTo>
                  <a:lnTo>
                    <a:pt x="1375" y="1996"/>
                  </a:lnTo>
                  <a:lnTo>
                    <a:pt x="1337" y="2083"/>
                  </a:lnTo>
                  <a:lnTo>
                    <a:pt x="1345" y="2015"/>
                  </a:lnTo>
                  <a:lnTo>
                    <a:pt x="1349" y="1945"/>
                  </a:lnTo>
                  <a:lnTo>
                    <a:pt x="1347" y="1877"/>
                  </a:lnTo>
                  <a:lnTo>
                    <a:pt x="1341" y="1808"/>
                  </a:lnTo>
                  <a:lnTo>
                    <a:pt x="1329" y="1741"/>
                  </a:lnTo>
                  <a:lnTo>
                    <a:pt x="1313" y="1675"/>
                  </a:lnTo>
                  <a:lnTo>
                    <a:pt x="1293" y="1610"/>
                  </a:lnTo>
                  <a:lnTo>
                    <a:pt x="1266" y="1547"/>
                  </a:lnTo>
                  <a:lnTo>
                    <a:pt x="1236" y="1486"/>
                  </a:lnTo>
                  <a:lnTo>
                    <a:pt x="1201" y="1429"/>
                  </a:lnTo>
                  <a:lnTo>
                    <a:pt x="1161" y="1373"/>
                  </a:lnTo>
                  <a:lnTo>
                    <a:pt x="1117" y="1321"/>
                  </a:lnTo>
                  <a:lnTo>
                    <a:pt x="1071" y="1276"/>
                  </a:lnTo>
                  <a:lnTo>
                    <a:pt x="1021" y="1233"/>
                  </a:lnTo>
                  <a:lnTo>
                    <a:pt x="969" y="1195"/>
                  </a:lnTo>
                  <a:lnTo>
                    <a:pt x="915" y="1162"/>
                  </a:lnTo>
                  <a:lnTo>
                    <a:pt x="859" y="1134"/>
                  </a:lnTo>
                  <a:lnTo>
                    <a:pt x="801" y="1111"/>
                  </a:lnTo>
                  <a:lnTo>
                    <a:pt x="741" y="1093"/>
                  </a:lnTo>
                  <a:lnTo>
                    <a:pt x="680" y="1080"/>
                  </a:lnTo>
                  <a:lnTo>
                    <a:pt x="617" y="1072"/>
                  </a:lnTo>
                  <a:lnTo>
                    <a:pt x="554" y="1069"/>
                  </a:lnTo>
                  <a:lnTo>
                    <a:pt x="484" y="1072"/>
                  </a:lnTo>
                  <a:lnTo>
                    <a:pt x="416" y="1082"/>
                  </a:lnTo>
                  <a:lnTo>
                    <a:pt x="349" y="1098"/>
                  </a:lnTo>
                  <a:lnTo>
                    <a:pt x="283" y="1120"/>
                  </a:lnTo>
                  <a:lnTo>
                    <a:pt x="220" y="1148"/>
                  </a:lnTo>
                  <a:lnTo>
                    <a:pt x="160" y="1182"/>
                  </a:lnTo>
                  <a:lnTo>
                    <a:pt x="338" y="952"/>
                  </a:lnTo>
                  <a:lnTo>
                    <a:pt x="591" y="812"/>
                  </a:lnTo>
                  <a:lnTo>
                    <a:pt x="738" y="833"/>
                  </a:lnTo>
                  <a:lnTo>
                    <a:pt x="751" y="755"/>
                  </a:lnTo>
                  <a:lnTo>
                    <a:pt x="570" y="556"/>
                  </a:lnTo>
                  <a:lnTo>
                    <a:pt x="500" y="407"/>
                  </a:lnTo>
                  <a:lnTo>
                    <a:pt x="400" y="407"/>
                  </a:lnTo>
                  <a:lnTo>
                    <a:pt x="338" y="367"/>
                  </a:lnTo>
                  <a:lnTo>
                    <a:pt x="203" y="345"/>
                  </a:lnTo>
                  <a:lnTo>
                    <a:pt x="175" y="519"/>
                  </a:lnTo>
                  <a:lnTo>
                    <a:pt x="12" y="484"/>
                  </a:lnTo>
                  <a:lnTo>
                    <a:pt x="0" y="375"/>
                  </a:lnTo>
                  <a:lnTo>
                    <a:pt x="125" y="345"/>
                  </a:lnTo>
                  <a:lnTo>
                    <a:pt x="166" y="151"/>
                  </a:lnTo>
                  <a:lnTo>
                    <a:pt x="291" y="207"/>
                  </a:lnTo>
                  <a:lnTo>
                    <a:pt x="287" y="289"/>
                  </a:lnTo>
                  <a:lnTo>
                    <a:pt x="382" y="332"/>
                  </a:lnTo>
                  <a:lnTo>
                    <a:pt x="445" y="351"/>
                  </a:lnTo>
                  <a:lnTo>
                    <a:pt x="522" y="308"/>
                  </a:lnTo>
                  <a:lnTo>
                    <a:pt x="453" y="220"/>
                  </a:lnTo>
                  <a:lnTo>
                    <a:pt x="313" y="71"/>
                  </a:lnTo>
                  <a:lnTo>
                    <a:pt x="31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3" name="Freeform 292">
              <a:extLst>
                <a:ext uri="{FF2B5EF4-FFF2-40B4-BE49-F238E27FC236}">
                  <a16:creationId xmlns:a16="http://schemas.microsoft.com/office/drawing/2014/main" id="{FA488A76-67A8-416A-8E0C-B256DDD13CE1}"/>
                </a:ext>
              </a:extLst>
            </p:cNvPr>
            <p:cNvSpPr>
              <a:spLocks/>
            </p:cNvSpPr>
            <p:nvPr/>
          </p:nvSpPr>
          <p:spPr bwMode="auto">
            <a:xfrm>
              <a:off x="2786063" y="4497388"/>
              <a:ext cx="30163" cy="26988"/>
            </a:xfrm>
            <a:custGeom>
              <a:avLst/>
              <a:gdLst>
                <a:gd name="T0" fmla="*/ 118 w 208"/>
                <a:gd name="T1" fmla="*/ 0 h 197"/>
                <a:gd name="T2" fmla="*/ 208 w 208"/>
                <a:gd name="T3" fmla="*/ 45 h 197"/>
                <a:gd name="T4" fmla="*/ 186 w 208"/>
                <a:gd name="T5" fmla="*/ 66 h 197"/>
                <a:gd name="T6" fmla="*/ 165 w 208"/>
                <a:gd name="T7" fmla="*/ 89 h 197"/>
                <a:gd name="T8" fmla="*/ 147 w 208"/>
                <a:gd name="T9" fmla="*/ 109 h 197"/>
                <a:gd name="T10" fmla="*/ 130 w 208"/>
                <a:gd name="T11" fmla="*/ 131 h 197"/>
                <a:gd name="T12" fmla="*/ 81 w 208"/>
                <a:gd name="T13" fmla="*/ 132 h 197"/>
                <a:gd name="T14" fmla="*/ 29 w 208"/>
                <a:gd name="T15" fmla="*/ 197 h 197"/>
                <a:gd name="T16" fmla="*/ 0 w 208"/>
                <a:gd name="T17" fmla="*/ 61 h 197"/>
                <a:gd name="T18" fmla="*/ 118 w 20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197">
                  <a:moveTo>
                    <a:pt x="118" y="0"/>
                  </a:moveTo>
                  <a:lnTo>
                    <a:pt x="208" y="45"/>
                  </a:lnTo>
                  <a:lnTo>
                    <a:pt x="186" y="66"/>
                  </a:lnTo>
                  <a:lnTo>
                    <a:pt x="165" y="89"/>
                  </a:lnTo>
                  <a:lnTo>
                    <a:pt x="147" y="109"/>
                  </a:lnTo>
                  <a:lnTo>
                    <a:pt x="130" y="131"/>
                  </a:lnTo>
                  <a:lnTo>
                    <a:pt x="81" y="132"/>
                  </a:lnTo>
                  <a:lnTo>
                    <a:pt x="29" y="197"/>
                  </a:lnTo>
                  <a:lnTo>
                    <a:pt x="0" y="61"/>
                  </a:lnTo>
                  <a:lnTo>
                    <a:pt x="11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4" name="Freeform 293">
              <a:extLst>
                <a:ext uri="{FF2B5EF4-FFF2-40B4-BE49-F238E27FC236}">
                  <a16:creationId xmlns:a16="http://schemas.microsoft.com/office/drawing/2014/main" id="{8266395B-A450-43A9-A41D-E310EF2539F2}"/>
                </a:ext>
              </a:extLst>
            </p:cNvPr>
            <p:cNvSpPr>
              <a:spLocks/>
            </p:cNvSpPr>
            <p:nvPr/>
          </p:nvSpPr>
          <p:spPr bwMode="auto">
            <a:xfrm>
              <a:off x="2860675" y="4702175"/>
              <a:ext cx="52388" cy="20638"/>
            </a:xfrm>
            <a:custGeom>
              <a:avLst/>
              <a:gdLst>
                <a:gd name="T0" fmla="*/ 368 w 368"/>
                <a:gd name="T1" fmla="*/ 0 h 153"/>
                <a:gd name="T2" fmla="*/ 298 w 368"/>
                <a:gd name="T3" fmla="*/ 38 h 153"/>
                <a:gd name="T4" fmla="*/ 227 w 368"/>
                <a:gd name="T5" fmla="*/ 73 h 153"/>
                <a:gd name="T6" fmla="*/ 152 w 368"/>
                <a:gd name="T7" fmla="*/ 105 h 153"/>
                <a:gd name="T8" fmla="*/ 77 w 368"/>
                <a:gd name="T9" fmla="*/ 131 h 153"/>
                <a:gd name="T10" fmla="*/ 0 w 368"/>
                <a:gd name="T11" fmla="*/ 153 h 153"/>
                <a:gd name="T12" fmla="*/ 28 w 368"/>
                <a:gd name="T13" fmla="*/ 44 h 153"/>
                <a:gd name="T14" fmla="*/ 83 w 368"/>
                <a:gd name="T15" fmla="*/ 5 h 153"/>
                <a:gd name="T16" fmla="*/ 148 w 368"/>
                <a:gd name="T17" fmla="*/ 13 h 153"/>
                <a:gd name="T18" fmla="*/ 215 w 368"/>
                <a:gd name="T19" fmla="*/ 16 h 153"/>
                <a:gd name="T20" fmla="*/ 266 w 368"/>
                <a:gd name="T21" fmla="*/ 14 h 153"/>
                <a:gd name="T22" fmla="*/ 317 w 368"/>
                <a:gd name="T23" fmla="*/ 9 h 153"/>
                <a:gd name="T24" fmla="*/ 368 w 368"/>
                <a:gd name="T2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153">
                  <a:moveTo>
                    <a:pt x="368" y="0"/>
                  </a:moveTo>
                  <a:lnTo>
                    <a:pt x="298" y="38"/>
                  </a:lnTo>
                  <a:lnTo>
                    <a:pt x="227" y="73"/>
                  </a:lnTo>
                  <a:lnTo>
                    <a:pt x="152" y="105"/>
                  </a:lnTo>
                  <a:lnTo>
                    <a:pt x="77" y="131"/>
                  </a:lnTo>
                  <a:lnTo>
                    <a:pt x="0" y="153"/>
                  </a:lnTo>
                  <a:lnTo>
                    <a:pt x="28" y="44"/>
                  </a:lnTo>
                  <a:lnTo>
                    <a:pt x="83" y="5"/>
                  </a:lnTo>
                  <a:lnTo>
                    <a:pt x="148" y="13"/>
                  </a:lnTo>
                  <a:lnTo>
                    <a:pt x="215" y="16"/>
                  </a:lnTo>
                  <a:lnTo>
                    <a:pt x="266" y="14"/>
                  </a:lnTo>
                  <a:lnTo>
                    <a:pt x="317" y="9"/>
                  </a:lnTo>
                  <a:lnTo>
                    <a:pt x="36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5" name="Freeform 294">
              <a:extLst>
                <a:ext uri="{FF2B5EF4-FFF2-40B4-BE49-F238E27FC236}">
                  <a16:creationId xmlns:a16="http://schemas.microsoft.com/office/drawing/2014/main" id="{1761ECD3-7B42-4747-86D9-170835D19B6D}"/>
                </a:ext>
              </a:extLst>
            </p:cNvPr>
            <p:cNvSpPr>
              <a:spLocks/>
            </p:cNvSpPr>
            <p:nvPr/>
          </p:nvSpPr>
          <p:spPr bwMode="auto">
            <a:xfrm>
              <a:off x="2587625" y="4395788"/>
              <a:ext cx="249238" cy="333375"/>
            </a:xfrm>
            <a:custGeom>
              <a:avLst/>
              <a:gdLst>
                <a:gd name="T0" fmla="*/ 210 w 1723"/>
                <a:gd name="T1" fmla="*/ 95 h 2519"/>
                <a:gd name="T2" fmla="*/ 468 w 1723"/>
                <a:gd name="T3" fmla="*/ 157 h 2519"/>
                <a:gd name="T4" fmla="*/ 884 w 1723"/>
                <a:gd name="T5" fmla="*/ 389 h 2519"/>
                <a:gd name="T6" fmla="*/ 1103 w 1723"/>
                <a:gd name="T7" fmla="*/ 976 h 2519"/>
                <a:gd name="T8" fmla="*/ 1141 w 1723"/>
                <a:gd name="T9" fmla="*/ 862 h 2519"/>
                <a:gd name="T10" fmla="*/ 1389 w 1723"/>
                <a:gd name="T11" fmla="*/ 1094 h 2519"/>
                <a:gd name="T12" fmla="*/ 1344 w 1723"/>
                <a:gd name="T13" fmla="*/ 1213 h 2519"/>
                <a:gd name="T14" fmla="*/ 1316 w 1723"/>
                <a:gd name="T15" fmla="*/ 1341 h 2519"/>
                <a:gd name="T16" fmla="*/ 1307 w 1723"/>
                <a:gd name="T17" fmla="*/ 1472 h 2519"/>
                <a:gd name="T18" fmla="*/ 1317 w 1723"/>
                <a:gd name="T19" fmla="*/ 1609 h 2519"/>
                <a:gd name="T20" fmla="*/ 1346 w 1723"/>
                <a:gd name="T21" fmla="*/ 1741 h 2519"/>
                <a:gd name="T22" fmla="*/ 1394 w 1723"/>
                <a:gd name="T23" fmla="*/ 1865 h 2519"/>
                <a:gd name="T24" fmla="*/ 1459 w 1723"/>
                <a:gd name="T25" fmla="*/ 1979 h 2519"/>
                <a:gd name="T26" fmla="*/ 1541 w 1723"/>
                <a:gd name="T27" fmla="*/ 2083 h 2519"/>
                <a:gd name="T28" fmla="*/ 1628 w 1723"/>
                <a:gd name="T29" fmla="*/ 2165 h 2519"/>
                <a:gd name="T30" fmla="*/ 1723 w 1723"/>
                <a:gd name="T31" fmla="*/ 2230 h 2519"/>
                <a:gd name="T32" fmla="*/ 1714 w 1723"/>
                <a:gd name="T33" fmla="*/ 2268 h 2519"/>
                <a:gd name="T34" fmla="*/ 1708 w 1723"/>
                <a:gd name="T35" fmla="*/ 2294 h 2519"/>
                <a:gd name="T36" fmla="*/ 1706 w 1723"/>
                <a:gd name="T37" fmla="*/ 2304 h 2519"/>
                <a:gd name="T38" fmla="*/ 1659 w 1723"/>
                <a:gd name="T39" fmla="*/ 2513 h 2519"/>
                <a:gd name="T40" fmla="*/ 1530 w 1723"/>
                <a:gd name="T41" fmla="*/ 2519 h 2519"/>
                <a:gd name="T42" fmla="*/ 1338 w 1723"/>
                <a:gd name="T43" fmla="*/ 2506 h 2519"/>
                <a:gd name="T44" fmla="*/ 1154 w 1723"/>
                <a:gd name="T45" fmla="*/ 2468 h 2519"/>
                <a:gd name="T46" fmla="*/ 977 w 1723"/>
                <a:gd name="T47" fmla="*/ 2407 h 2519"/>
                <a:gd name="T48" fmla="*/ 810 w 1723"/>
                <a:gd name="T49" fmla="*/ 2325 h 2519"/>
                <a:gd name="T50" fmla="*/ 656 w 1723"/>
                <a:gd name="T51" fmla="*/ 2222 h 2519"/>
                <a:gd name="T52" fmla="*/ 514 w 1723"/>
                <a:gd name="T53" fmla="*/ 2101 h 2519"/>
                <a:gd name="T54" fmla="*/ 387 w 1723"/>
                <a:gd name="T55" fmla="*/ 1963 h 2519"/>
                <a:gd name="T56" fmla="*/ 274 w 1723"/>
                <a:gd name="T57" fmla="*/ 1809 h 2519"/>
                <a:gd name="T58" fmla="*/ 180 w 1723"/>
                <a:gd name="T59" fmla="*/ 1641 h 2519"/>
                <a:gd name="T60" fmla="*/ 103 w 1723"/>
                <a:gd name="T61" fmla="*/ 1461 h 2519"/>
                <a:gd name="T62" fmla="*/ 47 w 1723"/>
                <a:gd name="T63" fmla="*/ 1270 h 2519"/>
                <a:gd name="T64" fmla="*/ 12 w 1723"/>
                <a:gd name="T65" fmla="*/ 1070 h 2519"/>
                <a:gd name="T66" fmla="*/ 0 w 1723"/>
                <a:gd name="T67" fmla="*/ 862 h 2519"/>
                <a:gd name="T68" fmla="*/ 11 w 1723"/>
                <a:gd name="T69" fmla="*/ 662 h 2519"/>
                <a:gd name="T70" fmla="*/ 44 w 1723"/>
                <a:gd name="T71" fmla="*/ 470 h 2519"/>
                <a:gd name="T72" fmla="*/ 96 w 1723"/>
                <a:gd name="T73" fmla="*/ 285 h 2519"/>
                <a:gd name="T74" fmla="*/ 168 w 1723"/>
                <a:gd name="T75" fmla="*/ 111 h 2519"/>
                <a:gd name="T76" fmla="*/ 320 w 1723"/>
                <a:gd name="T77" fmla="*/ 0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3" h="2519">
                  <a:moveTo>
                    <a:pt x="320" y="0"/>
                  </a:moveTo>
                  <a:lnTo>
                    <a:pt x="210" y="95"/>
                  </a:lnTo>
                  <a:lnTo>
                    <a:pt x="296" y="157"/>
                  </a:lnTo>
                  <a:lnTo>
                    <a:pt x="468" y="157"/>
                  </a:lnTo>
                  <a:lnTo>
                    <a:pt x="724" y="107"/>
                  </a:lnTo>
                  <a:lnTo>
                    <a:pt x="884" y="389"/>
                  </a:lnTo>
                  <a:lnTo>
                    <a:pt x="884" y="655"/>
                  </a:lnTo>
                  <a:lnTo>
                    <a:pt x="1103" y="976"/>
                  </a:lnTo>
                  <a:lnTo>
                    <a:pt x="1141" y="976"/>
                  </a:lnTo>
                  <a:lnTo>
                    <a:pt x="1141" y="862"/>
                  </a:lnTo>
                  <a:lnTo>
                    <a:pt x="1225" y="1054"/>
                  </a:lnTo>
                  <a:lnTo>
                    <a:pt x="1389" y="1094"/>
                  </a:lnTo>
                  <a:lnTo>
                    <a:pt x="1365" y="1153"/>
                  </a:lnTo>
                  <a:lnTo>
                    <a:pt x="1344" y="1213"/>
                  </a:lnTo>
                  <a:lnTo>
                    <a:pt x="1328" y="1277"/>
                  </a:lnTo>
                  <a:lnTo>
                    <a:pt x="1316" y="1341"/>
                  </a:lnTo>
                  <a:lnTo>
                    <a:pt x="1309" y="1406"/>
                  </a:lnTo>
                  <a:lnTo>
                    <a:pt x="1307" y="1472"/>
                  </a:lnTo>
                  <a:lnTo>
                    <a:pt x="1309" y="1542"/>
                  </a:lnTo>
                  <a:lnTo>
                    <a:pt x="1317" y="1609"/>
                  </a:lnTo>
                  <a:lnTo>
                    <a:pt x="1329" y="1676"/>
                  </a:lnTo>
                  <a:lnTo>
                    <a:pt x="1346" y="1741"/>
                  </a:lnTo>
                  <a:lnTo>
                    <a:pt x="1368" y="1803"/>
                  </a:lnTo>
                  <a:lnTo>
                    <a:pt x="1394" y="1865"/>
                  </a:lnTo>
                  <a:lnTo>
                    <a:pt x="1424" y="1923"/>
                  </a:lnTo>
                  <a:lnTo>
                    <a:pt x="1459" y="1979"/>
                  </a:lnTo>
                  <a:lnTo>
                    <a:pt x="1498" y="2032"/>
                  </a:lnTo>
                  <a:lnTo>
                    <a:pt x="1541" y="2083"/>
                  </a:lnTo>
                  <a:lnTo>
                    <a:pt x="1583" y="2126"/>
                  </a:lnTo>
                  <a:lnTo>
                    <a:pt x="1628" y="2165"/>
                  </a:lnTo>
                  <a:lnTo>
                    <a:pt x="1675" y="2200"/>
                  </a:lnTo>
                  <a:lnTo>
                    <a:pt x="1723" y="2230"/>
                  </a:lnTo>
                  <a:lnTo>
                    <a:pt x="1718" y="2251"/>
                  </a:lnTo>
                  <a:lnTo>
                    <a:pt x="1714" y="2268"/>
                  </a:lnTo>
                  <a:lnTo>
                    <a:pt x="1711" y="2283"/>
                  </a:lnTo>
                  <a:lnTo>
                    <a:pt x="1708" y="2294"/>
                  </a:lnTo>
                  <a:lnTo>
                    <a:pt x="1706" y="2302"/>
                  </a:lnTo>
                  <a:lnTo>
                    <a:pt x="1706" y="2304"/>
                  </a:lnTo>
                  <a:lnTo>
                    <a:pt x="1722" y="2505"/>
                  </a:lnTo>
                  <a:lnTo>
                    <a:pt x="1659" y="2513"/>
                  </a:lnTo>
                  <a:lnTo>
                    <a:pt x="1594" y="2517"/>
                  </a:lnTo>
                  <a:lnTo>
                    <a:pt x="1530" y="2519"/>
                  </a:lnTo>
                  <a:lnTo>
                    <a:pt x="1433" y="2516"/>
                  </a:lnTo>
                  <a:lnTo>
                    <a:pt x="1338" y="2506"/>
                  </a:lnTo>
                  <a:lnTo>
                    <a:pt x="1245" y="2490"/>
                  </a:lnTo>
                  <a:lnTo>
                    <a:pt x="1154" y="2468"/>
                  </a:lnTo>
                  <a:lnTo>
                    <a:pt x="1064" y="2441"/>
                  </a:lnTo>
                  <a:lnTo>
                    <a:pt x="977" y="2407"/>
                  </a:lnTo>
                  <a:lnTo>
                    <a:pt x="893" y="2369"/>
                  </a:lnTo>
                  <a:lnTo>
                    <a:pt x="810" y="2325"/>
                  </a:lnTo>
                  <a:lnTo>
                    <a:pt x="732" y="2276"/>
                  </a:lnTo>
                  <a:lnTo>
                    <a:pt x="656" y="2222"/>
                  </a:lnTo>
                  <a:lnTo>
                    <a:pt x="583" y="2164"/>
                  </a:lnTo>
                  <a:lnTo>
                    <a:pt x="514" y="2101"/>
                  </a:lnTo>
                  <a:lnTo>
                    <a:pt x="448" y="2034"/>
                  </a:lnTo>
                  <a:lnTo>
                    <a:pt x="387" y="1963"/>
                  </a:lnTo>
                  <a:lnTo>
                    <a:pt x="328" y="1888"/>
                  </a:lnTo>
                  <a:lnTo>
                    <a:pt x="274" y="1809"/>
                  </a:lnTo>
                  <a:lnTo>
                    <a:pt x="225" y="1727"/>
                  </a:lnTo>
                  <a:lnTo>
                    <a:pt x="180" y="1641"/>
                  </a:lnTo>
                  <a:lnTo>
                    <a:pt x="139" y="1553"/>
                  </a:lnTo>
                  <a:lnTo>
                    <a:pt x="103" y="1461"/>
                  </a:lnTo>
                  <a:lnTo>
                    <a:pt x="72" y="1367"/>
                  </a:lnTo>
                  <a:lnTo>
                    <a:pt x="47" y="1270"/>
                  </a:lnTo>
                  <a:lnTo>
                    <a:pt x="27" y="1171"/>
                  </a:lnTo>
                  <a:lnTo>
                    <a:pt x="12" y="1070"/>
                  </a:lnTo>
                  <a:lnTo>
                    <a:pt x="3" y="968"/>
                  </a:lnTo>
                  <a:lnTo>
                    <a:pt x="0" y="862"/>
                  </a:lnTo>
                  <a:lnTo>
                    <a:pt x="3" y="761"/>
                  </a:lnTo>
                  <a:lnTo>
                    <a:pt x="11" y="662"/>
                  </a:lnTo>
                  <a:lnTo>
                    <a:pt x="25" y="565"/>
                  </a:lnTo>
                  <a:lnTo>
                    <a:pt x="44" y="470"/>
                  </a:lnTo>
                  <a:lnTo>
                    <a:pt x="68" y="376"/>
                  </a:lnTo>
                  <a:lnTo>
                    <a:pt x="96" y="285"/>
                  </a:lnTo>
                  <a:lnTo>
                    <a:pt x="131" y="197"/>
                  </a:lnTo>
                  <a:lnTo>
                    <a:pt x="168" y="111"/>
                  </a:lnTo>
                  <a:lnTo>
                    <a:pt x="210" y="27"/>
                  </a:lnTo>
                  <a:lnTo>
                    <a:pt x="32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6" name="Freeform 295">
              <a:extLst>
                <a:ext uri="{FF2B5EF4-FFF2-40B4-BE49-F238E27FC236}">
                  <a16:creationId xmlns:a16="http://schemas.microsoft.com/office/drawing/2014/main" id="{6A6FF446-93DA-46C6-BA48-4631DB6D5C0A}"/>
                </a:ext>
              </a:extLst>
            </p:cNvPr>
            <p:cNvSpPr>
              <a:spLocks noEditPoints="1"/>
            </p:cNvSpPr>
            <p:nvPr/>
          </p:nvSpPr>
          <p:spPr bwMode="auto">
            <a:xfrm>
              <a:off x="2638425" y="4291013"/>
              <a:ext cx="263525" cy="79375"/>
            </a:xfrm>
            <a:custGeom>
              <a:avLst/>
              <a:gdLst>
                <a:gd name="T0" fmla="*/ 782 w 1831"/>
                <a:gd name="T1" fmla="*/ 179 h 603"/>
                <a:gd name="T2" fmla="*/ 779 w 1831"/>
                <a:gd name="T3" fmla="*/ 185 h 603"/>
                <a:gd name="T4" fmla="*/ 773 w 1831"/>
                <a:gd name="T5" fmla="*/ 194 h 603"/>
                <a:gd name="T6" fmla="*/ 763 w 1831"/>
                <a:gd name="T7" fmla="*/ 204 h 603"/>
                <a:gd name="T8" fmla="*/ 750 w 1831"/>
                <a:gd name="T9" fmla="*/ 214 h 603"/>
                <a:gd name="T10" fmla="*/ 737 w 1831"/>
                <a:gd name="T11" fmla="*/ 225 h 603"/>
                <a:gd name="T12" fmla="*/ 724 w 1831"/>
                <a:gd name="T13" fmla="*/ 235 h 603"/>
                <a:gd name="T14" fmla="*/ 711 w 1831"/>
                <a:gd name="T15" fmla="*/ 246 h 603"/>
                <a:gd name="T16" fmla="*/ 699 w 1831"/>
                <a:gd name="T17" fmla="*/ 254 h 603"/>
                <a:gd name="T18" fmla="*/ 690 w 1831"/>
                <a:gd name="T19" fmla="*/ 261 h 603"/>
                <a:gd name="T20" fmla="*/ 683 w 1831"/>
                <a:gd name="T21" fmla="*/ 266 h 603"/>
                <a:gd name="T22" fmla="*/ 681 w 1831"/>
                <a:gd name="T23" fmla="*/ 267 h 603"/>
                <a:gd name="T24" fmla="*/ 782 w 1831"/>
                <a:gd name="T25" fmla="*/ 331 h 603"/>
                <a:gd name="T26" fmla="*/ 990 w 1831"/>
                <a:gd name="T27" fmla="*/ 271 h 603"/>
                <a:gd name="T28" fmla="*/ 941 w 1831"/>
                <a:gd name="T29" fmla="*/ 179 h 603"/>
                <a:gd name="T30" fmla="*/ 851 w 1831"/>
                <a:gd name="T31" fmla="*/ 210 h 603"/>
                <a:gd name="T32" fmla="*/ 782 w 1831"/>
                <a:gd name="T33" fmla="*/ 179 h 603"/>
                <a:gd name="T34" fmla="*/ 1401 w 1831"/>
                <a:gd name="T35" fmla="*/ 72 h 603"/>
                <a:gd name="T36" fmla="*/ 1244 w 1831"/>
                <a:gd name="T37" fmla="*/ 166 h 603"/>
                <a:gd name="T38" fmla="*/ 1155 w 1831"/>
                <a:gd name="T39" fmla="*/ 226 h 603"/>
                <a:gd name="T40" fmla="*/ 1217 w 1831"/>
                <a:gd name="T41" fmla="*/ 270 h 603"/>
                <a:gd name="T42" fmla="*/ 1356 w 1831"/>
                <a:gd name="T43" fmla="*/ 255 h 603"/>
                <a:gd name="T44" fmla="*/ 1502 w 1831"/>
                <a:gd name="T45" fmla="*/ 135 h 603"/>
                <a:gd name="T46" fmla="*/ 1401 w 1831"/>
                <a:gd name="T47" fmla="*/ 72 h 603"/>
                <a:gd name="T48" fmla="*/ 1180 w 1831"/>
                <a:gd name="T49" fmla="*/ 0 h 603"/>
                <a:gd name="T50" fmla="*/ 1180 w 1831"/>
                <a:gd name="T51" fmla="*/ 0 h 603"/>
                <a:gd name="T52" fmla="*/ 1267 w 1831"/>
                <a:gd name="T53" fmla="*/ 4 h 603"/>
                <a:gd name="T54" fmla="*/ 1352 w 1831"/>
                <a:gd name="T55" fmla="*/ 11 h 603"/>
                <a:gd name="T56" fmla="*/ 1436 w 1831"/>
                <a:gd name="T57" fmla="*/ 24 h 603"/>
                <a:gd name="T58" fmla="*/ 1519 w 1831"/>
                <a:gd name="T59" fmla="*/ 43 h 603"/>
                <a:gd name="T60" fmla="*/ 1600 w 1831"/>
                <a:gd name="T61" fmla="*/ 66 h 603"/>
                <a:gd name="T62" fmla="*/ 1679 w 1831"/>
                <a:gd name="T63" fmla="*/ 93 h 603"/>
                <a:gd name="T64" fmla="*/ 1756 w 1831"/>
                <a:gd name="T65" fmla="*/ 124 h 603"/>
                <a:gd name="T66" fmla="*/ 1831 w 1831"/>
                <a:gd name="T67" fmla="*/ 160 h 603"/>
                <a:gd name="T68" fmla="*/ 1776 w 1831"/>
                <a:gd name="T69" fmla="*/ 169 h 603"/>
                <a:gd name="T70" fmla="*/ 1626 w 1831"/>
                <a:gd name="T71" fmla="*/ 145 h 603"/>
                <a:gd name="T72" fmla="*/ 1521 w 1831"/>
                <a:gd name="T73" fmla="*/ 221 h 603"/>
                <a:gd name="T74" fmla="*/ 1445 w 1831"/>
                <a:gd name="T75" fmla="*/ 311 h 603"/>
                <a:gd name="T76" fmla="*/ 1171 w 1831"/>
                <a:gd name="T77" fmla="*/ 338 h 603"/>
                <a:gd name="T78" fmla="*/ 1059 w 1831"/>
                <a:gd name="T79" fmla="*/ 319 h 603"/>
                <a:gd name="T80" fmla="*/ 981 w 1831"/>
                <a:gd name="T81" fmla="*/ 449 h 603"/>
                <a:gd name="T82" fmla="*/ 757 w 1831"/>
                <a:gd name="T83" fmla="*/ 463 h 603"/>
                <a:gd name="T84" fmla="*/ 616 w 1831"/>
                <a:gd name="T85" fmla="*/ 420 h 603"/>
                <a:gd name="T86" fmla="*/ 490 w 1831"/>
                <a:gd name="T87" fmla="*/ 494 h 603"/>
                <a:gd name="T88" fmla="*/ 218 w 1831"/>
                <a:gd name="T89" fmla="*/ 535 h 603"/>
                <a:gd name="T90" fmla="*/ 0 w 1831"/>
                <a:gd name="T91" fmla="*/ 603 h 603"/>
                <a:gd name="T92" fmla="*/ 0 w 1831"/>
                <a:gd name="T93" fmla="*/ 603 h 603"/>
                <a:gd name="T94" fmla="*/ 58 w 1831"/>
                <a:gd name="T95" fmla="*/ 531 h 603"/>
                <a:gd name="T96" fmla="*/ 120 w 1831"/>
                <a:gd name="T97" fmla="*/ 463 h 603"/>
                <a:gd name="T98" fmla="*/ 185 w 1831"/>
                <a:gd name="T99" fmla="*/ 399 h 603"/>
                <a:gd name="T100" fmla="*/ 253 w 1831"/>
                <a:gd name="T101" fmla="*/ 338 h 603"/>
                <a:gd name="T102" fmla="*/ 325 w 1831"/>
                <a:gd name="T103" fmla="*/ 283 h 603"/>
                <a:gd name="T104" fmla="*/ 400 w 1831"/>
                <a:gd name="T105" fmla="*/ 232 h 603"/>
                <a:gd name="T106" fmla="*/ 477 w 1831"/>
                <a:gd name="T107" fmla="*/ 185 h 603"/>
                <a:gd name="T108" fmla="*/ 558 w 1831"/>
                <a:gd name="T109" fmla="*/ 144 h 603"/>
                <a:gd name="T110" fmla="*/ 640 w 1831"/>
                <a:gd name="T111" fmla="*/ 107 h 603"/>
                <a:gd name="T112" fmla="*/ 725 w 1831"/>
                <a:gd name="T113" fmla="*/ 75 h 603"/>
                <a:gd name="T114" fmla="*/ 813 w 1831"/>
                <a:gd name="T115" fmla="*/ 49 h 603"/>
                <a:gd name="T116" fmla="*/ 902 w 1831"/>
                <a:gd name="T117" fmla="*/ 27 h 603"/>
                <a:gd name="T118" fmla="*/ 992 w 1831"/>
                <a:gd name="T119" fmla="*/ 13 h 603"/>
                <a:gd name="T120" fmla="*/ 1086 w 1831"/>
                <a:gd name="T121" fmla="*/ 4 h 603"/>
                <a:gd name="T122" fmla="*/ 1180 w 1831"/>
                <a:gd name="T123"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31" h="603">
                  <a:moveTo>
                    <a:pt x="782" y="179"/>
                  </a:moveTo>
                  <a:lnTo>
                    <a:pt x="779" y="185"/>
                  </a:lnTo>
                  <a:lnTo>
                    <a:pt x="773" y="194"/>
                  </a:lnTo>
                  <a:lnTo>
                    <a:pt x="763" y="204"/>
                  </a:lnTo>
                  <a:lnTo>
                    <a:pt x="750" y="214"/>
                  </a:lnTo>
                  <a:lnTo>
                    <a:pt x="737" y="225"/>
                  </a:lnTo>
                  <a:lnTo>
                    <a:pt x="724" y="235"/>
                  </a:lnTo>
                  <a:lnTo>
                    <a:pt x="711" y="246"/>
                  </a:lnTo>
                  <a:lnTo>
                    <a:pt x="699" y="254"/>
                  </a:lnTo>
                  <a:lnTo>
                    <a:pt x="690" y="261"/>
                  </a:lnTo>
                  <a:lnTo>
                    <a:pt x="683" y="266"/>
                  </a:lnTo>
                  <a:lnTo>
                    <a:pt x="681" y="267"/>
                  </a:lnTo>
                  <a:lnTo>
                    <a:pt x="782" y="331"/>
                  </a:lnTo>
                  <a:lnTo>
                    <a:pt x="990" y="271"/>
                  </a:lnTo>
                  <a:lnTo>
                    <a:pt x="941" y="179"/>
                  </a:lnTo>
                  <a:lnTo>
                    <a:pt x="851" y="210"/>
                  </a:lnTo>
                  <a:lnTo>
                    <a:pt x="782" y="179"/>
                  </a:lnTo>
                  <a:close/>
                  <a:moveTo>
                    <a:pt x="1401" y="72"/>
                  </a:moveTo>
                  <a:lnTo>
                    <a:pt x="1244" y="166"/>
                  </a:lnTo>
                  <a:lnTo>
                    <a:pt x="1155" y="226"/>
                  </a:lnTo>
                  <a:lnTo>
                    <a:pt x="1217" y="270"/>
                  </a:lnTo>
                  <a:lnTo>
                    <a:pt x="1356" y="255"/>
                  </a:lnTo>
                  <a:lnTo>
                    <a:pt x="1502" y="135"/>
                  </a:lnTo>
                  <a:lnTo>
                    <a:pt x="1401" y="72"/>
                  </a:lnTo>
                  <a:close/>
                  <a:moveTo>
                    <a:pt x="1180" y="0"/>
                  </a:moveTo>
                  <a:lnTo>
                    <a:pt x="1180" y="0"/>
                  </a:lnTo>
                  <a:lnTo>
                    <a:pt x="1267" y="4"/>
                  </a:lnTo>
                  <a:lnTo>
                    <a:pt x="1352" y="11"/>
                  </a:lnTo>
                  <a:lnTo>
                    <a:pt x="1436" y="24"/>
                  </a:lnTo>
                  <a:lnTo>
                    <a:pt x="1519" y="43"/>
                  </a:lnTo>
                  <a:lnTo>
                    <a:pt x="1600" y="66"/>
                  </a:lnTo>
                  <a:lnTo>
                    <a:pt x="1679" y="93"/>
                  </a:lnTo>
                  <a:lnTo>
                    <a:pt x="1756" y="124"/>
                  </a:lnTo>
                  <a:lnTo>
                    <a:pt x="1831" y="160"/>
                  </a:lnTo>
                  <a:lnTo>
                    <a:pt x="1776" y="169"/>
                  </a:lnTo>
                  <a:lnTo>
                    <a:pt x="1626" y="145"/>
                  </a:lnTo>
                  <a:lnTo>
                    <a:pt x="1521" y="221"/>
                  </a:lnTo>
                  <a:lnTo>
                    <a:pt x="1445" y="311"/>
                  </a:lnTo>
                  <a:lnTo>
                    <a:pt x="1171" y="338"/>
                  </a:lnTo>
                  <a:lnTo>
                    <a:pt x="1059" y="319"/>
                  </a:lnTo>
                  <a:lnTo>
                    <a:pt x="981" y="449"/>
                  </a:lnTo>
                  <a:lnTo>
                    <a:pt x="757" y="463"/>
                  </a:lnTo>
                  <a:lnTo>
                    <a:pt x="616" y="420"/>
                  </a:lnTo>
                  <a:lnTo>
                    <a:pt x="490" y="494"/>
                  </a:lnTo>
                  <a:lnTo>
                    <a:pt x="218" y="535"/>
                  </a:lnTo>
                  <a:lnTo>
                    <a:pt x="0" y="603"/>
                  </a:lnTo>
                  <a:lnTo>
                    <a:pt x="0" y="603"/>
                  </a:lnTo>
                  <a:lnTo>
                    <a:pt x="58" y="531"/>
                  </a:lnTo>
                  <a:lnTo>
                    <a:pt x="120" y="463"/>
                  </a:lnTo>
                  <a:lnTo>
                    <a:pt x="185" y="399"/>
                  </a:lnTo>
                  <a:lnTo>
                    <a:pt x="253" y="338"/>
                  </a:lnTo>
                  <a:lnTo>
                    <a:pt x="325" y="283"/>
                  </a:lnTo>
                  <a:lnTo>
                    <a:pt x="400" y="232"/>
                  </a:lnTo>
                  <a:lnTo>
                    <a:pt x="477" y="185"/>
                  </a:lnTo>
                  <a:lnTo>
                    <a:pt x="558" y="144"/>
                  </a:lnTo>
                  <a:lnTo>
                    <a:pt x="640" y="107"/>
                  </a:lnTo>
                  <a:lnTo>
                    <a:pt x="725" y="75"/>
                  </a:lnTo>
                  <a:lnTo>
                    <a:pt x="813" y="49"/>
                  </a:lnTo>
                  <a:lnTo>
                    <a:pt x="902" y="27"/>
                  </a:lnTo>
                  <a:lnTo>
                    <a:pt x="992" y="13"/>
                  </a:lnTo>
                  <a:lnTo>
                    <a:pt x="1086" y="4"/>
                  </a:lnTo>
                  <a:lnTo>
                    <a:pt x="118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grpSp>
      <p:grpSp>
        <p:nvGrpSpPr>
          <p:cNvPr id="27" name="Group 26">
            <a:extLst>
              <a:ext uri="{FF2B5EF4-FFF2-40B4-BE49-F238E27FC236}">
                <a16:creationId xmlns:a16="http://schemas.microsoft.com/office/drawing/2014/main" id="{5A9442AE-44B5-4F3B-A37B-010B55BEF4E0}"/>
              </a:ext>
            </a:extLst>
          </p:cNvPr>
          <p:cNvGrpSpPr/>
          <p:nvPr/>
        </p:nvGrpSpPr>
        <p:grpSpPr>
          <a:xfrm>
            <a:off x="924288" y="3649478"/>
            <a:ext cx="358425" cy="527207"/>
            <a:chOff x="9209088" y="5059363"/>
            <a:chExt cx="300038" cy="441324"/>
          </a:xfrm>
          <a:solidFill>
            <a:schemeClr val="bg1"/>
          </a:solidFill>
        </p:grpSpPr>
        <p:sp>
          <p:nvSpPr>
            <p:cNvPr id="28" name="Freeform 412">
              <a:extLst>
                <a:ext uri="{FF2B5EF4-FFF2-40B4-BE49-F238E27FC236}">
                  <a16:creationId xmlns:a16="http://schemas.microsoft.com/office/drawing/2014/main" id="{5255A01F-AC60-4B59-83EC-71CA55B9821F}"/>
                </a:ext>
              </a:extLst>
            </p:cNvPr>
            <p:cNvSpPr>
              <a:spLocks/>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9" name="Freeform 413">
              <a:extLst>
                <a:ext uri="{FF2B5EF4-FFF2-40B4-BE49-F238E27FC236}">
                  <a16:creationId xmlns:a16="http://schemas.microsoft.com/office/drawing/2014/main" id="{D7089014-A844-4FBC-9C15-999D0D6CB829}"/>
                </a:ext>
              </a:extLst>
            </p:cNvPr>
            <p:cNvSpPr>
              <a:spLocks/>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0" name="Freeform 414">
              <a:extLst>
                <a:ext uri="{FF2B5EF4-FFF2-40B4-BE49-F238E27FC236}">
                  <a16:creationId xmlns:a16="http://schemas.microsoft.com/office/drawing/2014/main" id="{80CC3526-59CB-4E84-BE62-D10C6F5FECB5}"/>
                </a:ext>
              </a:extLst>
            </p:cNvPr>
            <p:cNvSpPr>
              <a:spLocks/>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1" name="Freeform 415">
              <a:extLst>
                <a:ext uri="{FF2B5EF4-FFF2-40B4-BE49-F238E27FC236}">
                  <a16:creationId xmlns:a16="http://schemas.microsoft.com/office/drawing/2014/main" id="{4EA2C24D-EA58-4FCE-AA77-741334DB0B17}"/>
                </a:ext>
              </a:extLst>
            </p:cNvPr>
            <p:cNvSpPr>
              <a:spLocks/>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2" name="Freeform 416">
              <a:extLst>
                <a:ext uri="{FF2B5EF4-FFF2-40B4-BE49-F238E27FC236}">
                  <a16:creationId xmlns:a16="http://schemas.microsoft.com/office/drawing/2014/main" id="{9AF135AC-49F3-44F0-9C4F-CEF8A20E12BA}"/>
                </a:ext>
              </a:extLst>
            </p:cNvPr>
            <p:cNvSpPr>
              <a:spLocks/>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3" name="Freeform 417">
              <a:extLst>
                <a:ext uri="{FF2B5EF4-FFF2-40B4-BE49-F238E27FC236}">
                  <a16:creationId xmlns:a16="http://schemas.microsoft.com/office/drawing/2014/main" id="{85326C9F-F91A-449B-8323-82D7B96F5D47}"/>
                </a:ext>
              </a:extLst>
            </p:cNvPr>
            <p:cNvSpPr>
              <a:spLocks/>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grpSp>
      <p:sp>
        <p:nvSpPr>
          <p:cNvPr id="34" name="Freeform 66">
            <a:extLst>
              <a:ext uri="{FF2B5EF4-FFF2-40B4-BE49-F238E27FC236}">
                <a16:creationId xmlns:a16="http://schemas.microsoft.com/office/drawing/2014/main" id="{2F8750B4-9418-4E28-8405-E9BDA7C7A436}"/>
              </a:ext>
            </a:extLst>
          </p:cNvPr>
          <p:cNvSpPr>
            <a:spLocks noEditPoints="1"/>
          </p:cNvSpPr>
          <p:nvPr/>
        </p:nvSpPr>
        <p:spPr bwMode="auto">
          <a:xfrm>
            <a:off x="7772722" y="3671486"/>
            <a:ext cx="484935" cy="483191"/>
          </a:xfrm>
          <a:custGeom>
            <a:avLst/>
            <a:gdLst>
              <a:gd name="T0" fmla="*/ 3130 w 3331"/>
              <a:gd name="T1" fmla="*/ 1290 h 3328"/>
              <a:gd name="T2" fmla="*/ 3082 w 3331"/>
              <a:gd name="T3" fmla="*/ 1039 h 3328"/>
              <a:gd name="T4" fmla="*/ 2984 w 3331"/>
              <a:gd name="T5" fmla="*/ 809 h 3328"/>
              <a:gd name="T6" fmla="*/ 2841 w 3331"/>
              <a:gd name="T7" fmla="*/ 606 h 3328"/>
              <a:gd name="T8" fmla="*/ 2661 w 3331"/>
              <a:gd name="T9" fmla="*/ 438 h 3328"/>
              <a:gd name="T10" fmla="*/ 2449 w 3331"/>
              <a:gd name="T11" fmla="*/ 310 h 3328"/>
              <a:gd name="T12" fmla="*/ 2210 w 3331"/>
              <a:gd name="T13" fmla="*/ 227 h 3328"/>
              <a:gd name="T14" fmla="*/ 1571 w 3331"/>
              <a:gd name="T15" fmla="*/ 185 h 3328"/>
              <a:gd name="T16" fmla="*/ 1632 w 3331"/>
              <a:gd name="T17" fmla="*/ 207 h 3328"/>
              <a:gd name="T18" fmla="*/ 1666 w 3331"/>
              <a:gd name="T19" fmla="*/ 261 h 3328"/>
              <a:gd name="T20" fmla="*/ 1672 w 3331"/>
              <a:gd name="T21" fmla="*/ 1578 h 3328"/>
              <a:gd name="T22" fmla="*/ 1708 w 3331"/>
              <a:gd name="T23" fmla="*/ 1635 h 3328"/>
              <a:gd name="T24" fmla="*/ 1773 w 3331"/>
              <a:gd name="T25" fmla="*/ 1659 h 3328"/>
              <a:gd name="T26" fmla="*/ 3087 w 3331"/>
              <a:gd name="T27" fmla="*/ 1669 h 3328"/>
              <a:gd name="T28" fmla="*/ 3132 w 3331"/>
              <a:gd name="T29" fmla="*/ 1714 h 3328"/>
              <a:gd name="T30" fmla="*/ 3139 w 3331"/>
              <a:gd name="T31" fmla="*/ 1846 h 3328"/>
              <a:gd name="T32" fmla="*/ 3103 w 3331"/>
              <a:gd name="T33" fmla="*/ 2109 h 3328"/>
              <a:gd name="T34" fmla="*/ 3023 w 3331"/>
              <a:gd name="T35" fmla="*/ 2358 h 3328"/>
              <a:gd name="T36" fmla="*/ 2903 w 3331"/>
              <a:gd name="T37" fmla="*/ 2590 h 3328"/>
              <a:gd name="T38" fmla="*/ 2743 w 3331"/>
              <a:gd name="T39" fmla="*/ 2802 h 3328"/>
              <a:gd name="T40" fmla="*/ 2549 w 3331"/>
              <a:gd name="T41" fmla="*/ 2986 h 3328"/>
              <a:gd name="T42" fmla="*/ 2330 w 3331"/>
              <a:gd name="T43" fmla="*/ 3133 h 3328"/>
              <a:gd name="T44" fmla="*/ 2091 w 3331"/>
              <a:gd name="T45" fmla="*/ 3240 h 3328"/>
              <a:gd name="T46" fmla="*/ 1837 w 3331"/>
              <a:gd name="T47" fmla="*/ 3305 h 3328"/>
              <a:gd name="T48" fmla="*/ 1571 w 3331"/>
              <a:gd name="T49" fmla="*/ 3328 h 3328"/>
              <a:gd name="T50" fmla="*/ 1440 w 3331"/>
              <a:gd name="T51" fmla="*/ 3322 h 3328"/>
              <a:gd name="T52" fmla="*/ 1169 w 3331"/>
              <a:gd name="T53" fmla="*/ 3276 h 3328"/>
              <a:gd name="T54" fmla="*/ 912 w 3331"/>
              <a:gd name="T55" fmla="*/ 3182 h 3328"/>
              <a:gd name="T56" fmla="*/ 674 w 3331"/>
              <a:gd name="T57" fmla="*/ 3046 h 3328"/>
              <a:gd name="T58" fmla="*/ 460 w 3331"/>
              <a:gd name="T59" fmla="*/ 2866 h 3328"/>
              <a:gd name="T60" fmla="*/ 281 w 3331"/>
              <a:gd name="T61" fmla="*/ 2653 h 3328"/>
              <a:gd name="T62" fmla="*/ 145 w 3331"/>
              <a:gd name="T63" fmla="*/ 2415 h 3328"/>
              <a:gd name="T64" fmla="*/ 51 w 3331"/>
              <a:gd name="T65" fmla="*/ 2158 h 3328"/>
              <a:gd name="T66" fmla="*/ 4 w 3331"/>
              <a:gd name="T67" fmla="*/ 1887 h 3328"/>
              <a:gd name="T68" fmla="*/ 5 w 3331"/>
              <a:gd name="T69" fmla="*/ 1613 h 3328"/>
              <a:gd name="T70" fmla="*/ 52 w 3331"/>
              <a:gd name="T71" fmla="*/ 1349 h 3328"/>
              <a:gd name="T72" fmla="*/ 142 w 3331"/>
              <a:gd name="T73" fmla="*/ 1100 h 3328"/>
              <a:gd name="T74" fmla="*/ 274 w 3331"/>
              <a:gd name="T75" fmla="*/ 868 h 3328"/>
              <a:gd name="T76" fmla="*/ 446 w 3331"/>
              <a:gd name="T77" fmla="*/ 659 h 3328"/>
              <a:gd name="T78" fmla="*/ 651 w 3331"/>
              <a:gd name="T79" fmla="*/ 482 h 3328"/>
              <a:gd name="T80" fmla="*/ 880 w 3331"/>
              <a:gd name="T81" fmla="*/ 344 h 3328"/>
              <a:gd name="T82" fmla="*/ 1128 w 3331"/>
              <a:gd name="T83" fmla="*/ 249 h 3328"/>
              <a:gd name="T84" fmla="*/ 1389 w 3331"/>
              <a:gd name="T85" fmla="*/ 196 h 3328"/>
              <a:gd name="T86" fmla="*/ 1943 w 3331"/>
              <a:gd name="T87" fmla="*/ 0 h 3328"/>
              <a:gd name="T88" fmla="*/ 2222 w 3331"/>
              <a:gd name="T89" fmla="*/ 29 h 3328"/>
              <a:gd name="T90" fmla="*/ 2482 w 3331"/>
              <a:gd name="T91" fmla="*/ 109 h 3328"/>
              <a:gd name="T92" fmla="*/ 2718 w 3331"/>
              <a:gd name="T93" fmla="*/ 237 h 3328"/>
              <a:gd name="T94" fmla="*/ 2923 w 3331"/>
              <a:gd name="T95" fmla="*/ 407 h 3328"/>
              <a:gd name="T96" fmla="*/ 3094 w 3331"/>
              <a:gd name="T97" fmla="*/ 613 h 3328"/>
              <a:gd name="T98" fmla="*/ 3222 w 3331"/>
              <a:gd name="T99" fmla="*/ 848 h 3328"/>
              <a:gd name="T100" fmla="*/ 3302 w 3331"/>
              <a:gd name="T101" fmla="*/ 1109 h 3328"/>
              <a:gd name="T102" fmla="*/ 3331 w 3331"/>
              <a:gd name="T103" fmla="*/ 1388 h 3328"/>
              <a:gd name="T104" fmla="*/ 3310 w 3331"/>
              <a:gd name="T105" fmla="*/ 1449 h 3328"/>
              <a:gd name="T106" fmla="*/ 3256 w 3331"/>
              <a:gd name="T107" fmla="*/ 1484 h 3328"/>
              <a:gd name="T108" fmla="*/ 1920 w 3331"/>
              <a:gd name="T109" fmla="*/ 1484 h 3328"/>
              <a:gd name="T110" fmla="*/ 1866 w 3331"/>
              <a:gd name="T111" fmla="*/ 1449 h 3328"/>
              <a:gd name="T112" fmla="*/ 1844 w 3331"/>
              <a:gd name="T113" fmla="*/ 1388 h 3328"/>
              <a:gd name="T114" fmla="*/ 1854 w 3331"/>
              <a:gd name="T115" fmla="*/ 55 h 3328"/>
              <a:gd name="T116" fmla="*/ 1899 w 3331"/>
              <a:gd name="T117" fmla="*/ 10 h 3328"/>
              <a:gd name="T118" fmla="*/ 1943 w 3331"/>
              <a:gd name="T11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1" h="3328">
                <a:moveTo>
                  <a:pt x="2040" y="201"/>
                </a:moveTo>
                <a:lnTo>
                  <a:pt x="2040" y="1290"/>
                </a:lnTo>
                <a:lnTo>
                  <a:pt x="3130" y="1290"/>
                </a:lnTo>
                <a:lnTo>
                  <a:pt x="3120" y="1204"/>
                </a:lnTo>
                <a:lnTo>
                  <a:pt x="3104" y="1120"/>
                </a:lnTo>
                <a:lnTo>
                  <a:pt x="3082" y="1039"/>
                </a:lnTo>
                <a:lnTo>
                  <a:pt x="3055" y="959"/>
                </a:lnTo>
                <a:lnTo>
                  <a:pt x="3021" y="882"/>
                </a:lnTo>
                <a:lnTo>
                  <a:pt x="2984" y="809"/>
                </a:lnTo>
                <a:lnTo>
                  <a:pt x="2941" y="737"/>
                </a:lnTo>
                <a:lnTo>
                  <a:pt x="2893" y="670"/>
                </a:lnTo>
                <a:lnTo>
                  <a:pt x="2841" y="606"/>
                </a:lnTo>
                <a:lnTo>
                  <a:pt x="2785" y="546"/>
                </a:lnTo>
                <a:lnTo>
                  <a:pt x="2725" y="490"/>
                </a:lnTo>
                <a:lnTo>
                  <a:pt x="2661" y="438"/>
                </a:lnTo>
                <a:lnTo>
                  <a:pt x="2593" y="390"/>
                </a:lnTo>
                <a:lnTo>
                  <a:pt x="2522" y="347"/>
                </a:lnTo>
                <a:lnTo>
                  <a:pt x="2449" y="310"/>
                </a:lnTo>
                <a:lnTo>
                  <a:pt x="2371" y="276"/>
                </a:lnTo>
                <a:lnTo>
                  <a:pt x="2292" y="249"/>
                </a:lnTo>
                <a:lnTo>
                  <a:pt x="2210" y="227"/>
                </a:lnTo>
                <a:lnTo>
                  <a:pt x="2127" y="211"/>
                </a:lnTo>
                <a:lnTo>
                  <a:pt x="2040" y="201"/>
                </a:lnTo>
                <a:close/>
                <a:moveTo>
                  <a:pt x="1571" y="185"/>
                </a:moveTo>
                <a:lnTo>
                  <a:pt x="1593" y="189"/>
                </a:lnTo>
                <a:lnTo>
                  <a:pt x="1614" y="196"/>
                </a:lnTo>
                <a:lnTo>
                  <a:pt x="1632" y="207"/>
                </a:lnTo>
                <a:lnTo>
                  <a:pt x="1647" y="222"/>
                </a:lnTo>
                <a:lnTo>
                  <a:pt x="1658" y="240"/>
                </a:lnTo>
                <a:lnTo>
                  <a:pt x="1666" y="261"/>
                </a:lnTo>
                <a:lnTo>
                  <a:pt x="1669" y="284"/>
                </a:lnTo>
                <a:lnTo>
                  <a:pt x="1669" y="1555"/>
                </a:lnTo>
                <a:lnTo>
                  <a:pt x="1672" y="1578"/>
                </a:lnTo>
                <a:lnTo>
                  <a:pt x="1680" y="1600"/>
                </a:lnTo>
                <a:lnTo>
                  <a:pt x="1692" y="1619"/>
                </a:lnTo>
                <a:lnTo>
                  <a:pt x="1708" y="1635"/>
                </a:lnTo>
                <a:lnTo>
                  <a:pt x="1728" y="1648"/>
                </a:lnTo>
                <a:lnTo>
                  <a:pt x="1749" y="1656"/>
                </a:lnTo>
                <a:lnTo>
                  <a:pt x="1773" y="1659"/>
                </a:lnTo>
                <a:lnTo>
                  <a:pt x="3044" y="1659"/>
                </a:lnTo>
                <a:lnTo>
                  <a:pt x="3067" y="1661"/>
                </a:lnTo>
                <a:lnTo>
                  <a:pt x="3087" y="1669"/>
                </a:lnTo>
                <a:lnTo>
                  <a:pt x="3106" y="1680"/>
                </a:lnTo>
                <a:lnTo>
                  <a:pt x="3121" y="1695"/>
                </a:lnTo>
                <a:lnTo>
                  <a:pt x="3132" y="1714"/>
                </a:lnTo>
                <a:lnTo>
                  <a:pt x="3139" y="1734"/>
                </a:lnTo>
                <a:lnTo>
                  <a:pt x="3142" y="1757"/>
                </a:lnTo>
                <a:lnTo>
                  <a:pt x="3139" y="1846"/>
                </a:lnTo>
                <a:lnTo>
                  <a:pt x="3132" y="1935"/>
                </a:lnTo>
                <a:lnTo>
                  <a:pt x="3120" y="2022"/>
                </a:lnTo>
                <a:lnTo>
                  <a:pt x="3103" y="2109"/>
                </a:lnTo>
                <a:lnTo>
                  <a:pt x="3081" y="2193"/>
                </a:lnTo>
                <a:lnTo>
                  <a:pt x="3055" y="2277"/>
                </a:lnTo>
                <a:lnTo>
                  <a:pt x="3023" y="2358"/>
                </a:lnTo>
                <a:lnTo>
                  <a:pt x="2988" y="2438"/>
                </a:lnTo>
                <a:lnTo>
                  <a:pt x="2948" y="2515"/>
                </a:lnTo>
                <a:lnTo>
                  <a:pt x="2903" y="2590"/>
                </a:lnTo>
                <a:lnTo>
                  <a:pt x="2854" y="2664"/>
                </a:lnTo>
                <a:lnTo>
                  <a:pt x="2801" y="2734"/>
                </a:lnTo>
                <a:lnTo>
                  <a:pt x="2743" y="2802"/>
                </a:lnTo>
                <a:lnTo>
                  <a:pt x="2682" y="2867"/>
                </a:lnTo>
                <a:lnTo>
                  <a:pt x="2617" y="2928"/>
                </a:lnTo>
                <a:lnTo>
                  <a:pt x="2549" y="2986"/>
                </a:lnTo>
                <a:lnTo>
                  <a:pt x="2478" y="3039"/>
                </a:lnTo>
                <a:lnTo>
                  <a:pt x="2405" y="3088"/>
                </a:lnTo>
                <a:lnTo>
                  <a:pt x="2330" y="3133"/>
                </a:lnTo>
                <a:lnTo>
                  <a:pt x="2252" y="3173"/>
                </a:lnTo>
                <a:lnTo>
                  <a:pt x="2173" y="3208"/>
                </a:lnTo>
                <a:lnTo>
                  <a:pt x="2091" y="3240"/>
                </a:lnTo>
                <a:lnTo>
                  <a:pt x="2008" y="3266"/>
                </a:lnTo>
                <a:lnTo>
                  <a:pt x="1922" y="3288"/>
                </a:lnTo>
                <a:lnTo>
                  <a:pt x="1837" y="3305"/>
                </a:lnTo>
                <a:lnTo>
                  <a:pt x="1749" y="3317"/>
                </a:lnTo>
                <a:lnTo>
                  <a:pt x="1660" y="3325"/>
                </a:lnTo>
                <a:lnTo>
                  <a:pt x="1571" y="3328"/>
                </a:lnTo>
                <a:lnTo>
                  <a:pt x="1571" y="3328"/>
                </a:lnTo>
                <a:lnTo>
                  <a:pt x="1533" y="3328"/>
                </a:lnTo>
                <a:lnTo>
                  <a:pt x="1440" y="3322"/>
                </a:lnTo>
                <a:lnTo>
                  <a:pt x="1349" y="3312"/>
                </a:lnTo>
                <a:lnTo>
                  <a:pt x="1258" y="3296"/>
                </a:lnTo>
                <a:lnTo>
                  <a:pt x="1169" y="3276"/>
                </a:lnTo>
                <a:lnTo>
                  <a:pt x="1082" y="3249"/>
                </a:lnTo>
                <a:lnTo>
                  <a:pt x="995" y="3219"/>
                </a:lnTo>
                <a:lnTo>
                  <a:pt x="912" y="3182"/>
                </a:lnTo>
                <a:lnTo>
                  <a:pt x="830" y="3141"/>
                </a:lnTo>
                <a:lnTo>
                  <a:pt x="751" y="3095"/>
                </a:lnTo>
                <a:lnTo>
                  <a:pt x="674" y="3046"/>
                </a:lnTo>
                <a:lnTo>
                  <a:pt x="600" y="2990"/>
                </a:lnTo>
                <a:lnTo>
                  <a:pt x="529" y="2930"/>
                </a:lnTo>
                <a:lnTo>
                  <a:pt x="460" y="2866"/>
                </a:lnTo>
                <a:lnTo>
                  <a:pt x="396" y="2798"/>
                </a:lnTo>
                <a:lnTo>
                  <a:pt x="337" y="2727"/>
                </a:lnTo>
                <a:lnTo>
                  <a:pt x="281" y="2653"/>
                </a:lnTo>
                <a:lnTo>
                  <a:pt x="231" y="2576"/>
                </a:lnTo>
                <a:lnTo>
                  <a:pt x="185" y="2497"/>
                </a:lnTo>
                <a:lnTo>
                  <a:pt x="145" y="2415"/>
                </a:lnTo>
                <a:lnTo>
                  <a:pt x="108" y="2332"/>
                </a:lnTo>
                <a:lnTo>
                  <a:pt x="77" y="2245"/>
                </a:lnTo>
                <a:lnTo>
                  <a:pt x="51" y="2158"/>
                </a:lnTo>
                <a:lnTo>
                  <a:pt x="31" y="2069"/>
                </a:lnTo>
                <a:lnTo>
                  <a:pt x="14" y="1978"/>
                </a:lnTo>
                <a:lnTo>
                  <a:pt x="4" y="1887"/>
                </a:lnTo>
                <a:lnTo>
                  <a:pt x="0" y="1794"/>
                </a:lnTo>
                <a:lnTo>
                  <a:pt x="0" y="1704"/>
                </a:lnTo>
                <a:lnTo>
                  <a:pt x="5" y="1613"/>
                </a:lnTo>
                <a:lnTo>
                  <a:pt x="16" y="1524"/>
                </a:lnTo>
                <a:lnTo>
                  <a:pt x="32" y="1436"/>
                </a:lnTo>
                <a:lnTo>
                  <a:pt x="52" y="1349"/>
                </a:lnTo>
                <a:lnTo>
                  <a:pt x="77" y="1265"/>
                </a:lnTo>
                <a:lnTo>
                  <a:pt x="107" y="1181"/>
                </a:lnTo>
                <a:lnTo>
                  <a:pt x="142" y="1100"/>
                </a:lnTo>
                <a:lnTo>
                  <a:pt x="181" y="1020"/>
                </a:lnTo>
                <a:lnTo>
                  <a:pt x="225" y="943"/>
                </a:lnTo>
                <a:lnTo>
                  <a:pt x="274" y="868"/>
                </a:lnTo>
                <a:lnTo>
                  <a:pt x="327" y="795"/>
                </a:lnTo>
                <a:lnTo>
                  <a:pt x="384" y="726"/>
                </a:lnTo>
                <a:lnTo>
                  <a:pt x="446" y="659"/>
                </a:lnTo>
                <a:lnTo>
                  <a:pt x="511" y="596"/>
                </a:lnTo>
                <a:lnTo>
                  <a:pt x="580" y="537"/>
                </a:lnTo>
                <a:lnTo>
                  <a:pt x="651" y="482"/>
                </a:lnTo>
                <a:lnTo>
                  <a:pt x="725" y="432"/>
                </a:lnTo>
                <a:lnTo>
                  <a:pt x="801" y="386"/>
                </a:lnTo>
                <a:lnTo>
                  <a:pt x="880" y="344"/>
                </a:lnTo>
                <a:lnTo>
                  <a:pt x="961" y="308"/>
                </a:lnTo>
                <a:lnTo>
                  <a:pt x="1043" y="276"/>
                </a:lnTo>
                <a:lnTo>
                  <a:pt x="1128" y="249"/>
                </a:lnTo>
                <a:lnTo>
                  <a:pt x="1213" y="226"/>
                </a:lnTo>
                <a:lnTo>
                  <a:pt x="1301" y="209"/>
                </a:lnTo>
                <a:lnTo>
                  <a:pt x="1389" y="196"/>
                </a:lnTo>
                <a:lnTo>
                  <a:pt x="1480" y="189"/>
                </a:lnTo>
                <a:lnTo>
                  <a:pt x="1571" y="185"/>
                </a:lnTo>
                <a:close/>
                <a:moveTo>
                  <a:pt x="1943" y="0"/>
                </a:moveTo>
                <a:lnTo>
                  <a:pt x="2037" y="3"/>
                </a:lnTo>
                <a:lnTo>
                  <a:pt x="2130" y="13"/>
                </a:lnTo>
                <a:lnTo>
                  <a:pt x="2222" y="29"/>
                </a:lnTo>
                <a:lnTo>
                  <a:pt x="2311" y="50"/>
                </a:lnTo>
                <a:lnTo>
                  <a:pt x="2398" y="77"/>
                </a:lnTo>
                <a:lnTo>
                  <a:pt x="2482" y="109"/>
                </a:lnTo>
                <a:lnTo>
                  <a:pt x="2564" y="147"/>
                </a:lnTo>
                <a:lnTo>
                  <a:pt x="2642" y="190"/>
                </a:lnTo>
                <a:lnTo>
                  <a:pt x="2718" y="237"/>
                </a:lnTo>
                <a:lnTo>
                  <a:pt x="2790" y="289"/>
                </a:lnTo>
                <a:lnTo>
                  <a:pt x="2858" y="346"/>
                </a:lnTo>
                <a:lnTo>
                  <a:pt x="2923" y="407"/>
                </a:lnTo>
                <a:lnTo>
                  <a:pt x="2985" y="472"/>
                </a:lnTo>
                <a:lnTo>
                  <a:pt x="3041" y="541"/>
                </a:lnTo>
                <a:lnTo>
                  <a:pt x="3094" y="613"/>
                </a:lnTo>
                <a:lnTo>
                  <a:pt x="3140" y="688"/>
                </a:lnTo>
                <a:lnTo>
                  <a:pt x="3183" y="767"/>
                </a:lnTo>
                <a:lnTo>
                  <a:pt x="3222" y="848"/>
                </a:lnTo>
                <a:lnTo>
                  <a:pt x="3253" y="933"/>
                </a:lnTo>
                <a:lnTo>
                  <a:pt x="3281" y="1019"/>
                </a:lnTo>
                <a:lnTo>
                  <a:pt x="3302" y="1109"/>
                </a:lnTo>
                <a:lnTo>
                  <a:pt x="3318" y="1200"/>
                </a:lnTo>
                <a:lnTo>
                  <a:pt x="3328" y="1293"/>
                </a:lnTo>
                <a:lnTo>
                  <a:pt x="3331" y="1388"/>
                </a:lnTo>
                <a:lnTo>
                  <a:pt x="3328" y="1410"/>
                </a:lnTo>
                <a:lnTo>
                  <a:pt x="3321" y="1431"/>
                </a:lnTo>
                <a:lnTo>
                  <a:pt x="3310" y="1449"/>
                </a:lnTo>
                <a:lnTo>
                  <a:pt x="3294" y="1464"/>
                </a:lnTo>
                <a:lnTo>
                  <a:pt x="3276" y="1477"/>
                </a:lnTo>
                <a:lnTo>
                  <a:pt x="3256" y="1484"/>
                </a:lnTo>
                <a:lnTo>
                  <a:pt x="3232" y="1486"/>
                </a:lnTo>
                <a:lnTo>
                  <a:pt x="1943" y="1486"/>
                </a:lnTo>
                <a:lnTo>
                  <a:pt x="1920" y="1484"/>
                </a:lnTo>
                <a:lnTo>
                  <a:pt x="1899" y="1477"/>
                </a:lnTo>
                <a:lnTo>
                  <a:pt x="1881" y="1464"/>
                </a:lnTo>
                <a:lnTo>
                  <a:pt x="1866" y="1449"/>
                </a:lnTo>
                <a:lnTo>
                  <a:pt x="1854" y="1431"/>
                </a:lnTo>
                <a:lnTo>
                  <a:pt x="1847" y="1410"/>
                </a:lnTo>
                <a:lnTo>
                  <a:pt x="1844" y="1388"/>
                </a:lnTo>
                <a:lnTo>
                  <a:pt x="1844" y="98"/>
                </a:lnTo>
                <a:lnTo>
                  <a:pt x="1847" y="75"/>
                </a:lnTo>
                <a:lnTo>
                  <a:pt x="1854" y="55"/>
                </a:lnTo>
                <a:lnTo>
                  <a:pt x="1866" y="37"/>
                </a:lnTo>
                <a:lnTo>
                  <a:pt x="1881" y="22"/>
                </a:lnTo>
                <a:lnTo>
                  <a:pt x="1899" y="10"/>
                </a:lnTo>
                <a:lnTo>
                  <a:pt x="1920" y="3"/>
                </a:lnTo>
                <a:lnTo>
                  <a:pt x="1943" y="0"/>
                </a:lnTo>
                <a:lnTo>
                  <a:pt x="1943"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7" name="Inhaltsplatzhalter 4">
            <a:extLst>
              <a:ext uri="{FF2B5EF4-FFF2-40B4-BE49-F238E27FC236}">
                <a16:creationId xmlns:a16="http://schemas.microsoft.com/office/drawing/2014/main" id="{3B5107C2-1F77-4D4D-BE15-6C842F4A80DD}"/>
              </a:ext>
            </a:extLst>
          </p:cNvPr>
          <p:cNvSpPr txBox="1">
            <a:spLocks/>
          </p:cNvSpPr>
          <p:nvPr/>
        </p:nvSpPr>
        <p:spPr>
          <a:xfrm>
            <a:off x="345952" y="4900979"/>
            <a:ext cx="1515088" cy="101566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en-US" sz="1100" b="1" dirty="0" err="1">
                <a:solidFill>
                  <a:schemeClr val="tx1"/>
                </a:solidFill>
                <a:latin typeface="Bookman Old Style" panose="02050604050505020204" pitchFamily="18" charset="0"/>
                <a:ea typeface="Times New Roman" panose="02020603050405020304" pitchFamily="18" charset="0"/>
              </a:rPr>
              <a:t>Meningkatkan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sosialisasi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kepada</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masyarakat</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dengan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melibatkan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berbagai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pihak</a:t>
            </a:r>
            <a:r>
              <a:rPr lang="en-US" sz="1100" b="1" dirty="0">
                <a:solidFill>
                  <a:schemeClr val="tx1"/>
                </a:solidFill>
                <a:latin typeface="Bookman Old Style" panose="02050604050505020204" pitchFamily="18" charset="0"/>
                <a:ea typeface="Times New Roman" panose="02020603050405020304" pitchFamily="18" charset="0"/>
              </a:rPr>
              <a:t> yang </a:t>
            </a:r>
            <a:r>
              <a:rPr lang="en-US" sz="1100" b="1" dirty="0" err="1">
                <a:solidFill>
                  <a:schemeClr val="tx1"/>
                </a:solidFill>
                <a:latin typeface="Bookman Old Style" panose="02050604050505020204" pitchFamily="18" charset="0"/>
                <a:ea typeface="Times New Roman" panose="02020603050405020304" pitchFamily="18" charset="0"/>
              </a:rPr>
              <a:t>berkepentingan</a:t>
            </a:r>
            <a:endParaRPr lang="en-US" sz="500" b="1" dirty="0">
              <a:solidFill>
                <a:schemeClr val="tx1"/>
              </a:solidFill>
              <a:latin typeface="Bookman Old Style" panose="02050604050505020204" pitchFamily="18" charset="0"/>
            </a:endParaRPr>
          </a:p>
        </p:txBody>
      </p:sp>
      <p:sp>
        <p:nvSpPr>
          <p:cNvPr id="40" name="Inhaltsplatzhalter 4">
            <a:extLst>
              <a:ext uri="{FF2B5EF4-FFF2-40B4-BE49-F238E27FC236}">
                <a16:creationId xmlns:a16="http://schemas.microsoft.com/office/drawing/2014/main" id="{D8092718-7FD8-4BF8-8CD3-8AD8E055DF19}"/>
              </a:ext>
            </a:extLst>
          </p:cNvPr>
          <p:cNvSpPr txBox="1">
            <a:spLocks/>
          </p:cNvSpPr>
          <p:nvPr/>
        </p:nvSpPr>
        <p:spPr>
          <a:xfrm>
            <a:off x="3801796" y="4900977"/>
            <a:ext cx="1515088" cy="118494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en-US" sz="1100" b="1" dirty="0" err="1">
                <a:solidFill>
                  <a:schemeClr val="tx1"/>
                </a:solidFill>
                <a:latin typeface="Bookman Old Style" panose="02050604050505020204" pitchFamily="18" charset="0"/>
                <a:ea typeface="Times New Roman" panose="02020603050405020304" pitchFamily="18" charset="0"/>
              </a:rPr>
              <a:t>Meningkatkan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pemahamanan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masyarakat</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utamanya</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kelompok</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milenial</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melalui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konten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politik</a:t>
            </a:r>
            <a:r>
              <a:rPr lang="en-US" sz="1100" b="1" dirty="0">
                <a:solidFill>
                  <a:schemeClr val="tx1"/>
                </a:solidFill>
                <a:latin typeface="Bookman Old Style" panose="02050604050505020204" pitchFamily="18" charset="0"/>
                <a:ea typeface="Times New Roman" panose="02020603050405020304" pitchFamily="18" charset="0"/>
              </a:rPr>
              <a:t> yang </a:t>
            </a:r>
            <a:r>
              <a:rPr lang="en-US" sz="1100" b="1" dirty="0" err="1">
                <a:solidFill>
                  <a:schemeClr val="tx1"/>
                </a:solidFill>
                <a:latin typeface="Bookman Old Style" panose="02050604050505020204" pitchFamily="18" charset="0"/>
                <a:ea typeface="Times New Roman" panose="02020603050405020304" pitchFamily="18" charset="0"/>
              </a:rPr>
              <a:t>positif</a:t>
            </a:r>
            <a:r>
              <a:rPr lang="en-US" sz="1100" b="1" dirty="0">
                <a:solidFill>
                  <a:schemeClr val="tx1"/>
                </a:solidFill>
                <a:latin typeface="Bookman Old Style" panose="02050604050505020204" pitchFamily="18" charset="0"/>
                <a:ea typeface="Times New Roman" panose="02020603050405020304" pitchFamily="18" charset="0"/>
              </a:rPr>
              <a:t> di media</a:t>
            </a:r>
            <a:endParaRPr lang="en-US" sz="500" b="1" dirty="0">
              <a:solidFill>
                <a:schemeClr val="tx1"/>
              </a:solidFill>
              <a:latin typeface="Bookman Old Style" panose="02050604050505020204" pitchFamily="18" charset="0"/>
            </a:endParaRPr>
          </a:p>
        </p:txBody>
      </p:sp>
      <p:sp>
        <p:nvSpPr>
          <p:cNvPr id="43" name="Inhaltsplatzhalter 4">
            <a:extLst>
              <a:ext uri="{FF2B5EF4-FFF2-40B4-BE49-F238E27FC236}">
                <a16:creationId xmlns:a16="http://schemas.microsoft.com/office/drawing/2014/main" id="{2C2BCCBD-4B92-4F00-9B57-0AEB8B9BA1D4}"/>
              </a:ext>
            </a:extLst>
          </p:cNvPr>
          <p:cNvSpPr txBox="1">
            <a:spLocks/>
          </p:cNvSpPr>
          <p:nvPr/>
        </p:nvSpPr>
        <p:spPr>
          <a:xfrm>
            <a:off x="2073874" y="4900977"/>
            <a:ext cx="1515088" cy="101566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en-US" sz="1100" b="1" dirty="0" err="1">
                <a:solidFill>
                  <a:schemeClr val="tx1"/>
                </a:solidFill>
                <a:latin typeface="Bookman Old Style" panose="02050604050505020204" pitchFamily="18" charset="0"/>
                <a:ea typeface="Times New Roman" panose="02020603050405020304" pitchFamily="18" charset="0"/>
              </a:rPr>
              <a:t>Mendorong</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peningkatan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partisipasi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politik</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masyarakat</a:t>
            </a:r>
            <a:r>
              <a:rPr lang="en-US" sz="1100" b="1" dirty="0">
                <a:solidFill>
                  <a:schemeClr val="tx1"/>
                </a:solidFill>
                <a:latin typeface="Bookman Old Style" panose="02050604050505020204" pitchFamily="18" charset="0"/>
                <a:ea typeface="Times New Roman" panose="02020603050405020304" pitchFamily="18" charset="0"/>
              </a:rPr>
              <a:t> pada </a:t>
            </a:r>
            <a:r>
              <a:rPr lang="en-US" sz="1100" b="1" dirty="0" err="1">
                <a:solidFill>
                  <a:schemeClr val="tx1"/>
                </a:solidFill>
                <a:latin typeface="Bookman Old Style" panose="02050604050505020204" pitchFamily="18" charset="0"/>
                <a:ea typeface="Times New Roman" panose="02020603050405020304" pitchFamily="18" charset="0"/>
              </a:rPr>
              <a:t>pelaksanaan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Pemilihan</a:t>
            </a:r>
            <a:endParaRPr lang="en-US" sz="500" b="1" dirty="0">
              <a:solidFill>
                <a:schemeClr val="tx1"/>
              </a:solidFill>
              <a:latin typeface="Bookman Old Style" panose="02050604050505020204" pitchFamily="18" charset="0"/>
            </a:endParaRPr>
          </a:p>
        </p:txBody>
      </p:sp>
      <p:sp>
        <p:nvSpPr>
          <p:cNvPr id="46" name="Inhaltsplatzhalter 4">
            <a:extLst>
              <a:ext uri="{FF2B5EF4-FFF2-40B4-BE49-F238E27FC236}">
                <a16:creationId xmlns:a16="http://schemas.microsoft.com/office/drawing/2014/main" id="{FE091270-00D5-4A48-8BC1-6EED5DCD82E3}"/>
              </a:ext>
            </a:extLst>
          </p:cNvPr>
          <p:cNvSpPr txBox="1">
            <a:spLocks/>
          </p:cNvSpPr>
          <p:nvPr/>
        </p:nvSpPr>
        <p:spPr>
          <a:xfrm>
            <a:off x="5529719" y="4900975"/>
            <a:ext cx="1515088" cy="118494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en-US" sz="1100" b="1" dirty="0" err="1">
                <a:solidFill>
                  <a:schemeClr val="tx1"/>
                </a:solidFill>
                <a:latin typeface="Bookman Old Style" panose="02050604050505020204" pitchFamily="18" charset="0"/>
                <a:ea typeface="Times New Roman" panose="02020603050405020304" pitchFamily="18" charset="0"/>
              </a:rPr>
              <a:t>Mendorong</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peningkatan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pemantauan</a:t>
            </a:r>
            <a:r>
              <a:rPr lang="en-US" sz="1100" b="1" dirty="0">
                <a:solidFill>
                  <a:schemeClr val="tx1"/>
                </a:solidFill>
                <a:latin typeface="Bookman Old Style" panose="02050604050505020204" pitchFamily="18" charset="0"/>
                <a:ea typeface="Times New Roman" panose="02020603050405020304" pitchFamily="18" charset="0"/>
              </a:rPr>
              <a:t> dan </a:t>
            </a:r>
            <a:r>
              <a:rPr lang="en-US" sz="1100" b="1" dirty="0" err="1">
                <a:solidFill>
                  <a:schemeClr val="tx1"/>
                </a:solidFill>
                <a:latin typeface="Bookman Old Style" panose="02050604050505020204" pitchFamily="18" charset="0"/>
                <a:ea typeface="Times New Roman" panose="02020603050405020304" pitchFamily="18" charset="0"/>
              </a:rPr>
              <a:t>pelaporan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jajaran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kesbangpol</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terhadap</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perkembangan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situasi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politik</a:t>
            </a:r>
            <a:endParaRPr lang="en-US" sz="500" b="1" dirty="0">
              <a:solidFill>
                <a:schemeClr val="tx1"/>
              </a:solidFill>
              <a:latin typeface="Bookman Old Style" panose="02050604050505020204" pitchFamily="18" charset="0"/>
            </a:endParaRPr>
          </a:p>
        </p:txBody>
      </p:sp>
      <p:sp>
        <p:nvSpPr>
          <p:cNvPr id="49" name="Inhaltsplatzhalter 4">
            <a:extLst>
              <a:ext uri="{FF2B5EF4-FFF2-40B4-BE49-F238E27FC236}">
                <a16:creationId xmlns:a16="http://schemas.microsoft.com/office/drawing/2014/main" id="{996F7C8A-7D43-439F-8039-A4216CDDAD1D}"/>
              </a:ext>
            </a:extLst>
          </p:cNvPr>
          <p:cNvSpPr txBox="1">
            <a:spLocks/>
          </p:cNvSpPr>
          <p:nvPr/>
        </p:nvSpPr>
        <p:spPr>
          <a:xfrm>
            <a:off x="7257642" y="4900975"/>
            <a:ext cx="1515088" cy="118494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en-US" sz="1100" b="1" dirty="0" err="1">
                <a:solidFill>
                  <a:schemeClr val="tx1"/>
                </a:solidFill>
                <a:latin typeface="Bookman Old Style" panose="02050604050505020204" pitchFamily="18" charset="0"/>
                <a:ea typeface="Times New Roman" panose="02020603050405020304" pitchFamily="18" charset="0"/>
              </a:rPr>
              <a:t>Mendorong</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sosialisasi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lebih</a:t>
            </a:r>
            <a:r>
              <a:rPr lang="en-US" sz="1100" b="1" dirty="0">
                <a:solidFill>
                  <a:schemeClr val="tx1"/>
                </a:solidFill>
                <a:latin typeface="Bookman Old Style" panose="02050604050505020204" pitchFamily="18" charset="0"/>
                <a:ea typeface="Times New Roman" panose="02020603050405020304" pitchFamily="18" charset="0"/>
              </a:rPr>
              <a:t> massif </a:t>
            </a:r>
            <a:r>
              <a:rPr lang="en-US" sz="1100" b="1" dirty="0" err="1">
                <a:solidFill>
                  <a:schemeClr val="tx1"/>
                </a:solidFill>
                <a:latin typeface="Bookman Old Style" panose="02050604050505020204" pitchFamily="18" charset="0"/>
                <a:ea typeface="Times New Roman" panose="02020603050405020304" pitchFamily="18" charset="0"/>
              </a:rPr>
              <a:t>kepada</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pemilih</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pemula</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melalui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berbagai</a:t>
            </a:r>
            <a:r>
              <a:rPr lang="en-US" sz="1100" b="1" dirty="0">
                <a:solidFill>
                  <a:schemeClr val="tx1"/>
                </a:solidFill>
                <a:latin typeface="Bookman Old Style" panose="02050604050505020204" pitchFamily="18" charset="0"/>
                <a:ea typeface="Times New Roman" panose="02020603050405020304" pitchFamily="18" charset="0"/>
              </a:rPr>
              <a:t> platform digital dan media </a:t>
            </a:r>
            <a:r>
              <a:rPr lang="en-US" sz="1100" b="1" dirty="0" err="1">
                <a:solidFill>
                  <a:schemeClr val="tx1"/>
                </a:solidFill>
                <a:latin typeface="Bookman Old Style" panose="02050604050505020204" pitchFamily="18" charset="0"/>
                <a:ea typeface="Times New Roman" panose="02020603050405020304" pitchFamily="18" charset="0"/>
              </a:rPr>
              <a:t>cetak</a:t>
            </a:r>
            <a:endParaRPr lang="en-US" sz="500" b="1" dirty="0">
              <a:solidFill>
                <a:schemeClr val="tx1"/>
              </a:solidFill>
              <a:latin typeface="Bookman Old Style" panose="02050604050505020204" pitchFamily="18" charset="0"/>
            </a:endParaRPr>
          </a:p>
        </p:txBody>
      </p:sp>
      <p:sp>
        <p:nvSpPr>
          <p:cNvPr id="50" name="Rectangle 49">
            <a:extLst>
              <a:ext uri="{FF2B5EF4-FFF2-40B4-BE49-F238E27FC236}">
                <a16:creationId xmlns:a16="http://schemas.microsoft.com/office/drawing/2014/main" id="{D9B5DD3C-4D23-493C-8109-F2299C53801C}"/>
              </a:ext>
            </a:extLst>
          </p:cNvPr>
          <p:cNvSpPr/>
          <p:nvPr/>
        </p:nvSpPr>
        <p:spPr>
          <a:xfrm>
            <a:off x="3690" y="1311869"/>
            <a:ext cx="6501962" cy="1077218"/>
          </a:xfrm>
          <a:prstGeom prst="rect">
            <a:avLst/>
          </a:prstGeom>
        </p:spPr>
        <p:txBody>
          <a:bodyPr wrap="square">
            <a:spAutoFit/>
          </a:bodyPr>
          <a:lstStyle/>
          <a:p>
            <a:pPr algn="ctr" defTabSz="633062">
              <a:defRPr/>
            </a:pPr>
            <a:r>
              <a:rPr lang="en-ID" sz="3200" b="1" dirty="0">
                <a:solidFill>
                  <a:prstClr val="black"/>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PENGEMBANGAN LITERASI POLITIK MASYARAKAT</a:t>
            </a:r>
            <a:endParaRPr lang="id-ID" sz="3200" b="1" dirty="0">
              <a:solidFill>
                <a:prstClr val="black"/>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endParaRPr>
          </a:p>
        </p:txBody>
      </p:sp>
    </p:spTree>
    <p:extLst>
      <p:ext uri="{BB962C8B-B14F-4D97-AF65-F5344CB8AC3E}">
        <p14:creationId xmlns:p14="http://schemas.microsoft.com/office/powerpoint/2010/main" val="98745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20000" decel="8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accel="20000" decel="8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000"/>
                            </p:stCondLst>
                            <p:childTnLst>
                              <p:par>
                                <p:cTn id="20" presetID="2" presetClass="entr" presetSubtype="1" accel="20000" decel="8000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0-#ppt_h/2"/>
                                          </p:val>
                                        </p:tav>
                                        <p:tav tm="100000">
                                          <p:val>
                                            <p:strVal val="#ppt_y"/>
                                          </p:val>
                                        </p:tav>
                                      </p:tavLst>
                                    </p:anim>
                                  </p:childTnLst>
                                </p:cTn>
                              </p:par>
                              <p:par>
                                <p:cTn id="24" presetID="2" presetClass="entr" presetSubtype="4" accel="20000" decel="8000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000"/>
                            </p:stCondLst>
                            <p:childTnLst>
                              <p:par>
                                <p:cTn id="35" presetID="2" presetClass="entr" presetSubtype="1" accel="20000" decel="8000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0-#ppt_h/2"/>
                                          </p:val>
                                        </p:tav>
                                        <p:tav tm="100000">
                                          <p:val>
                                            <p:strVal val="#ppt_y"/>
                                          </p:val>
                                        </p:tav>
                                      </p:tavLst>
                                    </p:anim>
                                  </p:childTnLst>
                                </p:cTn>
                              </p:par>
                              <p:par>
                                <p:cTn id="39" presetID="2" presetClass="entr" presetSubtype="4" accel="20000" decel="8000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3000"/>
                            </p:stCondLst>
                            <p:childTnLst>
                              <p:par>
                                <p:cTn id="50" presetID="2" presetClass="entr" presetSubtype="1" accel="20000" decel="80000"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0-#ppt_h/2"/>
                                          </p:val>
                                        </p:tav>
                                        <p:tav tm="100000">
                                          <p:val>
                                            <p:strVal val="#ppt_y"/>
                                          </p:val>
                                        </p:tav>
                                      </p:tavLst>
                                    </p:anim>
                                  </p:childTnLst>
                                </p:cTn>
                              </p:par>
                              <p:par>
                                <p:cTn id="54" presetID="2" presetClass="entr" presetSubtype="4" accel="20000" decel="80000"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fill="hold"/>
                                        <p:tgtEl>
                                          <p:spTgt spid="9"/>
                                        </p:tgtEl>
                                        <p:attrNameLst>
                                          <p:attrName>ppt_x</p:attrName>
                                        </p:attrNameLst>
                                      </p:cBhvr>
                                      <p:tavLst>
                                        <p:tav tm="0">
                                          <p:val>
                                            <p:strVal val="#ppt_x"/>
                                          </p:val>
                                        </p:tav>
                                        <p:tav tm="100000">
                                          <p:val>
                                            <p:strVal val="#ppt_x"/>
                                          </p:val>
                                        </p:tav>
                                      </p:tavLst>
                                    </p:anim>
                                    <p:anim calcmode="lin" valueType="num">
                                      <p:cBhvr additive="base">
                                        <p:cTn id="57" dur="500" fill="hold"/>
                                        <p:tgtEl>
                                          <p:spTgt spid="9"/>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53" presetClass="entr" presetSubtype="16"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childTnLst>
                          </p:cTn>
                        </p:par>
                        <p:par>
                          <p:cTn id="64" fill="hold">
                            <p:stCondLst>
                              <p:cond delay="4000"/>
                            </p:stCondLst>
                            <p:childTnLst>
                              <p:par>
                                <p:cTn id="65" presetID="2" presetClass="entr" presetSubtype="1" accel="20000" decel="80000"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0-#ppt_h/2"/>
                                          </p:val>
                                        </p:tav>
                                        <p:tav tm="100000">
                                          <p:val>
                                            <p:strVal val="#ppt_y"/>
                                          </p:val>
                                        </p:tav>
                                      </p:tavLst>
                                    </p:anim>
                                  </p:childTnLst>
                                </p:cTn>
                              </p:par>
                              <p:par>
                                <p:cTn id="69" presetID="2" presetClass="entr" presetSubtype="4" accel="20000" decel="8000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500" fill="hold"/>
                                        <p:tgtEl>
                                          <p:spTgt spid="11"/>
                                        </p:tgtEl>
                                        <p:attrNameLst>
                                          <p:attrName>ppt_x</p:attrName>
                                        </p:attrNameLst>
                                      </p:cBhvr>
                                      <p:tavLst>
                                        <p:tav tm="0">
                                          <p:val>
                                            <p:strVal val="#ppt_x"/>
                                          </p:val>
                                        </p:tav>
                                        <p:tav tm="100000">
                                          <p:val>
                                            <p:strVal val="#ppt_x"/>
                                          </p:val>
                                        </p:tav>
                                      </p:tavLst>
                                    </p:anim>
                                    <p:anim calcmode="lin" valueType="num">
                                      <p:cBhvr additive="base">
                                        <p:cTn id="72" dur="500" fill="hold"/>
                                        <p:tgtEl>
                                          <p:spTgt spid="11"/>
                                        </p:tgtEl>
                                        <p:attrNameLst>
                                          <p:attrName>ppt_y</p:attrName>
                                        </p:attrNameLst>
                                      </p:cBhvr>
                                      <p:tavLst>
                                        <p:tav tm="0">
                                          <p:val>
                                            <p:strVal val="1+#ppt_h/2"/>
                                          </p:val>
                                        </p:tav>
                                        <p:tav tm="100000">
                                          <p:val>
                                            <p:strVal val="#ppt_y"/>
                                          </p:val>
                                        </p:tav>
                                      </p:tavLst>
                                    </p:anim>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p:cTn id="76" dur="500" fill="hold"/>
                                        <p:tgtEl>
                                          <p:spTgt spid="34"/>
                                        </p:tgtEl>
                                        <p:attrNameLst>
                                          <p:attrName>ppt_w</p:attrName>
                                        </p:attrNameLst>
                                      </p:cBhvr>
                                      <p:tavLst>
                                        <p:tav tm="0">
                                          <p:val>
                                            <p:fltVal val="0"/>
                                          </p:val>
                                        </p:tav>
                                        <p:tav tm="100000">
                                          <p:val>
                                            <p:strVal val="#ppt_w"/>
                                          </p:val>
                                        </p:tav>
                                      </p:tavLst>
                                    </p:anim>
                                    <p:anim calcmode="lin" valueType="num">
                                      <p:cBhvr>
                                        <p:cTn id="77" dur="500" fill="hold"/>
                                        <p:tgtEl>
                                          <p:spTgt spid="34"/>
                                        </p:tgtEl>
                                        <p:attrNameLst>
                                          <p:attrName>ppt_h</p:attrName>
                                        </p:attrNameLst>
                                      </p:cBhvr>
                                      <p:tavLst>
                                        <p:tav tm="0">
                                          <p:val>
                                            <p:fltVal val="0"/>
                                          </p:val>
                                        </p:tav>
                                        <p:tav tm="100000">
                                          <p:val>
                                            <p:strVal val="#ppt_h"/>
                                          </p:val>
                                        </p:tav>
                                      </p:tavLst>
                                    </p:anim>
                                    <p:animEffect transition="in" filter="fade">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3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5"/>
          <p:cNvSpPr txBox="1">
            <a:spLocks noGrp="1"/>
          </p:cNvSpPr>
          <p:nvPr>
            <p:ph type="body" idx="1"/>
          </p:nvPr>
        </p:nvSpPr>
        <p:spPr>
          <a:xfrm>
            <a:off x="415636" y="2940381"/>
            <a:ext cx="8497078" cy="1699757"/>
          </a:xfrm>
          <a:prstGeom prst="rect">
            <a:avLst/>
          </a:prstGeom>
        </p:spPr>
        <p:txBody>
          <a:bodyPr spcFirstLastPara="1" vert="horz" wrap="square" lIns="91428" tIns="91428" rIns="91428" bIns="91428" rtlCol="0" anchor="ctr" anchorCtr="0">
            <a:noAutofit/>
          </a:bodyPr>
          <a:lstStyle/>
          <a:p>
            <a:pPr marL="0" indent="0">
              <a:buNone/>
            </a:pPr>
            <a:r>
              <a:rPr lang="en" sz="3600" dirty="0">
                <a:effectLst>
                  <a:outerShdw blurRad="38100" dist="38100" dir="2700000" algn="tl">
                    <a:srgbClr val="000000">
                      <a:alpha val="43137"/>
                    </a:srgbClr>
                  </a:outerShdw>
                </a:effectLst>
              </a:rPr>
              <a:t>STABILITAS POLITIK DALAM NEGERI UNTUK KEDAULATAN RAKYAT, GUNA PERWUJUDAN PERLINDUNGAN &amp; KESEJAHTERAAN SELURUH BANGSA INDONESIA</a:t>
            </a:r>
            <a:endParaRPr sz="3600" dirty="0">
              <a:effectLst>
                <a:outerShdw blurRad="38100" dist="38100" dir="2700000" algn="tl">
                  <a:srgbClr val="000000">
                    <a:alpha val="43137"/>
                  </a:srgbClr>
                </a:outerShdw>
              </a:effectLst>
            </a:endParaRPr>
          </a:p>
        </p:txBody>
      </p:sp>
      <p:sp>
        <p:nvSpPr>
          <p:cNvPr id="132" name="Google Shape;132;p15"/>
          <p:cNvSpPr txBox="1">
            <a:spLocks noGrp="1"/>
          </p:cNvSpPr>
          <p:nvPr>
            <p:ph type="sldNum" idx="12"/>
          </p:nvPr>
        </p:nvSpPr>
        <p:spPr>
          <a:xfrm>
            <a:off x="27123" y="5607387"/>
            <a:ext cx="548700" cy="393651"/>
          </a:xfrm>
          <a:prstGeom prst="rect">
            <a:avLst/>
          </a:prstGeom>
        </p:spPr>
        <p:txBody>
          <a:bodyPr spcFirstLastPara="1" vert="horz" wrap="square" lIns="91428" tIns="91428" rIns="91428" bIns="91428" rtlCol="0" anchor="t" anchorCtr="0">
            <a:noAutofit/>
          </a:bodyPr>
          <a:lstStyle/>
          <a:p>
            <a:pPr algn="l" defTabSz="914400">
              <a:defRPr/>
            </a:pPr>
            <a:fld id="{00000000-1234-1234-1234-123412341234}" type="slidenum">
              <a:rPr lang="en">
                <a:latin typeface="Calibri"/>
              </a:rPr>
              <a:pPr algn="l" defTabSz="914400">
                <a:defRPr/>
              </a:pPr>
              <a:t>31</a:t>
            </a:fld>
            <a:endParaRPr>
              <a:latin typeface="Calibri"/>
            </a:endParaRPr>
          </a:p>
        </p:txBody>
      </p:sp>
      <p:pic>
        <p:nvPicPr>
          <p:cNvPr id="2" name="Picture 1">
            <a:extLst>
              <a:ext uri="{FF2B5EF4-FFF2-40B4-BE49-F238E27FC236}">
                <a16:creationId xmlns:a16="http://schemas.microsoft.com/office/drawing/2014/main" id="{32943965-2CD5-4341-AE67-898C4BE4C4FE}"/>
              </a:ext>
            </a:extLst>
          </p:cNvPr>
          <p:cNvPicPr>
            <a:picLocks noChangeAspect="1"/>
          </p:cNvPicPr>
          <p:nvPr/>
        </p:nvPicPr>
        <p:blipFill>
          <a:blip r:embed="rId3"/>
          <a:stretch>
            <a:fillRect/>
          </a:stretch>
        </p:blipFill>
        <p:spPr>
          <a:xfrm>
            <a:off x="7294572" y="513863"/>
            <a:ext cx="1618142" cy="1702242"/>
          </a:xfrm>
          <a:prstGeom prst="rect">
            <a:avLst/>
          </a:prstGeom>
          <a:effectLst>
            <a:outerShdw blurRad="50800" dist="38100" dir="5400000" algn="t" rotWithShape="0">
              <a:prstClr val="black">
                <a:alpha val="40000"/>
              </a:prstClr>
            </a:outerShdw>
          </a:effectLst>
        </p:spPr>
      </p:pic>
      <p:pic>
        <p:nvPicPr>
          <p:cNvPr id="3" name="Picture 2">
            <a:extLst>
              <a:ext uri="{FF2B5EF4-FFF2-40B4-BE49-F238E27FC236}">
                <a16:creationId xmlns:a16="http://schemas.microsoft.com/office/drawing/2014/main" id="{8C1638F1-E3CA-48F0-B4D7-3CAB35D215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987" y="248054"/>
            <a:ext cx="1246533" cy="1473731"/>
          </a:xfrm>
          <a:prstGeom prst="rect">
            <a:avLst/>
          </a:prstGeom>
        </p:spPr>
      </p:pic>
    </p:spTree>
    <p:extLst>
      <p:ext uri="{BB962C8B-B14F-4D97-AF65-F5344CB8AC3E}">
        <p14:creationId xmlns:p14="http://schemas.microsoft.com/office/powerpoint/2010/main" val="824105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DEDC083A-CDC3-48A7-82E7-14EA96851D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180"/>
            <a:ext cx="9183029" cy="2424112"/>
          </a:xfrm>
          <a:prstGeom prst="rect">
            <a:avLst/>
          </a:prstGeom>
        </p:spPr>
      </p:pic>
      <p:pic>
        <p:nvPicPr>
          <p:cNvPr id="5" name="Picture 4" descr="A close up of a logo&#10;&#10;Description automatically generated">
            <a:extLst>
              <a:ext uri="{FF2B5EF4-FFF2-40B4-BE49-F238E27FC236}">
                <a16:creationId xmlns:a16="http://schemas.microsoft.com/office/drawing/2014/main" id="{37ABAADF-44A3-44B8-B33F-3503EB3F558D}"/>
              </a:ext>
            </a:extLst>
          </p:cNvPr>
          <p:cNvPicPr>
            <a:picLocks noChangeAspect="1"/>
          </p:cNvPicPr>
          <p:nvPr/>
        </p:nvPicPr>
        <p:blipFill rotWithShape="1">
          <a:blip r:embed="rId3">
            <a:extLst>
              <a:ext uri="{28A0092B-C50C-407E-A947-70E740481C1C}">
                <a14:useLocalDpi xmlns:a14="http://schemas.microsoft.com/office/drawing/2010/main" val="0"/>
              </a:ext>
            </a:extLst>
          </a:blip>
          <a:srcRect t="1" b="38814"/>
          <a:stretch/>
        </p:blipFill>
        <p:spPr>
          <a:xfrm>
            <a:off x="-19512" y="4139302"/>
            <a:ext cx="9190587" cy="2718698"/>
          </a:xfrm>
          <a:prstGeom prst="rect">
            <a:avLst/>
          </a:prstGeom>
        </p:spPr>
      </p:pic>
      <p:grpSp>
        <p:nvGrpSpPr>
          <p:cNvPr id="6" name="Group 5">
            <a:extLst>
              <a:ext uri="{FF2B5EF4-FFF2-40B4-BE49-F238E27FC236}">
                <a16:creationId xmlns:a16="http://schemas.microsoft.com/office/drawing/2014/main" id="{E8009BF2-636F-4E75-82D1-68CFCF28479C}"/>
              </a:ext>
            </a:extLst>
          </p:cNvPr>
          <p:cNvGrpSpPr/>
          <p:nvPr/>
        </p:nvGrpSpPr>
        <p:grpSpPr>
          <a:xfrm>
            <a:off x="35502" y="2002165"/>
            <a:ext cx="3974147" cy="3208837"/>
            <a:chOff x="0" y="2286000"/>
            <a:chExt cx="4616451" cy="3727451"/>
          </a:xfrm>
        </p:grpSpPr>
        <p:sp>
          <p:nvSpPr>
            <p:cNvPr id="7" name="Freeform 17">
              <a:extLst>
                <a:ext uri="{FF2B5EF4-FFF2-40B4-BE49-F238E27FC236}">
                  <a16:creationId xmlns:a16="http://schemas.microsoft.com/office/drawing/2014/main" id="{350D0FDF-B49B-4210-8C76-A758EE2D27BE}"/>
                </a:ext>
              </a:extLst>
            </p:cNvPr>
            <p:cNvSpPr>
              <a:spLocks/>
            </p:cNvSpPr>
            <p:nvPr/>
          </p:nvSpPr>
          <p:spPr bwMode="auto">
            <a:xfrm flipH="1">
              <a:off x="1" y="2286000"/>
              <a:ext cx="4616450" cy="3278188"/>
            </a:xfrm>
            <a:custGeom>
              <a:avLst/>
              <a:gdLst>
                <a:gd name="T0" fmla="*/ 2570 w 5816"/>
                <a:gd name="T1" fmla="*/ 23 h 4131"/>
                <a:gd name="T2" fmla="*/ 2691 w 5816"/>
                <a:gd name="T3" fmla="*/ 64 h 4131"/>
                <a:gd name="T4" fmla="*/ 2825 w 5816"/>
                <a:gd name="T5" fmla="*/ 145 h 4131"/>
                <a:gd name="T6" fmla="*/ 2998 w 5816"/>
                <a:gd name="T7" fmla="*/ 307 h 4131"/>
                <a:gd name="T8" fmla="*/ 3187 w 5816"/>
                <a:gd name="T9" fmla="*/ 513 h 4131"/>
                <a:gd name="T10" fmla="*/ 3450 w 5816"/>
                <a:gd name="T11" fmla="*/ 795 h 4131"/>
                <a:gd name="T12" fmla="*/ 3760 w 5816"/>
                <a:gd name="T13" fmla="*/ 1111 h 4131"/>
                <a:gd name="T14" fmla="*/ 4090 w 5816"/>
                <a:gd name="T15" fmla="*/ 1418 h 4131"/>
                <a:gd name="T16" fmla="*/ 4411 w 5816"/>
                <a:gd name="T17" fmla="*/ 1673 h 4131"/>
                <a:gd name="T18" fmla="*/ 4682 w 5816"/>
                <a:gd name="T19" fmla="*/ 1828 h 4131"/>
                <a:gd name="T20" fmla="*/ 5081 w 5816"/>
                <a:gd name="T21" fmla="*/ 2015 h 4131"/>
                <a:gd name="T22" fmla="*/ 5561 w 5816"/>
                <a:gd name="T23" fmla="*/ 2222 h 4131"/>
                <a:gd name="T24" fmla="*/ 5714 w 5816"/>
                <a:gd name="T25" fmla="*/ 4053 h 4131"/>
                <a:gd name="T26" fmla="*/ 5300 w 5816"/>
                <a:gd name="T27" fmla="*/ 3761 h 4131"/>
                <a:gd name="T28" fmla="*/ 4906 w 5816"/>
                <a:gd name="T29" fmla="*/ 3525 h 4131"/>
                <a:gd name="T30" fmla="*/ 4506 w 5816"/>
                <a:gd name="T31" fmla="*/ 3359 h 4131"/>
                <a:gd name="T32" fmla="*/ 4012 w 5816"/>
                <a:gd name="T33" fmla="*/ 3225 h 4131"/>
                <a:gd name="T34" fmla="*/ 3552 w 5816"/>
                <a:gd name="T35" fmla="*/ 3131 h 4131"/>
                <a:gd name="T36" fmla="*/ 3067 w 5816"/>
                <a:gd name="T37" fmla="*/ 3029 h 4131"/>
                <a:gd name="T38" fmla="*/ 2721 w 5816"/>
                <a:gd name="T39" fmla="*/ 2932 h 4131"/>
                <a:gd name="T40" fmla="*/ 2557 w 5816"/>
                <a:gd name="T41" fmla="*/ 2833 h 4131"/>
                <a:gd name="T42" fmla="*/ 2406 w 5816"/>
                <a:gd name="T43" fmla="*/ 2721 h 4131"/>
                <a:gd name="T44" fmla="*/ 2310 w 5816"/>
                <a:gd name="T45" fmla="*/ 2641 h 4131"/>
                <a:gd name="T46" fmla="*/ 2300 w 5816"/>
                <a:gd name="T47" fmla="*/ 2641 h 4131"/>
                <a:gd name="T48" fmla="*/ 2303 w 5816"/>
                <a:gd name="T49" fmla="*/ 2712 h 4131"/>
                <a:gd name="T50" fmla="*/ 2263 w 5816"/>
                <a:gd name="T51" fmla="*/ 2795 h 4131"/>
                <a:gd name="T52" fmla="*/ 2136 w 5816"/>
                <a:gd name="T53" fmla="*/ 2830 h 4131"/>
                <a:gd name="T54" fmla="*/ 1981 w 5816"/>
                <a:gd name="T55" fmla="*/ 2784 h 4131"/>
                <a:gd name="T56" fmla="*/ 1862 w 5816"/>
                <a:gd name="T57" fmla="*/ 2708 h 4131"/>
                <a:gd name="T58" fmla="*/ 1815 w 5816"/>
                <a:gd name="T59" fmla="*/ 2669 h 4131"/>
                <a:gd name="T60" fmla="*/ 1787 w 5816"/>
                <a:gd name="T61" fmla="*/ 2719 h 4131"/>
                <a:gd name="T62" fmla="*/ 1705 w 5816"/>
                <a:gd name="T63" fmla="*/ 2798 h 4131"/>
                <a:gd name="T64" fmla="*/ 1577 w 5816"/>
                <a:gd name="T65" fmla="*/ 2805 h 4131"/>
                <a:gd name="T66" fmla="*/ 1448 w 5816"/>
                <a:gd name="T67" fmla="*/ 2713 h 4131"/>
                <a:gd name="T68" fmla="*/ 1321 w 5816"/>
                <a:gd name="T69" fmla="*/ 2581 h 4131"/>
                <a:gd name="T70" fmla="*/ 1231 w 5816"/>
                <a:gd name="T71" fmla="*/ 2470 h 4131"/>
                <a:gd name="T72" fmla="*/ 1201 w 5816"/>
                <a:gd name="T73" fmla="*/ 2437 h 4131"/>
                <a:gd name="T74" fmla="*/ 1083 w 5816"/>
                <a:gd name="T75" fmla="*/ 2428 h 4131"/>
                <a:gd name="T76" fmla="*/ 866 w 5816"/>
                <a:gd name="T77" fmla="*/ 2405 h 4131"/>
                <a:gd name="T78" fmla="*/ 603 w 5816"/>
                <a:gd name="T79" fmla="*/ 2364 h 4131"/>
                <a:gd name="T80" fmla="*/ 388 w 5816"/>
                <a:gd name="T81" fmla="*/ 2308 h 4131"/>
                <a:gd name="T82" fmla="*/ 319 w 5816"/>
                <a:gd name="T83" fmla="*/ 2282 h 4131"/>
                <a:gd name="T84" fmla="*/ 266 w 5816"/>
                <a:gd name="T85" fmla="*/ 2304 h 4131"/>
                <a:gd name="T86" fmla="*/ 152 w 5816"/>
                <a:gd name="T87" fmla="*/ 2329 h 4131"/>
                <a:gd name="T88" fmla="*/ 42 w 5816"/>
                <a:gd name="T89" fmla="*/ 2301 h 4131"/>
                <a:gd name="T90" fmla="*/ 0 w 5816"/>
                <a:gd name="T91" fmla="*/ 2172 h 4131"/>
                <a:gd name="T92" fmla="*/ 34 w 5816"/>
                <a:gd name="T93" fmla="*/ 1987 h 4131"/>
                <a:gd name="T94" fmla="*/ 86 w 5816"/>
                <a:gd name="T95" fmla="*/ 1800 h 4131"/>
                <a:gd name="T96" fmla="*/ 159 w 5816"/>
                <a:gd name="T97" fmla="*/ 1557 h 4131"/>
                <a:gd name="T98" fmla="*/ 332 w 5816"/>
                <a:gd name="T99" fmla="*/ 1234 h 4131"/>
                <a:gd name="T100" fmla="*/ 511 w 5816"/>
                <a:gd name="T101" fmla="*/ 956 h 4131"/>
                <a:gd name="T102" fmla="*/ 644 w 5816"/>
                <a:gd name="T103" fmla="*/ 712 h 4131"/>
                <a:gd name="T104" fmla="*/ 767 w 5816"/>
                <a:gd name="T105" fmla="*/ 566 h 4131"/>
                <a:gd name="T106" fmla="*/ 949 w 5816"/>
                <a:gd name="T107" fmla="*/ 494 h 4131"/>
                <a:gd name="T108" fmla="*/ 1219 w 5816"/>
                <a:gd name="T109" fmla="*/ 406 h 4131"/>
                <a:gd name="T110" fmla="*/ 1480 w 5816"/>
                <a:gd name="T111" fmla="*/ 326 h 4131"/>
                <a:gd name="T112" fmla="*/ 1658 w 5816"/>
                <a:gd name="T113" fmla="*/ 266 h 4131"/>
                <a:gd name="T114" fmla="*/ 1880 w 5816"/>
                <a:gd name="T115" fmla="*/ 176 h 4131"/>
                <a:gd name="T116" fmla="*/ 2127 w 5816"/>
                <a:gd name="T117" fmla="*/ 81 h 4131"/>
                <a:gd name="T118" fmla="*/ 2349 w 5816"/>
                <a:gd name="T119" fmla="*/ 14 h 4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816" h="4131">
                  <a:moveTo>
                    <a:pt x="2473" y="0"/>
                  </a:moveTo>
                  <a:lnTo>
                    <a:pt x="2503" y="5"/>
                  </a:lnTo>
                  <a:lnTo>
                    <a:pt x="2536" y="14"/>
                  </a:lnTo>
                  <a:lnTo>
                    <a:pt x="2570" y="23"/>
                  </a:lnTo>
                  <a:lnTo>
                    <a:pt x="2601" y="32"/>
                  </a:lnTo>
                  <a:lnTo>
                    <a:pt x="2631" y="41"/>
                  </a:lnTo>
                  <a:lnTo>
                    <a:pt x="2661" y="51"/>
                  </a:lnTo>
                  <a:lnTo>
                    <a:pt x="2691" y="64"/>
                  </a:lnTo>
                  <a:lnTo>
                    <a:pt x="2723" y="78"/>
                  </a:lnTo>
                  <a:lnTo>
                    <a:pt x="2755" y="97"/>
                  </a:lnTo>
                  <a:lnTo>
                    <a:pt x="2788" y="118"/>
                  </a:lnTo>
                  <a:lnTo>
                    <a:pt x="2825" y="145"/>
                  </a:lnTo>
                  <a:lnTo>
                    <a:pt x="2864" y="176"/>
                  </a:lnTo>
                  <a:lnTo>
                    <a:pt x="2905" y="213"/>
                  </a:lnTo>
                  <a:lnTo>
                    <a:pt x="2949" y="256"/>
                  </a:lnTo>
                  <a:lnTo>
                    <a:pt x="2998" y="307"/>
                  </a:lnTo>
                  <a:lnTo>
                    <a:pt x="3037" y="349"/>
                  </a:lnTo>
                  <a:lnTo>
                    <a:pt x="3081" y="399"/>
                  </a:lnTo>
                  <a:lnTo>
                    <a:pt x="3130" y="453"/>
                  </a:lnTo>
                  <a:lnTo>
                    <a:pt x="3187" y="513"/>
                  </a:lnTo>
                  <a:lnTo>
                    <a:pt x="3247" y="578"/>
                  </a:lnTo>
                  <a:lnTo>
                    <a:pt x="3310" y="647"/>
                  </a:lnTo>
                  <a:lnTo>
                    <a:pt x="3377" y="719"/>
                  </a:lnTo>
                  <a:lnTo>
                    <a:pt x="3450" y="795"/>
                  </a:lnTo>
                  <a:lnTo>
                    <a:pt x="3524" y="873"/>
                  </a:lnTo>
                  <a:lnTo>
                    <a:pt x="3600" y="950"/>
                  </a:lnTo>
                  <a:lnTo>
                    <a:pt x="3679" y="1031"/>
                  </a:lnTo>
                  <a:lnTo>
                    <a:pt x="3760" y="1111"/>
                  </a:lnTo>
                  <a:lnTo>
                    <a:pt x="3841" y="1190"/>
                  </a:lnTo>
                  <a:lnTo>
                    <a:pt x="3924" y="1268"/>
                  </a:lnTo>
                  <a:lnTo>
                    <a:pt x="4007" y="1344"/>
                  </a:lnTo>
                  <a:lnTo>
                    <a:pt x="4090" y="1418"/>
                  </a:lnTo>
                  <a:lnTo>
                    <a:pt x="4171" y="1488"/>
                  </a:lnTo>
                  <a:lnTo>
                    <a:pt x="4252" y="1553"/>
                  </a:lnTo>
                  <a:lnTo>
                    <a:pt x="4333" y="1615"/>
                  </a:lnTo>
                  <a:lnTo>
                    <a:pt x="4411" y="1673"/>
                  </a:lnTo>
                  <a:lnTo>
                    <a:pt x="4466" y="1709"/>
                  </a:lnTo>
                  <a:lnTo>
                    <a:pt x="4529" y="1746"/>
                  </a:lnTo>
                  <a:lnTo>
                    <a:pt x="4601" y="1786"/>
                  </a:lnTo>
                  <a:lnTo>
                    <a:pt x="4682" y="1828"/>
                  </a:lnTo>
                  <a:lnTo>
                    <a:pt x="4772" y="1872"/>
                  </a:lnTo>
                  <a:lnTo>
                    <a:pt x="4869" y="1918"/>
                  </a:lnTo>
                  <a:lnTo>
                    <a:pt x="4972" y="1966"/>
                  </a:lnTo>
                  <a:lnTo>
                    <a:pt x="5081" y="2015"/>
                  </a:lnTo>
                  <a:lnTo>
                    <a:pt x="5194" y="2066"/>
                  </a:lnTo>
                  <a:lnTo>
                    <a:pt x="5312" y="2118"/>
                  </a:lnTo>
                  <a:lnTo>
                    <a:pt x="5436" y="2169"/>
                  </a:lnTo>
                  <a:lnTo>
                    <a:pt x="5561" y="2222"/>
                  </a:lnTo>
                  <a:lnTo>
                    <a:pt x="5688" y="2273"/>
                  </a:lnTo>
                  <a:lnTo>
                    <a:pt x="5816" y="2326"/>
                  </a:lnTo>
                  <a:lnTo>
                    <a:pt x="5816" y="4131"/>
                  </a:lnTo>
                  <a:lnTo>
                    <a:pt x="5714" y="4053"/>
                  </a:lnTo>
                  <a:lnTo>
                    <a:pt x="5610" y="3978"/>
                  </a:lnTo>
                  <a:lnTo>
                    <a:pt x="5506" y="3902"/>
                  </a:lnTo>
                  <a:lnTo>
                    <a:pt x="5402" y="3830"/>
                  </a:lnTo>
                  <a:lnTo>
                    <a:pt x="5300" y="3761"/>
                  </a:lnTo>
                  <a:lnTo>
                    <a:pt x="5199" y="3696"/>
                  </a:lnTo>
                  <a:lnTo>
                    <a:pt x="5099" y="3634"/>
                  </a:lnTo>
                  <a:lnTo>
                    <a:pt x="5002" y="3576"/>
                  </a:lnTo>
                  <a:lnTo>
                    <a:pt x="4906" y="3525"/>
                  </a:lnTo>
                  <a:lnTo>
                    <a:pt x="4815" y="3479"/>
                  </a:lnTo>
                  <a:lnTo>
                    <a:pt x="4727" y="3438"/>
                  </a:lnTo>
                  <a:lnTo>
                    <a:pt x="4642" y="3406"/>
                  </a:lnTo>
                  <a:lnTo>
                    <a:pt x="4506" y="3359"/>
                  </a:lnTo>
                  <a:lnTo>
                    <a:pt x="4376" y="3320"/>
                  </a:lnTo>
                  <a:lnTo>
                    <a:pt x="4250" y="3283"/>
                  </a:lnTo>
                  <a:lnTo>
                    <a:pt x="4130" y="3253"/>
                  </a:lnTo>
                  <a:lnTo>
                    <a:pt x="4012" y="3225"/>
                  </a:lnTo>
                  <a:lnTo>
                    <a:pt x="3896" y="3198"/>
                  </a:lnTo>
                  <a:lnTo>
                    <a:pt x="3781" y="3175"/>
                  </a:lnTo>
                  <a:lnTo>
                    <a:pt x="3667" y="3153"/>
                  </a:lnTo>
                  <a:lnTo>
                    <a:pt x="3552" y="3131"/>
                  </a:lnTo>
                  <a:lnTo>
                    <a:pt x="3436" y="3108"/>
                  </a:lnTo>
                  <a:lnTo>
                    <a:pt x="3317" y="3084"/>
                  </a:lnTo>
                  <a:lnTo>
                    <a:pt x="3194" y="3059"/>
                  </a:lnTo>
                  <a:lnTo>
                    <a:pt x="3067" y="3029"/>
                  </a:lnTo>
                  <a:lnTo>
                    <a:pt x="2935" y="2997"/>
                  </a:lnTo>
                  <a:lnTo>
                    <a:pt x="2797" y="2960"/>
                  </a:lnTo>
                  <a:lnTo>
                    <a:pt x="2760" y="2948"/>
                  </a:lnTo>
                  <a:lnTo>
                    <a:pt x="2721" y="2932"/>
                  </a:lnTo>
                  <a:lnTo>
                    <a:pt x="2682" y="2911"/>
                  </a:lnTo>
                  <a:lnTo>
                    <a:pt x="2640" y="2888"/>
                  </a:lnTo>
                  <a:lnTo>
                    <a:pt x="2600" y="2862"/>
                  </a:lnTo>
                  <a:lnTo>
                    <a:pt x="2557" y="2833"/>
                  </a:lnTo>
                  <a:lnTo>
                    <a:pt x="2517" y="2805"/>
                  </a:lnTo>
                  <a:lnTo>
                    <a:pt x="2478" y="2775"/>
                  </a:lnTo>
                  <a:lnTo>
                    <a:pt x="2441" y="2747"/>
                  </a:lnTo>
                  <a:lnTo>
                    <a:pt x="2406" y="2721"/>
                  </a:lnTo>
                  <a:lnTo>
                    <a:pt x="2376" y="2696"/>
                  </a:lnTo>
                  <a:lnTo>
                    <a:pt x="2349" y="2673"/>
                  </a:lnTo>
                  <a:lnTo>
                    <a:pt x="2326" y="2655"/>
                  </a:lnTo>
                  <a:lnTo>
                    <a:pt x="2310" y="2641"/>
                  </a:lnTo>
                  <a:lnTo>
                    <a:pt x="2300" y="2632"/>
                  </a:lnTo>
                  <a:lnTo>
                    <a:pt x="2296" y="2629"/>
                  </a:lnTo>
                  <a:lnTo>
                    <a:pt x="2296" y="2632"/>
                  </a:lnTo>
                  <a:lnTo>
                    <a:pt x="2300" y="2641"/>
                  </a:lnTo>
                  <a:lnTo>
                    <a:pt x="2302" y="2654"/>
                  </a:lnTo>
                  <a:lnTo>
                    <a:pt x="2303" y="2671"/>
                  </a:lnTo>
                  <a:lnTo>
                    <a:pt x="2303" y="2691"/>
                  </a:lnTo>
                  <a:lnTo>
                    <a:pt x="2303" y="2712"/>
                  </a:lnTo>
                  <a:lnTo>
                    <a:pt x="2298" y="2733"/>
                  </a:lnTo>
                  <a:lnTo>
                    <a:pt x="2291" y="2754"/>
                  </a:lnTo>
                  <a:lnTo>
                    <a:pt x="2280" y="2775"/>
                  </a:lnTo>
                  <a:lnTo>
                    <a:pt x="2263" y="2795"/>
                  </a:lnTo>
                  <a:lnTo>
                    <a:pt x="2242" y="2810"/>
                  </a:lnTo>
                  <a:lnTo>
                    <a:pt x="2212" y="2821"/>
                  </a:lnTo>
                  <a:lnTo>
                    <a:pt x="2176" y="2828"/>
                  </a:lnTo>
                  <a:lnTo>
                    <a:pt x="2136" y="2830"/>
                  </a:lnTo>
                  <a:lnTo>
                    <a:pt x="2095" y="2825"/>
                  </a:lnTo>
                  <a:lnTo>
                    <a:pt x="2056" y="2814"/>
                  </a:lnTo>
                  <a:lnTo>
                    <a:pt x="2018" y="2800"/>
                  </a:lnTo>
                  <a:lnTo>
                    <a:pt x="1981" y="2784"/>
                  </a:lnTo>
                  <a:lnTo>
                    <a:pt x="1947" y="2766"/>
                  </a:lnTo>
                  <a:lnTo>
                    <a:pt x="1915" y="2747"/>
                  </a:lnTo>
                  <a:lnTo>
                    <a:pt x="1887" y="2728"/>
                  </a:lnTo>
                  <a:lnTo>
                    <a:pt x="1862" y="2708"/>
                  </a:lnTo>
                  <a:lnTo>
                    <a:pt x="1843" y="2694"/>
                  </a:lnTo>
                  <a:lnTo>
                    <a:pt x="1827" y="2680"/>
                  </a:lnTo>
                  <a:lnTo>
                    <a:pt x="1818" y="2673"/>
                  </a:lnTo>
                  <a:lnTo>
                    <a:pt x="1815" y="2669"/>
                  </a:lnTo>
                  <a:lnTo>
                    <a:pt x="1813" y="2673"/>
                  </a:lnTo>
                  <a:lnTo>
                    <a:pt x="1808" y="2684"/>
                  </a:lnTo>
                  <a:lnTo>
                    <a:pt x="1799" y="2699"/>
                  </a:lnTo>
                  <a:lnTo>
                    <a:pt x="1787" y="2719"/>
                  </a:lnTo>
                  <a:lnTo>
                    <a:pt x="1771" y="2740"/>
                  </a:lnTo>
                  <a:lnTo>
                    <a:pt x="1751" y="2761"/>
                  </a:lnTo>
                  <a:lnTo>
                    <a:pt x="1730" y="2780"/>
                  </a:lnTo>
                  <a:lnTo>
                    <a:pt x="1705" y="2798"/>
                  </a:lnTo>
                  <a:lnTo>
                    <a:pt x="1677" y="2810"/>
                  </a:lnTo>
                  <a:lnTo>
                    <a:pt x="1645" y="2818"/>
                  </a:lnTo>
                  <a:lnTo>
                    <a:pt x="1614" y="2816"/>
                  </a:lnTo>
                  <a:lnTo>
                    <a:pt x="1577" y="2805"/>
                  </a:lnTo>
                  <a:lnTo>
                    <a:pt x="1547" y="2789"/>
                  </a:lnTo>
                  <a:lnTo>
                    <a:pt x="1515" y="2768"/>
                  </a:lnTo>
                  <a:lnTo>
                    <a:pt x="1481" y="2742"/>
                  </a:lnTo>
                  <a:lnTo>
                    <a:pt x="1448" y="2713"/>
                  </a:lnTo>
                  <a:lnTo>
                    <a:pt x="1414" y="2682"/>
                  </a:lnTo>
                  <a:lnTo>
                    <a:pt x="1383" y="2648"/>
                  </a:lnTo>
                  <a:lnTo>
                    <a:pt x="1351" y="2615"/>
                  </a:lnTo>
                  <a:lnTo>
                    <a:pt x="1321" y="2581"/>
                  </a:lnTo>
                  <a:lnTo>
                    <a:pt x="1295" y="2548"/>
                  </a:lnTo>
                  <a:lnTo>
                    <a:pt x="1270" y="2520"/>
                  </a:lnTo>
                  <a:lnTo>
                    <a:pt x="1249" y="2491"/>
                  </a:lnTo>
                  <a:lnTo>
                    <a:pt x="1231" y="2470"/>
                  </a:lnTo>
                  <a:lnTo>
                    <a:pt x="1217" y="2453"/>
                  </a:lnTo>
                  <a:lnTo>
                    <a:pt x="1210" y="2442"/>
                  </a:lnTo>
                  <a:lnTo>
                    <a:pt x="1206" y="2438"/>
                  </a:lnTo>
                  <a:lnTo>
                    <a:pt x="1201" y="2437"/>
                  </a:lnTo>
                  <a:lnTo>
                    <a:pt x="1185" y="2437"/>
                  </a:lnTo>
                  <a:lnTo>
                    <a:pt x="1159" y="2435"/>
                  </a:lnTo>
                  <a:lnTo>
                    <a:pt x="1125" y="2431"/>
                  </a:lnTo>
                  <a:lnTo>
                    <a:pt x="1083" y="2428"/>
                  </a:lnTo>
                  <a:lnTo>
                    <a:pt x="1035" y="2424"/>
                  </a:lnTo>
                  <a:lnTo>
                    <a:pt x="982" y="2419"/>
                  </a:lnTo>
                  <a:lnTo>
                    <a:pt x="926" y="2412"/>
                  </a:lnTo>
                  <a:lnTo>
                    <a:pt x="866" y="2405"/>
                  </a:lnTo>
                  <a:lnTo>
                    <a:pt x="804" y="2398"/>
                  </a:lnTo>
                  <a:lnTo>
                    <a:pt x="742" y="2387"/>
                  </a:lnTo>
                  <a:lnTo>
                    <a:pt x="679" y="2378"/>
                  </a:lnTo>
                  <a:lnTo>
                    <a:pt x="603" y="2364"/>
                  </a:lnTo>
                  <a:lnTo>
                    <a:pt x="534" y="2350"/>
                  </a:lnTo>
                  <a:lnTo>
                    <a:pt x="476" y="2334"/>
                  </a:lnTo>
                  <a:lnTo>
                    <a:pt x="429" y="2322"/>
                  </a:lnTo>
                  <a:lnTo>
                    <a:pt x="388" y="2308"/>
                  </a:lnTo>
                  <a:lnTo>
                    <a:pt x="358" y="2297"/>
                  </a:lnTo>
                  <a:lnTo>
                    <a:pt x="337" y="2290"/>
                  </a:lnTo>
                  <a:lnTo>
                    <a:pt x="323" y="2283"/>
                  </a:lnTo>
                  <a:lnTo>
                    <a:pt x="319" y="2282"/>
                  </a:lnTo>
                  <a:lnTo>
                    <a:pt x="316" y="2283"/>
                  </a:lnTo>
                  <a:lnTo>
                    <a:pt x="305" y="2289"/>
                  </a:lnTo>
                  <a:lnTo>
                    <a:pt x="287" y="2296"/>
                  </a:lnTo>
                  <a:lnTo>
                    <a:pt x="266" y="2304"/>
                  </a:lnTo>
                  <a:lnTo>
                    <a:pt x="240" y="2312"/>
                  </a:lnTo>
                  <a:lnTo>
                    <a:pt x="212" y="2320"/>
                  </a:lnTo>
                  <a:lnTo>
                    <a:pt x="182" y="2326"/>
                  </a:lnTo>
                  <a:lnTo>
                    <a:pt x="152" y="2329"/>
                  </a:lnTo>
                  <a:lnTo>
                    <a:pt x="122" y="2329"/>
                  </a:lnTo>
                  <a:lnTo>
                    <a:pt x="92" y="2326"/>
                  </a:lnTo>
                  <a:lnTo>
                    <a:pt x="65" y="2317"/>
                  </a:lnTo>
                  <a:lnTo>
                    <a:pt x="42" y="2301"/>
                  </a:lnTo>
                  <a:lnTo>
                    <a:pt x="23" y="2280"/>
                  </a:lnTo>
                  <a:lnTo>
                    <a:pt x="9" y="2248"/>
                  </a:lnTo>
                  <a:lnTo>
                    <a:pt x="2" y="2213"/>
                  </a:lnTo>
                  <a:lnTo>
                    <a:pt x="0" y="2172"/>
                  </a:lnTo>
                  <a:lnTo>
                    <a:pt x="4" y="2130"/>
                  </a:lnTo>
                  <a:lnTo>
                    <a:pt x="11" y="2084"/>
                  </a:lnTo>
                  <a:lnTo>
                    <a:pt x="21" y="2036"/>
                  </a:lnTo>
                  <a:lnTo>
                    <a:pt x="34" y="1987"/>
                  </a:lnTo>
                  <a:lnTo>
                    <a:pt x="48" y="1939"/>
                  </a:lnTo>
                  <a:lnTo>
                    <a:pt x="62" y="1892"/>
                  </a:lnTo>
                  <a:lnTo>
                    <a:pt x="74" y="1844"/>
                  </a:lnTo>
                  <a:lnTo>
                    <a:pt x="86" y="1800"/>
                  </a:lnTo>
                  <a:lnTo>
                    <a:pt x="95" y="1760"/>
                  </a:lnTo>
                  <a:lnTo>
                    <a:pt x="109" y="1696"/>
                  </a:lnTo>
                  <a:lnTo>
                    <a:pt x="131" y="1629"/>
                  </a:lnTo>
                  <a:lnTo>
                    <a:pt x="159" y="1557"/>
                  </a:lnTo>
                  <a:lnTo>
                    <a:pt x="192" y="1479"/>
                  </a:lnTo>
                  <a:lnTo>
                    <a:pt x="233" y="1400"/>
                  </a:lnTo>
                  <a:lnTo>
                    <a:pt x="279" y="1319"/>
                  </a:lnTo>
                  <a:lnTo>
                    <a:pt x="332" y="1234"/>
                  </a:lnTo>
                  <a:lnTo>
                    <a:pt x="390" y="1150"/>
                  </a:lnTo>
                  <a:lnTo>
                    <a:pt x="432" y="1088"/>
                  </a:lnTo>
                  <a:lnTo>
                    <a:pt x="473" y="1023"/>
                  </a:lnTo>
                  <a:lnTo>
                    <a:pt x="511" y="956"/>
                  </a:lnTo>
                  <a:lnTo>
                    <a:pt x="547" y="890"/>
                  </a:lnTo>
                  <a:lnTo>
                    <a:pt x="580" y="827"/>
                  </a:lnTo>
                  <a:lnTo>
                    <a:pt x="612" y="767"/>
                  </a:lnTo>
                  <a:lnTo>
                    <a:pt x="644" y="712"/>
                  </a:lnTo>
                  <a:lnTo>
                    <a:pt x="674" y="663"/>
                  </a:lnTo>
                  <a:lnTo>
                    <a:pt x="705" y="621"/>
                  </a:lnTo>
                  <a:lnTo>
                    <a:pt x="735" y="589"/>
                  </a:lnTo>
                  <a:lnTo>
                    <a:pt x="767" y="566"/>
                  </a:lnTo>
                  <a:lnTo>
                    <a:pt x="799" y="550"/>
                  </a:lnTo>
                  <a:lnTo>
                    <a:pt x="841" y="533"/>
                  </a:lnTo>
                  <a:lnTo>
                    <a:pt x="892" y="513"/>
                  </a:lnTo>
                  <a:lnTo>
                    <a:pt x="949" y="494"/>
                  </a:lnTo>
                  <a:lnTo>
                    <a:pt x="1012" y="473"/>
                  </a:lnTo>
                  <a:lnTo>
                    <a:pt x="1079" y="450"/>
                  </a:lnTo>
                  <a:lnTo>
                    <a:pt x="1150" y="427"/>
                  </a:lnTo>
                  <a:lnTo>
                    <a:pt x="1219" y="406"/>
                  </a:lnTo>
                  <a:lnTo>
                    <a:pt x="1289" y="384"/>
                  </a:lnTo>
                  <a:lnTo>
                    <a:pt x="1356" y="363"/>
                  </a:lnTo>
                  <a:lnTo>
                    <a:pt x="1421" y="344"/>
                  </a:lnTo>
                  <a:lnTo>
                    <a:pt x="1480" y="326"/>
                  </a:lnTo>
                  <a:lnTo>
                    <a:pt x="1533" y="310"/>
                  </a:lnTo>
                  <a:lnTo>
                    <a:pt x="1570" y="298"/>
                  </a:lnTo>
                  <a:lnTo>
                    <a:pt x="1610" y="284"/>
                  </a:lnTo>
                  <a:lnTo>
                    <a:pt x="1658" y="266"/>
                  </a:lnTo>
                  <a:lnTo>
                    <a:pt x="1709" y="245"/>
                  </a:lnTo>
                  <a:lnTo>
                    <a:pt x="1764" y="224"/>
                  </a:lnTo>
                  <a:lnTo>
                    <a:pt x="1822" y="201"/>
                  </a:lnTo>
                  <a:lnTo>
                    <a:pt x="1880" y="176"/>
                  </a:lnTo>
                  <a:lnTo>
                    <a:pt x="1942" y="152"/>
                  </a:lnTo>
                  <a:lnTo>
                    <a:pt x="2003" y="129"/>
                  </a:lnTo>
                  <a:lnTo>
                    <a:pt x="2065" y="104"/>
                  </a:lnTo>
                  <a:lnTo>
                    <a:pt x="2127" y="81"/>
                  </a:lnTo>
                  <a:lnTo>
                    <a:pt x="2185" y="62"/>
                  </a:lnTo>
                  <a:lnTo>
                    <a:pt x="2243" y="42"/>
                  </a:lnTo>
                  <a:lnTo>
                    <a:pt x="2298" y="26"/>
                  </a:lnTo>
                  <a:lnTo>
                    <a:pt x="2349" y="14"/>
                  </a:lnTo>
                  <a:lnTo>
                    <a:pt x="2395" y="5"/>
                  </a:lnTo>
                  <a:lnTo>
                    <a:pt x="2437" y="0"/>
                  </a:lnTo>
                  <a:lnTo>
                    <a:pt x="2473" y="0"/>
                  </a:lnTo>
                  <a:close/>
                </a:path>
              </a:pathLst>
            </a:custGeom>
            <a:solidFill>
              <a:srgbClr val="BC8F78"/>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8" name="Freeform 18">
              <a:extLst>
                <a:ext uri="{FF2B5EF4-FFF2-40B4-BE49-F238E27FC236}">
                  <a16:creationId xmlns:a16="http://schemas.microsoft.com/office/drawing/2014/main" id="{08810D0F-D12A-4B76-AC20-037CAB7EE4EE}"/>
                </a:ext>
              </a:extLst>
            </p:cNvPr>
            <p:cNvSpPr>
              <a:spLocks/>
            </p:cNvSpPr>
            <p:nvPr/>
          </p:nvSpPr>
          <p:spPr bwMode="auto">
            <a:xfrm flipH="1">
              <a:off x="2787650" y="4221163"/>
              <a:ext cx="871538" cy="309563"/>
            </a:xfrm>
            <a:custGeom>
              <a:avLst/>
              <a:gdLst>
                <a:gd name="T0" fmla="*/ 51 w 1097"/>
                <a:gd name="T1" fmla="*/ 4 h 392"/>
                <a:gd name="T2" fmla="*/ 182 w 1097"/>
                <a:gd name="T3" fmla="*/ 16 h 392"/>
                <a:gd name="T4" fmla="*/ 344 w 1097"/>
                <a:gd name="T5" fmla="*/ 32 h 392"/>
                <a:gd name="T6" fmla="*/ 522 w 1097"/>
                <a:gd name="T7" fmla="*/ 53 h 392"/>
                <a:gd name="T8" fmla="*/ 706 w 1097"/>
                <a:gd name="T9" fmla="*/ 82 h 392"/>
                <a:gd name="T10" fmla="*/ 879 w 1097"/>
                <a:gd name="T11" fmla="*/ 119 h 392"/>
                <a:gd name="T12" fmla="*/ 1029 w 1097"/>
                <a:gd name="T13" fmla="*/ 164 h 392"/>
                <a:gd name="T14" fmla="*/ 1090 w 1097"/>
                <a:gd name="T15" fmla="*/ 194 h 392"/>
                <a:gd name="T16" fmla="*/ 1096 w 1097"/>
                <a:gd name="T17" fmla="*/ 216 h 392"/>
                <a:gd name="T18" fmla="*/ 1097 w 1097"/>
                <a:gd name="T19" fmla="*/ 253 h 392"/>
                <a:gd name="T20" fmla="*/ 1092 w 1097"/>
                <a:gd name="T21" fmla="*/ 295 h 392"/>
                <a:gd name="T22" fmla="*/ 1074 w 1097"/>
                <a:gd name="T23" fmla="*/ 337 h 392"/>
                <a:gd name="T24" fmla="*/ 1036 w 1097"/>
                <a:gd name="T25" fmla="*/ 372 h 392"/>
                <a:gd name="T26" fmla="*/ 970 w 1097"/>
                <a:gd name="T27" fmla="*/ 390 h 392"/>
                <a:gd name="T28" fmla="*/ 889 w 1097"/>
                <a:gd name="T29" fmla="*/ 387 h 392"/>
                <a:gd name="T30" fmla="*/ 812 w 1097"/>
                <a:gd name="T31" fmla="*/ 362 h 392"/>
                <a:gd name="T32" fmla="*/ 741 w 1097"/>
                <a:gd name="T33" fmla="*/ 328 h 392"/>
                <a:gd name="T34" fmla="*/ 681 w 1097"/>
                <a:gd name="T35" fmla="*/ 290 h 392"/>
                <a:gd name="T36" fmla="*/ 637 w 1097"/>
                <a:gd name="T37" fmla="*/ 256 h 392"/>
                <a:gd name="T38" fmla="*/ 612 w 1097"/>
                <a:gd name="T39" fmla="*/ 235 h 392"/>
                <a:gd name="T40" fmla="*/ 607 w 1097"/>
                <a:gd name="T41" fmla="*/ 235 h 392"/>
                <a:gd name="T42" fmla="*/ 593 w 1097"/>
                <a:gd name="T43" fmla="*/ 261 h 392"/>
                <a:gd name="T44" fmla="*/ 565 w 1097"/>
                <a:gd name="T45" fmla="*/ 302 h 392"/>
                <a:gd name="T46" fmla="*/ 524 w 1097"/>
                <a:gd name="T47" fmla="*/ 342 h 392"/>
                <a:gd name="T48" fmla="*/ 471 w 1097"/>
                <a:gd name="T49" fmla="*/ 372 h 392"/>
                <a:gd name="T50" fmla="*/ 408 w 1097"/>
                <a:gd name="T51" fmla="*/ 378 h 392"/>
                <a:gd name="T52" fmla="*/ 341 w 1097"/>
                <a:gd name="T53" fmla="*/ 351 h 392"/>
                <a:gd name="T54" fmla="*/ 275 w 1097"/>
                <a:gd name="T55" fmla="*/ 304 h 392"/>
                <a:gd name="T56" fmla="*/ 208 w 1097"/>
                <a:gd name="T57" fmla="*/ 244 h 392"/>
                <a:gd name="T58" fmla="*/ 145 w 1097"/>
                <a:gd name="T59" fmla="*/ 177 h 392"/>
                <a:gd name="T60" fmla="*/ 89 w 1097"/>
                <a:gd name="T61" fmla="*/ 110 h 392"/>
                <a:gd name="T62" fmla="*/ 43 w 1097"/>
                <a:gd name="T63" fmla="*/ 53 h 392"/>
                <a:gd name="T64" fmla="*/ 11 w 1097"/>
                <a:gd name="T65" fmla="*/ 15 h 392"/>
                <a:gd name="T66" fmla="*/ 0 w 1097"/>
                <a:gd name="T6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7" h="392">
                  <a:moveTo>
                    <a:pt x="0" y="0"/>
                  </a:moveTo>
                  <a:lnTo>
                    <a:pt x="51" y="4"/>
                  </a:lnTo>
                  <a:lnTo>
                    <a:pt x="111" y="9"/>
                  </a:lnTo>
                  <a:lnTo>
                    <a:pt x="182" y="16"/>
                  </a:lnTo>
                  <a:lnTo>
                    <a:pt x="260" y="23"/>
                  </a:lnTo>
                  <a:lnTo>
                    <a:pt x="344" y="32"/>
                  </a:lnTo>
                  <a:lnTo>
                    <a:pt x="432" y="41"/>
                  </a:lnTo>
                  <a:lnTo>
                    <a:pt x="522" y="53"/>
                  </a:lnTo>
                  <a:lnTo>
                    <a:pt x="614" y="67"/>
                  </a:lnTo>
                  <a:lnTo>
                    <a:pt x="706" y="82"/>
                  </a:lnTo>
                  <a:lnTo>
                    <a:pt x="794" y="99"/>
                  </a:lnTo>
                  <a:lnTo>
                    <a:pt x="879" y="119"/>
                  </a:lnTo>
                  <a:lnTo>
                    <a:pt x="956" y="140"/>
                  </a:lnTo>
                  <a:lnTo>
                    <a:pt x="1029" y="164"/>
                  </a:lnTo>
                  <a:lnTo>
                    <a:pt x="1090" y="191"/>
                  </a:lnTo>
                  <a:lnTo>
                    <a:pt x="1090" y="194"/>
                  </a:lnTo>
                  <a:lnTo>
                    <a:pt x="1094" y="203"/>
                  </a:lnTo>
                  <a:lnTo>
                    <a:pt x="1096" y="216"/>
                  </a:lnTo>
                  <a:lnTo>
                    <a:pt x="1097" y="233"/>
                  </a:lnTo>
                  <a:lnTo>
                    <a:pt x="1097" y="253"/>
                  </a:lnTo>
                  <a:lnTo>
                    <a:pt x="1097" y="274"/>
                  </a:lnTo>
                  <a:lnTo>
                    <a:pt x="1092" y="295"/>
                  </a:lnTo>
                  <a:lnTo>
                    <a:pt x="1085" y="316"/>
                  </a:lnTo>
                  <a:lnTo>
                    <a:pt x="1074" y="337"/>
                  </a:lnTo>
                  <a:lnTo>
                    <a:pt x="1057" y="357"/>
                  </a:lnTo>
                  <a:lnTo>
                    <a:pt x="1036" y="372"/>
                  </a:lnTo>
                  <a:lnTo>
                    <a:pt x="1006" y="383"/>
                  </a:lnTo>
                  <a:lnTo>
                    <a:pt x="970" y="390"/>
                  </a:lnTo>
                  <a:lnTo>
                    <a:pt x="930" y="392"/>
                  </a:lnTo>
                  <a:lnTo>
                    <a:pt x="889" y="387"/>
                  </a:lnTo>
                  <a:lnTo>
                    <a:pt x="850" y="376"/>
                  </a:lnTo>
                  <a:lnTo>
                    <a:pt x="812" y="362"/>
                  </a:lnTo>
                  <a:lnTo>
                    <a:pt x="775" y="346"/>
                  </a:lnTo>
                  <a:lnTo>
                    <a:pt x="741" y="328"/>
                  </a:lnTo>
                  <a:lnTo>
                    <a:pt x="709" y="309"/>
                  </a:lnTo>
                  <a:lnTo>
                    <a:pt x="681" y="290"/>
                  </a:lnTo>
                  <a:lnTo>
                    <a:pt x="656" y="270"/>
                  </a:lnTo>
                  <a:lnTo>
                    <a:pt x="637" y="256"/>
                  </a:lnTo>
                  <a:lnTo>
                    <a:pt x="621" y="242"/>
                  </a:lnTo>
                  <a:lnTo>
                    <a:pt x="612" y="235"/>
                  </a:lnTo>
                  <a:lnTo>
                    <a:pt x="609" y="231"/>
                  </a:lnTo>
                  <a:lnTo>
                    <a:pt x="607" y="235"/>
                  </a:lnTo>
                  <a:lnTo>
                    <a:pt x="602" y="246"/>
                  </a:lnTo>
                  <a:lnTo>
                    <a:pt x="593" y="261"/>
                  </a:lnTo>
                  <a:lnTo>
                    <a:pt x="581" y="281"/>
                  </a:lnTo>
                  <a:lnTo>
                    <a:pt x="565" y="302"/>
                  </a:lnTo>
                  <a:lnTo>
                    <a:pt x="545" y="323"/>
                  </a:lnTo>
                  <a:lnTo>
                    <a:pt x="524" y="342"/>
                  </a:lnTo>
                  <a:lnTo>
                    <a:pt x="499" y="360"/>
                  </a:lnTo>
                  <a:lnTo>
                    <a:pt x="471" y="372"/>
                  </a:lnTo>
                  <a:lnTo>
                    <a:pt x="439" y="380"/>
                  </a:lnTo>
                  <a:lnTo>
                    <a:pt x="408" y="378"/>
                  </a:lnTo>
                  <a:lnTo>
                    <a:pt x="371" y="367"/>
                  </a:lnTo>
                  <a:lnTo>
                    <a:pt x="341" y="351"/>
                  </a:lnTo>
                  <a:lnTo>
                    <a:pt x="309" y="330"/>
                  </a:lnTo>
                  <a:lnTo>
                    <a:pt x="275" y="304"/>
                  </a:lnTo>
                  <a:lnTo>
                    <a:pt x="242" y="275"/>
                  </a:lnTo>
                  <a:lnTo>
                    <a:pt x="208" y="244"/>
                  </a:lnTo>
                  <a:lnTo>
                    <a:pt x="177" y="210"/>
                  </a:lnTo>
                  <a:lnTo>
                    <a:pt x="145" y="177"/>
                  </a:lnTo>
                  <a:lnTo>
                    <a:pt x="115" y="143"/>
                  </a:lnTo>
                  <a:lnTo>
                    <a:pt x="89" y="110"/>
                  </a:lnTo>
                  <a:lnTo>
                    <a:pt x="64" y="82"/>
                  </a:lnTo>
                  <a:lnTo>
                    <a:pt x="43" y="53"/>
                  </a:lnTo>
                  <a:lnTo>
                    <a:pt x="25" y="32"/>
                  </a:lnTo>
                  <a:lnTo>
                    <a:pt x="11" y="15"/>
                  </a:lnTo>
                  <a:lnTo>
                    <a:pt x="4" y="4"/>
                  </a:lnTo>
                  <a:lnTo>
                    <a:pt x="0" y="0"/>
                  </a:lnTo>
                  <a:close/>
                </a:path>
              </a:pathLst>
            </a:custGeom>
            <a:solidFill>
              <a:srgbClr val="8B6957"/>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9" name="Freeform 19">
              <a:extLst>
                <a:ext uri="{FF2B5EF4-FFF2-40B4-BE49-F238E27FC236}">
                  <a16:creationId xmlns:a16="http://schemas.microsoft.com/office/drawing/2014/main" id="{09FD04FC-AEBF-40C9-A23D-FB7BB0886552}"/>
                </a:ext>
              </a:extLst>
            </p:cNvPr>
            <p:cNvSpPr>
              <a:spLocks/>
            </p:cNvSpPr>
            <p:nvPr/>
          </p:nvSpPr>
          <p:spPr bwMode="auto">
            <a:xfrm flipH="1">
              <a:off x="2541588" y="2816225"/>
              <a:ext cx="1998663" cy="865188"/>
            </a:xfrm>
            <a:custGeom>
              <a:avLst/>
              <a:gdLst>
                <a:gd name="T0" fmla="*/ 1829 w 2519"/>
                <a:gd name="T1" fmla="*/ 32 h 1092"/>
                <a:gd name="T2" fmla="*/ 1792 w 2519"/>
                <a:gd name="T3" fmla="*/ 166 h 1092"/>
                <a:gd name="T4" fmla="*/ 1792 w 2519"/>
                <a:gd name="T5" fmla="*/ 319 h 1092"/>
                <a:gd name="T6" fmla="*/ 1870 w 2519"/>
                <a:gd name="T7" fmla="*/ 443 h 1092"/>
                <a:gd name="T8" fmla="*/ 2037 w 2519"/>
                <a:gd name="T9" fmla="*/ 496 h 1092"/>
                <a:gd name="T10" fmla="*/ 2162 w 2519"/>
                <a:gd name="T11" fmla="*/ 443 h 1092"/>
                <a:gd name="T12" fmla="*/ 2242 w 2519"/>
                <a:gd name="T13" fmla="*/ 316 h 1092"/>
                <a:gd name="T14" fmla="*/ 2309 w 2519"/>
                <a:gd name="T15" fmla="*/ 157 h 1092"/>
                <a:gd name="T16" fmla="*/ 2369 w 2519"/>
                <a:gd name="T17" fmla="*/ 51 h 1092"/>
                <a:gd name="T18" fmla="*/ 2371 w 2519"/>
                <a:gd name="T19" fmla="*/ 95 h 1092"/>
                <a:gd name="T20" fmla="*/ 2337 w 2519"/>
                <a:gd name="T21" fmla="*/ 238 h 1092"/>
                <a:gd name="T22" fmla="*/ 2282 w 2519"/>
                <a:gd name="T23" fmla="*/ 436 h 1092"/>
                <a:gd name="T24" fmla="*/ 2219 w 2519"/>
                <a:gd name="T25" fmla="*/ 646 h 1092"/>
                <a:gd name="T26" fmla="*/ 2166 w 2519"/>
                <a:gd name="T27" fmla="*/ 824 h 1092"/>
                <a:gd name="T28" fmla="*/ 2134 w 2519"/>
                <a:gd name="T29" fmla="*/ 940 h 1092"/>
                <a:gd name="T30" fmla="*/ 2148 w 2519"/>
                <a:gd name="T31" fmla="*/ 959 h 1092"/>
                <a:gd name="T32" fmla="*/ 2201 w 2519"/>
                <a:gd name="T33" fmla="*/ 903 h 1092"/>
                <a:gd name="T34" fmla="*/ 2284 w 2519"/>
                <a:gd name="T35" fmla="*/ 818 h 1092"/>
                <a:gd name="T36" fmla="*/ 2385 w 2519"/>
                <a:gd name="T37" fmla="*/ 755 h 1092"/>
                <a:gd name="T38" fmla="*/ 2508 w 2519"/>
                <a:gd name="T39" fmla="*/ 735 h 1092"/>
                <a:gd name="T40" fmla="*/ 2490 w 2519"/>
                <a:gd name="T41" fmla="*/ 788 h 1092"/>
                <a:gd name="T42" fmla="*/ 2337 w 2519"/>
                <a:gd name="T43" fmla="*/ 892 h 1092"/>
                <a:gd name="T44" fmla="*/ 2284 w 2519"/>
                <a:gd name="T45" fmla="*/ 998 h 1092"/>
                <a:gd name="T46" fmla="*/ 2275 w 2519"/>
                <a:gd name="T47" fmla="*/ 1058 h 1092"/>
                <a:gd name="T48" fmla="*/ 2000 w 2519"/>
                <a:gd name="T49" fmla="*/ 1058 h 1092"/>
                <a:gd name="T50" fmla="*/ 1688 w 2519"/>
                <a:gd name="T51" fmla="*/ 1069 h 1092"/>
                <a:gd name="T52" fmla="*/ 1346 w 2519"/>
                <a:gd name="T53" fmla="*/ 1037 h 1092"/>
                <a:gd name="T54" fmla="*/ 901 w 2519"/>
                <a:gd name="T55" fmla="*/ 1002 h 1092"/>
                <a:gd name="T56" fmla="*/ 533 w 2519"/>
                <a:gd name="T57" fmla="*/ 1002 h 1092"/>
                <a:gd name="T58" fmla="*/ 293 w 2519"/>
                <a:gd name="T59" fmla="*/ 1025 h 1092"/>
                <a:gd name="T60" fmla="*/ 129 w 2519"/>
                <a:gd name="T61" fmla="*/ 1060 h 1092"/>
                <a:gd name="T62" fmla="*/ 0 w 2519"/>
                <a:gd name="T63" fmla="*/ 1092 h 1092"/>
                <a:gd name="T64" fmla="*/ 200 w 2519"/>
                <a:gd name="T65" fmla="*/ 998 h 1092"/>
                <a:gd name="T66" fmla="*/ 425 w 2519"/>
                <a:gd name="T67" fmla="*/ 929 h 1092"/>
                <a:gd name="T68" fmla="*/ 466 w 2519"/>
                <a:gd name="T69" fmla="*/ 898 h 1092"/>
                <a:gd name="T70" fmla="*/ 434 w 2519"/>
                <a:gd name="T71" fmla="*/ 850 h 1092"/>
                <a:gd name="T72" fmla="*/ 399 w 2519"/>
                <a:gd name="T73" fmla="*/ 817 h 1092"/>
                <a:gd name="T74" fmla="*/ 429 w 2519"/>
                <a:gd name="T75" fmla="*/ 820 h 1092"/>
                <a:gd name="T76" fmla="*/ 542 w 2519"/>
                <a:gd name="T77" fmla="*/ 855 h 1092"/>
                <a:gd name="T78" fmla="*/ 628 w 2519"/>
                <a:gd name="T79" fmla="*/ 818 h 1092"/>
                <a:gd name="T80" fmla="*/ 773 w 2519"/>
                <a:gd name="T81" fmla="*/ 686 h 1092"/>
                <a:gd name="T82" fmla="*/ 905 w 2519"/>
                <a:gd name="T83" fmla="*/ 513 h 1092"/>
                <a:gd name="T84" fmla="*/ 930 w 2519"/>
                <a:gd name="T85" fmla="*/ 393 h 1092"/>
                <a:gd name="T86" fmla="*/ 901 w 2519"/>
                <a:gd name="T87" fmla="*/ 282 h 1092"/>
                <a:gd name="T88" fmla="*/ 909 w 2519"/>
                <a:gd name="T89" fmla="*/ 231 h 1092"/>
                <a:gd name="T90" fmla="*/ 970 w 2519"/>
                <a:gd name="T91" fmla="*/ 284 h 1092"/>
                <a:gd name="T92" fmla="*/ 1064 w 2519"/>
                <a:gd name="T93" fmla="*/ 365 h 1092"/>
                <a:gd name="T94" fmla="*/ 1168 w 2519"/>
                <a:gd name="T95" fmla="*/ 415 h 1092"/>
                <a:gd name="T96" fmla="*/ 1342 w 2519"/>
                <a:gd name="T97" fmla="*/ 374 h 1092"/>
                <a:gd name="T98" fmla="*/ 1572 w 2519"/>
                <a:gd name="T99" fmla="*/ 263 h 1092"/>
                <a:gd name="T100" fmla="*/ 1722 w 2519"/>
                <a:gd name="T101" fmla="*/ 115 h 1092"/>
                <a:gd name="T102" fmla="*/ 1794 w 2519"/>
                <a:gd name="T103" fmla="*/ 21 h 1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9" h="1092">
                  <a:moveTo>
                    <a:pt x="1826" y="0"/>
                  </a:moveTo>
                  <a:lnTo>
                    <a:pt x="1829" y="4"/>
                  </a:lnTo>
                  <a:lnTo>
                    <a:pt x="1831" y="16"/>
                  </a:lnTo>
                  <a:lnTo>
                    <a:pt x="1829" y="32"/>
                  </a:lnTo>
                  <a:lnTo>
                    <a:pt x="1822" y="58"/>
                  </a:lnTo>
                  <a:lnTo>
                    <a:pt x="1813" y="90"/>
                  </a:lnTo>
                  <a:lnTo>
                    <a:pt x="1801" y="127"/>
                  </a:lnTo>
                  <a:lnTo>
                    <a:pt x="1792" y="166"/>
                  </a:lnTo>
                  <a:lnTo>
                    <a:pt x="1787" y="207"/>
                  </a:lnTo>
                  <a:lnTo>
                    <a:pt x="1785" y="245"/>
                  </a:lnTo>
                  <a:lnTo>
                    <a:pt x="1787" y="282"/>
                  </a:lnTo>
                  <a:lnTo>
                    <a:pt x="1792" y="319"/>
                  </a:lnTo>
                  <a:lnTo>
                    <a:pt x="1804" y="355"/>
                  </a:lnTo>
                  <a:lnTo>
                    <a:pt x="1820" y="388"/>
                  </a:lnTo>
                  <a:lnTo>
                    <a:pt x="1841" y="416"/>
                  </a:lnTo>
                  <a:lnTo>
                    <a:pt x="1870" y="443"/>
                  </a:lnTo>
                  <a:lnTo>
                    <a:pt x="1903" y="464"/>
                  </a:lnTo>
                  <a:lnTo>
                    <a:pt x="1946" y="482"/>
                  </a:lnTo>
                  <a:lnTo>
                    <a:pt x="1993" y="492"/>
                  </a:lnTo>
                  <a:lnTo>
                    <a:pt x="2037" y="496"/>
                  </a:lnTo>
                  <a:lnTo>
                    <a:pt x="2074" y="492"/>
                  </a:lnTo>
                  <a:lnTo>
                    <a:pt x="2108" y="482"/>
                  </a:lnTo>
                  <a:lnTo>
                    <a:pt x="2138" y="466"/>
                  </a:lnTo>
                  <a:lnTo>
                    <a:pt x="2162" y="443"/>
                  </a:lnTo>
                  <a:lnTo>
                    <a:pt x="2185" y="416"/>
                  </a:lnTo>
                  <a:lnTo>
                    <a:pt x="2207" y="386"/>
                  </a:lnTo>
                  <a:lnTo>
                    <a:pt x="2224" y="353"/>
                  </a:lnTo>
                  <a:lnTo>
                    <a:pt x="2242" y="316"/>
                  </a:lnTo>
                  <a:lnTo>
                    <a:pt x="2259" y="277"/>
                  </a:lnTo>
                  <a:lnTo>
                    <a:pt x="2275" y="238"/>
                  </a:lnTo>
                  <a:lnTo>
                    <a:pt x="2291" y="198"/>
                  </a:lnTo>
                  <a:lnTo>
                    <a:pt x="2309" y="157"/>
                  </a:lnTo>
                  <a:lnTo>
                    <a:pt x="2328" y="117"/>
                  </a:lnTo>
                  <a:lnTo>
                    <a:pt x="2348" y="80"/>
                  </a:lnTo>
                  <a:lnTo>
                    <a:pt x="2360" y="60"/>
                  </a:lnTo>
                  <a:lnTo>
                    <a:pt x="2369" y="51"/>
                  </a:lnTo>
                  <a:lnTo>
                    <a:pt x="2374" y="51"/>
                  </a:lnTo>
                  <a:lnTo>
                    <a:pt x="2376" y="58"/>
                  </a:lnTo>
                  <a:lnTo>
                    <a:pt x="2374" y="74"/>
                  </a:lnTo>
                  <a:lnTo>
                    <a:pt x="2371" y="95"/>
                  </a:lnTo>
                  <a:lnTo>
                    <a:pt x="2365" y="124"/>
                  </a:lnTo>
                  <a:lnTo>
                    <a:pt x="2358" y="159"/>
                  </a:lnTo>
                  <a:lnTo>
                    <a:pt x="2349" y="196"/>
                  </a:lnTo>
                  <a:lnTo>
                    <a:pt x="2337" y="238"/>
                  </a:lnTo>
                  <a:lnTo>
                    <a:pt x="2325" y="284"/>
                  </a:lnTo>
                  <a:lnTo>
                    <a:pt x="2311" y="334"/>
                  </a:lnTo>
                  <a:lnTo>
                    <a:pt x="2296" y="385"/>
                  </a:lnTo>
                  <a:lnTo>
                    <a:pt x="2282" y="436"/>
                  </a:lnTo>
                  <a:lnTo>
                    <a:pt x="2267" y="489"/>
                  </a:lnTo>
                  <a:lnTo>
                    <a:pt x="2251" y="542"/>
                  </a:lnTo>
                  <a:lnTo>
                    <a:pt x="2235" y="594"/>
                  </a:lnTo>
                  <a:lnTo>
                    <a:pt x="2219" y="646"/>
                  </a:lnTo>
                  <a:lnTo>
                    <a:pt x="2205" y="695"/>
                  </a:lnTo>
                  <a:lnTo>
                    <a:pt x="2191" y="741"/>
                  </a:lnTo>
                  <a:lnTo>
                    <a:pt x="2178" y="785"/>
                  </a:lnTo>
                  <a:lnTo>
                    <a:pt x="2166" y="824"/>
                  </a:lnTo>
                  <a:lnTo>
                    <a:pt x="2155" y="859"/>
                  </a:lnTo>
                  <a:lnTo>
                    <a:pt x="2148" y="887"/>
                  </a:lnTo>
                  <a:lnTo>
                    <a:pt x="2140" y="919"/>
                  </a:lnTo>
                  <a:lnTo>
                    <a:pt x="2134" y="940"/>
                  </a:lnTo>
                  <a:lnTo>
                    <a:pt x="2134" y="956"/>
                  </a:lnTo>
                  <a:lnTo>
                    <a:pt x="2136" y="963"/>
                  </a:lnTo>
                  <a:lnTo>
                    <a:pt x="2141" y="965"/>
                  </a:lnTo>
                  <a:lnTo>
                    <a:pt x="2148" y="959"/>
                  </a:lnTo>
                  <a:lnTo>
                    <a:pt x="2159" y="951"/>
                  </a:lnTo>
                  <a:lnTo>
                    <a:pt x="2171" y="938"/>
                  </a:lnTo>
                  <a:lnTo>
                    <a:pt x="2185" y="921"/>
                  </a:lnTo>
                  <a:lnTo>
                    <a:pt x="2201" y="903"/>
                  </a:lnTo>
                  <a:lnTo>
                    <a:pt x="2221" y="882"/>
                  </a:lnTo>
                  <a:lnTo>
                    <a:pt x="2240" y="861"/>
                  </a:lnTo>
                  <a:lnTo>
                    <a:pt x="2261" y="840"/>
                  </a:lnTo>
                  <a:lnTo>
                    <a:pt x="2284" y="818"/>
                  </a:lnTo>
                  <a:lnTo>
                    <a:pt x="2309" y="799"/>
                  </a:lnTo>
                  <a:lnTo>
                    <a:pt x="2334" y="781"/>
                  </a:lnTo>
                  <a:lnTo>
                    <a:pt x="2358" y="767"/>
                  </a:lnTo>
                  <a:lnTo>
                    <a:pt x="2385" y="755"/>
                  </a:lnTo>
                  <a:lnTo>
                    <a:pt x="2427" y="743"/>
                  </a:lnTo>
                  <a:lnTo>
                    <a:pt x="2462" y="735"/>
                  </a:lnTo>
                  <a:lnTo>
                    <a:pt x="2489" y="732"/>
                  </a:lnTo>
                  <a:lnTo>
                    <a:pt x="2508" y="735"/>
                  </a:lnTo>
                  <a:lnTo>
                    <a:pt x="2517" y="743"/>
                  </a:lnTo>
                  <a:lnTo>
                    <a:pt x="2519" y="753"/>
                  </a:lnTo>
                  <a:lnTo>
                    <a:pt x="2510" y="769"/>
                  </a:lnTo>
                  <a:lnTo>
                    <a:pt x="2490" y="788"/>
                  </a:lnTo>
                  <a:lnTo>
                    <a:pt x="2461" y="810"/>
                  </a:lnTo>
                  <a:lnTo>
                    <a:pt x="2420" y="834"/>
                  </a:lnTo>
                  <a:lnTo>
                    <a:pt x="2374" y="862"/>
                  </a:lnTo>
                  <a:lnTo>
                    <a:pt x="2337" y="892"/>
                  </a:lnTo>
                  <a:lnTo>
                    <a:pt x="2309" y="919"/>
                  </a:lnTo>
                  <a:lnTo>
                    <a:pt x="2291" y="947"/>
                  </a:lnTo>
                  <a:lnTo>
                    <a:pt x="2282" y="974"/>
                  </a:lnTo>
                  <a:lnTo>
                    <a:pt x="2284" y="998"/>
                  </a:lnTo>
                  <a:lnTo>
                    <a:pt x="2296" y="1023"/>
                  </a:lnTo>
                  <a:lnTo>
                    <a:pt x="2319" y="1046"/>
                  </a:lnTo>
                  <a:lnTo>
                    <a:pt x="2351" y="1067"/>
                  </a:lnTo>
                  <a:lnTo>
                    <a:pt x="2275" y="1058"/>
                  </a:lnTo>
                  <a:lnTo>
                    <a:pt x="2205" y="1055"/>
                  </a:lnTo>
                  <a:lnTo>
                    <a:pt x="2136" y="1053"/>
                  </a:lnTo>
                  <a:lnTo>
                    <a:pt x="2069" y="1055"/>
                  </a:lnTo>
                  <a:lnTo>
                    <a:pt x="2000" y="1058"/>
                  </a:lnTo>
                  <a:lnTo>
                    <a:pt x="1930" y="1063"/>
                  </a:lnTo>
                  <a:lnTo>
                    <a:pt x="1856" y="1067"/>
                  </a:lnTo>
                  <a:lnTo>
                    <a:pt x="1776" y="1069"/>
                  </a:lnTo>
                  <a:lnTo>
                    <a:pt x="1688" y="1069"/>
                  </a:lnTo>
                  <a:lnTo>
                    <a:pt x="1612" y="1067"/>
                  </a:lnTo>
                  <a:lnTo>
                    <a:pt x="1531" y="1058"/>
                  </a:lnTo>
                  <a:lnTo>
                    <a:pt x="1441" y="1048"/>
                  </a:lnTo>
                  <a:lnTo>
                    <a:pt x="1346" y="1037"/>
                  </a:lnTo>
                  <a:lnTo>
                    <a:pt x="1244" y="1025"/>
                  </a:lnTo>
                  <a:lnTo>
                    <a:pt x="1134" y="1014"/>
                  </a:lnTo>
                  <a:lnTo>
                    <a:pt x="1018" y="1007"/>
                  </a:lnTo>
                  <a:lnTo>
                    <a:pt x="901" y="1002"/>
                  </a:lnTo>
                  <a:lnTo>
                    <a:pt x="794" y="998"/>
                  </a:lnTo>
                  <a:lnTo>
                    <a:pt x="699" y="998"/>
                  </a:lnTo>
                  <a:lnTo>
                    <a:pt x="612" y="998"/>
                  </a:lnTo>
                  <a:lnTo>
                    <a:pt x="533" y="1002"/>
                  </a:lnTo>
                  <a:lnTo>
                    <a:pt x="464" y="1005"/>
                  </a:lnTo>
                  <a:lnTo>
                    <a:pt x="401" y="1011"/>
                  </a:lnTo>
                  <a:lnTo>
                    <a:pt x="344" y="1018"/>
                  </a:lnTo>
                  <a:lnTo>
                    <a:pt x="293" y="1025"/>
                  </a:lnTo>
                  <a:lnTo>
                    <a:pt x="245" y="1033"/>
                  </a:lnTo>
                  <a:lnTo>
                    <a:pt x="205" y="1042"/>
                  </a:lnTo>
                  <a:lnTo>
                    <a:pt x="166" y="1051"/>
                  </a:lnTo>
                  <a:lnTo>
                    <a:pt x="129" y="1060"/>
                  </a:lnTo>
                  <a:lnTo>
                    <a:pt x="95" y="1069"/>
                  </a:lnTo>
                  <a:lnTo>
                    <a:pt x="64" y="1076"/>
                  </a:lnTo>
                  <a:lnTo>
                    <a:pt x="32" y="1085"/>
                  </a:lnTo>
                  <a:lnTo>
                    <a:pt x="0" y="1092"/>
                  </a:lnTo>
                  <a:lnTo>
                    <a:pt x="41" y="1069"/>
                  </a:lnTo>
                  <a:lnTo>
                    <a:pt x="88" y="1046"/>
                  </a:lnTo>
                  <a:lnTo>
                    <a:pt x="143" y="1021"/>
                  </a:lnTo>
                  <a:lnTo>
                    <a:pt x="200" y="998"/>
                  </a:lnTo>
                  <a:lnTo>
                    <a:pt x="258" y="975"/>
                  </a:lnTo>
                  <a:lnTo>
                    <a:pt x="316" y="956"/>
                  </a:lnTo>
                  <a:lnTo>
                    <a:pt x="372" y="940"/>
                  </a:lnTo>
                  <a:lnTo>
                    <a:pt x="425" y="929"/>
                  </a:lnTo>
                  <a:lnTo>
                    <a:pt x="446" y="924"/>
                  </a:lnTo>
                  <a:lnTo>
                    <a:pt x="459" y="917"/>
                  </a:lnTo>
                  <a:lnTo>
                    <a:pt x="466" y="908"/>
                  </a:lnTo>
                  <a:lnTo>
                    <a:pt x="466" y="898"/>
                  </a:lnTo>
                  <a:lnTo>
                    <a:pt x="462" y="885"/>
                  </a:lnTo>
                  <a:lnTo>
                    <a:pt x="455" y="875"/>
                  </a:lnTo>
                  <a:lnTo>
                    <a:pt x="446" y="862"/>
                  </a:lnTo>
                  <a:lnTo>
                    <a:pt x="434" y="850"/>
                  </a:lnTo>
                  <a:lnTo>
                    <a:pt x="424" y="840"/>
                  </a:lnTo>
                  <a:lnTo>
                    <a:pt x="413" y="831"/>
                  </a:lnTo>
                  <a:lnTo>
                    <a:pt x="404" y="822"/>
                  </a:lnTo>
                  <a:lnTo>
                    <a:pt x="399" y="817"/>
                  </a:lnTo>
                  <a:lnTo>
                    <a:pt x="397" y="813"/>
                  </a:lnTo>
                  <a:lnTo>
                    <a:pt x="402" y="811"/>
                  </a:lnTo>
                  <a:lnTo>
                    <a:pt x="411" y="815"/>
                  </a:lnTo>
                  <a:lnTo>
                    <a:pt x="429" y="820"/>
                  </a:lnTo>
                  <a:lnTo>
                    <a:pt x="468" y="834"/>
                  </a:lnTo>
                  <a:lnTo>
                    <a:pt x="498" y="845"/>
                  </a:lnTo>
                  <a:lnTo>
                    <a:pt x="521" y="852"/>
                  </a:lnTo>
                  <a:lnTo>
                    <a:pt x="542" y="855"/>
                  </a:lnTo>
                  <a:lnTo>
                    <a:pt x="559" y="854"/>
                  </a:lnTo>
                  <a:lnTo>
                    <a:pt x="579" y="847"/>
                  </a:lnTo>
                  <a:lnTo>
                    <a:pt x="600" y="834"/>
                  </a:lnTo>
                  <a:lnTo>
                    <a:pt x="628" y="818"/>
                  </a:lnTo>
                  <a:lnTo>
                    <a:pt x="660" y="794"/>
                  </a:lnTo>
                  <a:lnTo>
                    <a:pt x="697" y="762"/>
                  </a:lnTo>
                  <a:lnTo>
                    <a:pt x="734" y="727"/>
                  </a:lnTo>
                  <a:lnTo>
                    <a:pt x="773" y="686"/>
                  </a:lnTo>
                  <a:lnTo>
                    <a:pt x="810" y="642"/>
                  </a:lnTo>
                  <a:lnTo>
                    <a:pt x="847" y="598"/>
                  </a:lnTo>
                  <a:lnTo>
                    <a:pt x="879" y="556"/>
                  </a:lnTo>
                  <a:lnTo>
                    <a:pt x="905" y="513"/>
                  </a:lnTo>
                  <a:lnTo>
                    <a:pt x="921" y="480"/>
                  </a:lnTo>
                  <a:lnTo>
                    <a:pt x="930" y="450"/>
                  </a:lnTo>
                  <a:lnTo>
                    <a:pt x="933" y="420"/>
                  </a:lnTo>
                  <a:lnTo>
                    <a:pt x="930" y="393"/>
                  </a:lnTo>
                  <a:lnTo>
                    <a:pt x="924" y="365"/>
                  </a:lnTo>
                  <a:lnTo>
                    <a:pt x="916" y="339"/>
                  </a:lnTo>
                  <a:lnTo>
                    <a:pt x="909" y="311"/>
                  </a:lnTo>
                  <a:lnTo>
                    <a:pt x="901" y="282"/>
                  </a:lnTo>
                  <a:lnTo>
                    <a:pt x="896" y="251"/>
                  </a:lnTo>
                  <a:lnTo>
                    <a:pt x="896" y="237"/>
                  </a:lnTo>
                  <a:lnTo>
                    <a:pt x="901" y="231"/>
                  </a:lnTo>
                  <a:lnTo>
                    <a:pt x="909" y="231"/>
                  </a:lnTo>
                  <a:lnTo>
                    <a:pt x="921" y="238"/>
                  </a:lnTo>
                  <a:lnTo>
                    <a:pt x="935" y="251"/>
                  </a:lnTo>
                  <a:lnTo>
                    <a:pt x="951" y="267"/>
                  </a:lnTo>
                  <a:lnTo>
                    <a:pt x="970" y="284"/>
                  </a:lnTo>
                  <a:lnTo>
                    <a:pt x="991" y="304"/>
                  </a:lnTo>
                  <a:lnTo>
                    <a:pt x="1014" y="325"/>
                  </a:lnTo>
                  <a:lnTo>
                    <a:pt x="1039" y="346"/>
                  </a:lnTo>
                  <a:lnTo>
                    <a:pt x="1064" y="365"/>
                  </a:lnTo>
                  <a:lnTo>
                    <a:pt x="1090" y="383"/>
                  </a:lnTo>
                  <a:lnTo>
                    <a:pt x="1115" y="399"/>
                  </a:lnTo>
                  <a:lnTo>
                    <a:pt x="1141" y="409"/>
                  </a:lnTo>
                  <a:lnTo>
                    <a:pt x="1168" y="415"/>
                  </a:lnTo>
                  <a:lnTo>
                    <a:pt x="1194" y="413"/>
                  </a:lnTo>
                  <a:lnTo>
                    <a:pt x="1238" y="404"/>
                  </a:lnTo>
                  <a:lnTo>
                    <a:pt x="1288" y="392"/>
                  </a:lnTo>
                  <a:lnTo>
                    <a:pt x="1342" y="374"/>
                  </a:lnTo>
                  <a:lnTo>
                    <a:pt x="1401" y="351"/>
                  </a:lnTo>
                  <a:lnTo>
                    <a:pt x="1459" y="325"/>
                  </a:lnTo>
                  <a:lnTo>
                    <a:pt x="1517" y="296"/>
                  </a:lnTo>
                  <a:lnTo>
                    <a:pt x="1572" y="263"/>
                  </a:lnTo>
                  <a:lnTo>
                    <a:pt x="1621" y="228"/>
                  </a:lnTo>
                  <a:lnTo>
                    <a:pt x="1663" y="189"/>
                  </a:lnTo>
                  <a:lnTo>
                    <a:pt x="1699" y="147"/>
                  </a:lnTo>
                  <a:lnTo>
                    <a:pt x="1722" y="115"/>
                  </a:lnTo>
                  <a:lnTo>
                    <a:pt x="1743" y="87"/>
                  </a:lnTo>
                  <a:lnTo>
                    <a:pt x="1762" y="60"/>
                  </a:lnTo>
                  <a:lnTo>
                    <a:pt x="1780" y="39"/>
                  </a:lnTo>
                  <a:lnTo>
                    <a:pt x="1794" y="21"/>
                  </a:lnTo>
                  <a:lnTo>
                    <a:pt x="1808" y="9"/>
                  </a:lnTo>
                  <a:lnTo>
                    <a:pt x="1819" y="2"/>
                  </a:lnTo>
                  <a:lnTo>
                    <a:pt x="1826" y="0"/>
                  </a:lnTo>
                  <a:close/>
                </a:path>
              </a:pathLst>
            </a:custGeom>
            <a:solidFill>
              <a:srgbClr val="8B6957"/>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0" name="Freeform 20">
              <a:extLst>
                <a:ext uri="{FF2B5EF4-FFF2-40B4-BE49-F238E27FC236}">
                  <a16:creationId xmlns:a16="http://schemas.microsoft.com/office/drawing/2014/main" id="{367235C4-6982-4D8C-BCC7-25CBAA1DD820}"/>
                </a:ext>
              </a:extLst>
            </p:cNvPr>
            <p:cNvSpPr>
              <a:spLocks/>
            </p:cNvSpPr>
            <p:nvPr/>
          </p:nvSpPr>
          <p:spPr bwMode="auto">
            <a:xfrm flipH="1">
              <a:off x="4365626" y="3924300"/>
              <a:ext cx="250825" cy="209550"/>
            </a:xfrm>
            <a:custGeom>
              <a:avLst/>
              <a:gdLst>
                <a:gd name="T0" fmla="*/ 14 w 316"/>
                <a:gd name="T1" fmla="*/ 0 h 264"/>
                <a:gd name="T2" fmla="*/ 37 w 316"/>
                <a:gd name="T3" fmla="*/ 42 h 264"/>
                <a:gd name="T4" fmla="*/ 63 w 316"/>
                <a:gd name="T5" fmla="*/ 81 h 264"/>
                <a:gd name="T6" fmla="*/ 95 w 316"/>
                <a:gd name="T7" fmla="*/ 113 h 264"/>
                <a:gd name="T8" fmla="*/ 131 w 316"/>
                <a:gd name="T9" fmla="*/ 139 h 264"/>
                <a:gd name="T10" fmla="*/ 168 w 316"/>
                <a:gd name="T11" fmla="*/ 162 h 264"/>
                <a:gd name="T12" fmla="*/ 206 w 316"/>
                <a:gd name="T13" fmla="*/ 181 h 264"/>
                <a:gd name="T14" fmla="*/ 245 w 316"/>
                <a:gd name="T15" fmla="*/ 197 h 264"/>
                <a:gd name="T16" fmla="*/ 280 w 316"/>
                <a:gd name="T17" fmla="*/ 209 h 264"/>
                <a:gd name="T18" fmla="*/ 316 w 316"/>
                <a:gd name="T19" fmla="*/ 218 h 264"/>
                <a:gd name="T20" fmla="*/ 303 w 316"/>
                <a:gd name="T21" fmla="*/ 224 h 264"/>
                <a:gd name="T22" fmla="*/ 287 w 316"/>
                <a:gd name="T23" fmla="*/ 231 h 264"/>
                <a:gd name="T24" fmla="*/ 266 w 316"/>
                <a:gd name="T25" fmla="*/ 239 h 264"/>
                <a:gd name="T26" fmla="*/ 240 w 316"/>
                <a:gd name="T27" fmla="*/ 247 h 264"/>
                <a:gd name="T28" fmla="*/ 212 w 316"/>
                <a:gd name="T29" fmla="*/ 255 h 264"/>
                <a:gd name="T30" fmla="*/ 182 w 316"/>
                <a:gd name="T31" fmla="*/ 261 h 264"/>
                <a:gd name="T32" fmla="*/ 152 w 316"/>
                <a:gd name="T33" fmla="*/ 264 h 264"/>
                <a:gd name="T34" fmla="*/ 120 w 316"/>
                <a:gd name="T35" fmla="*/ 264 h 264"/>
                <a:gd name="T36" fmla="*/ 92 w 316"/>
                <a:gd name="T37" fmla="*/ 261 h 264"/>
                <a:gd name="T38" fmla="*/ 65 w 316"/>
                <a:gd name="T39" fmla="*/ 252 h 264"/>
                <a:gd name="T40" fmla="*/ 42 w 316"/>
                <a:gd name="T41" fmla="*/ 236 h 264"/>
                <a:gd name="T42" fmla="*/ 23 w 316"/>
                <a:gd name="T43" fmla="*/ 215 h 264"/>
                <a:gd name="T44" fmla="*/ 11 w 316"/>
                <a:gd name="T45" fmla="*/ 187 h 264"/>
                <a:gd name="T46" fmla="*/ 2 w 316"/>
                <a:gd name="T47" fmla="*/ 155 h 264"/>
                <a:gd name="T48" fmla="*/ 0 w 316"/>
                <a:gd name="T49" fmla="*/ 120 h 264"/>
                <a:gd name="T50" fmla="*/ 2 w 316"/>
                <a:gd name="T51" fmla="*/ 83 h 264"/>
                <a:gd name="T52" fmla="*/ 7 w 316"/>
                <a:gd name="T53" fmla="*/ 42 h 264"/>
                <a:gd name="T54" fmla="*/ 14 w 316"/>
                <a:gd name="T55"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264">
                  <a:moveTo>
                    <a:pt x="14" y="0"/>
                  </a:moveTo>
                  <a:lnTo>
                    <a:pt x="37" y="42"/>
                  </a:lnTo>
                  <a:lnTo>
                    <a:pt x="63" y="81"/>
                  </a:lnTo>
                  <a:lnTo>
                    <a:pt x="95" y="113"/>
                  </a:lnTo>
                  <a:lnTo>
                    <a:pt x="131" y="139"/>
                  </a:lnTo>
                  <a:lnTo>
                    <a:pt x="168" y="162"/>
                  </a:lnTo>
                  <a:lnTo>
                    <a:pt x="206" y="181"/>
                  </a:lnTo>
                  <a:lnTo>
                    <a:pt x="245" y="197"/>
                  </a:lnTo>
                  <a:lnTo>
                    <a:pt x="280" y="209"/>
                  </a:lnTo>
                  <a:lnTo>
                    <a:pt x="316" y="218"/>
                  </a:lnTo>
                  <a:lnTo>
                    <a:pt x="303" y="224"/>
                  </a:lnTo>
                  <a:lnTo>
                    <a:pt x="287" y="231"/>
                  </a:lnTo>
                  <a:lnTo>
                    <a:pt x="266" y="239"/>
                  </a:lnTo>
                  <a:lnTo>
                    <a:pt x="240" y="247"/>
                  </a:lnTo>
                  <a:lnTo>
                    <a:pt x="212" y="255"/>
                  </a:lnTo>
                  <a:lnTo>
                    <a:pt x="182" y="261"/>
                  </a:lnTo>
                  <a:lnTo>
                    <a:pt x="152" y="264"/>
                  </a:lnTo>
                  <a:lnTo>
                    <a:pt x="120" y="264"/>
                  </a:lnTo>
                  <a:lnTo>
                    <a:pt x="92" y="261"/>
                  </a:lnTo>
                  <a:lnTo>
                    <a:pt x="65" y="252"/>
                  </a:lnTo>
                  <a:lnTo>
                    <a:pt x="42" y="236"/>
                  </a:lnTo>
                  <a:lnTo>
                    <a:pt x="23" y="215"/>
                  </a:lnTo>
                  <a:lnTo>
                    <a:pt x="11" y="187"/>
                  </a:lnTo>
                  <a:lnTo>
                    <a:pt x="2" y="155"/>
                  </a:lnTo>
                  <a:lnTo>
                    <a:pt x="0" y="120"/>
                  </a:lnTo>
                  <a:lnTo>
                    <a:pt x="2" y="83"/>
                  </a:lnTo>
                  <a:lnTo>
                    <a:pt x="7" y="42"/>
                  </a:lnTo>
                  <a:lnTo>
                    <a:pt x="14" y="0"/>
                  </a:lnTo>
                  <a:close/>
                </a:path>
              </a:pathLst>
            </a:custGeom>
            <a:solidFill>
              <a:srgbClr val="8B6957"/>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1" name="Freeform 21">
              <a:extLst>
                <a:ext uri="{FF2B5EF4-FFF2-40B4-BE49-F238E27FC236}">
                  <a16:creationId xmlns:a16="http://schemas.microsoft.com/office/drawing/2014/main" id="{3CCAA14C-0B08-48FE-900F-D1CE3B725698}"/>
                </a:ext>
              </a:extLst>
            </p:cNvPr>
            <p:cNvSpPr>
              <a:spLocks/>
            </p:cNvSpPr>
            <p:nvPr/>
          </p:nvSpPr>
          <p:spPr bwMode="auto">
            <a:xfrm flipH="1">
              <a:off x="3341688" y="4262438"/>
              <a:ext cx="263525" cy="255588"/>
            </a:xfrm>
            <a:custGeom>
              <a:avLst/>
              <a:gdLst>
                <a:gd name="T0" fmla="*/ 76 w 334"/>
                <a:gd name="T1" fmla="*/ 0 h 323"/>
                <a:gd name="T2" fmla="*/ 101 w 334"/>
                <a:gd name="T3" fmla="*/ 7 h 323"/>
                <a:gd name="T4" fmla="*/ 126 w 334"/>
                <a:gd name="T5" fmla="*/ 18 h 323"/>
                <a:gd name="T6" fmla="*/ 148 w 334"/>
                <a:gd name="T7" fmla="*/ 34 h 323"/>
                <a:gd name="T8" fmla="*/ 171 w 334"/>
                <a:gd name="T9" fmla="*/ 51 h 323"/>
                <a:gd name="T10" fmla="*/ 191 w 334"/>
                <a:gd name="T11" fmla="*/ 69 h 323"/>
                <a:gd name="T12" fmla="*/ 208 w 334"/>
                <a:gd name="T13" fmla="*/ 85 h 323"/>
                <a:gd name="T14" fmla="*/ 223 w 334"/>
                <a:gd name="T15" fmla="*/ 99 h 323"/>
                <a:gd name="T16" fmla="*/ 235 w 334"/>
                <a:gd name="T17" fmla="*/ 108 h 323"/>
                <a:gd name="T18" fmla="*/ 251 w 334"/>
                <a:gd name="T19" fmla="*/ 122 h 323"/>
                <a:gd name="T20" fmla="*/ 267 w 334"/>
                <a:gd name="T21" fmla="*/ 145 h 323"/>
                <a:gd name="T22" fmla="*/ 281 w 334"/>
                <a:gd name="T23" fmla="*/ 177 h 323"/>
                <a:gd name="T24" fmla="*/ 297 w 334"/>
                <a:gd name="T25" fmla="*/ 212 h 323"/>
                <a:gd name="T26" fmla="*/ 311 w 334"/>
                <a:gd name="T27" fmla="*/ 251 h 323"/>
                <a:gd name="T28" fmla="*/ 323 w 334"/>
                <a:gd name="T29" fmla="*/ 288 h 323"/>
                <a:gd name="T30" fmla="*/ 334 w 334"/>
                <a:gd name="T31" fmla="*/ 323 h 323"/>
                <a:gd name="T32" fmla="*/ 304 w 334"/>
                <a:gd name="T33" fmla="*/ 314 h 323"/>
                <a:gd name="T34" fmla="*/ 267 w 334"/>
                <a:gd name="T35" fmla="*/ 293 h 323"/>
                <a:gd name="T36" fmla="*/ 226 w 334"/>
                <a:gd name="T37" fmla="*/ 265 h 323"/>
                <a:gd name="T38" fmla="*/ 186 w 334"/>
                <a:gd name="T39" fmla="*/ 231 h 323"/>
                <a:gd name="T40" fmla="*/ 143 w 334"/>
                <a:gd name="T41" fmla="*/ 193 h 323"/>
                <a:gd name="T42" fmla="*/ 104 w 334"/>
                <a:gd name="T43" fmla="*/ 152 h 323"/>
                <a:gd name="T44" fmla="*/ 66 w 334"/>
                <a:gd name="T45" fmla="*/ 110 h 323"/>
                <a:gd name="T46" fmla="*/ 30 w 334"/>
                <a:gd name="T47" fmla="*/ 69 h 323"/>
                <a:gd name="T48" fmla="*/ 0 w 334"/>
                <a:gd name="T49" fmla="*/ 32 h 323"/>
                <a:gd name="T50" fmla="*/ 25 w 334"/>
                <a:gd name="T51" fmla="*/ 11 h 323"/>
                <a:gd name="T52" fmla="*/ 51 w 334"/>
                <a:gd name="T53" fmla="*/ 2 h 323"/>
                <a:gd name="T54" fmla="*/ 76 w 334"/>
                <a:gd name="T55"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4" h="323">
                  <a:moveTo>
                    <a:pt x="76" y="0"/>
                  </a:moveTo>
                  <a:lnTo>
                    <a:pt x="101" y="7"/>
                  </a:lnTo>
                  <a:lnTo>
                    <a:pt x="126" y="18"/>
                  </a:lnTo>
                  <a:lnTo>
                    <a:pt x="148" y="34"/>
                  </a:lnTo>
                  <a:lnTo>
                    <a:pt x="171" y="51"/>
                  </a:lnTo>
                  <a:lnTo>
                    <a:pt x="191" y="69"/>
                  </a:lnTo>
                  <a:lnTo>
                    <a:pt x="208" y="85"/>
                  </a:lnTo>
                  <a:lnTo>
                    <a:pt x="223" y="99"/>
                  </a:lnTo>
                  <a:lnTo>
                    <a:pt x="235" y="108"/>
                  </a:lnTo>
                  <a:lnTo>
                    <a:pt x="251" y="122"/>
                  </a:lnTo>
                  <a:lnTo>
                    <a:pt x="267" y="145"/>
                  </a:lnTo>
                  <a:lnTo>
                    <a:pt x="281" y="177"/>
                  </a:lnTo>
                  <a:lnTo>
                    <a:pt x="297" y="212"/>
                  </a:lnTo>
                  <a:lnTo>
                    <a:pt x="311" y="251"/>
                  </a:lnTo>
                  <a:lnTo>
                    <a:pt x="323" y="288"/>
                  </a:lnTo>
                  <a:lnTo>
                    <a:pt x="334" y="323"/>
                  </a:lnTo>
                  <a:lnTo>
                    <a:pt x="304" y="314"/>
                  </a:lnTo>
                  <a:lnTo>
                    <a:pt x="267" y="293"/>
                  </a:lnTo>
                  <a:lnTo>
                    <a:pt x="226" y="265"/>
                  </a:lnTo>
                  <a:lnTo>
                    <a:pt x="186" y="231"/>
                  </a:lnTo>
                  <a:lnTo>
                    <a:pt x="143" y="193"/>
                  </a:lnTo>
                  <a:lnTo>
                    <a:pt x="104" y="152"/>
                  </a:lnTo>
                  <a:lnTo>
                    <a:pt x="66" y="110"/>
                  </a:lnTo>
                  <a:lnTo>
                    <a:pt x="30" y="69"/>
                  </a:lnTo>
                  <a:lnTo>
                    <a:pt x="0" y="32"/>
                  </a:lnTo>
                  <a:lnTo>
                    <a:pt x="25" y="11"/>
                  </a:lnTo>
                  <a:lnTo>
                    <a:pt x="51" y="2"/>
                  </a:lnTo>
                  <a:lnTo>
                    <a:pt x="76" y="0"/>
                  </a:lnTo>
                  <a:close/>
                </a:path>
              </a:pathLst>
            </a:custGeom>
            <a:solidFill>
              <a:srgbClr val="BC8F78">
                <a:lumMod val="40000"/>
                <a:lumOff val="60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2" name="Freeform 22">
              <a:extLst>
                <a:ext uri="{FF2B5EF4-FFF2-40B4-BE49-F238E27FC236}">
                  <a16:creationId xmlns:a16="http://schemas.microsoft.com/office/drawing/2014/main" id="{7ACA8AF4-85B3-4EA8-A6CE-2B8B7AA22C05}"/>
                </a:ext>
              </a:extLst>
            </p:cNvPr>
            <p:cNvSpPr>
              <a:spLocks/>
            </p:cNvSpPr>
            <p:nvPr/>
          </p:nvSpPr>
          <p:spPr bwMode="auto">
            <a:xfrm flipH="1">
              <a:off x="2865438" y="4337050"/>
              <a:ext cx="300038" cy="193675"/>
            </a:xfrm>
            <a:custGeom>
              <a:avLst/>
              <a:gdLst>
                <a:gd name="T0" fmla="*/ 50 w 379"/>
                <a:gd name="T1" fmla="*/ 0 h 245"/>
                <a:gd name="T2" fmla="*/ 69 w 379"/>
                <a:gd name="T3" fmla="*/ 3 h 245"/>
                <a:gd name="T4" fmla="*/ 90 w 379"/>
                <a:gd name="T5" fmla="*/ 9 h 245"/>
                <a:gd name="T6" fmla="*/ 113 w 379"/>
                <a:gd name="T7" fmla="*/ 17 h 245"/>
                <a:gd name="T8" fmla="*/ 138 w 379"/>
                <a:gd name="T9" fmla="*/ 28 h 245"/>
                <a:gd name="T10" fmla="*/ 161 w 379"/>
                <a:gd name="T11" fmla="*/ 39 h 245"/>
                <a:gd name="T12" fmla="*/ 184 w 379"/>
                <a:gd name="T13" fmla="*/ 49 h 245"/>
                <a:gd name="T14" fmla="*/ 205 w 379"/>
                <a:gd name="T15" fmla="*/ 60 h 245"/>
                <a:gd name="T16" fmla="*/ 222 w 379"/>
                <a:gd name="T17" fmla="*/ 69 h 245"/>
                <a:gd name="T18" fmla="*/ 238 w 379"/>
                <a:gd name="T19" fmla="*/ 74 h 245"/>
                <a:gd name="T20" fmla="*/ 256 w 379"/>
                <a:gd name="T21" fmla="*/ 84 h 245"/>
                <a:gd name="T22" fmla="*/ 277 w 379"/>
                <a:gd name="T23" fmla="*/ 102 h 245"/>
                <a:gd name="T24" fmla="*/ 300 w 379"/>
                <a:gd name="T25" fmla="*/ 125 h 245"/>
                <a:gd name="T26" fmla="*/ 321 w 379"/>
                <a:gd name="T27" fmla="*/ 150 h 245"/>
                <a:gd name="T28" fmla="*/ 342 w 379"/>
                <a:gd name="T29" fmla="*/ 180 h 245"/>
                <a:gd name="T30" fmla="*/ 362 w 379"/>
                <a:gd name="T31" fmla="*/ 208 h 245"/>
                <a:gd name="T32" fmla="*/ 379 w 379"/>
                <a:gd name="T33" fmla="*/ 238 h 245"/>
                <a:gd name="T34" fmla="*/ 349 w 379"/>
                <a:gd name="T35" fmla="*/ 243 h 245"/>
                <a:gd name="T36" fmla="*/ 305 w 379"/>
                <a:gd name="T37" fmla="*/ 245 h 245"/>
                <a:gd name="T38" fmla="*/ 261 w 379"/>
                <a:gd name="T39" fmla="*/ 238 h 245"/>
                <a:gd name="T40" fmla="*/ 217 w 379"/>
                <a:gd name="T41" fmla="*/ 225 h 245"/>
                <a:gd name="T42" fmla="*/ 176 w 379"/>
                <a:gd name="T43" fmla="*/ 210 h 245"/>
                <a:gd name="T44" fmla="*/ 138 w 379"/>
                <a:gd name="T45" fmla="*/ 190 h 245"/>
                <a:gd name="T46" fmla="*/ 101 w 379"/>
                <a:gd name="T47" fmla="*/ 169 h 245"/>
                <a:gd name="T48" fmla="*/ 69 w 379"/>
                <a:gd name="T49" fmla="*/ 148 h 245"/>
                <a:gd name="T50" fmla="*/ 41 w 379"/>
                <a:gd name="T51" fmla="*/ 128 h 245"/>
                <a:gd name="T52" fmla="*/ 18 w 379"/>
                <a:gd name="T53" fmla="*/ 111 h 245"/>
                <a:gd name="T54" fmla="*/ 0 w 379"/>
                <a:gd name="T55" fmla="*/ 97 h 245"/>
                <a:gd name="T56" fmla="*/ 7 w 379"/>
                <a:gd name="T57" fmla="*/ 58 h 245"/>
                <a:gd name="T58" fmla="*/ 18 w 379"/>
                <a:gd name="T59" fmla="*/ 16 h 245"/>
                <a:gd name="T60" fmla="*/ 23 w 379"/>
                <a:gd name="T61" fmla="*/ 5 h 245"/>
                <a:gd name="T62" fmla="*/ 35 w 379"/>
                <a:gd name="T63" fmla="*/ 0 h 245"/>
                <a:gd name="T64" fmla="*/ 50 w 379"/>
                <a:gd name="T65"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9" h="245">
                  <a:moveTo>
                    <a:pt x="50" y="0"/>
                  </a:moveTo>
                  <a:lnTo>
                    <a:pt x="69" y="3"/>
                  </a:lnTo>
                  <a:lnTo>
                    <a:pt x="90" y="9"/>
                  </a:lnTo>
                  <a:lnTo>
                    <a:pt x="113" y="17"/>
                  </a:lnTo>
                  <a:lnTo>
                    <a:pt x="138" y="28"/>
                  </a:lnTo>
                  <a:lnTo>
                    <a:pt x="161" y="39"/>
                  </a:lnTo>
                  <a:lnTo>
                    <a:pt x="184" y="49"/>
                  </a:lnTo>
                  <a:lnTo>
                    <a:pt x="205" y="60"/>
                  </a:lnTo>
                  <a:lnTo>
                    <a:pt x="222" y="69"/>
                  </a:lnTo>
                  <a:lnTo>
                    <a:pt x="238" y="74"/>
                  </a:lnTo>
                  <a:lnTo>
                    <a:pt x="256" y="84"/>
                  </a:lnTo>
                  <a:lnTo>
                    <a:pt x="277" y="102"/>
                  </a:lnTo>
                  <a:lnTo>
                    <a:pt x="300" y="125"/>
                  </a:lnTo>
                  <a:lnTo>
                    <a:pt x="321" y="150"/>
                  </a:lnTo>
                  <a:lnTo>
                    <a:pt x="342" y="180"/>
                  </a:lnTo>
                  <a:lnTo>
                    <a:pt x="362" y="208"/>
                  </a:lnTo>
                  <a:lnTo>
                    <a:pt x="379" y="238"/>
                  </a:lnTo>
                  <a:lnTo>
                    <a:pt x="349" y="243"/>
                  </a:lnTo>
                  <a:lnTo>
                    <a:pt x="305" y="245"/>
                  </a:lnTo>
                  <a:lnTo>
                    <a:pt x="261" y="238"/>
                  </a:lnTo>
                  <a:lnTo>
                    <a:pt x="217" y="225"/>
                  </a:lnTo>
                  <a:lnTo>
                    <a:pt x="176" y="210"/>
                  </a:lnTo>
                  <a:lnTo>
                    <a:pt x="138" y="190"/>
                  </a:lnTo>
                  <a:lnTo>
                    <a:pt x="101" y="169"/>
                  </a:lnTo>
                  <a:lnTo>
                    <a:pt x="69" y="148"/>
                  </a:lnTo>
                  <a:lnTo>
                    <a:pt x="41" y="128"/>
                  </a:lnTo>
                  <a:lnTo>
                    <a:pt x="18" y="111"/>
                  </a:lnTo>
                  <a:lnTo>
                    <a:pt x="0" y="97"/>
                  </a:lnTo>
                  <a:lnTo>
                    <a:pt x="7" y="58"/>
                  </a:lnTo>
                  <a:lnTo>
                    <a:pt x="18" y="16"/>
                  </a:lnTo>
                  <a:lnTo>
                    <a:pt x="23" y="5"/>
                  </a:lnTo>
                  <a:lnTo>
                    <a:pt x="35" y="0"/>
                  </a:lnTo>
                  <a:lnTo>
                    <a:pt x="50" y="0"/>
                  </a:lnTo>
                  <a:close/>
                </a:path>
              </a:pathLst>
            </a:custGeom>
            <a:solidFill>
              <a:srgbClr val="BC8F78">
                <a:lumMod val="40000"/>
                <a:lumOff val="60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3" name="Freeform 23">
              <a:extLst>
                <a:ext uri="{FF2B5EF4-FFF2-40B4-BE49-F238E27FC236}">
                  <a16:creationId xmlns:a16="http://schemas.microsoft.com/office/drawing/2014/main" id="{8652BC5A-CA92-4D93-93D6-89E7D657EE86}"/>
                </a:ext>
              </a:extLst>
            </p:cNvPr>
            <p:cNvSpPr>
              <a:spLocks/>
            </p:cNvSpPr>
            <p:nvPr/>
          </p:nvSpPr>
          <p:spPr bwMode="auto">
            <a:xfrm flipH="1">
              <a:off x="1" y="2411413"/>
              <a:ext cx="4349750" cy="2895600"/>
            </a:xfrm>
            <a:custGeom>
              <a:avLst/>
              <a:gdLst>
                <a:gd name="T0" fmla="*/ 2300 w 5481"/>
                <a:gd name="T1" fmla="*/ 42 h 3648"/>
                <a:gd name="T2" fmla="*/ 2466 w 5481"/>
                <a:gd name="T3" fmla="*/ 275 h 3648"/>
                <a:gd name="T4" fmla="*/ 2764 w 5481"/>
                <a:gd name="T5" fmla="*/ 590 h 3648"/>
                <a:gd name="T6" fmla="*/ 3115 w 5481"/>
                <a:gd name="T7" fmla="*/ 894 h 3648"/>
                <a:gd name="T8" fmla="*/ 3519 w 5481"/>
                <a:gd name="T9" fmla="*/ 1243 h 3648"/>
                <a:gd name="T10" fmla="*/ 3882 w 5481"/>
                <a:gd name="T11" fmla="*/ 1557 h 3648"/>
                <a:gd name="T12" fmla="*/ 4097 w 5481"/>
                <a:gd name="T13" fmla="*/ 1687 h 3648"/>
                <a:gd name="T14" fmla="*/ 4397 w 5481"/>
                <a:gd name="T15" fmla="*/ 1830 h 3648"/>
                <a:gd name="T16" fmla="*/ 4840 w 5481"/>
                <a:gd name="T17" fmla="*/ 2034 h 3648"/>
                <a:gd name="T18" fmla="*/ 5370 w 5481"/>
                <a:gd name="T19" fmla="*/ 2279 h 3648"/>
                <a:gd name="T20" fmla="*/ 5196 w 5481"/>
                <a:gd name="T21" fmla="*/ 3462 h 3648"/>
                <a:gd name="T22" fmla="*/ 4762 w 5481"/>
                <a:gd name="T23" fmla="*/ 3210 h 3648"/>
                <a:gd name="T24" fmla="*/ 4355 w 5481"/>
                <a:gd name="T25" fmla="*/ 3052 h 3648"/>
                <a:gd name="T26" fmla="*/ 3638 w 5481"/>
                <a:gd name="T27" fmla="*/ 2881 h 3648"/>
                <a:gd name="T28" fmla="*/ 2917 w 5481"/>
                <a:gd name="T29" fmla="*/ 2660 h 3648"/>
                <a:gd name="T30" fmla="*/ 2339 w 5481"/>
                <a:gd name="T31" fmla="*/ 2369 h 3648"/>
                <a:gd name="T32" fmla="*/ 1919 w 5481"/>
                <a:gd name="T33" fmla="*/ 2195 h 3648"/>
                <a:gd name="T34" fmla="*/ 1538 w 5481"/>
                <a:gd name="T35" fmla="*/ 2123 h 3648"/>
                <a:gd name="T36" fmla="*/ 1243 w 5481"/>
                <a:gd name="T37" fmla="*/ 2098 h 3648"/>
                <a:gd name="T38" fmla="*/ 1175 w 5481"/>
                <a:gd name="T39" fmla="*/ 1978 h 3648"/>
                <a:gd name="T40" fmla="*/ 1259 w 5481"/>
                <a:gd name="T41" fmla="*/ 1763 h 3648"/>
                <a:gd name="T42" fmla="*/ 1469 w 5481"/>
                <a:gd name="T43" fmla="*/ 1717 h 3648"/>
                <a:gd name="T44" fmla="*/ 1813 w 5481"/>
                <a:gd name="T45" fmla="*/ 1731 h 3648"/>
                <a:gd name="T46" fmla="*/ 2088 w 5481"/>
                <a:gd name="T47" fmla="*/ 1666 h 3648"/>
                <a:gd name="T48" fmla="*/ 2196 w 5481"/>
                <a:gd name="T49" fmla="*/ 1520 h 3648"/>
                <a:gd name="T50" fmla="*/ 2222 w 5481"/>
                <a:gd name="T51" fmla="*/ 1394 h 3648"/>
                <a:gd name="T52" fmla="*/ 2319 w 5481"/>
                <a:gd name="T53" fmla="*/ 1296 h 3648"/>
                <a:gd name="T54" fmla="*/ 2397 w 5481"/>
                <a:gd name="T55" fmla="*/ 1213 h 3648"/>
                <a:gd name="T56" fmla="*/ 2305 w 5481"/>
                <a:gd name="T57" fmla="*/ 1165 h 3648"/>
                <a:gd name="T58" fmla="*/ 2192 w 5481"/>
                <a:gd name="T59" fmla="*/ 1100 h 3648"/>
                <a:gd name="T60" fmla="*/ 2178 w 5481"/>
                <a:gd name="T61" fmla="*/ 977 h 3648"/>
                <a:gd name="T62" fmla="*/ 2192 w 5481"/>
                <a:gd name="T63" fmla="*/ 772 h 3648"/>
                <a:gd name="T64" fmla="*/ 2194 w 5481"/>
                <a:gd name="T65" fmla="*/ 546 h 3648"/>
                <a:gd name="T66" fmla="*/ 2162 w 5481"/>
                <a:gd name="T67" fmla="*/ 396 h 3648"/>
                <a:gd name="T68" fmla="*/ 2083 w 5481"/>
                <a:gd name="T69" fmla="*/ 414 h 3648"/>
                <a:gd name="T70" fmla="*/ 1959 w 5481"/>
                <a:gd name="T71" fmla="*/ 610 h 3648"/>
                <a:gd name="T72" fmla="*/ 1878 w 5481"/>
                <a:gd name="T73" fmla="*/ 719 h 3648"/>
                <a:gd name="T74" fmla="*/ 1758 w 5481"/>
                <a:gd name="T75" fmla="*/ 707 h 3648"/>
                <a:gd name="T76" fmla="*/ 1688 w 5481"/>
                <a:gd name="T77" fmla="*/ 580 h 3648"/>
                <a:gd name="T78" fmla="*/ 1637 w 5481"/>
                <a:gd name="T79" fmla="*/ 433 h 3648"/>
                <a:gd name="T80" fmla="*/ 1566 w 5481"/>
                <a:gd name="T81" fmla="*/ 384 h 3648"/>
                <a:gd name="T82" fmla="*/ 1430 w 5481"/>
                <a:gd name="T83" fmla="*/ 529 h 3648"/>
                <a:gd name="T84" fmla="*/ 1284 w 5481"/>
                <a:gd name="T85" fmla="*/ 649 h 3648"/>
                <a:gd name="T86" fmla="*/ 1041 w 5481"/>
                <a:gd name="T87" fmla="*/ 721 h 3648"/>
                <a:gd name="T88" fmla="*/ 824 w 5481"/>
                <a:gd name="T89" fmla="*/ 694 h 3648"/>
                <a:gd name="T90" fmla="*/ 660 w 5481"/>
                <a:gd name="T91" fmla="*/ 659 h 3648"/>
                <a:gd name="T92" fmla="*/ 586 w 5481"/>
                <a:gd name="T93" fmla="*/ 740 h 3648"/>
                <a:gd name="T94" fmla="*/ 515 w 5481"/>
                <a:gd name="T95" fmla="*/ 897 h 3648"/>
                <a:gd name="T96" fmla="*/ 406 w 5481"/>
                <a:gd name="T97" fmla="*/ 1089 h 3648"/>
                <a:gd name="T98" fmla="*/ 281 w 5481"/>
                <a:gd name="T99" fmla="*/ 1153 h 3648"/>
                <a:gd name="T100" fmla="*/ 161 w 5481"/>
                <a:gd name="T101" fmla="*/ 1197 h 3648"/>
                <a:gd name="T102" fmla="*/ 104 w 5481"/>
                <a:gd name="T103" fmla="*/ 1311 h 3648"/>
                <a:gd name="T104" fmla="*/ 12 w 5481"/>
                <a:gd name="T105" fmla="*/ 1368 h 3648"/>
                <a:gd name="T106" fmla="*/ 16 w 5481"/>
                <a:gd name="T107" fmla="*/ 1287 h 3648"/>
                <a:gd name="T108" fmla="*/ 101 w 5481"/>
                <a:gd name="T109" fmla="*/ 1128 h 3648"/>
                <a:gd name="T110" fmla="*/ 201 w 5481"/>
                <a:gd name="T111" fmla="*/ 952 h 3648"/>
                <a:gd name="T112" fmla="*/ 284 w 5481"/>
                <a:gd name="T113" fmla="*/ 781 h 3648"/>
                <a:gd name="T114" fmla="*/ 460 w 5481"/>
                <a:gd name="T115" fmla="*/ 578 h 3648"/>
                <a:gd name="T116" fmla="*/ 825 w 5481"/>
                <a:gd name="T117" fmla="*/ 381 h 3648"/>
                <a:gd name="T118" fmla="*/ 1215 w 5481"/>
                <a:gd name="T119" fmla="*/ 248 h 3648"/>
                <a:gd name="T120" fmla="*/ 1594 w 5481"/>
                <a:gd name="T121" fmla="*/ 121 h 3648"/>
                <a:gd name="T122" fmla="*/ 1944 w 5481"/>
                <a:gd name="T123" fmla="*/ 24 h 3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81" h="3648">
                  <a:moveTo>
                    <a:pt x="2164" y="0"/>
                  </a:moveTo>
                  <a:lnTo>
                    <a:pt x="2206" y="3"/>
                  </a:lnTo>
                  <a:lnTo>
                    <a:pt x="2243" y="10"/>
                  </a:lnTo>
                  <a:lnTo>
                    <a:pt x="2275" y="23"/>
                  </a:lnTo>
                  <a:lnTo>
                    <a:pt x="2300" y="42"/>
                  </a:lnTo>
                  <a:lnTo>
                    <a:pt x="2318" y="65"/>
                  </a:lnTo>
                  <a:lnTo>
                    <a:pt x="2346" y="111"/>
                  </a:lnTo>
                  <a:lnTo>
                    <a:pt x="2379" y="162"/>
                  </a:lnTo>
                  <a:lnTo>
                    <a:pt x="2420" y="217"/>
                  </a:lnTo>
                  <a:lnTo>
                    <a:pt x="2466" y="275"/>
                  </a:lnTo>
                  <a:lnTo>
                    <a:pt x="2517" y="335"/>
                  </a:lnTo>
                  <a:lnTo>
                    <a:pt x="2573" y="396"/>
                  </a:lnTo>
                  <a:lnTo>
                    <a:pt x="2633" y="460"/>
                  </a:lnTo>
                  <a:lnTo>
                    <a:pt x="2697" y="525"/>
                  </a:lnTo>
                  <a:lnTo>
                    <a:pt x="2764" y="590"/>
                  </a:lnTo>
                  <a:lnTo>
                    <a:pt x="2831" y="654"/>
                  </a:lnTo>
                  <a:lnTo>
                    <a:pt x="2901" y="717"/>
                  </a:lnTo>
                  <a:lnTo>
                    <a:pt x="2972" y="779"/>
                  </a:lnTo>
                  <a:lnTo>
                    <a:pt x="3044" y="837"/>
                  </a:lnTo>
                  <a:lnTo>
                    <a:pt x="3115" y="894"/>
                  </a:lnTo>
                  <a:lnTo>
                    <a:pt x="3196" y="959"/>
                  </a:lnTo>
                  <a:lnTo>
                    <a:pt x="3279" y="1028"/>
                  </a:lnTo>
                  <a:lnTo>
                    <a:pt x="3360" y="1098"/>
                  </a:lnTo>
                  <a:lnTo>
                    <a:pt x="3439" y="1170"/>
                  </a:lnTo>
                  <a:lnTo>
                    <a:pt x="3519" y="1243"/>
                  </a:lnTo>
                  <a:lnTo>
                    <a:pt x="3596" y="1311"/>
                  </a:lnTo>
                  <a:lnTo>
                    <a:pt x="3670" y="1380"/>
                  </a:lnTo>
                  <a:lnTo>
                    <a:pt x="3743" y="1444"/>
                  </a:lnTo>
                  <a:lnTo>
                    <a:pt x="3813" y="1504"/>
                  </a:lnTo>
                  <a:lnTo>
                    <a:pt x="3882" y="1557"/>
                  </a:lnTo>
                  <a:lnTo>
                    <a:pt x="3945" y="1602"/>
                  </a:lnTo>
                  <a:lnTo>
                    <a:pt x="4007" y="1641"/>
                  </a:lnTo>
                  <a:lnTo>
                    <a:pt x="4028" y="1652"/>
                  </a:lnTo>
                  <a:lnTo>
                    <a:pt x="4058" y="1668"/>
                  </a:lnTo>
                  <a:lnTo>
                    <a:pt x="4097" y="1687"/>
                  </a:lnTo>
                  <a:lnTo>
                    <a:pt x="4143" y="1710"/>
                  </a:lnTo>
                  <a:lnTo>
                    <a:pt x="4198" y="1735"/>
                  </a:lnTo>
                  <a:lnTo>
                    <a:pt x="4258" y="1765"/>
                  </a:lnTo>
                  <a:lnTo>
                    <a:pt x="4325" y="1796"/>
                  </a:lnTo>
                  <a:lnTo>
                    <a:pt x="4397" y="1830"/>
                  </a:lnTo>
                  <a:lnTo>
                    <a:pt x="4476" y="1867"/>
                  </a:lnTo>
                  <a:lnTo>
                    <a:pt x="4561" y="1906"/>
                  </a:lnTo>
                  <a:lnTo>
                    <a:pt x="4649" y="1946"/>
                  </a:lnTo>
                  <a:lnTo>
                    <a:pt x="4743" y="1990"/>
                  </a:lnTo>
                  <a:lnTo>
                    <a:pt x="4840" y="2034"/>
                  </a:lnTo>
                  <a:lnTo>
                    <a:pt x="4940" y="2082"/>
                  </a:lnTo>
                  <a:lnTo>
                    <a:pt x="5044" y="2130"/>
                  </a:lnTo>
                  <a:lnTo>
                    <a:pt x="5150" y="2179"/>
                  </a:lnTo>
                  <a:lnTo>
                    <a:pt x="5259" y="2228"/>
                  </a:lnTo>
                  <a:lnTo>
                    <a:pt x="5370" y="2279"/>
                  </a:lnTo>
                  <a:lnTo>
                    <a:pt x="5481" y="2331"/>
                  </a:lnTo>
                  <a:lnTo>
                    <a:pt x="5481" y="3648"/>
                  </a:lnTo>
                  <a:lnTo>
                    <a:pt x="5386" y="3584"/>
                  </a:lnTo>
                  <a:lnTo>
                    <a:pt x="5289" y="3522"/>
                  </a:lnTo>
                  <a:lnTo>
                    <a:pt x="5196" y="3462"/>
                  </a:lnTo>
                  <a:lnTo>
                    <a:pt x="5102" y="3404"/>
                  </a:lnTo>
                  <a:lnTo>
                    <a:pt x="5012" y="3350"/>
                  </a:lnTo>
                  <a:lnTo>
                    <a:pt x="4926" y="3299"/>
                  </a:lnTo>
                  <a:lnTo>
                    <a:pt x="4843" y="3253"/>
                  </a:lnTo>
                  <a:lnTo>
                    <a:pt x="4762" y="3210"/>
                  </a:lnTo>
                  <a:lnTo>
                    <a:pt x="4686" y="3172"/>
                  </a:lnTo>
                  <a:lnTo>
                    <a:pt x="4616" y="3140"/>
                  </a:lnTo>
                  <a:lnTo>
                    <a:pt x="4549" y="3112"/>
                  </a:lnTo>
                  <a:lnTo>
                    <a:pt x="4489" y="3090"/>
                  </a:lnTo>
                  <a:lnTo>
                    <a:pt x="4355" y="3052"/>
                  </a:lnTo>
                  <a:lnTo>
                    <a:pt x="4217" y="3016"/>
                  </a:lnTo>
                  <a:lnTo>
                    <a:pt x="4076" y="2981"/>
                  </a:lnTo>
                  <a:lnTo>
                    <a:pt x="3931" y="2948"/>
                  </a:lnTo>
                  <a:lnTo>
                    <a:pt x="3785" y="2914"/>
                  </a:lnTo>
                  <a:lnTo>
                    <a:pt x="3638" y="2881"/>
                  </a:lnTo>
                  <a:lnTo>
                    <a:pt x="3492" y="2844"/>
                  </a:lnTo>
                  <a:lnTo>
                    <a:pt x="3346" y="2805"/>
                  </a:lnTo>
                  <a:lnTo>
                    <a:pt x="3201" y="2763"/>
                  </a:lnTo>
                  <a:lnTo>
                    <a:pt x="3058" y="2715"/>
                  </a:lnTo>
                  <a:lnTo>
                    <a:pt x="2917" y="2660"/>
                  </a:lnTo>
                  <a:lnTo>
                    <a:pt x="2780" y="2600"/>
                  </a:lnTo>
                  <a:lnTo>
                    <a:pt x="2647" y="2532"/>
                  </a:lnTo>
                  <a:lnTo>
                    <a:pt x="2538" y="2472"/>
                  </a:lnTo>
                  <a:lnTo>
                    <a:pt x="2436" y="2417"/>
                  </a:lnTo>
                  <a:lnTo>
                    <a:pt x="2339" y="2369"/>
                  </a:lnTo>
                  <a:lnTo>
                    <a:pt x="2247" y="2325"/>
                  </a:lnTo>
                  <a:lnTo>
                    <a:pt x="2161" y="2285"/>
                  </a:lnTo>
                  <a:lnTo>
                    <a:pt x="2078" y="2251"/>
                  </a:lnTo>
                  <a:lnTo>
                    <a:pt x="1998" y="2221"/>
                  </a:lnTo>
                  <a:lnTo>
                    <a:pt x="1919" y="2195"/>
                  </a:lnTo>
                  <a:lnTo>
                    <a:pt x="1843" y="2174"/>
                  </a:lnTo>
                  <a:lnTo>
                    <a:pt x="1767" y="2156"/>
                  </a:lnTo>
                  <a:lnTo>
                    <a:pt x="1693" y="2142"/>
                  </a:lnTo>
                  <a:lnTo>
                    <a:pt x="1616" y="2130"/>
                  </a:lnTo>
                  <a:lnTo>
                    <a:pt x="1538" y="2123"/>
                  </a:lnTo>
                  <a:lnTo>
                    <a:pt x="1459" y="2117"/>
                  </a:lnTo>
                  <a:lnTo>
                    <a:pt x="1374" y="2115"/>
                  </a:lnTo>
                  <a:lnTo>
                    <a:pt x="1321" y="2112"/>
                  </a:lnTo>
                  <a:lnTo>
                    <a:pt x="1279" y="2107"/>
                  </a:lnTo>
                  <a:lnTo>
                    <a:pt x="1243" y="2098"/>
                  </a:lnTo>
                  <a:lnTo>
                    <a:pt x="1215" y="2084"/>
                  </a:lnTo>
                  <a:lnTo>
                    <a:pt x="1196" y="2064"/>
                  </a:lnTo>
                  <a:lnTo>
                    <a:pt x="1183" y="2041"/>
                  </a:lnTo>
                  <a:lnTo>
                    <a:pt x="1176" y="2013"/>
                  </a:lnTo>
                  <a:lnTo>
                    <a:pt x="1175" y="1978"/>
                  </a:lnTo>
                  <a:lnTo>
                    <a:pt x="1178" y="1936"/>
                  </a:lnTo>
                  <a:lnTo>
                    <a:pt x="1189" y="1888"/>
                  </a:lnTo>
                  <a:lnTo>
                    <a:pt x="1206" y="1840"/>
                  </a:lnTo>
                  <a:lnTo>
                    <a:pt x="1231" y="1798"/>
                  </a:lnTo>
                  <a:lnTo>
                    <a:pt x="1259" y="1763"/>
                  </a:lnTo>
                  <a:lnTo>
                    <a:pt x="1291" y="1733"/>
                  </a:lnTo>
                  <a:lnTo>
                    <a:pt x="1326" y="1713"/>
                  </a:lnTo>
                  <a:lnTo>
                    <a:pt x="1363" y="1703"/>
                  </a:lnTo>
                  <a:lnTo>
                    <a:pt x="1402" y="1705"/>
                  </a:lnTo>
                  <a:lnTo>
                    <a:pt x="1469" y="1717"/>
                  </a:lnTo>
                  <a:lnTo>
                    <a:pt x="1538" y="1726"/>
                  </a:lnTo>
                  <a:lnTo>
                    <a:pt x="1607" y="1733"/>
                  </a:lnTo>
                  <a:lnTo>
                    <a:pt x="1677" y="1735"/>
                  </a:lnTo>
                  <a:lnTo>
                    <a:pt x="1746" y="1735"/>
                  </a:lnTo>
                  <a:lnTo>
                    <a:pt x="1813" y="1731"/>
                  </a:lnTo>
                  <a:lnTo>
                    <a:pt x="1877" y="1724"/>
                  </a:lnTo>
                  <a:lnTo>
                    <a:pt x="1937" y="1713"/>
                  </a:lnTo>
                  <a:lnTo>
                    <a:pt x="1993" y="1701"/>
                  </a:lnTo>
                  <a:lnTo>
                    <a:pt x="2044" y="1684"/>
                  </a:lnTo>
                  <a:lnTo>
                    <a:pt x="2088" y="1666"/>
                  </a:lnTo>
                  <a:lnTo>
                    <a:pt x="2127" y="1643"/>
                  </a:lnTo>
                  <a:lnTo>
                    <a:pt x="2157" y="1617"/>
                  </a:lnTo>
                  <a:lnTo>
                    <a:pt x="2178" y="1588"/>
                  </a:lnTo>
                  <a:lnTo>
                    <a:pt x="2189" y="1558"/>
                  </a:lnTo>
                  <a:lnTo>
                    <a:pt x="2196" y="1520"/>
                  </a:lnTo>
                  <a:lnTo>
                    <a:pt x="2201" y="1488"/>
                  </a:lnTo>
                  <a:lnTo>
                    <a:pt x="2206" y="1460"/>
                  </a:lnTo>
                  <a:lnTo>
                    <a:pt x="2210" y="1435"/>
                  </a:lnTo>
                  <a:lnTo>
                    <a:pt x="2215" y="1414"/>
                  </a:lnTo>
                  <a:lnTo>
                    <a:pt x="2222" y="1394"/>
                  </a:lnTo>
                  <a:lnTo>
                    <a:pt x="2233" y="1375"/>
                  </a:lnTo>
                  <a:lnTo>
                    <a:pt x="2247" y="1357"/>
                  </a:lnTo>
                  <a:lnTo>
                    <a:pt x="2265" y="1338"/>
                  </a:lnTo>
                  <a:lnTo>
                    <a:pt x="2289" y="1319"/>
                  </a:lnTo>
                  <a:lnTo>
                    <a:pt x="2319" y="1296"/>
                  </a:lnTo>
                  <a:lnTo>
                    <a:pt x="2356" y="1271"/>
                  </a:lnTo>
                  <a:lnTo>
                    <a:pt x="2381" y="1253"/>
                  </a:lnTo>
                  <a:lnTo>
                    <a:pt x="2393" y="1237"/>
                  </a:lnTo>
                  <a:lnTo>
                    <a:pt x="2399" y="1225"/>
                  </a:lnTo>
                  <a:lnTo>
                    <a:pt x="2397" y="1213"/>
                  </a:lnTo>
                  <a:lnTo>
                    <a:pt x="2386" y="1202"/>
                  </a:lnTo>
                  <a:lnTo>
                    <a:pt x="2372" y="1193"/>
                  </a:lnTo>
                  <a:lnTo>
                    <a:pt x="2353" y="1185"/>
                  </a:lnTo>
                  <a:lnTo>
                    <a:pt x="2330" y="1174"/>
                  </a:lnTo>
                  <a:lnTo>
                    <a:pt x="2305" y="1165"/>
                  </a:lnTo>
                  <a:lnTo>
                    <a:pt x="2280" y="1155"/>
                  </a:lnTo>
                  <a:lnTo>
                    <a:pt x="2256" y="1144"/>
                  </a:lnTo>
                  <a:lnTo>
                    <a:pt x="2231" y="1132"/>
                  </a:lnTo>
                  <a:lnTo>
                    <a:pt x="2210" y="1116"/>
                  </a:lnTo>
                  <a:lnTo>
                    <a:pt x="2192" y="1100"/>
                  </a:lnTo>
                  <a:lnTo>
                    <a:pt x="2178" y="1081"/>
                  </a:lnTo>
                  <a:lnTo>
                    <a:pt x="2171" y="1058"/>
                  </a:lnTo>
                  <a:lnTo>
                    <a:pt x="2171" y="1031"/>
                  </a:lnTo>
                  <a:lnTo>
                    <a:pt x="2175" y="1006"/>
                  </a:lnTo>
                  <a:lnTo>
                    <a:pt x="2178" y="977"/>
                  </a:lnTo>
                  <a:lnTo>
                    <a:pt x="2180" y="941"/>
                  </a:lnTo>
                  <a:lnTo>
                    <a:pt x="2183" y="902"/>
                  </a:lnTo>
                  <a:lnTo>
                    <a:pt x="2187" y="862"/>
                  </a:lnTo>
                  <a:lnTo>
                    <a:pt x="2191" y="818"/>
                  </a:lnTo>
                  <a:lnTo>
                    <a:pt x="2192" y="772"/>
                  </a:lnTo>
                  <a:lnTo>
                    <a:pt x="2194" y="726"/>
                  </a:lnTo>
                  <a:lnTo>
                    <a:pt x="2196" y="679"/>
                  </a:lnTo>
                  <a:lnTo>
                    <a:pt x="2196" y="633"/>
                  </a:lnTo>
                  <a:lnTo>
                    <a:pt x="2196" y="589"/>
                  </a:lnTo>
                  <a:lnTo>
                    <a:pt x="2194" y="546"/>
                  </a:lnTo>
                  <a:lnTo>
                    <a:pt x="2191" y="508"/>
                  </a:lnTo>
                  <a:lnTo>
                    <a:pt x="2187" y="472"/>
                  </a:lnTo>
                  <a:lnTo>
                    <a:pt x="2180" y="441"/>
                  </a:lnTo>
                  <a:lnTo>
                    <a:pt x="2173" y="416"/>
                  </a:lnTo>
                  <a:lnTo>
                    <a:pt x="2162" y="396"/>
                  </a:lnTo>
                  <a:lnTo>
                    <a:pt x="2152" y="382"/>
                  </a:lnTo>
                  <a:lnTo>
                    <a:pt x="2138" y="377"/>
                  </a:lnTo>
                  <a:lnTo>
                    <a:pt x="2122" y="381"/>
                  </a:lnTo>
                  <a:lnTo>
                    <a:pt x="2104" y="391"/>
                  </a:lnTo>
                  <a:lnTo>
                    <a:pt x="2083" y="414"/>
                  </a:lnTo>
                  <a:lnTo>
                    <a:pt x="2049" y="458"/>
                  </a:lnTo>
                  <a:lnTo>
                    <a:pt x="2021" y="500"/>
                  </a:lnTo>
                  <a:lnTo>
                    <a:pt x="1998" y="539"/>
                  </a:lnTo>
                  <a:lnTo>
                    <a:pt x="1977" y="576"/>
                  </a:lnTo>
                  <a:lnTo>
                    <a:pt x="1959" y="610"/>
                  </a:lnTo>
                  <a:lnTo>
                    <a:pt x="1944" y="640"/>
                  </a:lnTo>
                  <a:lnTo>
                    <a:pt x="1930" y="666"/>
                  </a:lnTo>
                  <a:lnTo>
                    <a:pt x="1914" y="689"/>
                  </a:lnTo>
                  <a:lnTo>
                    <a:pt x="1898" y="707"/>
                  </a:lnTo>
                  <a:lnTo>
                    <a:pt x="1878" y="719"/>
                  </a:lnTo>
                  <a:lnTo>
                    <a:pt x="1857" y="728"/>
                  </a:lnTo>
                  <a:lnTo>
                    <a:pt x="1831" y="731"/>
                  </a:lnTo>
                  <a:lnTo>
                    <a:pt x="1799" y="728"/>
                  </a:lnTo>
                  <a:lnTo>
                    <a:pt x="1778" y="721"/>
                  </a:lnTo>
                  <a:lnTo>
                    <a:pt x="1758" y="707"/>
                  </a:lnTo>
                  <a:lnTo>
                    <a:pt x="1741" y="689"/>
                  </a:lnTo>
                  <a:lnTo>
                    <a:pt x="1725" y="666"/>
                  </a:lnTo>
                  <a:lnTo>
                    <a:pt x="1711" y="640"/>
                  </a:lnTo>
                  <a:lnTo>
                    <a:pt x="1698" y="610"/>
                  </a:lnTo>
                  <a:lnTo>
                    <a:pt x="1688" y="580"/>
                  </a:lnTo>
                  <a:lnTo>
                    <a:pt x="1677" y="548"/>
                  </a:lnTo>
                  <a:lnTo>
                    <a:pt x="1667" y="516"/>
                  </a:lnTo>
                  <a:lnTo>
                    <a:pt x="1656" y="486"/>
                  </a:lnTo>
                  <a:lnTo>
                    <a:pt x="1647" y="458"/>
                  </a:lnTo>
                  <a:lnTo>
                    <a:pt x="1637" y="433"/>
                  </a:lnTo>
                  <a:lnTo>
                    <a:pt x="1624" y="412"/>
                  </a:lnTo>
                  <a:lnTo>
                    <a:pt x="1612" y="396"/>
                  </a:lnTo>
                  <a:lnTo>
                    <a:pt x="1600" y="384"/>
                  </a:lnTo>
                  <a:lnTo>
                    <a:pt x="1584" y="381"/>
                  </a:lnTo>
                  <a:lnTo>
                    <a:pt x="1566" y="384"/>
                  </a:lnTo>
                  <a:lnTo>
                    <a:pt x="1547" y="396"/>
                  </a:lnTo>
                  <a:lnTo>
                    <a:pt x="1526" y="418"/>
                  </a:lnTo>
                  <a:lnTo>
                    <a:pt x="1489" y="460"/>
                  </a:lnTo>
                  <a:lnTo>
                    <a:pt x="1457" y="497"/>
                  </a:lnTo>
                  <a:lnTo>
                    <a:pt x="1430" y="529"/>
                  </a:lnTo>
                  <a:lnTo>
                    <a:pt x="1404" y="559"/>
                  </a:lnTo>
                  <a:lnTo>
                    <a:pt x="1377" y="585"/>
                  </a:lnTo>
                  <a:lnTo>
                    <a:pt x="1351" y="608"/>
                  </a:lnTo>
                  <a:lnTo>
                    <a:pt x="1319" y="629"/>
                  </a:lnTo>
                  <a:lnTo>
                    <a:pt x="1284" y="649"/>
                  </a:lnTo>
                  <a:lnTo>
                    <a:pt x="1242" y="668"/>
                  </a:lnTo>
                  <a:lnTo>
                    <a:pt x="1192" y="687"/>
                  </a:lnTo>
                  <a:lnTo>
                    <a:pt x="1131" y="707"/>
                  </a:lnTo>
                  <a:lnTo>
                    <a:pt x="1085" y="717"/>
                  </a:lnTo>
                  <a:lnTo>
                    <a:pt x="1041" y="721"/>
                  </a:lnTo>
                  <a:lnTo>
                    <a:pt x="995" y="721"/>
                  </a:lnTo>
                  <a:lnTo>
                    <a:pt x="951" y="717"/>
                  </a:lnTo>
                  <a:lnTo>
                    <a:pt x="907" y="712"/>
                  </a:lnTo>
                  <a:lnTo>
                    <a:pt x="864" y="703"/>
                  </a:lnTo>
                  <a:lnTo>
                    <a:pt x="824" y="694"/>
                  </a:lnTo>
                  <a:lnTo>
                    <a:pt x="785" y="684"/>
                  </a:lnTo>
                  <a:lnTo>
                    <a:pt x="750" y="675"/>
                  </a:lnTo>
                  <a:lnTo>
                    <a:pt x="716" y="666"/>
                  </a:lnTo>
                  <a:lnTo>
                    <a:pt x="686" y="661"/>
                  </a:lnTo>
                  <a:lnTo>
                    <a:pt x="660" y="659"/>
                  </a:lnTo>
                  <a:lnTo>
                    <a:pt x="637" y="661"/>
                  </a:lnTo>
                  <a:lnTo>
                    <a:pt x="619" y="668"/>
                  </a:lnTo>
                  <a:lnTo>
                    <a:pt x="605" y="682"/>
                  </a:lnTo>
                  <a:lnTo>
                    <a:pt x="596" y="701"/>
                  </a:lnTo>
                  <a:lnTo>
                    <a:pt x="586" y="740"/>
                  </a:lnTo>
                  <a:lnTo>
                    <a:pt x="573" y="776"/>
                  </a:lnTo>
                  <a:lnTo>
                    <a:pt x="561" y="805"/>
                  </a:lnTo>
                  <a:lnTo>
                    <a:pt x="547" y="835"/>
                  </a:lnTo>
                  <a:lnTo>
                    <a:pt x="531" y="865"/>
                  </a:lnTo>
                  <a:lnTo>
                    <a:pt x="515" y="897"/>
                  </a:lnTo>
                  <a:lnTo>
                    <a:pt x="496" y="931"/>
                  </a:lnTo>
                  <a:lnTo>
                    <a:pt x="475" y="971"/>
                  </a:lnTo>
                  <a:lnTo>
                    <a:pt x="452" y="1019"/>
                  </a:lnTo>
                  <a:lnTo>
                    <a:pt x="429" y="1059"/>
                  </a:lnTo>
                  <a:lnTo>
                    <a:pt x="406" y="1089"/>
                  </a:lnTo>
                  <a:lnTo>
                    <a:pt x="383" y="1112"/>
                  </a:lnTo>
                  <a:lnTo>
                    <a:pt x="358" y="1128"/>
                  </a:lnTo>
                  <a:lnTo>
                    <a:pt x="332" y="1139"/>
                  </a:lnTo>
                  <a:lnTo>
                    <a:pt x="307" y="1148"/>
                  </a:lnTo>
                  <a:lnTo>
                    <a:pt x="281" y="1153"/>
                  </a:lnTo>
                  <a:lnTo>
                    <a:pt x="254" y="1156"/>
                  </a:lnTo>
                  <a:lnTo>
                    <a:pt x="226" y="1162"/>
                  </a:lnTo>
                  <a:lnTo>
                    <a:pt x="199" y="1170"/>
                  </a:lnTo>
                  <a:lnTo>
                    <a:pt x="178" y="1181"/>
                  </a:lnTo>
                  <a:lnTo>
                    <a:pt x="161" y="1197"/>
                  </a:lnTo>
                  <a:lnTo>
                    <a:pt x="146" y="1218"/>
                  </a:lnTo>
                  <a:lnTo>
                    <a:pt x="136" y="1241"/>
                  </a:lnTo>
                  <a:lnTo>
                    <a:pt x="125" y="1264"/>
                  </a:lnTo>
                  <a:lnTo>
                    <a:pt x="116" y="1289"/>
                  </a:lnTo>
                  <a:lnTo>
                    <a:pt x="104" y="1311"/>
                  </a:lnTo>
                  <a:lnTo>
                    <a:pt x="92" y="1333"/>
                  </a:lnTo>
                  <a:lnTo>
                    <a:pt x="76" y="1350"/>
                  </a:lnTo>
                  <a:lnTo>
                    <a:pt x="55" y="1363"/>
                  </a:lnTo>
                  <a:lnTo>
                    <a:pt x="28" y="1370"/>
                  </a:lnTo>
                  <a:lnTo>
                    <a:pt x="12" y="1368"/>
                  </a:lnTo>
                  <a:lnTo>
                    <a:pt x="4" y="1361"/>
                  </a:lnTo>
                  <a:lnTo>
                    <a:pt x="0" y="1350"/>
                  </a:lnTo>
                  <a:lnTo>
                    <a:pt x="0" y="1333"/>
                  </a:lnTo>
                  <a:lnTo>
                    <a:pt x="7" y="1311"/>
                  </a:lnTo>
                  <a:lnTo>
                    <a:pt x="16" y="1287"/>
                  </a:lnTo>
                  <a:lnTo>
                    <a:pt x="28" y="1260"/>
                  </a:lnTo>
                  <a:lnTo>
                    <a:pt x="44" y="1230"/>
                  </a:lnTo>
                  <a:lnTo>
                    <a:pt x="62" y="1197"/>
                  </a:lnTo>
                  <a:lnTo>
                    <a:pt x="81" y="1163"/>
                  </a:lnTo>
                  <a:lnTo>
                    <a:pt x="101" y="1128"/>
                  </a:lnTo>
                  <a:lnTo>
                    <a:pt x="122" y="1091"/>
                  </a:lnTo>
                  <a:lnTo>
                    <a:pt x="143" y="1056"/>
                  </a:lnTo>
                  <a:lnTo>
                    <a:pt x="164" y="1021"/>
                  </a:lnTo>
                  <a:lnTo>
                    <a:pt x="184" y="985"/>
                  </a:lnTo>
                  <a:lnTo>
                    <a:pt x="201" y="952"/>
                  </a:lnTo>
                  <a:lnTo>
                    <a:pt x="217" y="922"/>
                  </a:lnTo>
                  <a:lnTo>
                    <a:pt x="229" y="892"/>
                  </a:lnTo>
                  <a:lnTo>
                    <a:pt x="245" y="857"/>
                  </a:lnTo>
                  <a:lnTo>
                    <a:pt x="265" y="820"/>
                  </a:lnTo>
                  <a:lnTo>
                    <a:pt x="284" y="781"/>
                  </a:lnTo>
                  <a:lnTo>
                    <a:pt x="309" y="740"/>
                  </a:lnTo>
                  <a:lnTo>
                    <a:pt x="339" y="701"/>
                  </a:lnTo>
                  <a:lnTo>
                    <a:pt x="372" y="661"/>
                  </a:lnTo>
                  <a:lnTo>
                    <a:pt x="413" y="619"/>
                  </a:lnTo>
                  <a:lnTo>
                    <a:pt x="460" y="578"/>
                  </a:lnTo>
                  <a:lnTo>
                    <a:pt x="515" y="537"/>
                  </a:lnTo>
                  <a:lnTo>
                    <a:pt x="579" y="497"/>
                  </a:lnTo>
                  <a:lnTo>
                    <a:pt x="651" y="458"/>
                  </a:lnTo>
                  <a:lnTo>
                    <a:pt x="732" y="419"/>
                  </a:lnTo>
                  <a:lnTo>
                    <a:pt x="825" y="381"/>
                  </a:lnTo>
                  <a:lnTo>
                    <a:pt x="930" y="345"/>
                  </a:lnTo>
                  <a:lnTo>
                    <a:pt x="998" y="322"/>
                  </a:lnTo>
                  <a:lnTo>
                    <a:pt x="1069" y="298"/>
                  </a:lnTo>
                  <a:lnTo>
                    <a:pt x="1141" y="273"/>
                  </a:lnTo>
                  <a:lnTo>
                    <a:pt x="1215" y="248"/>
                  </a:lnTo>
                  <a:lnTo>
                    <a:pt x="1291" y="222"/>
                  </a:lnTo>
                  <a:lnTo>
                    <a:pt x="1367" y="195"/>
                  </a:lnTo>
                  <a:lnTo>
                    <a:pt x="1443" y="171"/>
                  </a:lnTo>
                  <a:lnTo>
                    <a:pt x="1519" y="144"/>
                  </a:lnTo>
                  <a:lnTo>
                    <a:pt x="1594" y="121"/>
                  </a:lnTo>
                  <a:lnTo>
                    <a:pt x="1668" y="98"/>
                  </a:lnTo>
                  <a:lnTo>
                    <a:pt x="1741" y="76"/>
                  </a:lnTo>
                  <a:lnTo>
                    <a:pt x="1810" y="56"/>
                  </a:lnTo>
                  <a:lnTo>
                    <a:pt x="1878" y="40"/>
                  </a:lnTo>
                  <a:lnTo>
                    <a:pt x="1944" y="24"/>
                  </a:lnTo>
                  <a:lnTo>
                    <a:pt x="2004" y="14"/>
                  </a:lnTo>
                  <a:lnTo>
                    <a:pt x="2062" y="5"/>
                  </a:lnTo>
                  <a:lnTo>
                    <a:pt x="2115" y="0"/>
                  </a:lnTo>
                  <a:lnTo>
                    <a:pt x="2164" y="0"/>
                  </a:lnTo>
                  <a:close/>
                </a:path>
              </a:pathLst>
            </a:custGeom>
            <a:solidFill>
              <a:srgbClr val="BC8F78">
                <a:lumMod val="40000"/>
                <a:lumOff val="60000"/>
                <a:alpha val="15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4" name="Freeform 24">
              <a:extLst>
                <a:ext uri="{FF2B5EF4-FFF2-40B4-BE49-F238E27FC236}">
                  <a16:creationId xmlns:a16="http://schemas.microsoft.com/office/drawing/2014/main" id="{96D40298-69CE-47E4-88D7-56CCCD68E27A}"/>
                </a:ext>
              </a:extLst>
            </p:cNvPr>
            <p:cNvSpPr>
              <a:spLocks/>
            </p:cNvSpPr>
            <p:nvPr/>
          </p:nvSpPr>
          <p:spPr bwMode="auto">
            <a:xfrm flipH="1">
              <a:off x="622301" y="3805238"/>
              <a:ext cx="749300" cy="1116013"/>
            </a:xfrm>
            <a:custGeom>
              <a:avLst/>
              <a:gdLst>
                <a:gd name="T0" fmla="*/ 561 w 944"/>
                <a:gd name="T1" fmla="*/ 9 h 1407"/>
                <a:gd name="T2" fmla="*/ 690 w 944"/>
                <a:gd name="T3" fmla="*/ 42 h 1407"/>
                <a:gd name="T4" fmla="*/ 790 w 944"/>
                <a:gd name="T5" fmla="*/ 95 h 1407"/>
                <a:gd name="T6" fmla="*/ 863 w 944"/>
                <a:gd name="T7" fmla="*/ 162 h 1407"/>
                <a:gd name="T8" fmla="*/ 910 w 944"/>
                <a:gd name="T9" fmla="*/ 243 h 1407"/>
                <a:gd name="T10" fmla="*/ 938 w 944"/>
                <a:gd name="T11" fmla="*/ 335 h 1407"/>
                <a:gd name="T12" fmla="*/ 944 w 944"/>
                <a:gd name="T13" fmla="*/ 434 h 1407"/>
                <a:gd name="T14" fmla="*/ 933 w 944"/>
                <a:gd name="T15" fmla="*/ 539 h 1407"/>
                <a:gd name="T16" fmla="*/ 908 w 944"/>
                <a:gd name="T17" fmla="*/ 649 h 1407"/>
                <a:gd name="T18" fmla="*/ 870 w 944"/>
                <a:gd name="T19" fmla="*/ 760 h 1407"/>
                <a:gd name="T20" fmla="*/ 820 w 944"/>
                <a:gd name="T21" fmla="*/ 867 h 1407"/>
                <a:gd name="T22" fmla="*/ 762 w 944"/>
                <a:gd name="T23" fmla="*/ 973 h 1407"/>
                <a:gd name="T24" fmla="*/ 699 w 944"/>
                <a:gd name="T25" fmla="*/ 1074 h 1407"/>
                <a:gd name="T26" fmla="*/ 631 w 944"/>
                <a:gd name="T27" fmla="*/ 1163 h 1407"/>
                <a:gd name="T28" fmla="*/ 561 w 944"/>
                <a:gd name="T29" fmla="*/ 1243 h 1407"/>
                <a:gd name="T30" fmla="*/ 494 w 944"/>
                <a:gd name="T31" fmla="*/ 1310 h 1407"/>
                <a:gd name="T32" fmla="*/ 429 w 944"/>
                <a:gd name="T33" fmla="*/ 1361 h 1407"/>
                <a:gd name="T34" fmla="*/ 369 w 944"/>
                <a:gd name="T35" fmla="*/ 1394 h 1407"/>
                <a:gd name="T36" fmla="*/ 316 w 944"/>
                <a:gd name="T37" fmla="*/ 1407 h 1407"/>
                <a:gd name="T38" fmla="*/ 238 w 944"/>
                <a:gd name="T39" fmla="*/ 1391 h 1407"/>
                <a:gd name="T40" fmla="*/ 145 w 944"/>
                <a:gd name="T41" fmla="*/ 1349 h 1407"/>
                <a:gd name="T42" fmla="*/ 74 w 944"/>
                <a:gd name="T43" fmla="*/ 1301 h 1407"/>
                <a:gd name="T44" fmla="*/ 28 w 944"/>
                <a:gd name="T45" fmla="*/ 1252 h 1407"/>
                <a:gd name="T46" fmla="*/ 4 w 944"/>
                <a:gd name="T47" fmla="*/ 1206 h 1407"/>
                <a:gd name="T48" fmla="*/ 2 w 944"/>
                <a:gd name="T49" fmla="*/ 1174 h 1407"/>
                <a:gd name="T50" fmla="*/ 23 w 944"/>
                <a:gd name="T51" fmla="*/ 1160 h 1407"/>
                <a:gd name="T52" fmla="*/ 65 w 944"/>
                <a:gd name="T53" fmla="*/ 1160 h 1407"/>
                <a:gd name="T54" fmla="*/ 111 w 944"/>
                <a:gd name="T55" fmla="*/ 1125 h 1407"/>
                <a:gd name="T56" fmla="*/ 157 w 944"/>
                <a:gd name="T57" fmla="*/ 1051 h 1407"/>
                <a:gd name="T58" fmla="*/ 203 w 944"/>
                <a:gd name="T59" fmla="*/ 950 h 1407"/>
                <a:gd name="T60" fmla="*/ 249 w 944"/>
                <a:gd name="T61" fmla="*/ 834 h 1407"/>
                <a:gd name="T62" fmla="*/ 295 w 944"/>
                <a:gd name="T63" fmla="*/ 712 h 1407"/>
                <a:gd name="T64" fmla="*/ 340 w 944"/>
                <a:gd name="T65" fmla="*/ 594 h 1407"/>
                <a:gd name="T66" fmla="*/ 385 w 944"/>
                <a:gd name="T67" fmla="*/ 485 h 1407"/>
                <a:gd name="T68" fmla="*/ 423 w 944"/>
                <a:gd name="T69" fmla="*/ 374 h 1407"/>
                <a:gd name="T70" fmla="*/ 459 w 944"/>
                <a:gd name="T71" fmla="*/ 266 h 1407"/>
                <a:gd name="T72" fmla="*/ 485 w 944"/>
                <a:gd name="T73" fmla="*/ 169 h 1407"/>
                <a:gd name="T74" fmla="*/ 501 w 944"/>
                <a:gd name="T75" fmla="*/ 86 h 1407"/>
                <a:gd name="T76" fmla="*/ 503 w 944"/>
                <a:gd name="T77" fmla="*/ 28 h 1407"/>
                <a:gd name="T78" fmla="*/ 485 w 944"/>
                <a:gd name="T79" fmla="*/ 0 h 1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44" h="1407">
                  <a:moveTo>
                    <a:pt x="485" y="0"/>
                  </a:moveTo>
                  <a:lnTo>
                    <a:pt x="561" y="9"/>
                  </a:lnTo>
                  <a:lnTo>
                    <a:pt x="630" y="23"/>
                  </a:lnTo>
                  <a:lnTo>
                    <a:pt x="690" y="42"/>
                  </a:lnTo>
                  <a:lnTo>
                    <a:pt x="743" y="67"/>
                  </a:lnTo>
                  <a:lnTo>
                    <a:pt x="790" y="95"/>
                  </a:lnTo>
                  <a:lnTo>
                    <a:pt x="829" y="127"/>
                  </a:lnTo>
                  <a:lnTo>
                    <a:pt x="863" y="162"/>
                  </a:lnTo>
                  <a:lnTo>
                    <a:pt x="889" y="201"/>
                  </a:lnTo>
                  <a:lnTo>
                    <a:pt x="910" y="243"/>
                  </a:lnTo>
                  <a:lnTo>
                    <a:pt x="926" y="287"/>
                  </a:lnTo>
                  <a:lnTo>
                    <a:pt x="938" y="335"/>
                  </a:lnTo>
                  <a:lnTo>
                    <a:pt x="944" y="384"/>
                  </a:lnTo>
                  <a:lnTo>
                    <a:pt x="944" y="434"/>
                  </a:lnTo>
                  <a:lnTo>
                    <a:pt x="942" y="486"/>
                  </a:lnTo>
                  <a:lnTo>
                    <a:pt x="933" y="539"/>
                  </a:lnTo>
                  <a:lnTo>
                    <a:pt x="922" y="594"/>
                  </a:lnTo>
                  <a:lnTo>
                    <a:pt x="908" y="649"/>
                  </a:lnTo>
                  <a:lnTo>
                    <a:pt x="891" y="703"/>
                  </a:lnTo>
                  <a:lnTo>
                    <a:pt x="870" y="760"/>
                  </a:lnTo>
                  <a:lnTo>
                    <a:pt x="847" y="814"/>
                  </a:lnTo>
                  <a:lnTo>
                    <a:pt x="820" y="867"/>
                  </a:lnTo>
                  <a:lnTo>
                    <a:pt x="792" y="922"/>
                  </a:lnTo>
                  <a:lnTo>
                    <a:pt x="762" y="973"/>
                  </a:lnTo>
                  <a:lnTo>
                    <a:pt x="730" y="1024"/>
                  </a:lnTo>
                  <a:lnTo>
                    <a:pt x="699" y="1074"/>
                  </a:lnTo>
                  <a:lnTo>
                    <a:pt x="665" y="1119"/>
                  </a:lnTo>
                  <a:lnTo>
                    <a:pt x="631" y="1163"/>
                  </a:lnTo>
                  <a:lnTo>
                    <a:pt x="596" y="1206"/>
                  </a:lnTo>
                  <a:lnTo>
                    <a:pt x="561" y="1243"/>
                  </a:lnTo>
                  <a:lnTo>
                    <a:pt x="527" y="1278"/>
                  </a:lnTo>
                  <a:lnTo>
                    <a:pt x="494" y="1310"/>
                  </a:lnTo>
                  <a:lnTo>
                    <a:pt x="460" y="1338"/>
                  </a:lnTo>
                  <a:lnTo>
                    <a:pt x="429" y="1361"/>
                  </a:lnTo>
                  <a:lnTo>
                    <a:pt x="397" y="1380"/>
                  </a:lnTo>
                  <a:lnTo>
                    <a:pt x="369" y="1394"/>
                  </a:lnTo>
                  <a:lnTo>
                    <a:pt x="340" y="1403"/>
                  </a:lnTo>
                  <a:lnTo>
                    <a:pt x="316" y="1407"/>
                  </a:lnTo>
                  <a:lnTo>
                    <a:pt x="293" y="1405"/>
                  </a:lnTo>
                  <a:lnTo>
                    <a:pt x="238" y="1391"/>
                  </a:lnTo>
                  <a:lnTo>
                    <a:pt x="189" y="1372"/>
                  </a:lnTo>
                  <a:lnTo>
                    <a:pt x="145" y="1349"/>
                  </a:lnTo>
                  <a:lnTo>
                    <a:pt x="108" y="1326"/>
                  </a:lnTo>
                  <a:lnTo>
                    <a:pt x="74" y="1301"/>
                  </a:lnTo>
                  <a:lnTo>
                    <a:pt x="48" y="1276"/>
                  </a:lnTo>
                  <a:lnTo>
                    <a:pt x="28" y="1252"/>
                  </a:lnTo>
                  <a:lnTo>
                    <a:pt x="12" y="1227"/>
                  </a:lnTo>
                  <a:lnTo>
                    <a:pt x="4" y="1206"/>
                  </a:lnTo>
                  <a:lnTo>
                    <a:pt x="0" y="1188"/>
                  </a:lnTo>
                  <a:lnTo>
                    <a:pt x="2" y="1174"/>
                  </a:lnTo>
                  <a:lnTo>
                    <a:pt x="9" y="1163"/>
                  </a:lnTo>
                  <a:lnTo>
                    <a:pt x="23" y="1160"/>
                  </a:lnTo>
                  <a:lnTo>
                    <a:pt x="42" y="1160"/>
                  </a:lnTo>
                  <a:lnTo>
                    <a:pt x="65" y="1160"/>
                  </a:lnTo>
                  <a:lnTo>
                    <a:pt x="88" y="1148"/>
                  </a:lnTo>
                  <a:lnTo>
                    <a:pt x="111" y="1125"/>
                  </a:lnTo>
                  <a:lnTo>
                    <a:pt x="134" y="1091"/>
                  </a:lnTo>
                  <a:lnTo>
                    <a:pt x="157" y="1051"/>
                  </a:lnTo>
                  <a:lnTo>
                    <a:pt x="180" y="1003"/>
                  </a:lnTo>
                  <a:lnTo>
                    <a:pt x="203" y="950"/>
                  </a:lnTo>
                  <a:lnTo>
                    <a:pt x="226" y="894"/>
                  </a:lnTo>
                  <a:lnTo>
                    <a:pt x="249" y="834"/>
                  </a:lnTo>
                  <a:lnTo>
                    <a:pt x="272" y="774"/>
                  </a:lnTo>
                  <a:lnTo>
                    <a:pt x="295" y="712"/>
                  </a:lnTo>
                  <a:lnTo>
                    <a:pt x="318" y="652"/>
                  </a:lnTo>
                  <a:lnTo>
                    <a:pt x="340" y="594"/>
                  </a:lnTo>
                  <a:lnTo>
                    <a:pt x="362" y="541"/>
                  </a:lnTo>
                  <a:lnTo>
                    <a:pt x="385" y="485"/>
                  </a:lnTo>
                  <a:lnTo>
                    <a:pt x="404" y="428"/>
                  </a:lnTo>
                  <a:lnTo>
                    <a:pt x="423" y="374"/>
                  </a:lnTo>
                  <a:lnTo>
                    <a:pt x="443" y="319"/>
                  </a:lnTo>
                  <a:lnTo>
                    <a:pt x="459" y="266"/>
                  </a:lnTo>
                  <a:lnTo>
                    <a:pt x="475" y="215"/>
                  </a:lnTo>
                  <a:lnTo>
                    <a:pt x="485" y="169"/>
                  </a:lnTo>
                  <a:lnTo>
                    <a:pt x="496" y="125"/>
                  </a:lnTo>
                  <a:lnTo>
                    <a:pt x="501" y="86"/>
                  </a:lnTo>
                  <a:lnTo>
                    <a:pt x="503" y="54"/>
                  </a:lnTo>
                  <a:lnTo>
                    <a:pt x="503" y="28"/>
                  </a:lnTo>
                  <a:lnTo>
                    <a:pt x="496" y="10"/>
                  </a:lnTo>
                  <a:lnTo>
                    <a:pt x="485" y="0"/>
                  </a:lnTo>
                  <a:close/>
                </a:path>
              </a:pathLst>
            </a:custGeom>
            <a:solidFill>
              <a:srgbClr val="B88975"/>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5" name="Freeform 25">
              <a:extLst>
                <a:ext uri="{FF2B5EF4-FFF2-40B4-BE49-F238E27FC236}">
                  <a16:creationId xmlns:a16="http://schemas.microsoft.com/office/drawing/2014/main" id="{271B39E3-73A5-491A-AEC8-8BD646C016EC}"/>
                </a:ext>
              </a:extLst>
            </p:cNvPr>
            <p:cNvSpPr>
              <a:spLocks/>
            </p:cNvSpPr>
            <p:nvPr/>
          </p:nvSpPr>
          <p:spPr bwMode="auto">
            <a:xfrm flipH="1">
              <a:off x="504825" y="3662363"/>
              <a:ext cx="881063" cy="1660525"/>
            </a:xfrm>
            <a:custGeom>
              <a:avLst/>
              <a:gdLst>
                <a:gd name="T0" fmla="*/ 799 w 1110"/>
                <a:gd name="T1" fmla="*/ 0 h 2093"/>
                <a:gd name="T2" fmla="*/ 836 w 1110"/>
                <a:gd name="T3" fmla="*/ 2 h 2093"/>
                <a:gd name="T4" fmla="*/ 893 w 1110"/>
                <a:gd name="T5" fmla="*/ 11 h 2093"/>
                <a:gd name="T6" fmla="*/ 955 w 1110"/>
                <a:gd name="T7" fmla="*/ 28 h 2093"/>
                <a:gd name="T8" fmla="*/ 1004 w 1110"/>
                <a:gd name="T9" fmla="*/ 55 h 2093"/>
                <a:gd name="T10" fmla="*/ 1048 w 1110"/>
                <a:gd name="T11" fmla="*/ 113 h 2093"/>
                <a:gd name="T12" fmla="*/ 1089 w 1110"/>
                <a:gd name="T13" fmla="*/ 210 h 2093"/>
                <a:gd name="T14" fmla="*/ 1108 w 1110"/>
                <a:gd name="T15" fmla="*/ 330 h 2093"/>
                <a:gd name="T16" fmla="*/ 1106 w 1110"/>
                <a:gd name="T17" fmla="*/ 467 h 2093"/>
                <a:gd name="T18" fmla="*/ 1085 w 1110"/>
                <a:gd name="T19" fmla="*/ 617 h 2093"/>
                <a:gd name="T20" fmla="*/ 1052 w 1110"/>
                <a:gd name="T21" fmla="*/ 779 h 2093"/>
                <a:gd name="T22" fmla="*/ 1002 w 1110"/>
                <a:gd name="T23" fmla="*/ 945 h 2093"/>
                <a:gd name="T24" fmla="*/ 944 w 1110"/>
                <a:gd name="T25" fmla="*/ 1112 h 2093"/>
                <a:gd name="T26" fmla="*/ 877 w 1110"/>
                <a:gd name="T27" fmla="*/ 1278 h 2093"/>
                <a:gd name="T28" fmla="*/ 805 w 1110"/>
                <a:gd name="T29" fmla="*/ 1437 h 2093"/>
                <a:gd name="T30" fmla="*/ 731 w 1110"/>
                <a:gd name="T31" fmla="*/ 1587 h 2093"/>
                <a:gd name="T32" fmla="*/ 655 w 1110"/>
                <a:gd name="T33" fmla="*/ 1723 h 2093"/>
                <a:gd name="T34" fmla="*/ 581 w 1110"/>
                <a:gd name="T35" fmla="*/ 1839 h 2093"/>
                <a:gd name="T36" fmla="*/ 512 w 1110"/>
                <a:gd name="T37" fmla="*/ 1934 h 2093"/>
                <a:gd name="T38" fmla="*/ 448 w 1110"/>
                <a:gd name="T39" fmla="*/ 2003 h 2093"/>
                <a:gd name="T40" fmla="*/ 396 w 1110"/>
                <a:gd name="T41" fmla="*/ 2040 h 2093"/>
                <a:gd name="T42" fmla="*/ 281 w 1110"/>
                <a:gd name="T43" fmla="*/ 2080 h 2093"/>
                <a:gd name="T44" fmla="*/ 184 w 1110"/>
                <a:gd name="T45" fmla="*/ 2093 h 2093"/>
                <a:gd name="T46" fmla="*/ 106 w 1110"/>
                <a:gd name="T47" fmla="*/ 2086 h 2093"/>
                <a:gd name="T48" fmla="*/ 48 w 1110"/>
                <a:gd name="T49" fmla="*/ 2070 h 2093"/>
                <a:gd name="T50" fmla="*/ 13 w 1110"/>
                <a:gd name="T51" fmla="*/ 2054 h 2093"/>
                <a:gd name="T52" fmla="*/ 0 w 1110"/>
                <a:gd name="T53" fmla="*/ 2045 h 2093"/>
                <a:gd name="T54" fmla="*/ 36 w 1110"/>
                <a:gd name="T55" fmla="*/ 1899 h 2093"/>
                <a:gd name="T56" fmla="*/ 82 w 1110"/>
                <a:gd name="T57" fmla="*/ 1731 h 2093"/>
                <a:gd name="T58" fmla="*/ 140 w 1110"/>
                <a:gd name="T59" fmla="*/ 1546 h 2093"/>
                <a:gd name="T60" fmla="*/ 205 w 1110"/>
                <a:gd name="T61" fmla="*/ 1349 h 2093"/>
                <a:gd name="T62" fmla="*/ 277 w 1110"/>
                <a:gd name="T63" fmla="*/ 1148 h 2093"/>
                <a:gd name="T64" fmla="*/ 353 w 1110"/>
                <a:gd name="T65" fmla="*/ 945 h 2093"/>
                <a:gd name="T66" fmla="*/ 431 w 1110"/>
                <a:gd name="T67" fmla="*/ 749 h 2093"/>
                <a:gd name="T68" fmla="*/ 508 w 1110"/>
                <a:gd name="T69" fmla="*/ 562 h 2093"/>
                <a:gd name="T70" fmla="*/ 582 w 1110"/>
                <a:gd name="T71" fmla="*/ 391 h 2093"/>
                <a:gd name="T72" fmla="*/ 653 w 1110"/>
                <a:gd name="T73" fmla="*/ 243 h 2093"/>
                <a:gd name="T74" fmla="*/ 717 w 1110"/>
                <a:gd name="T75" fmla="*/ 120 h 2093"/>
                <a:gd name="T76" fmla="*/ 771 w 1110"/>
                <a:gd name="T77" fmla="*/ 30 h 2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10" h="2093">
                  <a:moveTo>
                    <a:pt x="794" y="0"/>
                  </a:moveTo>
                  <a:lnTo>
                    <a:pt x="799" y="0"/>
                  </a:lnTo>
                  <a:lnTo>
                    <a:pt x="814" y="0"/>
                  </a:lnTo>
                  <a:lnTo>
                    <a:pt x="836" y="2"/>
                  </a:lnTo>
                  <a:lnTo>
                    <a:pt x="863" y="5"/>
                  </a:lnTo>
                  <a:lnTo>
                    <a:pt x="893" y="11"/>
                  </a:lnTo>
                  <a:lnTo>
                    <a:pt x="925" y="18"/>
                  </a:lnTo>
                  <a:lnTo>
                    <a:pt x="955" y="28"/>
                  </a:lnTo>
                  <a:lnTo>
                    <a:pt x="981" y="41"/>
                  </a:lnTo>
                  <a:lnTo>
                    <a:pt x="1004" y="55"/>
                  </a:lnTo>
                  <a:lnTo>
                    <a:pt x="1018" y="72"/>
                  </a:lnTo>
                  <a:lnTo>
                    <a:pt x="1048" y="113"/>
                  </a:lnTo>
                  <a:lnTo>
                    <a:pt x="1071" y="159"/>
                  </a:lnTo>
                  <a:lnTo>
                    <a:pt x="1089" y="210"/>
                  </a:lnTo>
                  <a:lnTo>
                    <a:pt x="1101" y="268"/>
                  </a:lnTo>
                  <a:lnTo>
                    <a:pt x="1108" y="330"/>
                  </a:lnTo>
                  <a:lnTo>
                    <a:pt x="1110" y="397"/>
                  </a:lnTo>
                  <a:lnTo>
                    <a:pt x="1106" y="467"/>
                  </a:lnTo>
                  <a:lnTo>
                    <a:pt x="1097" y="541"/>
                  </a:lnTo>
                  <a:lnTo>
                    <a:pt x="1085" y="617"/>
                  </a:lnTo>
                  <a:lnTo>
                    <a:pt x="1071" y="696"/>
                  </a:lnTo>
                  <a:lnTo>
                    <a:pt x="1052" y="779"/>
                  </a:lnTo>
                  <a:lnTo>
                    <a:pt x="1029" y="860"/>
                  </a:lnTo>
                  <a:lnTo>
                    <a:pt x="1002" y="945"/>
                  </a:lnTo>
                  <a:lnTo>
                    <a:pt x="974" y="1028"/>
                  </a:lnTo>
                  <a:lnTo>
                    <a:pt x="944" y="1112"/>
                  </a:lnTo>
                  <a:lnTo>
                    <a:pt x="912" y="1195"/>
                  </a:lnTo>
                  <a:lnTo>
                    <a:pt x="877" y="1278"/>
                  </a:lnTo>
                  <a:lnTo>
                    <a:pt x="842" y="1359"/>
                  </a:lnTo>
                  <a:lnTo>
                    <a:pt x="805" y="1437"/>
                  </a:lnTo>
                  <a:lnTo>
                    <a:pt x="768" y="1514"/>
                  </a:lnTo>
                  <a:lnTo>
                    <a:pt x="731" y="1587"/>
                  </a:lnTo>
                  <a:lnTo>
                    <a:pt x="692" y="1657"/>
                  </a:lnTo>
                  <a:lnTo>
                    <a:pt x="655" y="1723"/>
                  </a:lnTo>
                  <a:lnTo>
                    <a:pt x="618" y="1782"/>
                  </a:lnTo>
                  <a:lnTo>
                    <a:pt x="581" y="1839"/>
                  </a:lnTo>
                  <a:lnTo>
                    <a:pt x="545" y="1890"/>
                  </a:lnTo>
                  <a:lnTo>
                    <a:pt x="512" y="1934"/>
                  </a:lnTo>
                  <a:lnTo>
                    <a:pt x="480" y="1971"/>
                  </a:lnTo>
                  <a:lnTo>
                    <a:pt x="448" y="2003"/>
                  </a:lnTo>
                  <a:lnTo>
                    <a:pt x="422" y="2026"/>
                  </a:lnTo>
                  <a:lnTo>
                    <a:pt x="396" y="2040"/>
                  </a:lnTo>
                  <a:lnTo>
                    <a:pt x="337" y="2065"/>
                  </a:lnTo>
                  <a:lnTo>
                    <a:pt x="281" y="2080"/>
                  </a:lnTo>
                  <a:lnTo>
                    <a:pt x="230" y="2089"/>
                  </a:lnTo>
                  <a:lnTo>
                    <a:pt x="184" y="2093"/>
                  </a:lnTo>
                  <a:lnTo>
                    <a:pt x="143" y="2091"/>
                  </a:lnTo>
                  <a:lnTo>
                    <a:pt x="106" y="2086"/>
                  </a:lnTo>
                  <a:lnTo>
                    <a:pt x="75" y="2079"/>
                  </a:lnTo>
                  <a:lnTo>
                    <a:pt x="48" y="2070"/>
                  </a:lnTo>
                  <a:lnTo>
                    <a:pt x="29" y="2061"/>
                  </a:lnTo>
                  <a:lnTo>
                    <a:pt x="13" y="2054"/>
                  </a:lnTo>
                  <a:lnTo>
                    <a:pt x="4" y="2047"/>
                  </a:lnTo>
                  <a:lnTo>
                    <a:pt x="0" y="2045"/>
                  </a:lnTo>
                  <a:lnTo>
                    <a:pt x="16" y="1975"/>
                  </a:lnTo>
                  <a:lnTo>
                    <a:pt x="36" y="1899"/>
                  </a:lnTo>
                  <a:lnTo>
                    <a:pt x="57" y="1818"/>
                  </a:lnTo>
                  <a:lnTo>
                    <a:pt x="82" y="1731"/>
                  </a:lnTo>
                  <a:lnTo>
                    <a:pt x="110" y="1640"/>
                  </a:lnTo>
                  <a:lnTo>
                    <a:pt x="140" y="1546"/>
                  </a:lnTo>
                  <a:lnTo>
                    <a:pt x="172" y="1449"/>
                  </a:lnTo>
                  <a:lnTo>
                    <a:pt x="205" y="1349"/>
                  </a:lnTo>
                  <a:lnTo>
                    <a:pt x="240" y="1248"/>
                  </a:lnTo>
                  <a:lnTo>
                    <a:pt x="277" y="1148"/>
                  </a:lnTo>
                  <a:lnTo>
                    <a:pt x="314" y="1045"/>
                  </a:lnTo>
                  <a:lnTo>
                    <a:pt x="353" y="945"/>
                  </a:lnTo>
                  <a:lnTo>
                    <a:pt x="392" y="846"/>
                  </a:lnTo>
                  <a:lnTo>
                    <a:pt x="431" y="749"/>
                  </a:lnTo>
                  <a:lnTo>
                    <a:pt x="470" y="654"/>
                  </a:lnTo>
                  <a:lnTo>
                    <a:pt x="508" y="562"/>
                  </a:lnTo>
                  <a:lnTo>
                    <a:pt x="545" y="474"/>
                  </a:lnTo>
                  <a:lnTo>
                    <a:pt x="582" y="391"/>
                  </a:lnTo>
                  <a:lnTo>
                    <a:pt x="620" y="314"/>
                  </a:lnTo>
                  <a:lnTo>
                    <a:pt x="653" y="243"/>
                  </a:lnTo>
                  <a:lnTo>
                    <a:pt x="687" y="178"/>
                  </a:lnTo>
                  <a:lnTo>
                    <a:pt x="717" y="120"/>
                  </a:lnTo>
                  <a:lnTo>
                    <a:pt x="745" y="70"/>
                  </a:lnTo>
                  <a:lnTo>
                    <a:pt x="771" y="30"/>
                  </a:lnTo>
                  <a:lnTo>
                    <a:pt x="794" y="0"/>
                  </a:lnTo>
                  <a:close/>
                </a:path>
              </a:pathLst>
            </a:custGeom>
            <a:solidFill>
              <a:sysClr val="window" lastClr="FFFFFF">
                <a:lumMod val="50000"/>
              </a:sys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6" name="Freeform 26">
              <a:extLst>
                <a:ext uri="{FF2B5EF4-FFF2-40B4-BE49-F238E27FC236}">
                  <a16:creationId xmlns:a16="http://schemas.microsoft.com/office/drawing/2014/main" id="{66094DA3-7580-477A-B1EA-1FD8CFDCE36E}"/>
                </a:ext>
              </a:extLst>
            </p:cNvPr>
            <p:cNvSpPr>
              <a:spLocks/>
            </p:cNvSpPr>
            <p:nvPr/>
          </p:nvSpPr>
          <p:spPr bwMode="auto">
            <a:xfrm flipH="1">
              <a:off x="0" y="3656013"/>
              <a:ext cx="1328738" cy="2357438"/>
            </a:xfrm>
            <a:custGeom>
              <a:avLst/>
              <a:gdLst>
                <a:gd name="T0" fmla="*/ 927 w 1673"/>
                <a:gd name="T1" fmla="*/ 0 h 2971"/>
                <a:gd name="T2" fmla="*/ 956 w 1673"/>
                <a:gd name="T3" fmla="*/ 5 h 2971"/>
                <a:gd name="T4" fmla="*/ 984 w 1673"/>
                <a:gd name="T5" fmla="*/ 16 h 2971"/>
                <a:gd name="T6" fmla="*/ 1023 w 1673"/>
                <a:gd name="T7" fmla="*/ 30 h 2971"/>
                <a:gd name="T8" fmla="*/ 1070 w 1673"/>
                <a:gd name="T9" fmla="*/ 46 h 2971"/>
                <a:gd name="T10" fmla="*/ 1127 w 1673"/>
                <a:gd name="T11" fmla="*/ 64 h 2971"/>
                <a:gd name="T12" fmla="*/ 1190 w 1673"/>
                <a:gd name="T13" fmla="*/ 85 h 2971"/>
                <a:gd name="T14" fmla="*/ 1259 w 1673"/>
                <a:gd name="T15" fmla="*/ 108 h 2971"/>
                <a:gd name="T16" fmla="*/ 1335 w 1673"/>
                <a:gd name="T17" fmla="*/ 132 h 2971"/>
                <a:gd name="T18" fmla="*/ 1416 w 1673"/>
                <a:gd name="T19" fmla="*/ 161 h 2971"/>
                <a:gd name="T20" fmla="*/ 1499 w 1673"/>
                <a:gd name="T21" fmla="*/ 191 h 2971"/>
                <a:gd name="T22" fmla="*/ 1585 w 1673"/>
                <a:gd name="T23" fmla="*/ 222 h 2971"/>
                <a:gd name="T24" fmla="*/ 1673 w 1673"/>
                <a:gd name="T25" fmla="*/ 258 h 2971"/>
                <a:gd name="T26" fmla="*/ 1673 w 1673"/>
                <a:gd name="T27" fmla="*/ 2971 h 2971"/>
                <a:gd name="T28" fmla="*/ 1095 w 1673"/>
                <a:gd name="T29" fmla="*/ 2657 h 2971"/>
                <a:gd name="T30" fmla="*/ 834 w 1673"/>
                <a:gd name="T31" fmla="*/ 2520 h 2971"/>
                <a:gd name="T32" fmla="*/ 566 w 1673"/>
                <a:gd name="T33" fmla="*/ 2382 h 2971"/>
                <a:gd name="T34" fmla="*/ 287 w 1673"/>
                <a:gd name="T35" fmla="*/ 2246 h 2971"/>
                <a:gd name="T36" fmla="*/ 0 w 1673"/>
                <a:gd name="T37" fmla="*/ 2111 h 2971"/>
                <a:gd name="T38" fmla="*/ 5 w 1673"/>
                <a:gd name="T39" fmla="*/ 2091 h 2971"/>
                <a:gd name="T40" fmla="*/ 12 w 1673"/>
                <a:gd name="T41" fmla="*/ 2063 h 2971"/>
                <a:gd name="T42" fmla="*/ 24 w 1673"/>
                <a:gd name="T43" fmla="*/ 2026 h 2971"/>
                <a:gd name="T44" fmla="*/ 39 w 1673"/>
                <a:gd name="T45" fmla="*/ 1982 h 2971"/>
                <a:gd name="T46" fmla="*/ 56 w 1673"/>
                <a:gd name="T47" fmla="*/ 1931 h 2971"/>
                <a:gd name="T48" fmla="*/ 76 w 1673"/>
                <a:gd name="T49" fmla="*/ 1873 h 2971"/>
                <a:gd name="T50" fmla="*/ 99 w 1673"/>
                <a:gd name="T51" fmla="*/ 1809 h 2971"/>
                <a:gd name="T52" fmla="*/ 121 w 1673"/>
                <a:gd name="T53" fmla="*/ 1742 h 2971"/>
                <a:gd name="T54" fmla="*/ 148 w 1673"/>
                <a:gd name="T55" fmla="*/ 1670 h 2971"/>
                <a:gd name="T56" fmla="*/ 176 w 1673"/>
                <a:gd name="T57" fmla="*/ 1594 h 2971"/>
                <a:gd name="T58" fmla="*/ 204 w 1673"/>
                <a:gd name="T59" fmla="*/ 1515 h 2971"/>
                <a:gd name="T60" fmla="*/ 234 w 1673"/>
                <a:gd name="T61" fmla="*/ 1434 h 2971"/>
                <a:gd name="T62" fmla="*/ 264 w 1673"/>
                <a:gd name="T63" fmla="*/ 1352 h 2971"/>
                <a:gd name="T64" fmla="*/ 296 w 1673"/>
                <a:gd name="T65" fmla="*/ 1270 h 2971"/>
                <a:gd name="T66" fmla="*/ 328 w 1673"/>
                <a:gd name="T67" fmla="*/ 1187 h 2971"/>
                <a:gd name="T68" fmla="*/ 360 w 1673"/>
                <a:gd name="T69" fmla="*/ 1104 h 2971"/>
                <a:gd name="T70" fmla="*/ 391 w 1673"/>
                <a:gd name="T71" fmla="*/ 1023 h 2971"/>
                <a:gd name="T72" fmla="*/ 421 w 1673"/>
                <a:gd name="T73" fmla="*/ 943 h 2971"/>
                <a:gd name="T74" fmla="*/ 451 w 1673"/>
                <a:gd name="T75" fmla="*/ 868 h 2971"/>
                <a:gd name="T76" fmla="*/ 481 w 1673"/>
                <a:gd name="T77" fmla="*/ 795 h 2971"/>
                <a:gd name="T78" fmla="*/ 509 w 1673"/>
                <a:gd name="T79" fmla="*/ 727 h 2971"/>
                <a:gd name="T80" fmla="*/ 536 w 1673"/>
                <a:gd name="T81" fmla="*/ 663 h 2971"/>
                <a:gd name="T82" fmla="*/ 561 w 1673"/>
                <a:gd name="T83" fmla="*/ 605 h 2971"/>
                <a:gd name="T84" fmla="*/ 584 w 1673"/>
                <a:gd name="T85" fmla="*/ 552 h 2971"/>
                <a:gd name="T86" fmla="*/ 603 w 1673"/>
                <a:gd name="T87" fmla="*/ 506 h 2971"/>
                <a:gd name="T88" fmla="*/ 642 w 1673"/>
                <a:gd name="T89" fmla="*/ 423 h 2971"/>
                <a:gd name="T90" fmla="*/ 677 w 1673"/>
                <a:gd name="T91" fmla="*/ 346 h 2971"/>
                <a:gd name="T92" fmla="*/ 711 w 1673"/>
                <a:gd name="T93" fmla="*/ 275 h 2971"/>
                <a:gd name="T94" fmla="*/ 741 w 1673"/>
                <a:gd name="T95" fmla="*/ 212 h 2971"/>
                <a:gd name="T96" fmla="*/ 769 w 1673"/>
                <a:gd name="T97" fmla="*/ 155 h 2971"/>
                <a:gd name="T98" fmla="*/ 797 w 1673"/>
                <a:gd name="T99" fmla="*/ 108 h 2971"/>
                <a:gd name="T100" fmla="*/ 823 w 1673"/>
                <a:gd name="T101" fmla="*/ 69 h 2971"/>
                <a:gd name="T102" fmla="*/ 848 w 1673"/>
                <a:gd name="T103" fmla="*/ 37 h 2971"/>
                <a:gd name="T104" fmla="*/ 875 w 1673"/>
                <a:gd name="T105" fmla="*/ 16 h 2971"/>
                <a:gd name="T106" fmla="*/ 901 w 1673"/>
                <a:gd name="T107" fmla="*/ 2 h 2971"/>
                <a:gd name="T108" fmla="*/ 927 w 1673"/>
                <a:gd name="T109" fmla="*/ 0 h 2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73" h="2971">
                  <a:moveTo>
                    <a:pt x="927" y="0"/>
                  </a:moveTo>
                  <a:lnTo>
                    <a:pt x="956" y="5"/>
                  </a:lnTo>
                  <a:lnTo>
                    <a:pt x="984" y="16"/>
                  </a:lnTo>
                  <a:lnTo>
                    <a:pt x="1023" y="30"/>
                  </a:lnTo>
                  <a:lnTo>
                    <a:pt x="1070" y="46"/>
                  </a:lnTo>
                  <a:lnTo>
                    <a:pt x="1127" y="64"/>
                  </a:lnTo>
                  <a:lnTo>
                    <a:pt x="1190" y="85"/>
                  </a:lnTo>
                  <a:lnTo>
                    <a:pt x="1259" y="108"/>
                  </a:lnTo>
                  <a:lnTo>
                    <a:pt x="1335" y="132"/>
                  </a:lnTo>
                  <a:lnTo>
                    <a:pt x="1416" y="161"/>
                  </a:lnTo>
                  <a:lnTo>
                    <a:pt x="1499" y="191"/>
                  </a:lnTo>
                  <a:lnTo>
                    <a:pt x="1585" y="222"/>
                  </a:lnTo>
                  <a:lnTo>
                    <a:pt x="1673" y="258"/>
                  </a:lnTo>
                  <a:lnTo>
                    <a:pt x="1673" y="2971"/>
                  </a:lnTo>
                  <a:lnTo>
                    <a:pt x="1095" y="2657"/>
                  </a:lnTo>
                  <a:lnTo>
                    <a:pt x="834" y="2520"/>
                  </a:lnTo>
                  <a:lnTo>
                    <a:pt x="566" y="2382"/>
                  </a:lnTo>
                  <a:lnTo>
                    <a:pt x="287" y="2246"/>
                  </a:lnTo>
                  <a:lnTo>
                    <a:pt x="0" y="2111"/>
                  </a:lnTo>
                  <a:lnTo>
                    <a:pt x="5" y="2091"/>
                  </a:lnTo>
                  <a:lnTo>
                    <a:pt x="12" y="2063"/>
                  </a:lnTo>
                  <a:lnTo>
                    <a:pt x="24" y="2026"/>
                  </a:lnTo>
                  <a:lnTo>
                    <a:pt x="39" y="1982"/>
                  </a:lnTo>
                  <a:lnTo>
                    <a:pt x="56" y="1931"/>
                  </a:lnTo>
                  <a:lnTo>
                    <a:pt x="76" y="1873"/>
                  </a:lnTo>
                  <a:lnTo>
                    <a:pt x="99" y="1809"/>
                  </a:lnTo>
                  <a:lnTo>
                    <a:pt x="121" y="1742"/>
                  </a:lnTo>
                  <a:lnTo>
                    <a:pt x="148" y="1670"/>
                  </a:lnTo>
                  <a:lnTo>
                    <a:pt x="176" y="1594"/>
                  </a:lnTo>
                  <a:lnTo>
                    <a:pt x="204" y="1515"/>
                  </a:lnTo>
                  <a:lnTo>
                    <a:pt x="234" y="1434"/>
                  </a:lnTo>
                  <a:lnTo>
                    <a:pt x="264" y="1352"/>
                  </a:lnTo>
                  <a:lnTo>
                    <a:pt x="296" y="1270"/>
                  </a:lnTo>
                  <a:lnTo>
                    <a:pt x="328" y="1187"/>
                  </a:lnTo>
                  <a:lnTo>
                    <a:pt x="360" y="1104"/>
                  </a:lnTo>
                  <a:lnTo>
                    <a:pt x="391" y="1023"/>
                  </a:lnTo>
                  <a:lnTo>
                    <a:pt x="421" y="943"/>
                  </a:lnTo>
                  <a:lnTo>
                    <a:pt x="451" y="868"/>
                  </a:lnTo>
                  <a:lnTo>
                    <a:pt x="481" y="795"/>
                  </a:lnTo>
                  <a:lnTo>
                    <a:pt x="509" y="727"/>
                  </a:lnTo>
                  <a:lnTo>
                    <a:pt x="536" y="663"/>
                  </a:lnTo>
                  <a:lnTo>
                    <a:pt x="561" y="605"/>
                  </a:lnTo>
                  <a:lnTo>
                    <a:pt x="584" y="552"/>
                  </a:lnTo>
                  <a:lnTo>
                    <a:pt x="603" y="506"/>
                  </a:lnTo>
                  <a:lnTo>
                    <a:pt x="642" y="423"/>
                  </a:lnTo>
                  <a:lnTo>
                    <a:pt x="677" y="346"/>
                  </a:lnTo>
                  <a:lnTo>
                    <a:pt x="711" y="275"/>
                  </a:lnTo>
                  <a:lnTo>
                    <a:pt x="741" y="212"/>
                  </a:lnTo>
                  <a:lnTo>
                    <a:pt x="769" y="155"/>
                  </a:lnTo>
                  <a:lnTo>
                    <a:pt x="797" y="108"/>
                  </a:lnTo>
                  <a:lnTo>
                    <a:pt x="823" y="69"/>
                  </a:lnTo>
                  <a:lnTo>
                    <a:pt x="848" y="37"/>
                  </a:lnTo>
                  <a:lnTo>
                    <a:pt x="875" y="16"/>
                  </a:lnTo>
                  <a:lnTo>
                    <a:pt x="901" y="2"/>
                  </a:lnTo>
                  <a:lnTo>
                    <a:pt x="927" y="0"/>
                  </a:lnTo>
                  <a:close/>
                </a:path>
              </a:pathLst>
            </a:custGeom>
            <a:solidFill>
              <a:srgbClr val="0060B0">
                <a:lumMod val="75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7" name="Freeform 27">
              <a:extLst>
                <a:ext uri="{FF2B5EF4-FFF2-40B4-BE49-F238E27FC236}">
                  <a16:creationId xmlns:a16="http://schemas.microsoft.com/office/drawing/2014/main" id="{075D186E-C570-4A8C-8A7D-B19E6D84E96F}"/>
                </a:ext>
              </a:extLst>
            </p:cNvPr>
            <p:cNvSpPr>
              <a:spLocks/>
            </p:cNvSpPr>
            <p:nvPr/>
          </p:nvSpPr>
          <p:spPr bwMode="auto">
            <a:xfrm flipH="1">
              <a:off x="0" y="3706813"/>
              <a:ext cx="1265238" cy="2206625"/>
            </a:xfrm>
            <a:custGeom>
              <a:avLst/>
              <a:gdLst>
                <a:gd name="T0" fmla="*/ 905 w 1594"/>
                <a:gd name="T1" fmla="*/ 7 h 2781"/>
                <a:gd name="T2" fmla="*/ 956 w 1594"/>
                <a:gd name="T3" fmla="*/ 27 h 2781"/>
                <a:gd name="T4" fmla="*/ 1037 w 1594"/>
                <a:gd name="T5" fmla="*/ 57 h 2781"/>
                <a:gd name="T6" fmla="*/ 1141 w 1594"/>
                <a:gd name="T7" fmla="*/ 94 h 2781"/>
                <a:gd name="T8" fmla="*/ 1263 w 1594"/>
                <a:gd name="T9" fmla="*/ 138 h 2781"/>
                <a:gd name="T10" fmla="*/ 1393 w 1594"/>
                <a:gd name="T11" fmla="*/ 186 h 2781"/>
                <a:gd name="T12" fmla="*/ 1529 w 1594"/>
                <a:gd name="T13" fmla="*/ 237 h 2781"/>
                <a:gd name="T14" fmla="*/ 1594 w 1594"/>
                <a:gd name="T15" fmla="*/ 2781 h 2781"/>
                <a:gd name="T16" fmla="*/ 1048 w 1594"/>
                <a:gd name="T17" fmla="*/ 2479 h 2781"/>
                <a:gd name="T18" fmla="*/ 845 w 1594"/>
                <a:gd name="T19" fmla="*/ 2372 h 2781"/>
                <a:gd name="T20" fmla="*/ 653 w 1594"/>
                <a:gd name="T21" fmla="*/ 2273 h 2781"/>
                <a:gd name="T22" fmla="*/ 478 w 1594"/>
                <a:gd name="T23" fmla="*/ 2187 h 2781"/>
                <a:gd name="T24" fmla="*/ 321 w 1594"/>
                <a:gd name="T25" fmla="*/ 2114 h 2781"/>
                <a:gd name="T26" fmla="*/ 187 w 1594"/>
                <a:gd name="T27" fmla="*/ 2058 h 2781"/>
                <a:gd name="T28" fmla="*/ 80 w 1594"/>
                <a:gd name="T29" fmla="*/ 2019 h 2781"/>
                <a:gd name="T30" fmla="*/ 0 w 1594"/>
                <a:gd name="T31" fmla="*/ 2002 h 2781"/>
                <a:gd name="T32" fmla="*/ 12 w 1594"/>
                <a:gd name="T33" fmla="*/ 1952 h 2781"/>
                <a:gd name="T34" fmla="*/ 39 w 1594"/>
                <a:gd name="T35" fmla="*/ 1871 h 2781"/>
                <a:gd name="T36" fmla="*/ 76 w 1594"/>
                <a:gd name="T37" fmla="*/ 1760 h 2781"/>
                <a:gd name="T38" fmla="*/ 124 w 1594"/>
                <a:gd name="T39" fmla="*/ 1628 h 2781"/>
                <a:gd name="T40" fmla="*/ 177 w 1594"/>
                <a:gd name="T41" fmla="*/ 1480 h 2781"/>
                <a:gd name="T42" fmla="*/ 236 w 1594"/>
                <a:gd name="T43" fmla="*/ 1321 h 2781"/>
                <a:gd name="T44" fmla="*/ 298 w 1594"/>
                <a:gd name="T45" fmla="*/ 1157 h 2781"/>
                <a:gd name="T46" fmla="*/ 360 w 1594"/>
                <a:gd name="T47" fmla="*/ 997 h 2781"/>
                <a:gd name="T48" fmla="*/ 420 w 1594"/>
                <a:gd name="T49" fmla="*/ 841 h 2781"/>
                <a:gd name="T50" fmla="*/ 476 w 1594"/>
                <a:gd name="T51" fmla="*/ 700 h 2781"/>
                <a:gd name="T52" fmla="*/ 527 w 1594"/>
                <a:gd name="T53" fmla="*/ 579 h 2781"/>
                <a:gd name="T54" fmla="*/ 572 w 1594"/>
                <a:gd name="T55" fmla="*/ 482 h 2781"/>
                <a:gd name="T56" fmla="*/ 647 w 1594"/>
                <a:gd name="T57" fmla="*/ 316 h 2781"/>
                <a:gd name="T58" fmla="*/ 711 w 1594"/>
                <a:gd name="T59" fmla="*/ 182 h 2781"/>
                <a:gd name="T60" fmla="*/ 767 w 1594"/>
                <a:gd name="T61" fmla="*/ 83 h 2781"/>
                <a:gd name="T62" fmla="*/ 820 w 1594"/>
                <a:gd name="T63" fmla="*/ 22 h 2781"/>
                <a:gd name="T64" fmla="*/ 875 w 1594"/>
                <a:gd name="T65" fmla="*/ 0 h 2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4" h="2781">
                  <a:moveTo>
                    <a:pt x="875" y="0"/>
                  </a:moveTo>
                  <a:lnTo>
                    <a:pt x="905" y="7"/>
                  </a:lnTo>
                  <a:lnTo>
                    <a:pt x="926" y="16"/>
                  </a:lnTo>
                  <a:lnTo>
                    <a:pt x="956" y="27"/>
                  </a:lnTo>
                  <a:lnTo>
                    <a:pt x="993" y="41"/>
                  </a:lnTo>
                  <a:lnTo>
                    <a:pt x="1037" y="57"/>
                  </a:lnTo>
                  <a:lnTo>
                    <a:pt x="1087" y="74"/>
                  </a:lnTo>
                  <a:lnTo>
                    <a:pt x="1141" y="94"/>
                  </a:lnTo>
                  <a:lnTo>
                    <a:pt x="1199" y="115"/>
                  </a:lnTo>
                  <a:lnTo>
                    <a:pt x="1263" y="138"/>
                  </a:lnTo>
                  <a:lnTo>
                    <a:pt x="1326" y="161"/>
                  </a:lnTo>
                  <a:lnTo>
                    <a:pt x="1393" y="186"/>
                  </a:lnTo>
                  <a:lnTo>
                    <a:pt x="1460" y="210"/>
                  </a:lnTo>
                  <a:lnTo>
                    <a:pt x="1529" y="237"/>
                  </a:lnTo>
                  <a:lnTo>
                    <a:pt x="1594" y="261"/>
                  </a:lnTo>
                  <a:lnTo>
                    <a:pt x="1594" y="2781"/>
                  </a:lnTo>
                  <a:lnTo>
                    <a:pt x="1154" y="2536"/>
                  </a:lnTo>
                  <a:lnTo>
                    <a:pt x="1048" y="2479"/>
                  </a:lnTo>
                  <a:lnTo>
                    <a:pt x="945" y="2425"/>
                  </a:lnTo>
                  <a:lnTo>
                    <a:pt x="845" y="2372"/>
                  </a:lnTo>
                  <a:lnTo>
                    <a:pt x="746" y="2321"/>
                  </a:lnTo>
                  <a:lnTo>
                    <a:pt x="653" y="2273"/>
                  </a:lnTo>
                  <a:lnTo>
                    <a:pt x="563" y="2229"/>
                  </a:lnTo>
                  <a:lnTo>
                    <a:pt x="478" y="2187"/>
                  </a:lnTo>
                  <a:lnTo>
                    <a:pt x="397" y="2148"/>
                  </a:lnTo>
                  <a:lnTo>
                    <a:pt x="321" y="2114"/>
                  </a:lnTo>
                  <a:lnTo>
                    <a:pt x="252" y="2084"/>
                  </a:lnTo>
                  <a:lnTo>
                    <a:pt x="187" y="2058"/>
                  </a:lnTo>
                  <a:lnTo>
                    <a:pt x="131" y="2037"/>
                  </a:lnTo>
                  <a:lnTo>
                    <a:pt x="80" y="2019"/>
                  </a:lnTo>
                  <a:lnTo>
                    <a:pt x="35" y="2007"/>
                  </a:lnTo>
                  <a:lnTo>
                    <a:pt x="0" y="2002"/>
                  </a:lnTo>
                  <a:lnTo>
                    <a:pt x="4" y="1982"/>
                  </a:lnTo>
                  <a:lnTo>
                    <a:pt x="12" y="1952"/>
                  </a:lnTo>
                  <a:lnTo>
                    <a:pt x="23" y="1915"/>
                  </a:lnTo>
                  <a:lnTo>
                    <a:pt x="39" y="1871"/>
                  </a:lnTo>
                  <a:lnTo>
                    <a:pt x="57" y="1818"/>
                  </a:lnTo>
                  <a:lnTo>
                    <a:pt x="76" y="1760"/>
                  </a:lnTo>
                  <a:lnTo>
                    <a:pt x="99" y="1697"/>
                  </a:lnTo>
                  <a:lnTo>
                    <a:pt x="124" y="1628"/>
                  </a:lnTo>
                  <a:lnTo>
                    <a:pt x="150" y="1555"/>
                  </a:lnTo>
                  <a:lnTo>
                    <a:pt x="177" y="1480"/>
                  </a:lnTo>
                  <a:lnTo>
                    <a:pt x="206" y="1402"/>
                  </a:lnTo>
                  <a:lnTo>
                    <a:pt x="236" y="1321"/>
                  </a:lnTo>
                  <a:lnTo>
                    <a:pt x="266" y="1240"/>
                  </a:lnTo>
                  <a:lnTo>
                    <a:pt x="298" y="1157"/>
                  </a:lnTo>
                  <a:lnTo>
                    <a:pt x="328" y="1076"/>
                  </a:lnTo>
                  <a:lnTo>
                    <a:pt x="360" y="997"/>
                  </a:lnTo>
                  <a:lnTo>
                    <a:pt x="390" y="917"/>
                  </a:lnTo>
                  <a:lnTo>
                    <a:pt x="420" y="841"/>
                  </a:lnTo>
                  <a:lnTo>
                    <a:pt x="450" y="769"/>
                  </a:lnTo>
                  <a:lnTo>
                    <a:pt x="476" y="700"/>
                  </a:lnTo>
                  <a:lnTo>
                    <a:pt x="503" y="637"/>
                  </a:lnTo>
                  <a:lnTo>
                    <a:pt x="527" y="579"/>
                  </a:lnTo>
                  <a:lnTo>
                    <a:pt x="550" y="526"/>
                  </a:lnTo>
                  <a:lnTo>
                    <a:pt x="572" y="482"/>
                  </a:lnTo>
                  <a:lnTo>
                    <a:pt x="610" y="395"/>
                  </a:lnTo>
                  <a:lnTo>
                    <a:pt x="647" y="316"/>
                  </a:lnTo>
                  <a:lnTo>
                    <a:pt x="679" y="245"/>
                  </a:lnTo>
                  <a:lnTo>
                    <a:pt x="711" y="182"/>
                  </a:lnTo>
                  <a:lnTo>
                    <a:pt x="739" y="127"/>
                  </a:lnTo>
                  <a:lnTo>
                    <a:pt x="767" y="83"/>
                  </a:lnTo>
                  <a:lnTo>
                    <a:pt x="794" y="46"/>
                  </a:lnTo>
                  <a:lnTo>
                    <a:pt x="820" y="22"/>
                  </a:lnTo>
                  <a:lnTo>
                    <a:pt x="848" y="6"/>
                  </a:lnTo>
                  <a:lnTo>
                    <a:pt x="875" y="0"/>
                  </a:lnTo>
                  <a:close/>
                </a:path>
              </a:pathLst>
            </a:custGeom>
            <a:solidFill>
              <a:srgbClr val="0060B0">
                <a:lumMod val="50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grpSp>
      <p:sp>
        <p:nvSpPr>
          <p:cNvPr id="18" name="Rectangle 17">
            <a:extLst>
              <a:ext uri="{FF2B5EF4-FFF2-40B4-BE49-F238E27FC236}">
                <a16:creationId xmlns:a16="http://schemas.microsoft.com/office/drawing/2014/main" id="{1F014C62-D08E-47E7-A53E-3BB21EB34C56}"/>
              </a:ext>
            </a:extLst>
          </p:cNvPr>
          <p:cNvSpPr/>
          <p:nvPr/>
        </p:nvSpPr>
        <p:spPr>
          <a:xfrm>
            <a:off x="3252539" y="1378080"/>
            <a:ext cx="5603435" cy="4366146"/>
          </a:xfrm>
          <a:prstGeom prst="rect">
            <a:avLst/>
          </a:prstGeom>
          <a:solidFill>
            <a:schemeClr val="bg1"/>
          </a:solidFill>
          <a:ln w="101600" cap="flat" cmpd="sng" algn="ctr">
            <a:solidFill>
              <a:srgbClr val="F59120"/>
            </a:solidFill>
            <a:prstDash val="solid"/>
          </a:ln>
          <a:effectLst>
            <a:outerShdw blurRad="203200" dist="38100" dir="8100000" algn="tr" rotWithShape="0">
              <a:prstClr val="black">
                <a:alpha val="54000"/>
              </a:prstClr>
            </a:outerShdw>
          </a:effectLst>
        </p:spPr>
        <p:txBody>
          <a:bodyPr rtlCol="0" anchor="ctr"/>
          <a:lstStyle/>
          <a:p>
            <a:pPr algn="ctr" defTabSz="1218987">
              <a:defRPr/>
            </a:pPr>
            <a:endParaRPr lang="en-US" sz="2400" kern="0" dirty="0">
              <a:solidFill>
                <a:prstClr val="white"/>
              </a:solidFill>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FCFD8998-C0C0-43DB-A9C5-79B30F95FFE8}"/>
              </a:ext>
            </a:extLst>
          </p:cNvPr>
          <p:cNvGrpSpPr/>
          <p:nvPr/>
        </p:nvGrpSpPr>
        <p:grpSpPr>
          <a:xfrm>
            <a:off x="2969647" y="3068127"/>
            <a:ext cx="1023603" cy="602682"/>
            <a:chOff x="3408363" y="3524250"/>
            <a:chExt cx="1189038" cy="700088"/>
          </a:xfrm>
        </p:grpSpPr>
        <p:sp>
          <p:nvSpPr>
            <p:cNvPr id="20" name="Line 6">
              <a:extLst>
                <a:ext uri="{FF2B5EF4-FFF2-40B4-BE49-F238E27FC236}">
                  <a16:creationId xmlns:a16="http://schemas.microsoft.com/office/drawing/2014/main" id="{DE30707E-17F5-41DB-9B06-5DD1C689A193}"/>
                </a:ext>
              </a:extLst>
            </p:cNvPr>
            <p:cNvSpPr>
              <a:spLocks noChangeShapeType="1"/>
            </p:cNvSpPr>
            <p:nvPr/>
          </p:nvSpPr>
          <p:spPr bwMode="auto">
            <a:xfrm flipV="1">
              <a:off x="3914775" y="3524250"/>
              <a:ext cx="77788" cy="84138"/>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1" name="Line 7">
              <a:extLst>
                <a:ext uri="{FF2B5EF4-FFF2-40B4-BE49-F238E27FC236}">
                  <a16:creationId xmlns:a16="http://schemas.microsoft.com/office/drawing/2014/main" id="{7972D4F8-93AD-427B-8507-A9F820D261AD}"/>
                </a:ext>
              </a:extLst>
            </p:cNvPr>
            <p:cNvSpPr>
              <a:spLocks noChangeShapeType="1"/>
            </p:cNvSpPr>
            <p:nvPr/>
          </p:nvSpPr>
          <p:spPr bwMode="auto">
            <a:xfrm>
              <a:off x="3992563" y="3524250"/>
              <a:ext cx="1588" cy="3175"/>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2" name="Line 8">
              <a:extLst>
                <a:ext uri="{FF2B5EF4-FFF2-40B4-BE49-F238E27FC236}">
                  <a16:creationId xmlns:a16="http://schemas.microsoft.com/office/drawing/2014/main" id="{B612916F-558C-483C-92AD-344CDAA66014}"/>
                </a:ext>
              </a:extLst>
            </p:cNvPr>
            <p:cNvSpPr>
              <a:spLocks noChangeShapeType="1"/>
            </p:cNvSpPr>
            <p:nvPr/>
          </p:nvSpPr>
          <p:spPr bwMode="auto">
            <a:xfrm>
              <a:off x="3994150" y="3527425"/>
              <a:ext cx="4763" cy="9525"/>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3" name="Line 9">
              <a:extLst>
                <a:ext uri="{FF2B5EF4-FFF2-40B4-BE49-F238E27FC236}">
                  <a16:creationId xmlns:a16="http://schemas.microsoft.com/office/drawing/2014/main" id="{8B484EA8-8D09-4324-ACC8-B39B426F3A71}"/>
                </a:ext>
              </a:extLst>
            </p:cNvPr>
            <p:cNvSpPr>
              <a:spLocks noChangeShapeType="1"/>
            </p:cNvSpPr>
            <p:nvPr/>
          </p:nvSpPr>
          <p:spPr bwMode="auto">
            <a:xfrm>
              <a:off x="3998913" y="3536950"/>
              <a:ext cx="7938" cy="12700"/>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4" name="Line 10">
              <a:extLst>
                <a:ext uri="{FF2B5EF4-FFF2-40B4-BE49-F238E27FC236}">
                  <a16:creationId xmlns:a16="http://schemas.microsoft.com/office/drawing/2014/main" id="{21F04F67-B2D5-4C61-AB10-5FA8B4F468F3}"/>
                </a:ext>
              </a:extLst>
            </p:cNvPr>
            <p:cNvSpPr>
              <a:spLocks noChangeShapeType="1"/>
            </p:cNvSpPr>
            <p:nvPr/>
          </p:nvSpPr>
          <p:spPr bwMode="auto">
            <a:xfrm>
              <a:off x="4006850" y="3549650"/>
              <a:ext cx="7938" cy="14288"/>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5" name="Line 11">
              <a:extLst>
                <a:ext uri="{FF2B5EF4-FFF2-40B4-BE49-F238E27FC236}">
                  <a16:creationId xmlns:a16="http://schemas.microsoft.com/office/drawing/2014/main" id="{26081669-07CB-4600-8066-C1DB1E6CE161}"/>
                </a:ext>
              </a:extLst>
            </p:cNvPr>
            <p:cNvSpPr>
              <a:spLocks noChangeShapeType="1"/>
            </p:cNvSpPr>
            <p:nvPr/>
          </p:nvSpPr>
          <p:spPr bwMode="auto">
            <a:xfrm>
              <a:off x="4014788" y="3563938"/>
              <a:ext cx="11113" cy="17463"/>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6" name="Line 12">
              <a:extLst>
                <a:ext uri="{FF2B5EF4-FFF2-40B4-BE49-F238E27FC236}">
                  <a16:creationId xmlns:a16="http://schemas.microsoft.com/office/drawing/2014/main" id="{67B4AD23-ECF7-4075-8A60-C0D82B986600}"/>
                </a:ext>
              </a:extLst>
            </p:cNvPr>
            <p:cNvSpPr>
              <a:spLocks noChangeShapeType="1"/>
            </p:cNvSpPr>
            <p:nvPr/>
          </p:nvSpPr>
          <p:spPr bwMode="auto">
            <a:xfrm>
              <a:off x="4025900" y="3581400"/>
              <a:ext cx="11113" cy="14288"/>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7" name="Line 13">
              <a:extLst>
                <a:ext uri="{FF2B5EF4-FFF2-40B4-BE49-F238E27FC236}">
                  <a16:creationId xmlns:a16="http://schemas.microsoft.com/office/drawing/2014/main" id="{57543455-5164-4055-8DA5-BC22B1CB7159}"/>
                </a:ext>
              </a:extLst>
            </p:cNvPr>
            <p:cNvSpPr>
              <a:spLocks noChangeShapeType="1"/>
            </p:cNvSpPr>
            <p:nvPr/>
          </p:nvSpPr>
          <p:spPr bwMode="auto">
            <a:xfrm>
              <a:off x="4037013" y="3595688"/>
              <a:ext cx="14288" cy="12700"/>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8" name="Line 14">
              <a:extLst>
                <a:ext uri="{FF2B5EF4-FFF2-40B4-BE49-F238E27FC236}">
                  <a16:creationId xmlns:a16="http://schemas.microsoft.com/office/drawing/2014/main" id="{9664EA04-6C97-4FEF-A82C-4F720D57D346}"/>
                </a:ext>
              </a:extLst>
            </p:cNvPr>
            <p:cNvSpPr>
              <a:spLocks noChangeShapeType="1"/>
            </p:cNvSpPr>
            <p:nvPr/>
          </p:nvSpPr>
          <p:spPr bwMode="auto">
            <a:xfrm flipH="1">
              <a:off x="4013201" y="3608388"/>
              <a:ext cx="38100" cy="0"/>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9" name="Line 15">
              <a:extLst>
                <a:ext uri="{FF2B5EF4-FFF2-40B4-BE49-F238E27FC236}">
                  <a16:creationId xmlns:a16="http://schemas.microsoft.com/office/drawing/2014/main" id="{A7C82F85-2C03-4070-8254-92C3C31B55E8}"/>
                </a:ext>
              </a:extLst>
            </p:cNvPr>
            <p:cNvSpPr>
              <a:spLocks noChangeShapeType="1"/>
            </p:cNvSpPr>
            <p:nvPr/>
          </p:nvSpPr>
          <p:spPr bwMode="auto">
            <a:xfrm flipH="1">
              <a:off x="3968751" y="3608388"/>
              <a:ext cx="44450" cy="0"/>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30" name="Line 16">
              <a:extLst>
                <a:ext uri="{FF2B5EF4-FFF2-40B4-BE49-F238E27FC236}">
                  <a16:creationId xmlns:a16="http://schemas.microsoft.com/office/drawing/2014/main" id="{C44C3EAD-16A0-4C04-92A2-B0E50E2680A3}"/>
                </a:ext>
              </a:extLst>
            </p:cNvPr>
            <p:cNvSpPr>
              <a:spLocks noChangeShapeType="1"/>
            </p:cNvSpPr>
            <p:nvPr/>
          </p:nvSpPr>
          <p:spPr bwMode="auto">
            <a:xfrm flipH="1">
              <a:off x="3914776" y="3608388"/>
              <a:ext cx="53975" cy="0"/>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31" name="Freeform 28">
              <a:extLst>
                <a:ext uri="{FF2B5EF4-FFF2-40B4-BE49-F238E27FC236}">
                  <a16:creationId xmlns:a16="http://schemas.microsoft.com/office/drawing/2014/main" id="{DE6302A4-4F88-4092-A91D-CC5A8D57073A}"/>
                </a:ext>
              </a:extLst>
            </p:cNvPr>
            <p:cNvSpPr>
              <a:spLocks/>
            </p:cNvSpPr>
            <p:nvPr/>
          </p:nvSpPr>
          <p:spPr bwMode="auto">
            <a:xfrm flipH="1">
              <a:off x="3408363" y="3602038"/>
              <a:ext cx="1189038" cy="622300"/>
            </a:xfrm>
            <a:custGeom>
              <a:avLst/>
              <a:gdLst>
                <a:gd name="T0" fmla="*/ 732 w 1497"/>
                <a:gd name="T1" fmla="*/ 2 h 785"/>
                <a:gd name="T2" fmla="*/ 820 w 1497"/>
                <a:gd name="T3" fmla="*/ 4 h 785"/>
                <a:gd name="T4" fmla="*/ 889 w 1497"/>
                <a:gd name="T5" fmla="*/ 5 h 785"/>
                <a:gd name="T6" fmla="*/ 1033 w 1497"/>
                <a:gd name="T7" fmla="*/ 5 h 785"/>
                <a:gd name="T8" fmla="*/ 1167 w 1497"/>
                <a:gd name="T9" fmla="*/ 14 h 785"/>
                <a:gd name="T10" fmla="*/ 1285 w 1497"/>
                <a:gd name="T11" fmla="*/ 25 h 785"/>
                <a:gd name="T12" fmla="*/ 1382 w 1497"/>
                <a:gd name="T13" fmla="*/ 39 h 785"/>
                <a:gd name="T14" fmla="*/ 1453 w 1497"/>
                <a:gd name="T15" fmla="*/ 51 h 785"/>
                <a:gd name="T16" fmla="*/ 1492 w 1497"/>
                <a:gd name="T17" fmla="*/ 58 h 785"/>
                <a:gd name="T18" fmla="*/ 1291 w 1497"/>
                <a:gd name="T19" fmla="*/ 716 h 785"/>
                <a:gd name="T20" fmla="*/ 1192 w 1497"/>
                <a:gd name="T21" fmla="*/ 783 h 785"/>
                <a:gd name="T22" fmla="*/ 1054 w 1497"/>
                <a:gd name="T23" fmla="*/ 774 h 785"/>
                <a:gd name="T24" fmla="*/ 919 w 1497"/>
                <a:gd name="T25" fmla="*/ 758 h 785"/>
                <a:gd name="T26" fmla="*/ 790 w 1497"/>
                <a:gd name="T27" fmla="*/ 741 h 785"/>
                <a:gd name="T28" fmla="*/ 677 w 1497"/>
                <a:gd name="T29" fmla="*/ 723 h 785"/>
                <a:gd name="T30" fmla="*/ 587 w 1497"/>
                <a:gd name="T31" fmla="*/ 707 h 785"/>
                <a:gd name="T32" fmla="*/ 529 w 1497"/>
                <a:gd name="T33" fmla="*/ 697 h 785"/>
                <a:gd name="T34" fmla="*/ 508 w 1497"/>
                <a:gd name="T35" fmla="*/ 691 h 785"/>
                <a:gd name="T36" fmla="*/ 465 w 1497"/>
                <a:gd name="T37" fmla="*/ 677 h 785"/>
                <a:gd name="T38" fmla="*/ 379 w 1497"/>
                <a:gd name="T39" fmla="*/ 656 h 785"/>
                <a:gd name="T40" fmla="*/ 289 w 1497"/>
                <a:gd name="T41" fmla="*/ 630 h 785"/>
                <a:gd name="T42" fmla="*/ 204 w 1497"/>
                <a:gd name="T43" fmla="*/ 598 h 785"/>
                <a:gd name="T44" fmla="*/ 128 w 1497"/>
                <a:gd name="T45" fmla="*/ 557 h 785"/>
                <a:gd name="T46" fmla="*/ 67 w 1497"/>
                <a:gd name="T47" fmla="*/ 506 h 785"/>
                <a:gd name="T48" fmla="*/ 21 w 1497"/>
                <a:gd name="T49" fmla="*/ 443 h 785"/>
                <a:gd name="T50" fmla="*/ 1 w 1497"/>
                <a:gd name="T51" fmla="*/ 363 h 785"/>
                <a:gd name="T52" fmla="*/ 9 w 1497"/>
                <a:gd name="T53" fmla="*/ 266 h 785"/>
                <a:gd name="T54" fmla="*/ 44 w 1497"/>
                <a:gd name="T55" fmla="*/ 182 h 785"/>
                <a:gd name="T56" fmla="*/ 107 w 1497"/>
                <a:gd name="T57" fmla="*/ 117 h 785"/>
                <a:gd name="T58" fmla="*/ 194 w 1497"/>
                <a:gd name="T59" fmla="*/ 69 h 785"/>
                <a:gd name="T60" fmla="*/ 294 w 1497"/>
                <a:gd name="T61" fmla="*/ 37 h 785"/>
                <a:gd name="T62" fmla="*/ 404 w 1497"/>
                <a:gd name="T63" fmla="*/ 16 h 785"/>
                <a:gd name="T64" fmla="*/ 518 w 1497"/>
                <a:gd name="T65" fmla="*/ 5 h 785"/>
                <a:gd name="T66" fmla="*/ 629 w 1497"/>
                <a:gd name="T67" fmla="*/ 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97" h="785">
                  <a:moveTo>
                    <a:pt x="682" y="0"/>
                  </a:moveTo>
                  <a:lnTo>
                    <a:pt x="732" y="2"/>
                  </a:lnTo>
                  <a:lnTo>
                    <a:pt x="779" y="2"/>
                  </a:lnTo>
                  <a:lnTo>
                    <a:pt x="820" y="4"/>
                  </a:lnTo>
                  <a:lnTo>
                    <a:pt x="857" y="4"/>
                  </a:lnTo>
                  <a:lnTo>
                    <a:pt x="889" y="5"/>
                  </a:lnTo>
                  <a:lnTo>
                    <a:pt x="961" y="4"/>
                  </a:lnTo>
                  <a:lnTo>
                    <a:pt x="1033" y="5"/>
                  </a:lnTo>
                  <a:lnTo>
                    <a:pt x="1102" y="9"/>
                  </a:lnTo>
                  <a:lnTo>
                    <a:pt x="1167" y="14"/>
                  </a:lnTo>
                  <a:lnTo>
                    <a:pt x="1229" y="20"/>
                  </a:lnTo>
                  <a:lnTo>
                    <a:pt x="1285" y="25"/>
                  </a:lnTo>
                  <a:lnTo>
                    <a:pt x="1338" y="32"/>
                  </a:lnTo>
                  <a:lnTo>
                    <a:pt x="1382" y="39"/>
                  </a:lnTo>
                  <a:lnTo>
                    <a:pt x="1421" y="46"/>
                  </a:lnTo>
                  <a:lnTo>
                    <a:pt x="1453" y="51"/>
                  </a:lnTo>
                  <a:lnTo>
                    <a:pt x="1476" y="55"/>
                  </a:lnTo>
                  <a:lnTo>
                    <a:pt x="1492" y="58"/>
                  </a:lnTo>
                  <a:lnTo>
                    <a:pt x="1497" y="58"/>
                  </a:lnTo>
                  <a:lnTo>
                    <a:pt x="1291" y="716"/>
                  </a:lnTo>
                  <a:lnTo>
                    <a:pt x="1259" y="785"/>
                  </a:lnTo>
                  <a:lnTo>
                    <a:pt x="1192" y="783"/>
                  </a:lnTo>
                  <a:lnTo>
                    <a:pt x="1125" y="779"/>
                  </a:lnTo>
                  <a:lnTo>
                    <a:pt x="1054" y="774"/>
                  </a:lnTo>
                  <a:lnTo>
                    <a:pt x="986" y="767"/>
                  </a:lnTo>
                  <a:lnTo>
                    <a:pt x="919" y="758"/>
                  </a:lnTo>
                  <a:lnTo>
                    <a:pt x="853" y="749"/>
                  </a:lnTo>
                  <a:lnTo>
                    <a:pt x="790" y="741"/>
                  </a:lnTo>
                  <a:lnTo>
                    <a:pt x="732" y="732"/>
                  </a:lnTo>
                  <a:lnTo>
                    <a:pt x="677" y="723"/>
                  </a:lnTo>
                  <a:lnTo>
                    <a:pt x="629" y="714"/>
                  </a:lnTo>
                  <a:lnTo>
                    <a:pt x="587" y="707"/>
                  </a:lnTo>
                  <a:lnTo>
                    <a:pt x="553" y="700"/>
                  </a:lnTo>
                  <a:lnTo>
                    <a:pt x="529" y="697"/>
                  </a:lnTo>
                  <a:lnTo>
                    <a:pt x="513" y="693"/>
                  </a:lnTo>
                  <a:lnTo>
                    <a:pt x="508" y="691"/>
                  </a:lnTo>
                  <a:lnTo>
                    <a:pt x="508" y="688"/>
                  </a:lnTo>
                  <a:lnTo>
                    <a:pt x="465" y="677"/>
                  </a:lnTo>
                  <a:lnTo>
                    <a:pt x="423" y="667"/>
                  </a:lnTo>
                  <a:lnTo>
                    <a:pt x="379" y="656"/>
                  </a:lnTo>
                  <a:lnTo>
                    <a:pt x="333" y="644"/>
                  </a:lnTo>
                  <a:lnTo>
                    <a:pt x="289" y="630"/>
                  </a:lnTo>
                  <a:lnTo>
                    <a:pt x="247" y="614"/>
                  </a:lnTo>
                  <a:lnTo>
                    <a:pt x="204" y="598"/>
                  </a:lnTo>
                  <a:lnTo>
                    <a:pt x="165" y="578"/>
                  </a:lnTo>
                  <a:lnTo>
                    <a:pt x="128" y="557"/>
                  </a:lnTo>
                  <a:lnTo>
                    <a:pt x="95" y="533"/>
                  </a:lnTo>
                  <a:lnTo>
                    <a:pt x="67" y="506"/>
                  </a:lnTo>
                  <a:lnTo>
                    <a:pt x="42" y="476"/>
                  </a:lnTo>
                  <a:lnTo>
                    <a:pt x="21" y="443"/>
                  </a:lnTo>
                  <a:lnTo>
                    <a:pt x="9" y="404"/>
                  </a:lnTo>
                  <a:lnTo>
                    <a:pt x="1" y="363"/>
                  </a:lnTo>
                  <a:lnTo>
                    <a:pt x="0" y="318"/>
                  </a:lnTo>
                  <a:lnTo>
                    <a:pt x="9" y="266"/>
                  </a:lnTo>
                  <a:lnTo>
                    <a:pt x="23" y="222"/>
                  </a:lnTo>
                  <a:lnTo>
                    <a:pt x="44" y="182"/>
                  </a:lnTo>
                  <a:lnTo>
                    <a:pt x="74" y="146"/>
                  </a:lnTo>
                  <a:lnTo>
                    <a:pt x="107" y="117"/>
                  </a:lnTo>
                  <a:lnTo>
                    <a:pt x="148" y="92"/>
                  </a:lnTo>
                  <a:lnTo>
                    <a:pt x="194" y="69"/>
                  </a:lnTo>
                  <a:lnTo>
                    <a:pt x="243" y="51"/>
                  </a:lnTo>
                  <a:lnTo>
                    <a:pt x="294" y="37"/>
                  </a:lnTo>
                  <a:lnTo>
                    <a:pt x="349" y="25"/>
                  </a:lnTo>
                  <a:lnTo>
                    <a:pt x="404" y="16"/>
                  </a:lnTo>
                  <a:lnTo>
                    <a:pt x="462" y="9"/>
                  </a:lnTo>
                  <a:lnTo>
                    <a:pt x="518" y="5"/>
                  </a:lnTo>
                  <a:lnTo>
                    <a:pt x="575" y="2"/>
                  </a:lnTo>
                  <a:lnTo>
                    <a:pt x="629" y="0"/>
                  </a:lnTo>
                  <a:lnTo>
                    <a:pt x="682" y="0"/>
                  </a:lnTo>
                  <a:close/>
                </a:path>
              </a:pathLst>
            </a:custGeom>
            <a:solidFill>
              <a:srgbClr val="BC8F78"/>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32" name="Freeform 29">
              <a:extLst>
                <a:ext uri="{FF2B5EF4-FFF2-40B4-BE49-F238E27FC236}">
                  <a16:creationId xmlns:a16="http://schemas.microsoft.com/office/drawing/2014/main" id="{76500982-31D3-4187-AE5C-4A1E6FE3EF63}"/>
                </a:ext>
              </a:extLst>
            </p:cNvPr>
            <p:cNvSpPr>
              <a:spLocks noEditPoints="1"/>
            </p:cNvSpPr>
            <p:nvPr/>
          </p:nvSpPr>
          <p:spPr bwMode="auto">
            <a:xfrm flipH="1">
              <a:off x="3622675" y="3714750"/>
              <a:ext cx="242888" cy="404813"/>
            </a:xfrm>
            <a:custGeom>
              <a:avLst/>
              <a:gdLst>
                <a:gd name="T0" fmla="*/ 279 w 307"/>
                <a:gd name="T1" fmla="*/ 56 h 510"/>
                <a:gd name="T2" fmla="*/ 295 w 307"/>
                <a:gd name="T3" fmla="*/ 111 h 510"/>
                <a:gd name="T4" fmla="*/ 304 w 307"/>
                <a:gd name="T5" fmla="*/ 171 h 510"/>
                <a:gd name="T6" fmla="*/ 307 w 307"/>
                <a:gd name="T7" fmla="*/ 233 h 510"/>
                <a:gd name="T8" fmla="*/ 307 w 307"/>
                <a:gd name="T9" fmla="*/ 294 h 510"/>
                <a:gd name="T10" fmla="*/ 300 w 307"/>
                <a:gd name="T11" fmla="*/ 356 h 510"/>
                <a:gd name="T12" fmla="*/ 291 w 307"/>
                <a:gd name="T13" fmla="*/ 413 h 510"/>
                <a:gd name="T14" fmla="*/ 275 w 307"/>
                <a:gd name="T15" fmla="*/ 465 h 510"/>
                <a:gd name="T16" fmla="*/ 258 w 307"/>
                <a:gd name="T17" fmla="*/ 510 h 510"/>
                <a:gd name="T18" fmla="*/ 263 w 307"/>
                <a:gd name="T19" fmla="*/ 460 h 510"/>
                <a:gd name="T20" fmla="*/ 267 w 307"/>
                <a:gd name="T21" fmla="*/ 400 h 510"/>
                <a:gd name="T22" fmla="*/ 272 w 307"/>
                <a:gd name="T23" fmla="*/ 333 h 510"/>
                <a:gd name="T24" fmla="*/ 275 w 307"/>
                <a:gd name="T25" fmla="*/ 263 h 510"/>
                <a:gd name="T26" fmla="*/ 279 w 307"/>
                <a:gd name="T27" fmla="*/ 190 h 510"/>
                <a:gd name="T28" fmla="*/ 281 w 307"/>
                <a:gd name="T29" fmla="*/ 122 h 510"/>
                <a:gd name="T30" fmla="*/ 279 w 307"/>
                <a:gd name="T31" fmla="*/ 56 h 510"/>
                <a:gd name="T32" fmla="*/ 67 w 307"/>
                <a:gd name="T33" fmla="*/ 0 h 510"/>
                <a:gd name="T34" fmla="*/ 59 w 307"/>
                <a:gd name="T35" fmla="*/ 42 h 510"/>
                <a:gd name="T36" fmla="*/ 51 w 307"/>
                <a:gd name="T37" fmla="*/ 95 h 510"/>
                <a:gd name="T38" fmla="*/ 44 w 307"/>
                <a:gd name="T39" fmla="*/ 155 h 510"/>
                <a:gd name="T40" fmla="*/ 39 w 307"/>
                <a:gd name="T41" fmla="*/ 219 h 510"/>
                <a:gd name="T42" fmla="*/ 34 w 307"/>
                <a:gd name="T43" fmla="*/ 287 h 510"/>
                <a:gd name="T44" fmla="*/ 30 w 307"/>
                <a:gd name="T45" fmla="*/ 358 h 510"/>
                <a:gd name="T46" fmla="*/ 27 w 307"/>
                <a:gd name="T47" fmla="*/ 428 h 510"/>
                <a:gd name="T48" fmla="*/ 25 w 307"/>
                <a:gd name="T49" fmla="*/ 497 h 510"/>
                <a:gd name="T50" fmla="*/ 11 w 307"/>
                <a:gd name="T51" fmla="*/ 434 h 510"/>
                <a:gd name="T52" fmla="*/ 2 w 307"/>
                <a:gd name="T53" fmla="*/ 367 h 510"/>
                <a:gd name="T54" fmla="*/ 0 w 307"/>
                <a:gd name="T55" fmla="*/ 300 h 510"/>
                <a:gd name="T56" fmla="*/ 2 w 307"/>
                <a:gd name="T57" fmla="*/ 231 h 510"/>
                <a:gd name="T58" fmla="*/ 11 w 307"/>
                <a:gd name="T59" fmla="*/ 166 h 510"/>
                <a:gd name="T60" fmla="*/ 25 w 307"/>
                <a:gd name="T61" fmla="*/ 104 h 510"/>
                <a:gd name="T62" fmla="*/ 44 w 307"/>
                <a:gd name="T63" fmla="*/ 48 h 510"/>
                <a:gd name="T64" fmla="*/ 67 w 307"/>
                <a:gd name="T65" fmla="*/ 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7" h="510">
                  <a:moveTo>
                    <a:pt x="279" y="56"/>
                  </a:moveTo>
                  <a:lnTo>
                    <a:pt x="295" y="111"/>
                  </a:lnTo>
                  <a:lnTo>
                    <a:pt x="304" y="171"/>
                  </a:lnTo>
                  <a:lnTo>
                    <a:pt x="307" y="233"/>
                  </a:lnTo>
                  <a:lnTo>
                    <a:pt x="307" y="294"/>
                  </a:lnTo>
                  <a:lnTo>
                    <a:pt x="300" y="356"/>
                  </a:lnTo>
                  <a:lnTo>
                    <a:pt x="291" y="413"/>
                  </a:lnTo>
                  <a:lnTo>
                    <a:pt x="275" y="465"/>
                  </a:lnTo>
                  <a:lnTo>
                    <a:pt x="258" y="510"/>
                  </a:lnTo>
                  <a:lnTo>
                    <a:pt x="263" y="460"/>
                  </a:lnTo>
                  <a:lnTo>
                    <a:pt x="267" y="400"/>
                  </a:lnTo>
                  <a:lnTo>
                    <a:pt x="272" y="333"/>
                  </a:lnTo>
                  <a:lnTo>
                    <a:pt x="275" y="263"/>
                  </a:lnTo>
                  <a:lnTo>
                    <a:pt x="279" y="190"/>
                  </a:lnTo>
                  <a:lnTo>
                    <a:pt x="281" y="122"/>
                  </a:lnTo>
                  <a:lnTo>
                    <a:pt x="279" y="56"/>
                  </a:lnTo>
                  <a:close/>
                  <a:moveTo>
                    <a:pt x="67" y="0"/>
                  </a:moveTo>
                  <a:lnTo>
                    <a:pt x="59" y="42"/>
                  </a:lnTo>
                  <a:lnTo>
                    <a:pt x="51" y="95"/>
                  </a:lnTo>
                  <a:lnTo>
                    <a:pt x="44" y="155"/>
                  </a:lnTo>
                  <a:lnTo>
                    <a:pt x="39" y="219"/>
                  </a:lnTo>
                  <a:lnTo>
                    <a:pt x="34" y="287"/>
                  </a:lnTo>
                  <a:lnTo>
                    <a:pt x="30" y="358"/>
                  </a:lnTo>
                  <a:lnTo>
                    <a:pt x="27" y="428"/>
                  </a:lnTo>
                  <a:lnTo>
                    <a:pt x="25" y="497"/>
                  </a:lnTo>
                  <a:lnTo>
                    <a:pt x="11" y="434"/>
                  </a:lnTo>
                  <a:lnTo>
                    <a:pt x="2" y="367"/>
                  </a:lnTo>
                  <a:lnTo>
                    <a:pt x="0" y="300"/>
                  </a:lnTo>
                  <a:lnTo>
                    <a:pt x="2" y="231"/>
                  </a:lnTo>
                  <a:lnTo>
                    <a:pt x="11" y="166"/>
                  </a:lnTo>
                  <a:lnTo>
                    <a:pt x="25" y="104"/>
                  </a:lnTo>
                  <a:lnTo>
                    <a:pt x="44" y="48"/>
                  </a:lnTo>
                  <a:lnTo>
                    <a:pt x="67" y="0"/>
                  </a:lnTo>
                  <a:close/>
                </a:path>
              </a:pathLst>
            </a:custGeom>
            <a:solidFill>
              <a:srgbClr val="8B6957"/>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33" name="Freeform 30">
              <a:extLst>
                <a:ext uri="{FF2B5EF4-FFF2-40B4-BE49-F238E27FC236}">
                  <a16:creationId xmlns:a16="http://schemas.microsoft.com/office/drawing/2014/main" id="{4639AE05-CDD7-4B11-9466-FB422B8698B6}"/>
                </a:ext>
              </a:extLst>
            </p:cNvPr>
            <p:cNvSpPr>
              <a:spLocks/>
            </p:cNvSpPr>
            <p:nvPr/>
          </p:nvSpPr>
          <p:spPr bwMode="auto">
            <a:xfrm flipH="1">
              <a:off x="4141788" y="3676650"/>
              <a:ext cx="442913" cy="384175"/>
            </a:xfrm>
            <a:custGeom>
              <a:avLst/>
              <a:gdLst>
                <a:gd name="T0" fmla="*/ 347 w 557"/>
                <a:gd name="T1" fmla="*/ 0 h 484"/>
                <a:gd name="T2" fmla="*/ 382 w 557"/>
                <a:gd name="T3" fmla="*/ 1 h 484"/>
                <a:gd name="T4" fmla="*/ 414 w 557"/>
                <a:gd name="T5" fmla="*/ 3 h 484"/>
                <a:gd name="T6" fmla="*/ 442 w 557"/>
                <a:gd name="T7" fmla="*/ 7 h 484"/>
                <a:gd name="T8" fmla="*/ 467 w 557"/>
                <a:gd name="T9" fmla="*/ 10 h 484"/>
                <a:gd name="T10" fmla="*/ 492 w 557"/>
                <a:gd name="T11" fmla="*/ 17 h 484"/>
                <a:gd name="T12" fmla="*/ 513 w 557"/>
                <a:gd name="T13" fmla="*/ 31 h 484"/>
                <a:gd name="T14" fmla="*/ 529 w 557"/>
                <a:gd name="T15" fmla="*/ 51 h 484"/>
                <a:gd name="T16" fmla="*/ 539 w 557"/>
                <a:gd name="T17" fmla="*/ 74 h 484"/>
                <a:gd name="T18" fmla="*/ 548 w 557"/>
                <a:gd name="T19" fmla="*/ 100 h 484"/>
                <a:gd name="T20" fmla="*/ 553 w 557"/>
                <a:gd name="T21" fmla="*/ 132 h 484"/>
                <a:gd name="T22" fmla="*/ 555 w 557"/>
                <a:gd name="T23" fmla="*/ 164 h 484"/>
                <a:gd name="T24" fmla="*/ 557 w 557"/>
                <a:gd name="T25" fmla="*/ 199 h 484"/>
                <a:gd name="T26" fmla="*/ 555 w 557"/>
                <a:gd name="T27" fmla="*/ 236 h 484"/>
                <a:gd name="T28" fmla="*/ 555 w 557"/>
                <a:gd name="T29" fmla="*/ 273 h 484"/>
                <a:gd name="T30" fmla="*/ 553 w 557"/>
                <a:gd name="T31" fmla="*/ 310 h 484"/>
                <a:gd name="T32" fmla="*/ 550 w 557"/>
                <a:gd name="T33" fmla="*/ 349 h 484"/>
                <a:gd name="T34" fmla="*/ 546 w 557"/>
                <a:gd name="T35" fmla="*/ 382 h 484"/>
                <a:gd name="T36" fmla="*/ 539 w 557"/>
                <a:gd name="T37" fmla="*/ 409 h 484"/>
                <a:gd name="T38" fmla="*/ 530 w 557"/>
                <a:gd name="T39" fmla="*/ 432 h 484"/>
                <a:gd name="T40" fmla="*/ 518 w 557"/>
                <a:gd name="T41" fmla="*/ 449 h 484"/>
                <a:gd name="T42" fmla="*/ 500 w 557"/>
                <a:gd name="T43" fmla="*/ 463 h 484"/>
                <a:gd name="T44" fmla="*/ 478 w 557"/>
                <a:gd name="T45" fmla="*/ 474 h 484"/>
                <a:gd name="T46" fmla="*/ 448 w 557"/>
                <a:gd name="T47" fmla="*/ 481 h 484"/>
                <a:gd name="T48" fmla="*/ 409 w 557"/>
                <a:gd name="T49" fmla="*/ 483 h 484"/>
                <a:gd name="T50" fmla="*/ 363 w 557"/>
                <a:gd name="T51" fmla="*/ 484 h 484"/>
                <a:gd name="T52" fmla="*/ 326 w 557"/>
                <a:gd name="T53" fmla="*/ 483 h 484"/>
                <a:gd name="T54" fmla="*/ 287 w 557"/>
                <a:gd name="T55" fmla="*/ 477 h 484"/>
                <a:gd name="T56" fmla="*/ 248 w 557"/>
                <a:gd name="T57" fmla="*/ 472 h 484"/>
                <a:gd name="T58" fmla="*/ 209 w 557"/>
                <a:gd name="T59" fmla="*/ 462 h 484"/>
                <a:gd name="T60" fmla="*/ 171 w 557"/>
                <a:gd name="T61" fmla="*/ 451 h 484"/>
                <a:gd name="T62" fmla="*/ 135 w 557"/>
                <a:gd name="T63" fmla="*/ 435 h 484"/>
                <a:gd name="T64" fmla="*/ 102 w 557"/>
                <a:gd name="T65" fmla="*/ 417 h 484"/>
                <a:gd name="T66" fmla="*/ 74 w 557"/>
                <a:gd name="T67" fmla="*/ 396 h 484"/>
                <a:gd name="T68" fmla="*/ 47 w 557"/>
                <a:gd name="T69" fmla="*/ 372 h 484"/>
                <a:gd name="T70" fmla="*/ 26 w 557"/>
                <a:gd name="T71" fmla="*/ 343 h 484"/>
                <a:gd name="T72" fmla="*/ 10 w 557"/>
                <a:gd name="T73" fmla="*/ 312 h 484"/>
                <a:gd name="T74" fmla="*/ 1 w 557"/>
                <a:gd name="T75" fmla="*/ 276 h 484"/>
                <a:gd name="T76" fmla="*/ 0 w 557"/>
                <a:gd name="T77" fmla="*/ 236 h 484"/>
                <a:gd name="T78" fmla="*/ 5 w 557"/>
                <a:gd name="T79" fmla="*/ 192 h 484"/>
                <a:gd name="T80" fmla="*/ 17 w 557"/>
                <a:gd name="T81" fmla="*/ 151 h 484"/>
                <a:gd name="T82" fmla="*/ 37 w 557"/>
                <a:gd name="T83" fmla="*/ 116 h 484"/>
                <a:gd name="T84" fmla="*/ 60 w 557"/>
                <a:gd name="T85" fmla="*/ 88 h 484"/>
                <a:gd name="T86" fmla="*/ 90 w 557"/>
                <a:gd name="T87" fmla="*/ 63 h 484"/>
                <a:gd name="T88" fmla="*/ 121 w 557"/>
                <a:gd name="T89" fmla="*/ 44 h 484"/>
                <a:gd name="T90" fmla="*/ 157 w 557"/>
                <a:gd name="T91" fmla="*/ 28 h 484"/>
                <a:gd name="T92" fmla="*/ 194 w 557"/>
                <a:gd name="T93" fmla="*/ 17 h 484"/>
                <a:gd name="T94" fmla="*/ 232 w 557"/>
                <a:gd name="T95" fmla="*/ 8 h 484"/>
                <a:gd name="T96" fmla="*/ 271 w 557"/>
                <a:gd name="T97" fmla="*/ 3 h 484"/>
                <a:gd name="T98" fmla="*/ 310 w 557"/>
                <a:gd name="T99" fmla="*/ 1 h 484"/>
                <a:gd name="T100" fmla="*/ 347 w 557"/>
                <a:gd name="T101" fmla="*/ 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57" h="484">
                  <a:moveTo>
                    <a:pt x="347" y="0"/>
                  </a:moveTo>
                  <a:lnTo>
                    <a:pt x="382" y="1"/>
                  </a:lnTo>
                  <a:lnTo>
                    <a:pt x="414" y="3"/>
                  </a:lnTo>
                  <a:lnTo>
                    <a:pt x="442" y="7"/>
                  </a:lnTo>
                  <a:lnTo>
                    <a:pt x="467" y="10"/>
                  </a:lnTo>
                  <a:lnTo>
                    <a:pt x="492" y="17"/>
                  </a:lnTo>
                  <a:lnTo>
                    <a:pt x="513" y="31"/>
                  </a:lnTo>
                  <a:lnTo>
                    <a:pt x="529" y="51"/>
                  </a:lnTo>
                  <a:lnTo>
                    <a:pt x="539" y="74"/>
                  </a:lnTo>
                  <a:lnTo>
                    <a:pt x="548" y="100"/>
                  </a:lnTo>
                  <a:lnTo>
                    <a:pt x="553" y="132"/>
                  </a:lnTo>
                  <a:lnTo>
                    <a:pt x="555" y="164"/>
                  </a:lnTo>
                  <a:lnTo>
                    <a:pt x="557" y="199"/>
                  </a:lnTo>
                  <a:lnTo>
                    <a:pt x="555" y="236"/>
                  </a:lnTo>
                  <a:lnTo>
                    <a:pt x="555" y="273"/>
                  </a:lnTo>
                  <a:lnTo>
                    <a:pt x="553" y="310"/>
                  </a:lnTo>
                  <a:lnTo>
                    <a:pt x="550" y="349"/>
                  </a:lnTo>
                  <a:lnTo>
                    <a:pt x="546" y="382"/>
                  </a:lnTo>
                  <a:lnTo>
                    <a:pt x="539" y="409"/>
                  </a:lnTo>
                  <a:lnTo>
                    <a:pt x="530" y="432"/>
                  </a:lnTo>
                  <a:lnTo>
                    <a:pt x="518" y="449"/>
                  </a:lnTo>
                  <a:lnTo>
                    <a:pt x="500" y="463"/>
                  </a:lnTo>
                  <a:lnTo>
                    <a:pt x="478" y="474"/>
                  </a:lnTo>
                  <a:lnTo>
                    <a:pt x="448" y="481"/>
                  </a:lnTo>
                  <a:lnTo>
                    <a:pt x="409" y="483"/>
                  </a:lnTo>
                  <a:lnTo>
                    <a:pt x="363" y="484"/>
                  </a:lnTo>
                  <a:lnTo>
                    <a:pt x="326" y="483"/>
                  </a:lnTo>
                  <a:lnTo>
                    <a:pt x="287" y="477"/>
                  </a:lnTo>
                  <a:lnTo>
                    <a:pt x="248" y="472"/>
                  </a:lnTo>
                  <a:lnTo>
                    <a:pt x="209" y="462"/>
                  </a:lnTo>
                  <a:lnTo>
                    <a:pt x="171" y="451"/>
                  </a:lnTo>
                  <a:lnTo>
                    <a:pt x="135" y="435"/>
                  </a:lnTo>
                  <a:lnTo>
                    <a:pt x="102" y="417"/>
                  </a:lnTo>
                  <a:lnTo>
                    <a:pt x="74" y="396"/>
                  </a:lnTo>
                  <a:lnTo>
                    <a:pt x="47" y="372"/>
                  </a:lnTo>
                  <a:lnTo>
                    <a:pt x="26" y="343"/>
                  </a:lnTo>
                  <a:lnTo>
                    <a:pt x="10" y="312"/>
                  </a:lnTo>
                  <a:lnTo>
                    <a:pt x="1" y="276"/>
                  </a:lnTo>
                  <a:lnTo>
                    <a:pt x="0" y="236"/>
                  </a:lnTo>
                  <a:lnTo>
                    <a:pt x="5" y="192"/>
                  </a:lnTo>
                  <a:lnTo>
                    <a:pt x="17" y="151"/>
                  </a:lnTo>
                  <a:lnTo>
                    <a:pt x="37" y="116"/>
                  </a:lnTo>
                  <a:lnTo>
                    <a:pt x="60" y="88"/>
                  </a:lnTo>
                  <a:lnTo>
                    <a:pt x="90" y="63"/>
                  </a:lnTo>
                  <a:lnTo>
                    <a:pt x="121" y="44"/>
                  </a:lnTo>
                  <a:lnTo>
                    <a:pt x="157" y="28"/>
                  </a:lnTo>
                  <a:lnTo>
                    <a:pt x="194" y="17"/>
                  </a:lnTo>
                  <a:lnTo>
                    <a:pt x="232" y="8"/>
                  </a:lnTo>
                  <a:lnTo>
                    <a:pt x="271" y="3"/>
                  </a:lnTo>
                  <a:lnTo>
                    <a:pt x="310" y="1"/>
                  </a:lnTo>
                  <a:lnTo>
                    <a:pt x="347" y="0"/>
                  </a:lnTo>
                  <a:close/>
                </a:path>
              </a:pathLst>
            </a:custGeom>
            <a:solidFill>
              <a:srgbClr val="BC8F78">
                <a:lumMod val="40000"/>
                <a:lumOff val="60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grpSp>
      <p:sp>
        <p:nvSpPr>
          <p:cNvPr id="34" name="TextBox 33">
            <a:extLst>
              <a:ext uri="{FF2B5EF4-FFF2-40B4-BE49-F238E27FC236}">
                <a16:creationId xmlns:a16="http://schemas.microsoft.com/office/drawing/2014/main" id="{DF62718D-37FC-44B4-87B5-393171686F92}"/>
              </a:ext>
            </a:extLst>
          </p:cNvPr>
          <p:cNvSpPr txBox="1"/>
          <p:nvPr/>
        </p:nvSpPr>
        <p:spPr>
          <a:xfrm>
            <a:off x="3238880" y="1351181"/>
            <a:ext cx="5528390" cy="769441"/>
          </a:xfrm>
          <a:prstGeom prst="rect">
            <a:avLst/>
          </a:prstGeom>
          <a:noFill/>
        </p:spPr>
        <p:txBody>
          <a:bodyPr wrap="square" rtlCol="0">
            <a:spAutoFit/>
          </a:bodyPr>
          <a:lstStyle/>
          <a:p>
            <a:pPr algn="ctr">
              <a:defRPr/>
            </a:pPr>
            <a:r>
              <a:rPr lang="en-ID" sz="4400" b="1" dirty="0">
                <a:solidFill>
                  <a:srgbClr val="1F497D">
                    <a:lumMod val="75000"/>
                  </a:srgbClr>
                </a:solidFill>
                <a:effectLst>
                  <a:outerShdw blurRad="38100" dist="38100" dir="2700000" algn="tl">
                    <a:srgbClr val="000000">
                      <a:alpha val="43137"/>
                    </a:srgbClr>
                  </a:outerShdw>
                </a:effectLst>
                <a:latin typeface="Cambria" panose="02040503050406030204" pitchFamily="18" charset="0"/>
              </a:rPr>
              <a:t>TERIMA KASIH</a:t>
            </a:r>
            <a:endParaRPr lang="en-US" sz="4400" b="1" dirty="0">
              <a:solidFill>
                <a:srgbClr val="1F497D">
                  <a:lumMod val="75000"/>
                </a:srgbClr>
              </a:solidFill>
              <a:effectLst>
                <a:outerShdw blurRad="38100" dist="38100" dir="2700000" algn="tl">
                  <a:srgbClr val="000000">
                    <a:alpha val="43137"/>
                  </a:srgbClr>
                </a:outerShdw>
              </a:effectLst>
              <a:latin typeface="Cambria" panose="02040503050406030204" pitchFamily="18" charset="0"/>
            </a:endParaRPr>
          </a:p>
        </p:txBody>
      </p:sp>
      <p:pic>
        <p:nvPicPr>
          <p:cNvPr id="35" name="Picture 34">
            <a:extLst>
              <a:ext uri="{FF2B5EF4-FFF2-40B4-BE49-F238E27FC236}">
                <a16:creationId xmlns:a16="http://schemas.microsoft.com/office/drawing/2014/main" id="{CC56B8CC-2751-4B6B-BE54-91114D50B4D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137719" y="3005518"/>
            <a:ext cx="720000" cy="720000"/>
          </a:xfrm>
          <a:prstGeom prst="rect">
            <a:avLst/>
          </a:prstGeom>
        </p:spPr>
      </p:pic>
      <p:pic>
        <p:nvPicPr>
          <p:cNvPr id="36" name="Picture 35">
            <a:extLst>
              <a:ext uri="{FF2B5EF4-FFF2-40B4-BE49-F238E27FC236}">
                <a16:creationId xmlns:a16="http://schemas.microsoft.com/office/drawing/2014/main" id="{4D8C6623-60A2-4D77-9908-756AFD5CA84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133837" y="3826434"/>
            <a:ext cx="720000" cy="720000"/>
          </a:xfrm>
          <a:prstGeom prst="rect">
            <a:avLst/>
          </a:prstGeom>
        </p:spPr>
      </p:pic>
      <p:pic>
        <p:nvPicPr>
          <p:cNvPr id="37" name="Picture 6" descr="Hasil gambar untuk INSTAGRAM">
            <a:extLst>
              <a:ext uri="{FF2B5EF4-FFF2-40B4-BE49-F238E27FC236}">
                <a16:creationId xmlns:a16="http://schemas.microsoft.com/office/drawing/2014/main" id="{EFE22C71-AC75-4A80-83D6-62719B07D804}"/>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37164" y="4647349"/>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88221C4B-F89E-43FF-86BD-588C9DC374B2}"/>
              </a:ext>
            </a:extLst>
          </p:cNvPr>
          <p:cNvSpPr txBox="1"/>
          <p:nvPr/>
        </p:nvSpPr>
        <p:spPr>
          <a:xfrm>
            <a:off x="4840325" y="3211637"/>
            <a:ext cx="2913031" cy="307777"/>
          </a:xfrm>
          <a:prstGeom prst="rect">
            <a:avLst/>
          </a:prstGeom>
          <a:noFill/>
        </p:spPr>
        <p:txBody>
          <a:bodyPr wrap="square" rtlCol="0">
            <a:spAutoFit/>
          </a:bodyPr>
          <a:lstStyle/>
          <a:p>
            <a:pPr>
              <a:defRPr/>
            </a:pPr>
            <a:r>
              <a:rPr lang="en-ID" sz="1400" b="1" dirty="0">
                <a:solidFill>
                  <a:prstClr val="black"/>
                </a:solidFill>
                <a:latin typeface="Cambria" panose="02040503050406030204" pitchFamily="18" charset="0"/>
              </a:rPr>
              <a:t>facebook.com/</a:t>
            </a:r>
            <a:r>
              <a:rPr lang="en-ID" sz="1400" b="1" dirty="0" err="1">
                <a:solidFill>
                  <a:prstClr val="black"/>
                </a:solidFill>
                <a:latin typeface="Cambria" panose="02040503050406030204" pitchFamily="18" charset="0"/>
              </a:rPr>
              <a:t>kemendagri_ri</a:t>
            </a:r>
            <a:endParaRPr lang="en-ID" sz="1400" b="1" dirty="0">
              <a:solidFill>
                <a:prstClr val="black"/>
              </a:solidFill>
              <a:latin typeface="Cambria" panose="02040503050406030204" pitchFamily="18" charset="0"/>
            </a:endParaRPr>
          </a:p>
        </p:txBody>
      </p:sp>
      <p:sp>
        <p:nvSpPr>
          <p:cNvPr id="39" name="TextBox 38">
            <a:extLst>
              <a:ext uri="{FF2B5EF4-FFF2-40B4-BE49-F238E27FC236}">
                <a16:creationId xmlns:a16="http://schemas.microsoft.com/office/drawing/2014/main" id="{26B22FEF-AD96-48CD-AC91-FABAD4151D8D}"/>
              </a:ext>
            </a:extLst>
          </p:cNvPr>
          <p:cNvSpPr txBox="1"/>
          <p:nvPr/>
        </p:nvSpPr>
        <p:spPr>
          <a:xfrm>
            <a:off x="4840319" y="4032552"/>
            <a:ext cx="1785644" cy="307777"/>
          </a:xfrm>
          <a:prstGeom prst="rect">
            <a:avLst/>
          </a:prstGeom>
          <a:noFill/>
        </p:spPr>
        <p:txBody>
          <a:bodyPr wrap="square" rtlCol="0">
            <a:spAutoFit/>
          </a:bodyPr>
          <a:lstStyle/>
          <a:p>
            <a:pPr>
              <a:defRPr/>
            </a:pPr>
            <a:r>
              <a:rPr lang="en-ID" sz="1400" b="1" dirty="0">
                <a:solidFill>
                  <a:prstClr val="black"/>
                </a:solidFill>
                <a:latin typeface="Cambria" panose="02040503050406030204" pitchFamily="18" charset="0"/>
              </a:rPr>
              <a:t>@</a:t>
            </a:r>
            <a:r>
              <a:rPr lang="en-ID" sz="1400" b="1" dirty="0" err="1">
                <a:solidFill>
                  <a:prstClr val="black"/>
                </a:solidFill>
                <a:latin typeface="Cambria" panose="02040503050406030204" pitchFamily="18" charset="0"/>
              </a:rPr>
              <a:t>Kemendagri_ri</a:t>
            </a:r>
            <a:endParaRPr lang="en-ID" sz="1400" b="1" dirty="0">
              <a:solidFill>
                <a:prstClr val="black"/>
              </a:solidFill>
              <a:latin typeface="Cambria" panose="02040503050406030204" pitchFamily="18" charset="0"/>
            </a:endParaRPr>
          </a:p>
        </p:txBody>
      </p:sp>
      <p:sp>
        <p:nvSpPr>
          <p:cNvPr id="40" name="TextBox 39">
            <a:extLst>
              <a:ext uri="{FF2B5EF4-FFF2-40B4-BE49-F238E27FC236}">
                <a16:creationId xmlns:a16="http://schemas.microsoft.com/office/drawing/2014/main" id="{EBB90A2B-2CF2-4DEF-8101-9D43F9B610FD}"/>
              </a:ext>
            </a:extLst>
          </p:cNvPr>
          <p:cNvSpPr txBox="1"/>
          <p:nvPr/>
        </p:nvSpPr>
        <p:spPr>
          <a:xfrm>
            <a:off x="4840319" y="4853467"/>
            <a:ext cx="1540996" cy="307777"/>
          </a:xfrm>
          <a:prstGeom prst="rect">
            <a:avLst/>
          </a:prstGeom>
          <a:noFill/>
        </p:spPr>
        <p:txBody>
          <a:bodyPr wrap="square" rtlCol="0">
            <a:spAutoFit/>
          </a:bodyPr>
          <a:lstStyle/>
          <a:p>
            <a:pPr>
              <a:defRPr/>
            </a:pPr>
            <a:r>
              <a:rPr lang="en-ID" sz="1400" b="1" dirty="0">
                <a:solidFill>
                  <a:prstClr val="black"/>
                </a:solidFill>
                <a:latin typeface="Cambria" panose="02040503050406030204" pitchFamily="18" charset="0"/>
              </a:rPr>
              <a:t>@</a:t>
            </a:r>
            <a:r>
              <a:rPr lang="en-ID" sz="1400" b="1" dirty="0" err="1">
                <a:solidFill>
                  <a:prstClr val="black"/>
                </a:solidFill>
                <a:latin typeface="Cambria" panose="02040503050406030204" pitchFamily="18" charset="0"/>
              </a:rPr>
              <a:t>Kemendagri</a:t>
            </a:r>
            <a:endParaRPr lang="en-ID" sz="1400" b="1" dirty="0">
              <a:solidFill>
                <a:prstClr val="black"/>
              </a:solidFill>
              <a:latin typeface="Cambria" panose="02040503050406030204" pitchFamily="18" charset="0"/>
            </a:endParaRPr>
          </a:p>
        </p:txBody>
      </p:sp>
      <p:pic>
        <p:nvPicPr>
          <p:cNvPr id="41" name="Picture 2" descr="Gambar terkait">
            <a:extLst>
              <a:ext uri="{FF2B5EF4-FFF2-40B4-BE49-F238E27FC236}">
                <a16:creationId xmlns:a16="http://schemas.microsoft.com/office/drawing/2014/main" id="{F3A062DB-B02D-4291-86D9-4F8B7BD7B29F}"/>
              </a:ext>
            </a:extLst>
          </p:cNvPr>
          <p:cNvPicPr>
            <a:picLocks noChangeAspect="1" noChangeArrowheads="1"/>
          </p:cNvPicPr>
          <p:nvPr/>
        </p:nvPicPr>
        <p:blipFill>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33837" y="2184602"/>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a:extLst>
              <a:ext uri="{FF2B5EF4-FFF2-40B4-BE49-F238E27FC236}">
                <a16:creationId xmlns:a16="http://schemas.microsoft.com/office/drawing/2014/main" id="{FFB7FF6B-355D-4482-861A-130E5F508469}"/>
              </a:ext>
            </a:extLst>
          </p:cNvPr>
          <p:cNvSpPr/>
          <p:nvPr/>
        </p:nvSpPr>
        <p:spPr>
          <a:xfrm>
            <a:off x="4840319" y="2390720"/>
            <a:ext cx="2363092" cy="307777"/>
          </a:xfrm>
          <a:prstGeom prst="rect">
            <a:avLst/>
          </a:prstGeom>
        </p:spPr>
        <p:txBody>
          <a:bodyPr wrap="square">
            <a:spAutoFit/>
          </a:bodyPr>
          <a:lstStyle/>
          <a:p>
            <a:pPr>
              <a:defRPr/>
            </a:pPr>
            <a:r>
              <a:rPr lang="en-ID" sz="1400" b="1" dirty="0">
                <a:solidFill>
                  <a:prstClr val="black"/>
                </a:solidFill>
                <a:latin typeface="Cambria" panose="02040503050406030204" pitchFamily="18" charset="0"/>
              </a:rPr>
              <a:t>www.kemendagri.go.id</a:t>
            </a:r>
          </a:p>
        </p:txBody>
      </p:sp>
    </p:spTree>
    <p:extLst>
      <p:ext uri="{BB962C8B-B14F-4D97-AF65-F5344CB8AC3E}">
        <p14:creationId xmlns:p14="http://schemas.microsoft.com/office/powerpoint/2010/main" val="1515590334"/>
      </p:ext>
    </p:extLst>
  </p:cSld>
  <p:clrMapOvr>
    <a:masterClrMapping/>
  </p:clrMapOvr>
</p:sld>
</file>

<file path=ppt/theme/_rels/them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plat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392</TotalTime>
  <Words>2903</Words>
  <Application>Microsoft Office PowerPoint</Application>
  <PresentationFormat>On-screen Show (4:3)</PresentationFormat>
  <Paragraphs>483</Paragraphs>
  <Slides>32</Slides>
  <Notes>1</Notes>
  <HiddenSlides>0</HiddenSlides>
  <MMClips>0</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32</vt:i4>
      </vt:variant>
    </vt:vector>
  </HeadingPairs>
  <TitlesOfParts>
    <vt:vector size="52" baseType="lpstr">
      <vt:lpstr>Arial</vt:lpstr>
      <vt:lpstr>Arial</vt:lpstr>
      <vt:lpstr>Arial Narrow</vt:lpstr>
      <vt:lpstr>Arial Rounded MT Bold</vt:lpstr>
      <vt:lpstr>Bahnschrift</vt:lpstr>
      <vt:lpstr>Bookman Old Style</vt:lpstr>
      <vt:lpstr>Calibri</vt:lpstr>
      <vt:lpstr>Calibri Light</vt:lpstr>
      <vt:lpstr>Cambria</vt:lpstr>
      <vt:lpstr>Comic Sans MS</vt:lpstr>
      <vt:lpstr>Impact</vt:lpstr>
      <vt:lpstr>PT Sans</vt:lpstr>
      <vt:lpstr>Raleway</vt:lpstr>
      <vt:lpstr>Roboto</vt:lpstr>
      <vt:lpstr>Tahoma</vt:lpstr>
      <vt:lpstr>Times New Roman</vt:lpstr>
      <vt:lpstr>Wingdings</vt:lpstr>
      <vt:lpstr>1_Office Theme</vt:lpstr>
      <vt:lpstr>Template 1</vt:lpstr>
      <vt:lpstr>Main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Ditpoldagri</dc:creator>
  <cp:lastModifiedBy>DANANG</cp:lastModifiedBy>
  <cp:revision>80</cp:revision>
  <dcterms:created xsi:type="dcterms:W3CDTF">2020-09-18T04:52:37Z</dcterms:created>
  <dcterms:modified xsi:type="dcterms:W3CDTF">2022-07-11T23:04:34Z</dcterms:modified>
</cp:coreProperties>
</file>